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pen Sans Bold" charset="0"/>
      <p:regular r:id="rId15"/>
    </p:embeddedFont>
    <p:embeddedFont>
      <p:font typeface="Aileron Regular Bold" charset="0"/>
      <p:regular r:id="rId16"/>
    </p:embeddedFont>
    <p:embeddedFont>
      <p:font typeface="Open Sans Light" charset="0"/>
      <p:regular r:id="rId17"/>
    </p:embeddedFont>
    <p:embeddedFont>
      <p:font typeface="Open Sans" charset="0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86EAE9">
              <a:alpha val="40000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3048970" y="2555133"/>
            <a:ext cx="12190060" cy="4950997"/>
            <a:chOff x="0" y="0"/>
            <a:chExt cx="9925095" cy="40310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925094" cy="4031081"/>
            </a:xfrm>
            <a:custGeom>
              <a:avLst/>
              <a:gdLst/>
              <a:ahLst/>
              <a:cxnLst/>
              <a:rect l="l" t="t" r="r" b="b"/>
              <a:pathLst>
                <a:path w="9925094" h="4031081">
                  <a:moveTo>
                    <a:pt x="0" y="0"/>
                  </a:moveTo>
                  <a:lnTo>
                    <a:pt x="0" y="4031081"/>
                  </a:lnTo>
                  <a:lnTo>
                    <a:pt x="9925094" y="4031081"/>
                  </a:lnTo>
                  <a:lnTo>
                    <a:pt x="9925094" y="0"/>
                  </a:lnTo>
                  <a:lnTo>
                    <a:pt x="0" y="0"/>
                  </a:lnTo>
                  <a:close/>
                  <a:moveTo>
                    <a:pt x="9864134" y="3970121"/>
                  </a:moveTo>
                  <a:lnTo>
                    <a:pt x="59690" y="3970121"/>
                  </a:lnTo>
                  <a:lnTo>
                    <a:pt x="59690" y="59690"/>
                  </a:lnTo>
                  <a:lnTo>
                    <a:pt x="9864134" y="59690"/>
                  </a:lnTo>
                  <a:lnTo>
                    <a:pt x="9864134" y="3970121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048970" y="3390900"/>
            <a:ext cx="12190060" cy="340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spc="-120">
                <a:solidFill>
                  <a:srgbClr val="FFFFFF"/>
                </a:solidFill>
                <a:latin typeface="Aileron Heavy"/>
              </a:rPr>
              <a:t>Sprocket Central Pty Ltd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25270" y="802323"/>
            <a:ext cx="10437460" cy="424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520">
                <a:solidFill>
                  <a:srgbClr val="FFFFFF"/>
                </a:solidFill>
                <a:latin typeface="Aileron Regular"/>
              </a:rPr>
              <a:t>THE ANALYTICS TEAM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97896" y="8215126"/>
            <a:ext cx="9692208" cy="92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28"/>
              </a:lnSpc>
            </a:pPr>
            <a:r>
              <a:rPr lang="en-US" sz="6023" spc="301">
                <a:solidFill>
                  <a:srgbClr val="FFFFFF"/>
                </a:solidFill>
                <a:latin typeface="Aileron Regular"/>
              </a:rPr>
              <a:t>Data analytics approach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49512" y="9307526"/>
            <a:ext cx="1788976" cy="396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8"/>
              </a:lnSpc>
            </a:pPr>
            <a:r>
              <a:rPr lang="en-US" sz="2355">
                <a:solidFill>
                  <a:srgbClr val="FFFFFF"/>
                </a:solidFill>
                <a:latin typeface="Open Sans Bold"/>
              </a:rPr>
              <a:t>SOUVIK DEB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00234" y="2859364"/>
            <a:ext cx="387489" cy="38748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3971" y="423441"/>
            <a:ext cx="962883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191919"/>
                </a:solidFill>
                <a:latin typeface="Aileron Heavy"/>
              </a:rPr>
              <a:t>MODEL DEVELOPMENT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0234" y="1573835"/>
            <a:ext cx="11421870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191919"/>
                </a:solidFill>
                <a:latin typeface="Aileron Regular Bold"/>
              </a:rPr>
              <a:t>RFM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75085" y="2738675"/>
            <a:ext cx="4634020" cy="1718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RFM analysis is done to determine target customers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05385" y="2614850"/>
            <a:ext cx="11134211" cy="72691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34254" y="2516353"/>
            <a:ext cx="12219491" cy="77706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3971" y="423441"/>
            <a:ext cx="962883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191919"/>
                </a:solidFill>
                <a:latin typeface="Aileron Heavy"/>
              </a:rPr>
              <a:t>MODEL DEVELOPMENT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0234" y="1573835"/>
            <a:ext cx="11421870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191919"/>
                </a:solidFill>
                <a:latin typeface="Aileron Regular Bold"/>
              </a:rPr>
              <a:t>CUSTOMER TITLE COUNT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/>
          <a:stretch>
            <a:fillRect/>
          </a:stretch>
        </p:blipFill>
        <p:spPr>
          <a:xfrm>
            <a:off x="838677" y="3978449"/>
            <a:ext cx="2623489" cy="22693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838677" y="6233802"/>
            <a:ext cx="2623489" cy="226931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14135" y="6380961"/>
            <a:ext cx="1717447" cy="62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3"/>
              </a:lnSpc>
            </a:pPr>
            <a:r>
              <a:rPr lang="en-US" sz="1476" b="1" spc="73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ileron Regular" charset="0"/>
              </a:rPr>
              <a:t>Upsell</a:t>
            </a:r>
            <a:r>
              <a:rPr lang="en-US" sz="1476" b="1" spc="73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charset="0"/>
              </a:rPr>
              <a:t> most expensive items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3162700" y="3978449"/>
            <a:ext cx="2623489" cy="226931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3162700" y="6233802"/>
            <a:ext cx="2623489" cy="226931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4135" y="5290479"/>
            <a:ext cx="1672572" cy="686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 Italics"/>
              </a:rPr>
              <a:t>Champions Big Spenders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5486724" y="3978449"/>
            <a:ext cx="2623489" cy="226931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5486724" y="6233802"/>
            <a:ext cx="2623489" cy="22693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7810748" y="3978449"/>
            <a:ext cx="2623489" cy="226931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7810748" y="6233802"/>
            <a:ext cx="2623489" cy="226931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10134772" y="3978449"/>
            <a:ext cx="2623489" cy="226931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10134772" y="6233802"/>
            <a:ext cx="2623489" cy="226931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1400946" y="3978449"/>
            <a:ext cx="749476" cy="64829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3724969" y="3978449"/>
            <a:ext cx="749476" cy="64829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6048993" y="3978449"/>
            <a:ext cx="749476" cy="64829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8377239" y="3978449"/>
            <a:ext cx="749476" cy="64829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10697041" y="3978449"/>
            <a:ext cx="749476" cy="64829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657600" y="6438900"/>
            <a:ext cx="1753142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83"/>
              </a:lnSpc>
            </a:pPr>
            <a:r>
              <a:rPr lang="en-US" sz="1476" b="1" spc="73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Aggressive price incentives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38159" y="5351450"/>
            <a:ext cx="1672572" cy="686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 Italics"/>
              </a:rPr>
              <a:t>Hibernating customers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962183" y="5290479"/>
            <a:ext cx="1672572" cy="686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 Italics"/>
              </a:rPr>
              <a:t>Lost Customers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412270" y="5290479"/>
            <a:ext cx="1463460" cy="686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 Italics"/>
              </a:rPr>
              <a:t>Loyal Customers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86224" y="5304443"/>
            <a:ext cx="1320585" cy="686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 Italics"/>
              </a:rPr>
              <a:t>Needs Attention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962183" y="6438331"/>
            <a:ext cx="1672572" cy="932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1432" b="1" spc="71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Don't spend too much trying to re-acquire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377239" y="6390026"/>
            <a:ext cx="1517245" cy="967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1"/>
              </a:lnSpc>
            </a:pPr>
            <a:r>
              <a:rPr lang="en-US" sz="1492" b="1" spc="7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Loyalty programs,</a:t>
            </a:r>
          </a:p>
          <a:p>
            <a:pPr algn="ctr">
              <a:lnSpc>
                <a:spcPts val="2611"/>
              </a:lnSpc>
            </a:pPr>
            <a:r>
              <a:rPr lang="en-US" sz="1492" b="1" spc="7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Cross </a:t>
            </a:r>
            <a:r>
              <a:rPr lang="en-US" sz="1492" b="1" spc="74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Sell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97040" y="6438900"/>
            <a:ext cx="1571159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17"/>
              </a:lnSpc>
            </a:pPr>
            <a:r>
              <a:rPr lang="en-US" sz="1324" b="1" spc="66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Price incentives and Limited time offer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83200" y="4015080"/>
            <a:ext cx="384967" cy="32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907224" y="4015080"/>
            <a:ext cx="384967" cy="32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"/>
              </a:rPr>
              <a:t>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231247" y="4015080"/>
            <a:ext cx="384967" cy="32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554575" y="4015080"/>
            <a:ext cx="384967" cy="32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"/>
              </a:rPr>
              <a:t>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879295" y="4015080"/>
            <a:ext cx="384967" cy="32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"/>
              </a:rPr>
              <a:t>5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12492209" y="3971467"/>
            <a:ext cx="2623489" cy="2269318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12492209" y="6226820"/>
            <a:ext cx="2623489" cy="2269318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13054478" y="3971467"/>
            <a:ext cx="749476" cy="648296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3143661" y="5304443"/>
            <a:ext cx="1320585" cy="686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 Italics"/>
              </a:rPr>
              <a:t>Platinum customers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130490" y="6409076"/>
            <a:ext cx="1346928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6"/>
              </a:lnSpc>
            </a:pPr>
            <a:r>
              <a:rPr lang="en-US" sz="1175" b="1" spc="58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No Price </a:t>
            </a:r>
            <a:r>
              <a:rPr lang="en-US" sz="1175" b="1" spc="5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Incentives, </a:t>
            </a:r>
            <a:r>
              <a:rPr lang="en-US" sz="1175" b="1" spc="58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Offer Limited edition and </a:t>
            </a:r>
            <a:r>
              <a:rPr lang="en-US" sz="1175" b="1" spc="58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Loyalty </a:t>
            </a:r>
            <a:r>
              <a:rPr lang="en-US" sz="1175" b="1" spc="58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programs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236732" y="4008098"/>
            <a:ext cx="384967" cy="32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"/>
              </a:rPr>
              <a:t>6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14825834" y="4017182"/>
            <a:ext cx="2623489" cy="2269318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14825834" y="6240785"/>
            <a:ext cx="2623489" cy="226931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15388103" y="3985431"/>
            <a:ext cx="749476" cy="648296"/>
          </a:xfrm>
          <a:prstGeom prst="rect">
            <a:avLst/>
          </a:prstGeom>
        </p:spPr>
      </p:pic>
      <p:sp>
        <p:nvSpPr>
          <p:cNvPr id="41" name="TextBox 41"/>
          <p:cNvSpPr txBox="1"/>
          <p:nvPr/>
        </p:nvSpPr>
        <p:spPr>
          <a:xfrm>
            <a:off x="15477286" y="5290479"/>
            <a:ext cx="1320585" cy="686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 Italics"/>
              </a:rPr>
              <a:t>Potential Loyalists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240000" y="6426994"/>
            <a:ext cx="181404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390" b="1" spc="69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/>
              </a:rPr>
              <a:t>Cross Sell Recommendations and Discount coupons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570357" y="4022062"/>
            <a:ext cx="384967" cy="32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1762" spc="158">
                <a:solidFill>
                  <a:srgbClr val="FDFDFD"/>
                </a:solidFill>
                <a:latin typeface="Aileron Regular Bold"/>
              </a:rPr>
              <a:t>7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13971" y="423441"/>
            <a:ext cx="962883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FDFDFD"/>
                </a:solidFill>
                <a:latin typeface="Aileron Heavy"/>
              </a:rPr>
              <a:t>MODEL DEVELOPMENT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00234" y="1573835"/>
            <a:ext cx="11421870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00C2CB"/>
                </a:solidFill>
                <a:latin typeface="Aileron Regular Bold"/>
              </a:rPr>
              <a:t>SEGMENT-WISE MARKETING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00234" y="3392807"/>
            <a:ext cx="387489" cy="3874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13971" y="5404991"/>
            <a:ext cx="387489" cy="38748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13971" y="423441"/>
            <a:ext cx="969609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FFFFFF"/>
                </a:solidFill>
                <a:latin typeface="Aileron Heavy"/>
              </a:rPr>
              <a:t>INTERPRETATION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0234" y="1666137"/>
            <a:ext cx="8436295" cy="618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2"/>
              </a:lnSpc>
            </a:pPr>
            <a:r>
              <a:rPr lang="en-US" sz="3047" spc="152">
                <a:solidFill>
                  <a:srgbClr val="FFFFFF"/>
                </a:solidFill>
                <a:latin typeface="Aileron Regular Bold"/>
              </a:rPr>
              <a:t>CUSTOMER TARGET AND 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5085" y="3272118"/>
            <a:ext cx="12850404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 dirty="0">
                <a:solidFill>
                  <a:srgbClr val="FFFFFF"/>
                </a:solidFill>
                <a:latin typeface="Open Sans Bold"/>
              </a:rPr>
              <a:t>Filter through the customer list by executing Marketing actions discussed in the graphic above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8822" y="5284302"/>
            <a:ext cx="12836667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FFFFFF"/>
                </a:solidFill>
                <a:latin typeface="Open Sans Bold"/>
              </a:rPr>
              <a:t>RFM analysis clearly shows the target customer base and can be relied upon for such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134671" cy="10287000"/>
          </a:xfrm>
          <a:prstGeom prst="rect">
            <a:avLst/>
          </a:prstGeom>
          <a:solidFill>
            <a:srgbClr val="86EAE9">
              <a:alpha val="40000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3096339" y="1028700"/>
            <a:ext cx="6076664" cy="1219200"/>
            <a:chOff x="0" y="0"/>
            <a:chExt cx="5354708" cy="10743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4708" cy="1074349"/>
            </a:xfrm>
            <a:custGeom>
              <a:avLst/>
              <a:gdLst/>
              <a:ahLst/>
              <a:cxnLst/>
              <a:rect l="l" t="t" r="r" b="b"/>
              <a:pathLst>
                <a:path w="5354708" h="1074349">
                  <a:moveTo>
                    <a:pt x="0" y="0"/>
                  </a:moveTo>
                  <a:lnTo>
                    <a:pt x="0" y="1074349"/>
                  </a:lnTo>
                  <a:lnTo>
                    <a:pt x="5354708" y="1074349"/>
                  </a:lnTo>
                  <a:lnTo>
                    <a:pt x="5354708" y="0"/>
                  </a:lnTo>
                  <a:lnTo>
                    <a:pt x="0" y="0"/>
                  </a:lnTo>
                  <a:close/>
                  <a:moveTo>
                    <a:pt x="5293748" y="1013389"/>
                  </a:moveTo>
                  <a:lnTo>
                    <a:pt x="59690" y="1013389"/>
                  </a:lnTo>
                  <a:lnTo>
                    <a:pt x="59690" y="59690"/>
                  </a:lnTo>
                  <a:lnTo>
                    <a:pt x="5293748" y="59690"/>
                  </a:lnTo>
                  <a:lnTo>
                    <a:pt x="5293748" y="1013389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30392" y="1019175"/>
            <a:ext cx="780856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Aileron Heavy"/>
              </a:rPr>
              <a:t>AGENDA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97222" y="3513993"/>
            <a:ext cx="7433178" cy="374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200" dirty="0">
                <a:solidFill>
                  <a:srgbClr val="FFFFFF"/>
                </a:solidFill>
                <a:latin typeface="Open Sans Bold"/>
              </a:rPr>
              <a:t>1.Introduction</a:t>
            </a:r>
          </a:p>
          <a:p>
            <a:pPr>
              <a:lnSpc>
                <a:spcPts val="7279"/>
              </a:lnSpc>
            </a:pPr>
            <a:r>
              <a:rPr lang="en-US" sz="5200" dirty="0">
                <a:solidFill>
                  <a:srgbClr val="FFFFFF"/>
                </a:solidFill>
                <a:latin typeface="Open Sans Bold"/>
              </a:rPr>
              <a:t>2.Data </a:t>
            </a:r>
            <a:r>
              <a:rPr lang="en-US" sz="5200" dirty="0" smtClean="0">
                <a:solidFill>
                  <a:srgbClr val="FFFFFF"/>
                </a:solidFill>
                <a:latin typeface="Open Sans Bold"/>
              </a:rPr>
              <a:t>Exploration</a:t>
            </a:r>
          </a:p>
          <a:p>
            <a:pPr>
              <a:lnSpc>
                <a:spcPts val="7279"/>
              </a:lnSpc>
            </a:pPr>
            <a:r>
              <a:rPr lang="en-US" sz="5200" dirty="0" smtClean="0">
                <a:solidFill>
                  <a:srgbClr val="FFFFFF"/>
                </a:solidFill>
                <a:latin typeface="Open Sans Bold"/>
              </a:rPr>
              <a:t>3.Model Development</a:t>
            </a:r>
            <a:endParaRPr lang="en-US" sz="5200" dirty="0">
              <a:solidFill>
                <a:srgbClr val="FFFFFF"/>
              </a:solidFill>
              <a:latin typeface="Open Sans Bold"/>
            </a:endParaRPr>
          </a:p>
          <a:p>
            <a:pPr algn="just">
              <a:lnSpc>
                <a:spcPts val="7280"/>
              </a:lnSpc>
            </a:pPr>
            <a:r>
              <a:rPr lang="en-US" sz="5200" dirty="0">
                <a:solidFill>
                  <a:srgbClr val="FFFFFF"/>
                </a:solidFill>
                <a:latin typeface="Open Sans Bold"/>
              </a:rPr>
              <a:t>4.Interpretation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1068" y="618256"/>
            <a:ext cx="13109811" cy="1015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150"/>
              </a:lnSpc>
            </a:pPr>
            <a:r>
              <a:rPr lang="en-US" sz="6269" spc="188">
                <a:solidFill>
                  <a:srgbClr val="FFFFFF"/>
                </a:solidFill>
                <a:latin typeface="Aileron Heavy"/>
              </a:rPr>
              <a:t>INTRODUCTION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4920557" y="3444981"/>
            <a:ext cx="387489" cy="38748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4920557" y="6543811"/>
            <a:ext cx="387489" cy="3874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4920557" y="7576754"/>
            <a:ext cx="387489" cy="3874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4920557" y="8609697"/>
            <a:ext cx="387489" cy="38748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4920557" y="4477924"/>
            <a:ext cx="387489" cy="38748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4920557" y="5510868"/>
            <a:ext cx="387489" cy="38748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829061" y="3235669"/>
            <a:ext cx="3901537" cy="6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3"/>
              </a:lnSpc>
            </a:pPr>
            <a:r>
              <a:rPr lang="en-US" sz="3828">
                <a:solidFill>
                  <a:srgbClr val="FFFFFF"/>
                </a:solidFill>
                <a:latin typeface="Aileron Regular"/>
              </a:rPr>
              <a:t>Age distributions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29061" y="4268612"/>
            <a:ext cx="11135594" cy="6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3"/>
              </a:lnSpc>
            </a:pPr>
            <a:r>
              <a:rPr lang="en-US" sz="3828">
                <a:solidFill>
                  <a:srgbClr val="FFFFFF"/>
                </a:solidFill>
                <a:latin typeface="Aileron Regular"/>
              </a:rPr>
              <a:t>Bike related purchases in 3 years by gender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29061" y="5301555"/>
            <a:ext cx="6404576" cy="6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3"/>
              </a:lnSpc>
            </a:pPr>
            <a:r>
              <a:rPr lang="en-US" sz="3828">
                <a:solidFill>
                  <a:srgbClr val="FFFFFF"/>
                </a:solidFill>
                <a:latin typeface="Aileron Regular"/>
              </a:rPr>
              <a:t>Job industry distribution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29061" y="6334498"/>
            <a:ext cx="8961818" cy="6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3"/>
              </a:lnSpc>
            </a:pPr>
            <a:r>
              <a:rPr lang="en-US" sz="3828">
                <a:solidFill>
                  <a:srgbClr val="FFFFFF"/>
                </a:solidFill>
                <a:latin typeface="Aileron Regular"/>
              </a:rPr>
              <a:t>Wealth segmentation by age category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29061" y="7367441"/>
            <a:ext cx="6844670" cy="6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3"/>
              </a:lnSpc>
            </a:pPr>
            <a:r>
              <a:rPr lang="en-US" sz="3828">
                <a:solidFill>
                  <a:srgbClr val="FFFFFF"/>
                </a:solidFill>
                <a:latin typeface="Aileron Regular"/>
              </a:rPr>
              <a:t>Number of cars own by  states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29061" y="8400385"/>
            <a:ext cx="4122393" cy="6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43"/>
              </a:lnSpc>
            </a:pPr>
            <a:r>
              <a:rPr lang="en-US" sz="3828">
                <a:solidFill>
                  <a:srgbClr val="FFFFFF"/>
                </a:solidFill>
                <a:latin typeface="Aileron Regular"/>
              </a:rPr>
              <a:t>Customer analysis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81068" y="1905936"/>
            <a:ext cx="12451891" cy="608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98"/>
              </a:lnSpc>
            </a:pPr>
            <a:r>
              <a:rPr lang="en-US" sz="3767" spc="113">
                <a:solidFill>
                  <a:srgbClr val="00C2CB"/>
                </a:solidFill>
                <a:latin typeface="Aileron Heavy"/>
              </a:rPr>
              <a:t>ANALYSE  AND RECOMMEND TARGET</a:t>
            </a:r>
            <a:r>
              <a:rPr lang="en-US" sz="3767" u="none" spc="113">
                <a:solidFill>
                  <a:srgbClr val="00C2CB"/>
                </a:solidFill>
                <a:latin typeface="Aileron Heavy"/>
              </a:rPr>
              <a:t> CUSTOMERS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69" r="455"/>
          <a:stretch>
            <a:fillRect/>
          </a:stretch>
        </p:blipFill>
        <p:spPr>
          <a:xfrm>
            <a:off x="1313971" y="4022209"/>
            <a:ext cx="15602358" cy="47409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3971" y="423441"/>
            <a:ext cx="848583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FFFFFF"/>
                </a:solidFill>
                <a:latin typeface="Aileron Heavy"/>
              </a:rPr>
              <a:t>DATA EXPLORATION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0234" y="1573835"/>
            <a:ext cx="7323081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00C2CB"/>
                </a:solidFill>
                <a:latin typeface="Aileron Regular Bold"/>
              </a:rPr>
              <a:t>DATA QUALITY ASSESSMENT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75085" y="2853018"/>
            <a:ext cx="12850404" cy="56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5"/>
              </a:lnSpc>
            </a:pPr>
            <a:r>
              <a:rPr lang="en-US" sz="3254">
                <a:solidFill>
                  <a:srgbClr val="FFFFFF"/>
                </a:solidFill>
                <a:latin typeface="Open Sans Bold"/>
              </a:rPr>
              <a:t>Key issues for Data quality assesment need to be looked into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90000"/>
          </a:blip>
          <a:srcRect/>
          <a:stretch>
            <a:fillRect/>
          </a:stretch>
        </p:blipFill>
        <p:spPr>
          <a:xfrm>
            <a:off x="1300234" y="2973707"/>
            <a:ext cx="387489" cy="38748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93978" y="9191625"/>
            <a:ext cx="8945422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6"/>
              </a:lnSpc>
            </a:pPr>
            <a:r>
              <a:rPr lang="en-US" sz="3340" dirty="0">
                <a:solidFill>
                  <a:srgbClr val="FFFFFF"/>
                </a:solidFill>
                <a:latin typeface="Open Sans Light"/>
              </a:rPr>
              <a:t>An in-depth analysis has been sent via email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00234" y="3145157"/>
            <a:ext cx="387489" cy="3874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787" b="787"/>
          <a:stretch>
            <a:fillRect/>
          </a:stretch>
        </p:blipFill>
        <p:spPr>
          <a:xfrm>
            <a:off x="11041958" y="824791"/>
            <a:ext cx="6316819" cy="46091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41958" y="5472013"/>
            <a:ext cx="6316819" cy="460912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13971" y="423441"/>
            <a:ext cx="848583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191919"/>
                </a:solidFill>
                <a:latin typeface="Aileron Heavy"/>
              </a:rPr>
              <a:t>DATA EXPLORATION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234" y="1573835"/>
            <a:ext cx="7323081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191919"/>
                </a:solidFill>
                <a:latin typeface="Aileron Regular Bold"/>
              </a:rPr>
              <a:t>AGE DATA DISTRIBUTIONS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5085" y="3024468"/>
            <a:ext cx="7824723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Mostly old customers and even new ones are in the age range of 40-50 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00234" y="4832120"/>
            <a:ext cx="387489" cy="38748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975085" y="4711431"/>
            <a:ext cx="7824723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The lowest age groups are 10-20 in both new and old customers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00234" y="6559252"/>
            <a:ext cx="387489" cy="38748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975085" y="6438563"/>
            <a:ext cx="7824723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There is a big increase in customers in who are 80+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13971" y="8238626"/>
            <a:ext cx="387489" cy="38748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988822" y="8117937"/>
            <a:ext cx="7824723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There is a big drop in customers in the age range 50-60 and 60-70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00234" y="3545656"/>
            <a:ext cx="387489" cy="3874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04036" y="1859585"/>
            <a:ext cx="8619313" cy="694759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13971" y="423441"/>
            <a:ext cx="848583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191919"/>
                </a:solidFill>
                <a:latin typeface="Aileron Heavy"/>
              </a:rPr>
              <a:t>DATA EXPLORATION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0234" y="1573835"/>
            <a:ext cx="7323081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191919"/>
                </a:solidFill>
                <a:latin typeface="Aileron Regular Bold"/>
              </a:rPr>
              <a:t>BIKE RELATED PURCHASES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5085" y="3424967"/>
            <a:ext cx="6940671" cy="1718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Clearly Male customers who bought bike related goods are a little more than female customers.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13971" y="2719727"/>
            <a:ext cx="387489" cy="3874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07715" y="3883963"/>
            <a:ext cx="6753932" cy="62014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99809" y="3883963"/>
            <a:ext cx="6765207" cy="620144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13971" y="423441"/>
            <a:ext cx="848583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191919"/>
                </a:solidFill>
                <a:latin typeface="Aileron Heavy"/>
              </a:rPr>
              <a:t>DATA EXPLORATION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234" y="1573835"/>
            <a:ext cx="7537396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191919"/>
                </a:solidFill>
                <a:latin typeface="Aileron Regular Bold"/>
              </a:rPr>
              <a:t>JOB INDUSTRY DISTRIBUTION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8822" y="2599037"/>
            <a:ext cx="15082951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Most of the old and also the new customers are from  Financial services and manufacture industries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13971" y="2614952"/>
            <a:ext cx="387489" cy="3874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07715" y="3913429"/>
            <a:ext cx="7235059" cy="60685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96207" y="3913429"/>
            <a:ext cx="7339915" cy="606853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13971" y="423441"/>
            <a:ext cx="8485838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191919"/>
                </a:solidFill>
                <a:latin typeface="Aileron Heavy"/>
              </a:rPr>
              <a:t>DATA EXPLORATION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0234" y="1573835"/>
            <a:ext cx="11341501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191919"/>
                </a:solidFill>
                <a:latin typeface="Aileron Regular Bold"/>
              </a:rPr>
              <a:t>WEALTH SEGMENTATION BY AGE CATEGORY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8822" y="2494262"/>
            <a:ext cx="15082951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In all age groups, the number of Mass Customers is the highest and Affluent customers are least in numbers.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13971" y="3396117"/>
            <a:ext cx="387489" cy="3874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58300" y="2662577"/>
            <a:ext cx="8491165" cy="686874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13971" y="423441"/>
            <a:ext cx="8462025" cy="1066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52"/>
              </a:lnSpc>
            </a:pPr>
            <a:r>
              <a:rPr lang="en-US" sz="6270" spc="188">
                <a:solidFill>
                  <a:srgbClr val="191919"/>
                </a:solidFill>
                <a:latin typeface="Aileron Heavy"/>
              </a:rPr>
              <a:t>DATA EXPLORATION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0234" y="1573835"/>
            <a:ext cx="11421870" cy="76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7"/>
              </a:lnSpc>
            </a:pPr>
            <a:r>
              <a:rPr lang="en-US" sz="3770" spc="188">
                <a:solidFill>
                  <a:srgbClr val="191919"/>
                </a:solidFill>
                <a:latin typeface="Aileron Regular Bold"/>
              </a:rPr>
              <a:t>STATEWISE CAR OWNER DATA DISTRIBUTION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88822" y="3275428"/>
            <a:ext cx="6539020" cy="114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NSW has the most number of people overall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>
          <a:xfrm>
            <a:off x="1300234" y="5197514"/>
            <a:ext cx="387489" cy="38748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975085" y="5076825"/>
            <a:ext cx="6552757" cy="229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5"/>
              </a:lnSpc>
            </a:pPr>
            <a:r>
              <a:rPr lang="en-US" sz="3254">
                <a:solidFill>
                  <a:srgbClr val="191919"/>
                </a:solidFill>
                <a:latin typeface="Open Sans"/>
              </a:rPr>
              <a:t>NSW is the only state where number of car owners are less than number of people not owning cars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356</Words>
  <Application>Microsoft Office PowerPoint</Application>
  <PresentationFormat>Custom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Aileron Heavy</vt:lpstr>
      <vt:lpstr>Aileron Regular</vt:lpstr>
      <vt:lpstr>Open Sans Bold</vt:lpstr>
      <vt:lpstr>Aileron Regular Bold</vt:lpstr>
      <vt:lpstr>Open Sans Light</vt:lpstr>
      <vt:lpstr>Open Sans</vt:lpstr>
      <vt:lpstr>Aileron Regular Bold Italics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</dc:title>
  <dc:creator>USER</dc:creator>
  <cp:lastModifiedBy>USER</cp:lastModifiedBy>
  <cp:revision>2</cp:revision>
  <dcterms:created xsi:type="dcterms:W3CDTF">2006-08-16T00:00:00Z</dcterms:created>
  <dcterms:modified xsi:type="dcterms:W3CDTF">2020-11-13T14:24:02Z</dcterms:modified>
  <dc:identifier>DAEMvlbPEmw</dc:identifier>
</cp:coreProperties>
</file>