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38" d="100"/>
          <a:sy n="38" d="100"/>
        </p:scale>
        <p:origin x="11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C8BB4-5750-4134-A126-9CCEA59E1CA0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115D2-E5A3-40D2-A182-A0CE159CC0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18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5BC2-3D99-4628-9FF4-3B1C8D725B58}" type="datetime1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BA22-5DEB-4200-A6DE-5771775BD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78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BED2-050A-4803-B9C0-69294CE093EA}" type="datetime1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BA22-5DEB-4200-A6DE-5771775BD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87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394E-5D58-439A-A47F-3E60CEB2EC2E}" type="datetime1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BA22-5DEB-4200-A6DE-5771775BD082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2092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C30E-C2B4-4CED-959A-CCD37719EF1F}" type="datetime1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BA22-5DEB-4200-A6DE-5771775BD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67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99F6-9E24-4ACD-AC60-298AE8BF1AB1}" type="datetime1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BA22-5DEB-4200-A6DE-5771775BD082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6845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23-0D12-41EE-9C63-6191911FF740}" type="datetime1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BA22-5DEB-4200-A6DE-5771775BD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375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F7D5-1837-44F4-8919-11E519D1D813}" type="datetime1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BA22-5DEB-4200-A6DE-5771775BD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69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6BA4-BA41-4B54-8518-2690A7030DD9}" type="datetime1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BA22-5DEB-4200-A6DE-5771775BD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37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E943-06EB-4F93-908F-49C874B954A6}" type="datetime1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BA22-5DEB-4200-A6DE-5771775BD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61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0178-E214-4B5B-B05A-5F725311D0D6}" type="datetime1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BA22-5DEB-4200-A6DE-5771775BD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0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A9BD-3100-48D3-8B78-EDA6985BAA90}" type="datetime1">
              <a:rPr lang="pt-BR" smtClean="0"/>
              <a:t>26/11/2024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BA22-5DEB-4200-A6DE-5771775BD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91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249F-D01F-41A6-9493-855B63189537}" type="datetime1">
              <a:rPr lang="pt-BR" smtClean="0"/>
              <a:t>26/11/2024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BA22-5DEB-4200-A6DE-5771775BD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97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A76C-21E1-4C7F-B77E-2F916D68E751}" type="datetime1">
              <a:rPr lang="pt-BR" smtClean="0"/>
              <a:t>26/11/2024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BA22-5DEB-4200-A6DE-5771775BD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26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E92B-F630-458D-A024-FE430DD9FF42}" type="datetime1">
              <a:rPr lang="pt-BR" smtClean="0"/>
              <a:t>26/11/2024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BA22-5DEB-4200-A6DE-5771775BD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38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758F-A84A-4C89-AD87-0A62DA375B19}" type="datetime1">
              <a:rPr lang="pt-BR" smtClean="0"/>
              <a:t>26/11/2024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BA22-5DEB-4200-A6DE-5771775BD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41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D423-8253-4AF1-A504-E3408BEBA291}" type="datetime1">
              <a:rPr lang="pt-BR" smtClean="0"/>
              <a:t>26/11/2024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BA22-5DEB-4200-A6DE-5771775BD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21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6D70A-2D66-46FA-971F-048CF5352AC9}" type="datetime1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C0BA22-5DEB-4200-A6DE-5771775BD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82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9E67B-C197-79D0-C15C-D01B75B44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882" y="932263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API RESTful com Spring Boot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5BBC89-3678-99BF-8910-67A41CEAD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54" y="4279435"/>
            <a:ext cx="7766936" cy="1096899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CLEBER ALEXANDRE SOUZA JÚNIOR</a:t>
            </a:r>
          </a:p>
        </p:txBody>
      </p:sp>
      <p:pic>
        <p:nvPicPr>
          <p:cNvPr id="1036" name="Picture 12" descr="Spring Framework Representational state transfer Java API for RESTful Web Services Microservices, others, text, trademark, logo png thumbnail">
            <a:extLst>
              <a:ext uri="{FF2B5EF4-FFF2-40B4-BE49-F238E27FC236}">
                <a16:creationId xmlns:a16="http://schemas.microsoft.com/office/drawing/2014/main" id="{965EEE18-60BF-6269-AE63-D2FF95D9C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614" y="2261507"/>
            <a:ext cx="3429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46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745BB-E639-CA55-2469-DA932E43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H2 </a:t>
            </a:r>
            <a:r>
              <a:rPr lang="pt-BR" dirty="0" err="1">
                <a:solidFill>
                  <a:schemeClr val="tx1"/>
                </a:solidFill>
              </a:rPr>
              <a:t>Database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F31395-07DF-1CF4-8702-14572A05F5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5854" y="2216633"/>
            <a:ext cx="984519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Banco de dados relacional embutido, ideal para desenvolvimento e testes.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Características: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 memória: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Dados são armazenados na RAM durante a execução.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Console web: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Fácil de visualizar e manipular os dados.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Configuração mínima: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Apenas algumas propriedades no arquivo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application.properties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Espaço Reservado para Número de Slide 7">
            <a:extLst>
              <a:ext uri="{FF2B5EF4-FFF2-40B4-BE49-F238E27FC236}">
                <a16:creationId xmlns:a16="http://schemas.microsoft.com/office/drawing/2014/main" id="{DC92A49D-5520-1A9C-5EE7-A3A45B66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7075" y="6115050"/>
            <a:ext cx="733426" cy="458387"/>
          </a:xfrm>
        </p:spPr>
        <p:txBody>
          <a:bodyPr/>
          <a:lstStyle/>
          <a:p>
            <a:fld id="{13C0BA22-5DEB-4200-A6DE-5771775BD082}" type="slidenum">
              <a:rPr lang="pt-BR" sz="4000" smtClean="0">
                <a:solidFill>
                  <a:schemeClr val="tx1"/>
                </a:solidFill>
              </a:rPr>
              <a:t>10</a:t>
            </a:fld>
            <a:endParaRPr lang="pt-BR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94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B896AFD-A3C4-C499-0B01-E7CF42F49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781284"/>
            <a:ext cx="9941259" cy="3291806"/>
          </a:xfrm>
          <a:prstGeom prst="rect">
            <a:avLst/>
          </a:prstGeom>
        </p:spPr>
      </p:pic>
      <p:sp>
        <p:nvSpPr>
          <p:cNvPr id="7" name="Espaço Reservado para Número de Slide 7">
            <a:extLst>
              <a:ext uri="{FF2B5EF4-FFF2-40B4-BE49-F238E27FC236}">
                <a16:creationId xmlns:a16="http://schemas.microsoft.com/office/drawing/2014/main" id="{0016B4A2-A758-DB2F-E945-4A4B7C65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7075" y="6115050"/>
            <a:ext cx="733426" cy="458387"/>
          </a:xfrm>
        </p:spPr>
        <p:txBody>
          <a:bodyPr/>
          <a:lstStyle/>
          <a:p>
            <a:fld id="{13C0BA22-5DEB-4200-A6DE-5771775BD082}" type="slidenum">
              <a:rPr lang="pt-BR" sz="4000" smtClean="0">
                <a:solidFill>
                  <a:schemeClr val="tx1"/>
                </a:solidFill>
              </a:rPr>
              <a:t>11</a:t>
            </a:fld>
            <a:endParaRPr lang="pt-BR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8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96D1B-2A85-99A8-688E-934E8835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52787"/>
            <a:ext cx="10806345" cy="3209925"/>
          </a:xfrm>
        </p:spPr>
        <p:txBody>
          <a:bodyPr>
            <a:noAutofit/>
          </a:bodyPr>
          <a:lstStyle/>
          <a:p>
            <a:r>
              <a:rPr lang="pt-BR" sz="5400" dirty="0">
                <a:solidFill>
                  <a:schemeClr val="tx1"/>
                </a:solidFill>
              </a:rPr>
              <a:t>Ferramentas de Desenvolvimento</a:t>
            </a:r>
          </a:p>
        </p:txBody>
      </p:sp>
      <p:sp>
        <p:nvSpPr>
          <p:cNvPr id="9" name="Espaço Reservado para Número de Slide 7">
            <a:extLst>
              <a:ext uri="{FF2B5EF4-FFF2-40B4-BE49-F238E27FC236}">
                <a16:creationId xmlns:a16="http://schemas.microsoft.com/office/drawing/2014/main" id="{D78AC76F-A57C-8449-07BE-23168199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7075" y="6115050"/>
            <a:ext cx="733426" cy="458387"/>
          </a:xfrm>
        </p:spPr>
        <p:txBody>
          <a:bodyPr/>
          <a:lstStyle/>
          <a:p>
            <a:fld id="{13C0BA22-5DEB-4200-A6DE-5771775BD082}" type="slidenum">
              <a:rPr lang="pt-BR" sz="4000" smtClean="0">
                <a:solidFill>
                  <a:schemeClr val="tx1"/>
                </a:solidFill>
              </a:rPr>
              <a:t>12</a:t>
            </a:fld>
            <a:endParaRPr lang="pt-BR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80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6C866-2498-01E5-0C70-B9B6D9F7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Maven</a:t>
            </a:r>
            <a:b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37E995-6AEF-7223-92A8-144B580916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406" y="2228671"/>
            <a:ext cx="102178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Gerenciador de dependências.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Automatiza o build do projeto, baixando bibliotecas necessárias e criando pacotes executáveis.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Arquivo principal: pom.xml.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Espaço Reservado para Número de Slide 7">
            <a:extLst>
              <a:ext uri="{FF2B5EF4-FFF2-40B4-BE49-F238E27FC236}">
                <a16:creationId xmlns:a16="http://schemas.microsoft.com/office/drawing/2014/main" id="{21C022A8-1E8E-7F26-014F-3576C596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7075" y="6115050"/>
            <a:ext cx="733426" cy="458387"/>
          </a:xfrm>
        </p:spPr>
        <p:txBody>
          <a:bodyPr/>
          <a:lstStyle/>
          <a:p>
            <a:fld id="{13C0BA22-5DEB-4200-A6DE-5771775BD082}" type="slidenum">
              <a:rPr lang="pt-BR" sz="4000" smtClean="0">
                <a:solidFill>
                  <a:schemeClr val="tx1"/>
                </a:solidFill>
              </a:rPr>
              <a:t>13</a:t>
            </a:fld>
            <a:endParaRPr lang="pt-BR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67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8F7A52A-7EA6-E3A9-EE23-2C4B09B74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757" y="526309"/>
            <a:ext cx="10886092" cy="5796914"/>
          </a:xfrm>
          <a:prstGeom prst="rect">
            <a:avLst/>
          </a:prstGeom>
        </p:spPr>
      </p:pic>
      <p:sp>
        <p:nvSpPr>
          <p:cNvPr id="7" name="Espaço Reservado para Número de Slide 7">
            <a:extLst>
              <a:ext uri="{FF2B5EF4-FFF2-40B4-BE49-F238E27FC236}">
                <a16:creationId xmlns:a16="http://schemas.microsoft.com/office/drawing/2014/main" id="{449C813A-21B1-FA6A-561F-D43C0396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31691"/>
            <a:ext cx="733426" cy="458387"/>
          </a:xfrm>
        </p:spPr>
        <p:txBody>
          <a:bodyPr/>
          <a:lstStyle/>
          <a:p>
            <a:fld id="{13C0BA22-5DEB-4200-A6DE-5771775BD082}" type="slidenum">
              <a:rPr lang="pt-BR" sz="4000" smtClean="0">
                <a:solidFill>
                  <a:schemeClr val="tx1"/>
                </a:solidFill>
              </a:rPr>
              <a:t>14</a:t>
            </a:fld>
            <a:endParaRPr lang="pt-BR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254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30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58" name="Isosceles Triangle 35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3" name="Isosceles Triangle 40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 useBgFill="1">
        <p:nvSpPr>
          <p:cNvPr id="64" name="Rectangle 42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809E42-C9AE-918D-E7F5-62759EA6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>
                <a:solidFill>
                  <a:schemeClr val="tx1"/>
                </a:solidFill>
              </a:rPr>
              <a:t>Ferramentas de Teste</a:t>
            </a:r>
          </a:p>
        </p:txBody>
      </p:sp>
      <p:sp>
        <p:nvSpPr>
          <p:cNvPr id="65" name="Isosceles Triangle 44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66" name="Straight Connector 46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48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" name="Espaço Reservado para Número de Slide 7">
            <a:extLst>
              <a:ext uri="{FF2B5EF4-FFF2-40B4-BE49-F238E27FC236}">
                <a16:creationId xmlns:a16="http://schemas.microsoft.com/office/drawing/2014/main" id="{260160FC-C4A0-C511-85AD-7175714E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96" y="6200563"/>
            <a:ext cx="733426" cy="458387"/>
          </a:xfrm>
        </p:spPr>
        <p:txBody>
          <a:bodyPr/>
          <a:lstStyle/>
          <a:p>
            <a:fld id="{13C0BA22-5DEB-4200-A6DE-5771775BD082}" type="slidenum">
              <a:rPr lang="pt-BR" sz="4000" smtClean="0">
                <a:solidFill>
                  <a:schemeClr val="tx1"/>
                </a:solidFill>
              </a:rPr>
              <a:t>15</a:t>
            </a:fld>
            <a:endParaRPr lang="pt-BR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86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16D13-752E-0A94-0BC5-6ABC175D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tx1"/>
                </a:solidFill>
              </a:rPr>
              <a:t>Postman</a:t>
            </a:r>
            <a:br>
              <a:rPr lang="pt-BR" b="1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43F82-270D-1B87-6C92-5A20F1BF8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Ferramenta para testar APIs.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Permite simular requisições HTTP (GET, POST, DELETE, etc.) e verificar as respostas.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Útil para garantir que os </a:t>
            </a:r>
            <a:r>
              <a:rPr lang="pt-BR" dirty="0" err="1">
                <a:solidFill>
                  <a:schemeClr val="tx1"/>
                </a:solidFill>
              </a:rPr>
              <a:t>endpoints</a:t>
            </a:r>
            <a:r>
              <a:rPr lang="pt-BR" dirty="0">
                <a:solidFill>
                  <a:schemeClr val="tx1"/>
                </a:solidFill>
              </a:rPr>
              <a:t> funcionem corretamente.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7">
            <a:extLst>
              <a:ext uri="{FF2B5EF4-FFF2-40B4-BE49-F238E27FC236}">
                <a16:creationId xmlns:a16="http://schemas.microsoft.com/office/drawing/2014/main" id="{3ADCE95A-BC84-EB7A-92AC-0275AFD5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7075" y="6115050"/>
            <a:ext cx="733426" cy="458387"/>
          </a:xfrm>
        </p:spPr>
        <p:txBody>
          <a:bodyPr/>
          <a:lstStyle/>
          <a:p>
            <a:fld id="{13C0BA22-5DEB-4200-A6DE-5771775BD082}" type="slidenum">
              <a:rPr lang="pt-BR" sz="4000" smtClean="0">
                <a:solidFill>
                  <a:schemeClr val="tx1"/>
                </a:solidFill>
              </a:rPr>
              <a:t>16</a:t>
            </a:fld>
            <a:endParaRPr lang="pt-BR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29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668FB0C-C308-2752-4C0A-4ADE4F8DA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02" y="476037"/>
            <a:ext cx="11225986" cy="589788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CD181A-2D6F-DE22-0EC2-CB1AAC18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BA22-5DEB-4200-A6DE-5771775BD082}" type="slidenum">
              <a:rPr lang="pt-BR" smtClean="0"/>
              <a:t>17</a:t>
            </a:fld>
            <a:endParaRPr lang="pt-BR"/>
          </a:p>
        </p:txBody>
      </p:sp>
      <p:sp>
        <p:nvSpPr>
          <p:cNvPr id="7" name="Espaço Reservado para Número de Slide 7">
            <a:extLst>
              <a:ext uri="{FF2B5EF4-FFF2-40B4-BE49-F238E27FC236}">
                <a16:creationId xmlns:a16="http://schemas.microsoft.com/office/drawing/2014/main" id="{4D02A355-822F-6803-F26C-96961EA28E38}"/>
              </a:ext>
            </a:extLst>
          </p:cNvPr>
          <p:cNvSpPr txBox="1">
            <a:spLocks/>
          </p:cNvSpPr>
          <p:nvPr/>
        </p:nvSpPr>
        <p:spPr>
          <a:xfrm>
            <a:off x="11336285" y="6373917"/>
            <a:ext cx="733426" cy="458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C0BA22-5DEB-4200-A6DE-5771775BD082}" type="slidenum">
              <a:rPr lang="pt-BR" sz="4000" smtClean="0">
                <a:solidFill>
                  <a:schemeClr val="tx1"/>
                </a:solidFill>
              </a:rPr>
              <a:pPr/>
              <a:t>17</a:t>
            </a:fld>
            <a:endParaRPr lang="pt-BR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2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B69C5-5F38-E60A-2B0F-B8A12AB5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59" y="2905125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chemeClr val="tx1"/>
                </a:solidFill>
              </a:rPr>
              <a:t>Demonstração...</a:t>
            </a:r>
          </a:p>
        </p:txBody>
      </p:sp>
    </p:spTree>
    <p:extLst>
      <p:ext uri="{BB962C8B-B14F-4D97-AF65-F5344CB8AC3E}">
        <p14:creationId xmlns:p14="http://schemas.microsoft.com/office/powerpoint/2010/main" val="660523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CA5F1-BD9D-1E1C-D8A2-768232D2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384" y="4575175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chemeClr val="tx1"/>
                </a:solidFill>
              </a:rPr>
              <a:t>Obrigado!!!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609B06-4822-9454-5DCF-4C801EFC9677}"/>
              </a:ext>
            </a:extLst>
          </p:cNvPr>
          <p:cNvSpPr txBox="1"/>
          <p:nvPr/>
        </p:nvSpPr>
        <p:spPr>
          <a:xfrm>
            <a:off x="3257550" y="2507734"/>
            <a:ext cx="610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https://github.com/SouzaCleber98/ProjetoApi.git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242B02-B3FE-75B3-73B0-1A894127D746}"/>
              </a:ext>
            </a:extLst>
          </p:cNvPr>
          <p:cNvSpPr txBox="1"/>
          <p:nvPr/>
        </p:nvSpPr>
        <p:spPr>
          <a:xfrm>
            <a:off x="1676400" y="2507734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Projeto em:</a:t>
            </a:r>
          </a:p>
        </p:txBody>
      </p:sp>
    </p:spTree>
    <p:extLst>
      <p:ext uri="{BB962C8B-B14F-4D97-AF65-F5344CB8AC3E}">
        <p14:creationId xmlns:p14="http://schemas.microsoft.com/office/powerpoint/2010/main" val="181972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9E5F5-6D0B-4577-A496-FCD55AFB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12" y="468859"/>
            <a:ext cx="3779687" cy="1359942"/>
          </a:xfrm>
        </p:spPr>
        <p:txBody>
          <a:bodyPr anchor="ctr">
            <a:noAutofit/>
          </a:bodyPr>
          <a:lstStyle/>
          <a:p>
            <a:r>
              <a:rPr lang="pt-BR" sz="5400" dirty="0">
                <a:solidFill>
                  <a:schemeClr val="tx1"/>
                </a:solidFill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CA260C-F525-4B3B-DBF8-187F99054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pt-BR" sz="3600" dirty="0"/>
              <a:t>Definição de uma API </a:t>
            </a:r>
            <a:r>
              <a:rPr lang="pt-BR" sz="3600" dirty="0" err="1"/>
              <a:t>RESTful</a:t>
            </a:r>
            <a:r>
              <a:rPr lang="pt-BR" sz="3600" dirty="0"/>
              <a:t>.</a:t>
            </a:r>
          </a:p>
        </p:txBody>
      </p:sp>
      <p:sp>
        <p:nvSpPr>
          <p:cNvPr id="5" name="Espaço Reservado para Número de Slide 7">
            <a:extLst>
              <a:ext uri="{FF2B5EF4-FFF2-40B4-BE49-F238E27FC236}">
                <a16:creationId xmlns:a16="http://schemas.microsoft.com/office/drawing/2014/main" id="{868DE52C-F972-943C-478E-03A893D6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9813" y="6223000"/>
            <a:ext cx="684212" cy="365125"/>
          </a:xfrm>
        </p:spPr>
        <p:txBody>
          <a:bodyPr/>
          <a:lstStyle/>
          <a:p>
            <a:fld id="{13C0BA22-5DEB-4200-A6DE-5771775BD082}" type="slidenum">
              <a:rPr lang="pt-BR" sz="4000" smtClean="0">
                <a:solidFill>
                  <a:schemeClr val="tx1"/>
                </a:solidFill>
              </a:rPr>
              <a:t>2</a:t>
            </a:fld>
            <a:endParaRPr lang="pt-BR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6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8D086-7F0F-F3C0-2E95-2AAA8210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O que é uma API </a:t>
            </a:r>
            <a:r>
              <a:rPr lang="pt-BR" dirty="0" err="1">
                <a:solidFill>
                  <a:schemeClr val="tx1"/>
                </a:solidFill>
              </a:rPr>
              <a:t>RESTful</a:t>
            </a:r>
            <a:r>
              <a:rPr lang="pt-BR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A59F53-1F14-4A12-CF75-8816E57BA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4" y="1621746"/>
            <a:ext cx="9087152" cy="435451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Uma </a:t>
            </a:r>
            <a:r>
              <a:rPr lang="pt-BR" b="1" dirty="0"/>
              <a:t>API </a:t>
            </a:r>
            <a:r>
              <a:rPr lang="pt-BR" b="1" dirty="0" err="1"/>
              <a:t>RESTful</a:t>
            </a:r>
            <a:r>
              <a:rPr lang="pt-BR" dirty="0"/>
              <a:t> é uma interface de comunicação entre sistemas que segue os princípios da arquitetura REST (</a:t>
            </a:r>
            <a:r>
              <a:rPr lang="pt-BR" dirty="0" err="1"/>
              <a:t>Representational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Recursos Representados por URLs:</a:t>
            </a:r>
            <a:r>
              <a:rPr lang="pt-BR" dirty="0"/>
              <a:t> Cada recurso é acessado por um </a:t>
            </a:r>
            <a:r>
              <a:rPr lang="pt-BR" dirty="0" err="1"/>
              <a:t>endpoint</a:t>
            </a:r>
            <a:r>
              <a:rPr lang="pt-BR" dirty="0"/>
              <a:t> único.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Métodos HTTP Padronizados: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GET:</a:t>
            </a:r>
            <a:r>
              <a:rPr lang="pt-BR" dirty="0"/>
              <a:t> Recuperar informações.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POST:</a:t>
            </a:r>
            <a:r>
              <a:rPr lang="pt-BR" dirty="0"/>
              <a:t> Criar recursos.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PUT/PATCH:</a:t>
            </a:r>
            <a:r>
              <a:rPr lang="pt-BR" dirty="0"/>
              <a:t> Atualizar recursos.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DELETE:</a:t>
            </a:r>
            <a:r>
              <a:rPr lang="pt-BR" dirty="0"/>
              <a:t> Remover recursos.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Formato de Dados:</a:t>
            </a:r>
            <a:r>
              <a:rPr lang="pt-BR" dirty="0"/>
              <a:t> Geralmente utiliza </a:t>
            </a:r>
            <a:r>
              <a:rPr lang="pt-BR" b="1" dirty="0"/>
              <a:t>JSON</a:t>
            </a:r>
            <a:r>
              <a:rPr lang="pt-BR" dirty="0"/>
              <a:t> por ser leve e universal.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Stateless</a:t>
            </a:r>
            <a:r>
              <a:rPr lang="pt-BR" b="1" dirty="0"/>
              <a:t>:</a:t>
            </a:r>
            <a:r>
              <a:rPr lang="pt-BR" dirty="0"/>
              <a:t> Cada requisição é independente, sem armazenamento de estado no servidor.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Vantagens:</a:t>
            </a:r>
            <a:r>
              <a:rPr lang="pt-BR" dirty="0"/>
              <a:t> Simplicidade, compatibilidade, escalabilidade e modularidade.</a:t>
            </a:r>
          </a:p>
          <a:p>
            <a:endParaRPr lang="pt-BR" dirty="0"/>
          </a:p>
        </p:txBody>
      </p:sp>
      <p:sp>
        <p:nvSpPr>
          <p:cNvPr id="5" name="Espaço Reservado para Número de Slide 7">
            <a:extLst>
              <a:ext uri="{FF2B5EF4-FFF2-40B4-BE49-F238E27FC236}">
                <a16:creationId xmlns:a16="http://schemas.microsoft.com/office/drawing/2014/main" id="{B2E597CD-CC5C-E45B-B2D6-52AD37FC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2915" y="6024034"/>
            <a:ext cx="277586" cy="549403"/>
          </a:xfrm>
        </p:spPr>
        <p:txBody>
          <a:bodyPr/>
          <a:lstStyle/>
          <a:p>
            <a:fld id="{13C0BA22-5DEB-4200-A6DE-5771775BD082}" type="slidenum">
              <a:rPr lang="pt-BR" sz="4000" smtClean="0">
                <a:solidFill>
                  <a:schemeClr val="tx1"/>
                </a:solidFill>
              </a:rPr>
              <a:t>3</a:t>
            </a:fld>
            <a:endParaRPr lang="pt-BR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35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C1F5C-F1E1-47AF-C798-8DCBB63D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98" y="2499853"/>
            <a:ext cx="6836834" cy="73953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pt-BR" sz="5400" dirty="0">
                <a:solidFill>
                  <a:schemeClr val="tx1"/>
                </a:solidFill>
              </a:rPr>
              <a:t>Estrutura do Projeto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7">
            <a:extLst>
              <a:ext uri="{FF2B5EF4-FFF2-40B4-BE49-F238E27FC236}">
                <a16:creationId xmlns:a16="http://schemas.microsoft.com/office/drawing/2014/main" id="{CBF350AA-45F3-59AF-4F65-0D40C7A2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2915" y="6024034"/>
            <a:ext cx="277586" cy="549403"/>
          </a:xfrm>
        </p:spPr>
        <p:txBody>
          <a:bodyPr/>
          <a:lstStyle/>
          <a:p>
            <a:fld id="{13C0BA22-5DEB-4200-A6DE-5771775BD082}" type="slidenum">
              <a:rPr lang="pt-BR" sz="4000" smtClean="0">
                <a:solidFill>
                  <a:schemeClr val="tx1"/>
                </a:solidFill>
              </a:rPr>
              <a:t>4</a:t>
            </a:fld>
            <a:endParaRPr lang="pt-BR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6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3AE64-E432-2A5D-A70A-58247404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254" y="1501258"/>
            <a:ext cx="8596668" cy="1320800"/>
          </a:xfrm>
        </p:spPr>
        <p:txBody>
          <a:bodyPr/>
          <a:lstStyle/>
          <a:p>
            <a:r>
              <a:rPr lang="pt-BR" dirty="0" err="1">
                <a:solidFill>
                  <a:schemeClr val="tx1"/>
                </a:solidFill>
                <a:latin typeface="+mn-lt"/>
              </a:rPr>
              <a:t>com.exemplo.empresa.loja</a:t>
            </a:r>
            <a:endParaRPr lang="pt-BR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0A8C781-AE64-EDEE-D9FA-6E1C18225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2223" y="2410518"/>
            <a:ext cx="5117849" cy="3018732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084DB75-EE24-6CFD-F00B-AAA8ED8B8E15}"/>
              </a:ext>
            </a:extLst>
          </p:cNvPr>
          <p:cNvSpPr txBox="1"/>
          <p:nvPr/>
        </p:nvSpPr>
        <p:spPr>
          <a:xfrm>
            <a:off x="1420938" y="854927"/>
            <a:ext cx="6103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 err="1"/>
              <a:t>src</a:t>
            </a:r>
            <a:r>
              <a:rPr lang="pt-BR" sz="3600" dirty="0"/>
              <a:t>/</a:t>
            </a:r>
            <a:r>
              <a:rPr lang="pt-BR" sz="3600" dirty="0" err="1"/>
              <a:t>main</a:t>
            </a:r>
            <a:r>
              <a:rPr lang="pt-BR" sz="3600" dirty="0"/>
              <a:t>/</a:t>
            </a:r>
            <a:r>
              <a:rPr lang="pt-BR" sz="3600" dirty="0" err="1"/>
              <a:t>java</a:t>
            </a:r>
            <a:endParaRPr lang="pt-BR" sz="3600" dirty="0"/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8D0ED567-1F3D-09B4-62A2-19444713044E}"/>
              </a:ext>
            </a:extLst>
          </p:cNvPr>
          <p:cNvCxnSpPr>
            <a:cxnSpLocks/>
          </p:cNvCxnSpPr>
          <p:nvPr/>
        </p:nvCxnSpPr>
        <p:spPr>
          <a:xfrm>
            <a:off x="1844294" y="1507608"/>
            <a:ext cx="359410" cy="3394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FD023E1D-4B62-A1D2-4902-A82E02BB67CE}"/>
              </a:ext>
            </a:extLst>
          </p:cNvPr>
          <p:cNvCxnSpPr>
            <a:cxnSpLocks/>
          </p:cNvCxnSpPr>
          <p:nvPr/>
        </p:nvCxnSpPr>
        <p:spPr>
          <a:xfrm>
            <a:off x="2411887" y="2240778"/>
            <a:ext cx="359410" cy="3394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5B608973-794D-F996-9AA2-C0D3DED3837A}"/>
              </a:ext>
            </a:extLst>
          </p:cNvPr>
          <p:cNvCxnSpPr>
            <a:cxnSpLocks/>
          </p:cNvCxnSpPr>
          <p:nvPr/>
        </p:nvCxnSpPr>
        <p:spPr>
          <a:xfrm>
            <a:off x="2462518" y="2822058"/>
            <a:ext cx="359410" cy="3394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86465BDB-B59D-A256-5E1D-32E87ABCAFE6}"/>
              </a:ext>
            </a:extLst>
          </p:cNvPr>
          <p:cNvCxnSpPr>
            <a:cxnSpLocks/>
          </p:cNvCxnSpPr>
          <p:nvPr/>
        </p:nvCxnSpPr>
        <p:spPr>
          <a:xfrm>
            <a:off x="2462518" y="3403338"/>
            <a:ext cx="359410" cy="3394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6E224546-BE84-F080-14CF-9875C132B6EC}"/>
              </a:ext>
            </a:extLst>
          </p:cNvPr>
          <p:cNvCxnSpPr>
            <a:cxnSpLocks/>
          </p:cNvCxnSpPr>
          <p:nvPr/>
        </p:nvCxnSpPr>
        <p:spPr>
          <a:xfrm>
            <a:off x="2462518" y="4035943"/>
            <a:ext cx="359410" cy="3394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1">
            <a:extLst>
              <a:ext uri="{FF2B5EF4-FFF2-40B4-BE49-F238E27FC236}">
                <a16:creationId xmlns:a16="http://schemas.microsoft.com/office/drawing/2014/main" id="{6CDD198E-7245-620A-C6D6-ACAF8E71F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1147" y="2450156"/>
            <a:ext cx="341376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Controller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Gerencia as requisições HTTP.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Representação dos dados.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Comunicação com o banco de dados.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Contém a lógica de negócios.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Espaço Reservado para Número de Slide 7">
            <a:extLst>
              <a:ext uri="{FF2B5EF4-FFF2-40B4-BE49-F238E27FC236}">
                <a16:creationId xmlns:a16="http://schemas.microsoft.com/office/drawing/2014/main" id="{B92ED1C7-F35C-ECAF-D47C-5E1F6C20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2915" y="6024034"/>
            <a:ext cx="277586" cy="549403"/>
          </a:xfrm>
        </p:spPr>
        <p:txBody>
          <a:bodyPr/>
          <a:lstStyle/>
          <a:p>
            <a:fld id="{13C0BA22-5DEB-4200-A6DE-5771775BD082}" type="slidenum">
              <a:rPr lang="pt-BR" sz="4000" smtClean="0">
                <a:solidFill>
                  <a:schemeClr val="tx1"/>
                </a:solidFill>
              </a:rPr>
              <a:t>5</a:t>
            </a:fld>
            <a:endParaRPr lang="pt-BR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79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B40F3-F81C-99B7-3B1E-A6A89B95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chemeClr val="tx1"/>
                </a:solidFill>
              </a:rPr>
              <a:t>Frameworks e Bibliotecas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03C2214-3378-1A97-8B64-B4A152C1E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290063"/>
              </p:ext>
            </p:extLst>
          </p:nvPr>
        </p:nvGraphicFramePr>
        <p:xfrm>
          <a:off x="842597" y="2022492"/>
          <a:ext cx="8596312" cy="64008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418492137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8963046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1" dirty="0"/>
                        <a:t>Spring Boot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Framework para criar APIs </a:t>
                      </a:r>
                      <a:r>
                        <a:rPr lang="pt-BR" dirty="0" err="1"/>
                        <a:t>RESTful</a:t>
                      </a:r>
                      <a:r>
                        <a:rPr lang="pt-BR" dirty="0"/>
                        <a:t> com configuração mínima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243204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BE243C5-449F-36C6-40CB-44D60156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79125"/>
              </p:ext>
            </p:extLst>
          </p:nvPr>
        </p:nvGraphicFramePr>
        <p:xfrm>
          <a:off x="842597" y="2647410"/>
          <a:ext cx="8596312" cy="64008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313273584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83540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1" dirty="0"/>
                        <a:t>Spring Data JPA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Acesso ao banco de dados e mapeamento objeto-relacional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24672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983EEAF-32EA-599F-D260-E648FF6A2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517550"/>
              </p:ext>
            </p:extLst>
          </p:nvPr>
        </p:nvGraphicFramePr>
        <p:xfrm>
          <a:off x="842597" y="3287490"/>
          <a:ext cx="8596312" cy="64008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372814170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571096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1" dirty="0"/>
                        <a:t>H2 </a:t>
                      </a:r>
                      <a:r>
                        <a:rPr lang="pt-BR" b="1" dirty="0" err="1"/>
                        <a:t>Database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Banco de dados em memória para desenvolvimento e testes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188945"/>
                  </a:ext>
                </a:extLst>
              </a:tr>
            </a:tbl>
          </a:graphicData>
        </a:graphic>
      </p:graphicFrame>
      <p:sp>
        <p:nvSpPr>
          <p:cNvPr id="11" name="Espaço Reservado para Número de Slide 7">
            <a:extLst>
              <a:ext uri="{FF2B5EF4-FFF2-40B4-BE49-F238E27FC236}">
                <a16:creationId xmlns:a16="http://schemas.microsoft.com/office/drawing/2014/main" id="{E8032C4C-4AF0-1FF4-DE29-8D56A931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2915" y="6024034"/>
            <a:ext cx="277586" cy="549403"/>
          </a:xfrm>
        </p:spPr>
        <p:txBody>
          <a:bodyPr/>
          <a:lstStyle/>
          <a:p>
            <a:fld id="{13C0BA22-5DEB-4200-A6DE-5771775BD082}" type="slidenum">
              <a:rPr lang="pt-BR" sz="4000" smtClean="0">
                <a:solidFill>
                  <a:schemeClr val="tx1"/>
                </a:solidFill>
              </a:rPr>
              <a:t>6</a:t>
            </a:fld>
            <a:endParaRPr lang="pt-BR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81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9856A-F9E1-CE23-8F4F-95E86301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Spring Boot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590C31-0AA2-A90C-925A-F84902BB4C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0624" y="2267516"/>
            <a:ext cx="885337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Framework que facilita a criação de aplicações web e APIs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RESTful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Fornece: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Configuração automática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Menos necessidade de configurações manuais.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Embedded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Server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Inclui um servidor embutido 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Tomcat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eliminando a necessidade de instalação separada.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Gerenciamento de dependências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Usa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Maven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 simplificar o gerenciamento de bibliotecas.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Espaço Reservado para Número de Slide 7">
            <a:extLst>
              <a:ext uri="{FF2B5EF4-FFF2-40B4-BE49-F238E27FC236}">
                <a16:creationId xmlns:a16="http://schemas.microsoft.com/office/drawing/2014/main" id="{9A85326F-78A6-5BC2-F454-67EEBBCC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2915" y="6024034"/>
            <a:ext cx="277586" cy="549403"/>
          </a:xfrm>
        </p:spPr>
        <p:txBody>
          <a:bodyPr/>
          <a:lstStyle/>
          <a:p>
            <a:fld id="{13C0BA22-5DEB-4200-A6DE-5771775BD082}" type="slidenum">
              <a:rPr lang="pt-BR" sz="4000" smtClean="0">
                <a:solidFill>
                  <a:schemeClr val="tx1"/>
                </a:solidFill>
              </a:rPr>
              <a:t>7</a:t>
            </a:fld>
            <a:endParaRPr lang="pt-BR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66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529B50-2211-8278-3F42-882086115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129C025C-5928-4D46-2A7C-0721FDB8A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757" y="855134"/>
            <a:ext cx="10765745" cy="5019145"/>
          </a:xfrm>
          <a:prstGeom prst="rect">
            <a:avLst/>
          </a:prstGeom>
        </p:spPr>
      </p:pic>
      <p:sp>
        <p:nvSpPr>
          <p:cNvPr id="16" name="Espaço Reservado para Número de Slide 7">
            <a:extLst>
              <a:ext uri="{FF2B5EF4-FFF2-40B4-BE49-F238E27FC236}">
                <a16:creationId xmlns:a16="http://schemas.microsoft.com/office/drawing/2014/main" id="{0F5931F3-68E9-B523-35B3-AE49CFDE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2915" y="6024034"/>
            <a:ext cx="277586" cy="549403"/>
          </a:xfrm>
        </p:spPr>
        <p:txBody>
          <a:bodyPr/>
          <a:lstStyle/>
          <a:p>
            <a:fld id="{13C0BA22-5DEB-4200-A6DE-5771775BD082}" type="slidenum">
              <a:rPr lang="pt-BR" sz="4000" smtClean="0">
                <a:solidFill>
                  <a:schemeClr val="tx1"/>
                </a:solidFill>
              </a:rPr>
              <a:t>8</a:t>
            </a:fld>
            <a:endParaRPr lang="pt-BR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80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16F28-265B-03E2-92E5-17859A5B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Spring Data JPA</a:t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086B50-B2DC-BA0A-5D39-DF57210A3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930400"/>
            <a:ext cx="1194435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Baseado no JPA: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JPA (Java 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Persistence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API)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é uma especificação para mapeamento objeto-relacional (ORM).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Permite mapear classes Java para tabelas de banco de dados e vice-versa.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Hibernate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como Implementação Padrão: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Spring Data JPA usa o 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Hibernate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como implementação padrão do JPA.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Hibernate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converte os objetos Java em consultas SQL que interagem com o banco de dados.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Integração com Spring Boot: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Configuração mínima: basta adicionar dependências no pom.xml.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Spring Boot configura automaticamente o banco de dados, o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Hibernate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 o repositório.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Espaço Reservado para Número de Slide 7">
            <a:extLst>
              <a:ext uri="{FF2B5EF4-FFF2-40B4-BE49-F238E27FC236}">
                <a16:creationId xmlns:a16="http://schemas.microsoft.com/office/drawing/2014/main" id="{3E6E13F5-0112-C135-A795-0281A66C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2915" y="6024034"/>
            <a:ext cx="277586" cy="549403"/>
          </a:xfrm>
        </p:spPr>
        <p:txBody>
          <a:bodyPr/>
          <a:lstStyle/>
          <a:p>
            <a:fld id="{13C0BA22-5DEB-4200-A6DE-5771775BD082}" type="slidenum">
              <a:rPr lang="pt-BR" sz="4000" smtClean="0">
                <a:solidFill>
                  <a:schemeClr val="tx1"/>
                </a:solidFill>
              </a:rPr>
              <a:t>9</a:t>
            </a:fld>
            <a:endParaRPr lang="pt-BR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9053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515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Aptos</vt:lpstr>
      <vt:lpstr>Arial</vt:lpstr>
      <vt:lpstr>Trebuchet MS</vt:lpstr>
      <vt:lpstr>Wingdings 3</vt:lpstr>
      <vt:lpstr>Facetado</vt:lpstr>
      <vt:lpstr>API RESTful com Spring Boot</vt:lpstr>
      <vt:lpstr>Introdução</vt:lpstr>
      <vt:lpstr>O que é uma API RESTful?</vt:lpstr>
      <vt:lpstr>Estrutura do Projeto</vt:lpstr>
      <vt:lpstr>com.exemplo.empresa.loja</vt:lpstr>
      <vt:lpstr>Frameworks e Bibliotecas</vt:lpstr>
      <vt:lpstr>Spring Boot</vt:lpstr>
      <vt:lpstr>Apresentação do PowerPoint</vt:lpstr>
      <vt:lpstr>Spring Data JPA </vt:lpstr>
      <vt:lpstr>H2 Database</vt:lpstr>
      <vt:lpstr>Apresentação do PowerPoint</vt:lpstr>
      <vt:lpstr>Ferramentas de Desenvolvimento</vt:lpstr>
      <vt:lpstr>Maven </vt:lpstr>
      <vt:lpstr>Apresentação do PowerPoint</vt:lpstr>
      <vt:lpstr>Ferramentas de Teste</vt:lpstr>
      <vt:lpstr>Postman </vt:lpstr>
      <vt:lpstr>Apresentação do PowerPoint</vt:lpstr>
      <vt:lpstr>Demonstração...</vt:lpstr>
      <vt:lpstr>Obrigado!!!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CLEBER ALEXANDRE SOUZA JUNIOR</dc:creator>
  <cp:lastModifiedBy>Cleber Souza</cp:lastModifiedBy>
  <cp:revision>2</cp:revision>
  <dcterms:created xsi:type="dcterms:W3CDTF">2024-11-26T17:56:26Z</dcterms:created>
  <dcterms:modified xsi:type="dcterms:W3CDTF">2024-11-26T19:09:11Z</dcterms:modified>
</cp:coreProperties>
</file>