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9"/>
  </p:notesMasterIdLst>
  <p:sldIdLst>
    <p:sldId id="256" r:id="rId2"/>
    <p:sldId id="257" r:id="rId3"/>
    <p:sldId id="258" r:id="rId4"/>
    <p:sldId id="259" r:id="rId5"/>
    <p:sldId id="262" r:id="rId6"/>
    <p:sldId id="264" r:id="rId7"/>
    <p:sldId id="276" r:id="rId8"/>
    <p:sldId id="265" r:id="rId9"/>
    <p:sldId id="266" r:id="rId10"/>
    <p:sldId id="267" r:id="rId11"/>
    <p:sldId id="268" r:id="rId12"/>
    <p:sldId id="277" r:id="rId13"/>
    <p:sldId id="269" r:id="rId14"/>
    <p:sldId id="274" r:id="rId15"/>
    <p:sldId id="270" r:id="rId16"/>
    <p:sldId id="271" r:id="rId17"/>
    <p:sldId id="272" r:id="rId18"/>
    <p:sldId id="273" r:id="rId19"/>
    <p:sldId id="275" r:id="rId20"/>
    <p:sldId id="278" r:id="rId21"/>
    <p:sldId id="279" r:id="rId22"/>
    <p:sldId id="285" r:id="rId23"/>
    <p:sldId id="282" r:id="rId24"/>
    <p:sldId id="283" r:id="rId25"/>
    <p:sldId id="284" r:id="rId26"/>
    <p:sldId id="281"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FF0066"/>
    <a:srgbClr val="990099"/>
    <a:srgbClr val="800080"/>
    <a:srgbClr val="00CC00"/>
    <a:srgbClr val="FF0000"/>
    <a:srgbClr val="FF3399"/>
    <a:srgbClr val="0033CC"/>
    <a:srgbClr val="0000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94393" autoAdjust="0"/>
  </p:normalViewPr>
  <p:slideViewPr>
    <p:cSldViewPr snapToGrid="0">
      <p:cViewPr varScale="1">
        <p:scale>
          <a:sx n="123" d="100"/>
          <a:sy n="123" d="100"/>
        </p:scale>
        <p:origin x="6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76706D-5799-4C1D-A178-D50A7542FB2F}" type="datetimeFigureOut">
              <a:rPr lang="en-US" smtClean="0"/>
              <a:t>5/30/17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73BEB-B5E0-4732-A23F-05FF53CC7441}" type="slidenum">
              <a:rPr lang="en-US" smtClean="0"/>
              <a:t>‹#›</a:t>
            </a:fld>
            <a:endParaRPr lang="en-US" dirty="0"/>
          </a:p>
        </p:txBody>
      </p:sp>
    </p:spTree>
    <p:extLst>
      <p:ext uri="{BB962C8B-B14F-4D97-AF65-F5344CB8AC3E}">
        <p14:creationId xmlns:p14="http://schemas.microsoft.com/office/powerpoint/2010/main" val="169059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D73BEB-B5E0-4732-A23F-05FF53CC7441}" type="slidenum">
              <a:rPr lang="en-US" smtClean="0"/>
              <a:t>2</a:t>
            </a:fld>
            <a:endParaRPr lang="en-US" dirty="0"/>
          </a:p>
        </p:txBody>
      </p:sp>
    </p:spTree>
    <p:extLst>
      <p:ext uri="{BB962C8B-B14F-4D97-AF65-F5344CB8AC3E}">
        <p14:creationId xmlns:p14="http://schemas.microsoft.com/office/powerpoint/2010/main" val="2951975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a:t>
            </a:r>
            <a:r>
              <a:rPr lang="en-US" baseline="0" dirty="0"/>
              <a:t> to exclude:  Filter mode changed to Exclude</a:t>
            </a:r>
          </a:p>
          <a:p>
            <a:r>
              <a:rPr lang="en-US" baseline="0" dirty="0"/>
              <a:t>Change to Include: Filter mode changed to Include</a:t>
            </a:r>
            <a:endParaRPr lang="en-US" dirty="0"/>
          </a:p>
        </p:txBody>
      </p:sp>
      <p:sp>
        <p:nvSpPr>
          <p:cNvPr id="4" name="Slide Number Placeholder 3"/>
          <p:cNvSpPr>
            <a:spLocks noGrp="1"/>
          </p:cNvSpPr>
          <p:nvPr>
            <p:ph type="sldNum" sz="quarter" idx="10"/>
          </p:nvPr>
        </p:nvSpPr>
        <p:spPr/>
        <p:txBody>
          <a:bodyPr/>
          <a:lstStyle/>
          <a:p>
            <a:fld id="{3CD73BEB-B5E0-4732-A23F-05FF53CC7441}" type="slidenum">
              <a:rPr lang="en-US" smtClean="0"/>
              <a:t>12</a:t>
            </a:fld>
            <a:endParaRPr lang="en-US" dirty="0"/>
          </a:p>
        </p:txBody>
      </p:sp>
    </p:spTree>
    <p:extLst>
      <p:ext uri="{BB962C8B-B14F-4D97-AF65-F5344CB8AC3E}">
        <p14:creationId xmlns:p14="http://schemas.microsoft.com/office/powerpoint/2010/main" val="918235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D73BEB-B5E0-4732-A23F-05FF53CC7441}" type="slidenum">
              <a:rPr lang="en-US" smtClean="0"/>
              <a:t>13</a:t>
            </a:fld>
            <a:endParaRPr lang="en-US" dirty="0"/>
          </a:p>
        </p:txBody>
      </p:sp>
    </p:spTree>
    <p:extLst>
      <p:ext uri="{BB962C8B-B14F-4D97-AF65-F5344CB8AC3E}">
        <p14:creationId xmlns:p14="http://schemas.microsoft.com/office/powerpoint/2010/main" val="2680908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D73BEB-B5E0-4732-A23F-05FF53CC7441}" type="slidenum">
              <a:rPr lang="en-US" smtClean="0"/>
              <a:t>14</a:t>
            </a:fld>
            <a:endParaRPr lang="en-US" dirty="0"/>
          </a:p>
        </p:txBody>
      </p:sp>
    </p:spTree>
    <p:extLst>
      <p:ext uri="{BB962C8B-B14F-4D97-AF65-F5344CB8AC3E}">
        <p14:creationId xmlns:p14="http://schemas.microsoft.com/office/powerpoint/2010/main" val="2734570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D73BEB-B5E0-4732-A23F-05FF53CC7441}" type="slidenum">
              <a:rPr lang="en-US" smtClean="0"/>
              <a:t>15</a:t>
            </a:fld>
            <a:endParaRPr lang="en-US" dirty="0"/>
          </a:p>
        </p:txBody>
      </p:sp>
    </p:spTree>
    <p:extLst>
      <p:ext uri="{BB962C8B-B14F-4D97-AF65-F5344CB8AC3E}">
        <p14:creationId xmlns:p14="http://schemas.microsoft.com/office/powerpoint/2010/main" val="204334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D73BEB-B5E0-4732-A23F-05FF53CC7441}" type="slidenum">
              <a:rPr lang="en-US" smtClean="0"/>
              <a:t>16</a:t>
            </a:fld>
            <a:endParaRPr lang="en-US" dirty="0"/>
          </a:p>
        </p:txBody>
      </p:sp>
    </p:spTree>
    <p:extLst>
      <p:ext uri="{BB962C8B-B14F-4D97-AF65-F5344CB8AC3E}">
        <p14:creationId xmlns:p14="http://schemas.microsoft.com/office/powerpoint/2010/main" val="3918247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D73BEB-B5E0-4732-A23F-05FF53CC7441}" type="slidenum">
              <a:rPr lang="en-US" smtClean="0"/>
              <a:t>17</a:t>
            </a:fld>
            <a:endParaRPr lang="en-US" dirty="0"/>
          </a:p>
        </p:txBody>
      </p:sp>
    </p:spTree>
    <p:extLst>
      <p:ext uri="{BB962C8B-B14F-4D97-AF65-F5344CB8AC3E}">
        <p14:creationId xmlns:p14="http://schemas.microsoft.com/office/powerpoint/2010/main" val="2310386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D73BEB-B5E0-4732-A23F-05FF53CC7441}" type="slidenum">
              <a:rPr lang="en-US" smtClean="0"/>
              <a:t>18</a:t>
            </a:fld>
            <a:endParaRPr lang="en-US" dirty="0"/>
          </a:p>
        </p:txBody>
      </p:sp>
    </p:spTree>
    <p:extLst>
      <p:ext uri="{BB962C8B-B14F-4D97-AF65-F5344CB8AC3E}">
        <p14:creationId xmlns:p14="http://schemas.microsoft.com/office/powerpoint/2010/main" val="1835868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D73BEB-B5E0-4732-A23F-05FF53CC7441}" type="slidenum">
              <a:rPr lang="en-US" smtClean="0"/>
              <a:t>19</a:t>
            </a:fld>
            <a:endParaRPr lang="en-US" dirty="0"/>
          </a:p>
        </p:txBody>
      </p:sp>
    </p:spTree>
    <p:extLst>
      <p:ext uri="{BB962C8B-B14F-4D97-AF65-F5344CB8AC3E}">
        <p14:creationId xmlns:p14="http://schemas.microsoft.com/office/powerpoint/2010/main" val="2836105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D73BEB-B5E0-4732-A23F-05FF53CC7441}" type="slidenum">
              <a:rPr lang="en-US" smtClean="0"/>
              <a:t>24</a:t>
            </a:fld>
            <a:endParaRPr lang="en-US" dirty="0"/>
          </a:p>
        </p:txBody>
      </p:sp>
    </p:spTree>
    <p:extLst>
      <p:ext uri="{BB962C8B-B14F-4D97-AF65-F5344CB8AC3E}">
        <p14:creationId xmlns:p14="http://schemas.microsoft.com/office/powerpoint/2010/main" val="1075724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D73BEB-B5E0-4732-A23F-05FF53CC7441}" type="slidenum">
              <a:rPr lang="en-US" smtClean="0"/>
              <a:t>25</a:t>
            </a:fld>
            <a:endParaRPr lang="en-US" dirty="0"/>
          </a:p>
        </p:txBody>
      </p:sp>
    </p:spTree>
    <p:extLst>
      <p:ext uri="{BB962C8B-B14F-4D97-AF65-F5344CB8AC3E}">
        <p14:creationId xmlns:p14="http://schemas.microsoft.com/office/powerpoint/2010/main" val="388194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D73BEB-B5E0-4732-A23F-05FF53CC7441}" type="slidenum">
              <a:rPr lang="en-US" smtClean="0"/>
              <a:t>3</a:t>
            </a:fld>
            <a:endParaRPr lang="en-US" dirty="0"/>
          </a:p>
        </p:txBody>
      </p:sp>
    </p:spTree>
    <p:extLst>
      <p:ext uri="{BB962C8B-B14F-4D97-AF65-F5344CB8AC3E}">
        <p14:creationId xmlns:p14="http://schemas.microsoft.com/office/powerpoint/2010/main" val="3185124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D73BEB-B5E0-4732-A23F-05FF53CC7441}" type="slidenum">
              <a:rPr lang="en-US" smtClean="0"/>
              <a:t>27</a:t>
            </a:fld>
            <a:endParaRPr lang="en-US" dirty="0"/>
          </a:p>
        </p:txBody>
      </p:sp>
    </p:spTree>
    <p:extLst>
      <p:ext uri="{BB962C8B-B14F-4D97-AF65-F5344CB8AC3E}">
        <p14:creationId xmlns:p14="http://schemas.microsoft.com/office/powerpoint/2010/main" val="2823494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D73BEB-B5E0-4732-A23F-05FF53CC7441}" type="slidenum">
              <a:rPr lang="en-US" smtClean="0"/>
              <a:t>4</a:t>
            </a:fld>
            <a:endParaRPr lang="en-US" dirty="0"/>
          </a:p>
        </p:txBody>
      </p:sp>
    </p:spTree>
    <p:extLst>
      <p:ext uri="{BB962C8B-B14F-4D97-AF65-F5344CB8AC3E}">
        <p14:creationId xmlns:p14="http://schemas.microsoft.com/office/powerpoint/2010/main" val="1122059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D73BEB-B5E0-4732-A23F-05FF53CC7441}" type="slidenum">
              <a:rPr lang="en-US" smtClean="0"/>
              <a:t>5</a:t>
            </a:fld>
            <a:endParaRPr lang="en-US" dirty="0"/>
          </a:p>
        </p:txBody>
      </p:sp>
    </p:spTree>
    <p:extLst>
      <p:ext uri="{BB962C8B-B14F-4D97-AF65-F5344CB8AC3E}">
        <p14:creationId xmlns:p14="http://schemas.microsoft.com/office/powerpoint/2010/main" val="1138134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D73BEB-B5E0-4732-A23F-05FF53CC7441}" type="slidenum">
              <a:rPr lang="en-US" smtClean="0"/>
              <a:t>6</a:t>
            </a:fld>
            <a:endParaRPr lang="en-US" dirty="0"/>
          </a:p>
        </p:txBody>
      </p:sp>
    </p:spTree>
    <p:extLst>
      <p:ext uri="{BB962C8B-B14F-4D97-AF65-F5344CB8AC3E}">
        <p14:creationId xmlns:p14="http://schemas.microsoft.com/office/powerpoint/2010/main" val="246358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D73BEB-B5E0-4732-A23F-05FF53CC7441}" type="slidenum">
              <a:rPr lang="en-US" smtClean="0"/>
              <a:t>8</a:t>
            </a:fld>
            <a:endParaRPr lang="en-US" dirty="0"/>
          </a:p>
        </p:txBody>
      </p:sp>
    </p:spTree>
    <p:extLst>
      <p:ext uri="{BB962C8B-B14F-4D97-AF65-F5344CB8AC3E}">
        <p14:creationId xmlns:p14="http://schemas.microsoft.com/office/powerpoint/2010/main" val="1630418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D73BEB-B5E0-4732-A23F-05FF53CC7441}" type="slidenum">
              <a:rPr lang="en-US" smtClean="0"/>
              <a:t>9</a:t>
            </a:fld>
            <a:endParaRPr lang="en-US" dirty="0"/>
          </a:p>
        </p:txBody>
      </p:sp>
    </p:spTree>
    <p:extLst>
      <p:ext uri="{BB962C8B-B14F-4D97-AF65-F5344CB8AC3E}">
        <p14:creationId xmlns:p14="http://schemas.microsoft.com/office/powerpoint/2010/main" val="1022166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D73BEB-B5E0-4732-A23F-05FF53CC7441}" type="slidenum">
              <a:rPr lang="en-US" smtClean="0"/>
              <a:t>10</a:t>
            </a:fld>
            <a:endParaRPr lang="en-US" dirty="0"/>
          </a:p>
        </p:txBody>
      </p:sp>
    </p:spTree>
    <p:extLst>
      <p:ext uri="{BB962C8B-B14F-4D97-AF65-F5344CB8AC3E}">
        <p14:creationId xmlns:p14="http://schemas.microsoft.com/office/powerpoint/2010/main" val="3222254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D73BEB-B5E0-4732-A23F-05FF53CC7441}" type="slidenum">
              <a:rPr lang="en-US" smtClean="0"/>
              <a:t>11</a:t>
            </a:fld>
            <a:endParaRPr lang="en-US" dirty="0"/>
          </a:p>
        </p:txBody>
      </p:sp>
    </p:spTree>
    <p:extLst>
      <p:ext uri="{BB962C8B-B14F-4D97-AF65-F5344CB8AC3E}">
        <p14:creationId xmlns:p14="http://schemas.microsoft.com/office/powerpoint/2010/main" val="4040939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8813CCF-A3D2-4FB6-B84A-33B1DB4D019F}" type="datetimeFigureOut">
              <a:rPr lang="en-US" smtClean="0"/>
              <a:t>5/30/17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A7F5C5B-D2E7-4F55-BE0E-D828B0274E56}"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0040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813CCF-A3D2-4FB6-B84A-33B1DB4D019F}" type="datetimeFigureOut">
              <a:rPr lang="en-US" smtClean="0"/>
              <a:t>5/30/17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7F5C5B-D2E7-4F55-BE0E-D828B0274E56}" type="slidenum">
              <a:rPr lang="en-US" smtClean="0"/>
              <a:t>‹#›</a:t>
            </a:fld>
            <a:endParaRPr lang="en-US" dirty="0"/>
          </a:p>
        </p:txBody>
      </p:sp>
    </p:spTree>
    <p:extLst>
      <p:ext uri="{BB962C8B-B14F-4D97-AF65-F5344CB8AC3E}">
        <p14:creationId xmlns:p14="http://schemas.microsoft.com/office/powerpoint/2010/main" val="1592188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813CCF-A3D2-4FB6-B84A-33B1DB4D019F}" type="datetimeFigureOut">
              <a:rPr lang="en-US" smtClean="0"/>
              <a:t>5/30/17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7F5C5B-D2E7-4F55-BE0E-D828B0274E56}"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0221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813CCF-A3D2-4FB6-B84A-33B1DB4D019F}" type="datetimeFigureOut">
              <a:rPr lang="en-US" smtClean="0"/>
              <a:t>5/30/17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7F5C5B-D2E7-4F55-BE0E-D828B0274E56}"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3627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813CCF-A3D2-4FB6-B84A-33B1DB4D019F}" type="datetimeFigureOut">
              <a:rPr lang="en-US" smtClean="0"/>
              <a:t>5/30/17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7F5C5B-D2E7-4F55-BE0E-D828B0274E56}" type="slidenum">
              <a:rPr lang="en-US" smtClean="0"/>
              <a:t>‹#›</a:t>
            </a:fld>
            <a:endParaRPr lang="en-US" dirty="0"/>
          </a:p>
        </p:txBody>
      </p:sp>
    </p:spTree>
    <p:extLst>
      <p:ext uri="{BB962C8B-B14F-4D97-AF65-F5344CB8AC3E}">
        <p14:creationId xmlns:p14="http://schemas.microsoft.com/office/powerpoint/2010/main" val="1336469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813CCF-A3D2-4FB6-B84A-33B1DB4D019F}" type="datetimeFigureOut">
              <a:rPr lang="en-US" smtClean="0"/>
              <a:t>5/30/17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7F5C5B-D2E7-4F55-BE0E-D828B0274E56}"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5404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813CCF-A3D2-4FB6-B84A-33B1DB4D019F}" type="datetimeFigureOut">
              <a:rPr lang="en-US" smtClean="0"/>
              <a:t>5/30/17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7F5C5B-D2E7-4F55-BE0E-D828B0274E56}"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3695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813CCF-A3D2-4FB6-B84A-33B1DB4D019F}" type="datetimeFigureOut">
              <a:rPr lang="en-US" smtClean="0"/>
              <a:t>5/30/17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7F5C5B-D2E7-4F55-BE0E-D828B0274E56}"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8416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813CCF-A3D2-4FB6-B84A-33B1DB4D019F}" type="datetimeFigureOut">
              <a:rPr lang="en-US" smtClean="0"/>
              <a:t>5/30/17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7F5C5B-D2E7-4F55-BE0E-D828B0274E56}"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6183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813CCF-A3D2-4FB6-B84A-33B1DB4D019F}" type="datetimeFigureOut">
              <a:rPr lang="en-US" smtClean="0"/>
              <a:t>5/30/17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7F5C5B-D2E7-4F55-BE0E-D828B0274E56}" type="slidenum">
              <a:rPr lang="en-US" smtClean="0"/>
              <a:t>‹#›</a:t>
            </a:fld>
            <a:endParaRPr lang="en-US" dirty="0"/>
          </a:p>
        </p:txBody>
      </p:sp>
    </p:spTree>
    <p:extLst>
      <p:ext uri="{BB962C8B-B14F-4D97-AF65-F5344CB8AC3E}">
        <p14:creationId xmlns:p14="http://schemas.microsoft.com/office/powerpoint/2010/main" val="3628991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813CCF-A3D2-4FB6-B84A-33B1DB4D019F}" type="datetimeFigureOut">
              <a:rPr lang="en-US" smtClean="0"/>
              <a:t>5/30/17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7F5C5B-D2E7-4F55-BE0E-D828B0274E56}"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126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813CCF-A3D2-4FB6-B84A-33B1DB4D019F}" type="datetimeFigureOut">
              <a:rPr lang="en-US" smtClean="0"/>
              <a:t>5/30/17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7F5C5B-D2E7-4F55-BE0E-D828B0274E56}" type="slidenum">
              <a:rPr lang="en-US" smtClean="0"/>
              <a:t>‹#›</a:t>
            </a:fld>
            <a:endParaRPr lang="en-US" dirty="0"/>
          </a:p>
        </p:txBody>
      </p:sp>
    </p:spTree>
    <p:extLst>
      <p:ext uri="{BB962C8B-B14F-4D97-AF65-F5344CB8AC3E}">
        <p14:creationId xmlns:p14="http://schemas.microsoft.com/office/powerpoint/2010/main" val="4063022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813CCF-A3D2-4FB6-B84A-33B1DB4D019F}" type="datetimeFigureOut">
              <a:rPr lang="en-US" smtClean="0"/>
              <a:t>5/30/17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A7F5C5B-D2E7-4F55-BE0E-D828B0274E56}"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57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813CCF-A3D2-4FB6-B84A-33B1DB4D019F}" type="datetimeFigureOut">
              <a:rPr lang="en-US" smtClean="0"/>
              <a:t>5/30/17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A7F5C5B-D2E7-4F55-BE0E-D828B0274E56}"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3706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813CCF-A3D2-4FB6-B84A-33B1DB4D019F}" type="datetimeFigureOut">
              <a:rPr lang="en-US" smtClean="0"/>
              <a:t>5/30/17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A7F5C5B-D2E7-4F55-BE0E-D828B0274E56}" type="slidenum">
              <a:rPr lang="en-US" smtClean="0"/>
              <a:t>‹#›</a:t>
            </a:fld>
            <a:endParaRPr lang="en-US" dirty="0"/>
          </a:p>
        </p:txBody>
      </p:sp>
    </p:spTree>
    <p:extLst>
      <p:ext uri="{BB962C8B-B14F-4D97-AF65-F5344CB8AC3E}">
        <p14:creationId xmlns:p14="http://schemas.microsoft.com/office/powerpoint/2010/main" val="2435070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813CCF-A3D2-4FB6-B84A-33B1DB4D019F}" type="datetimeFigureOut">
              <a:rPr lang="en-US" smtClean="0"/>
              <a:t>5/30/17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7F5C5B-D2E7-4F55-BE0E-D828B0274E56}"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9379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813CCF-A3D2-4FB6-B84A-33B1DB4D019F}" type="datetimeFigureOut">
              <a:rPr lang="en-US" smtClean="0"/>
              <a:t>5/30/17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7F5C5B-D2E7-4F55-BE0E-D828B0274E56}" type="slidenum">
              <a:rPr lang="en-US" smtClean="0"/>
              <a:t>‹#›</a:t>
            </a:fld>
            <a:endParaRPr lang="en-US" dirty="0"/>
          </a:p>
        </p:txBody>
      </p:sp>
    </p:spTree>
    <p:extLst>
      <p:ext uri="{BB962C8B-B14F-4D97-AF65-F5344CB8AC3E}">
        <p14:creationId xmlns:p14="http://schemas.microsoft.com/office/powerpoint/2010/main" val="3419164096"/>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813CCF-A3D2-4FB6-B84A-33B1DB4D019F}" type="datetimeFigureOut">
              <a:rPr lang="en-US" smtClean="0"/>
              <a:t>5/30/17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7F5C5B-D2E7-4F55-BE0E-D828B0274E56}" type="slidenum">
              <a:rPr lang="en-US" smtClean="0"/>
              <a:t>‹#›</a:t>
            </a:fld>
            <a:endParaRPr lang="en-US" dirty="0"/>
          </a:p>
        </p:txBody>
      </p:sp>
    </p:spTree>
    <p:extLst>
      <p:ext uri="{BB962C8B-B14F-4D97-AF65-F5344CB8AC3E}">
        <p14:creationId xmlns:p14="http://schemas.microsoft.com/office/powerpoint/2010/main" val="411416739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hyperlink" Target="http://www.ibm.com/support/knowledgecenter/SSQPD3_2.4.0/com.ibm.wllm.doc/runningiperfmulti.html" TargetMode="External"/><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prj.webm" TargetMode="Externa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665027"/>
            <a:ext cx="6815669" cy="1815152"/>
          </a:xfrm>
        </p:spPr>
        <p:txBody>
          <a:bodyPr/>
          <a:lstStyle/>
          <a:p>
            <a:r>
              <a:rPr lang="en-GB" b="1" dirty="0">
                <a:latin typeface="Times New Roman" panose="02020603050405020304" pitchFamily="18" charset="0"/>
                <a:cs typeface="Times New Roman" panose="02020603050405020304" pitchFamily="18" charset="0"/>
              </a:rPr>
              <a:t>MULTICAST ROUTING</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961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4185" y="-154459"/>
            <a:ext cx="6365015" cy="1446550"/>
          </a:xfrm>
          <a:prstGeom prst="rect">
            <a:avLst/>
          </a:prstGeom>
          <a:noFill/>
        </p:spPr>
        <p:txBody>
          <a:bodyPr wrap="square" rtlCol="0">
            <a:spAutoFit/>
          </a:bodyPr>
          <a:lstStyle/>
          <a:p>
            <a:r>
              <a:rPr lang="en-GB" sz="4000" b="1" dirty="0">
                <a:solidFill>
                  <a:srgbClr val="000099"/>
                </a:solidFill>
                <a:latin typeface="Calibri" panose="020F0502020204030204" pitchFamily="34" charset="0"/>
                <a:cs typeface="Calibri" panose="020F0502020204030204" pitchFamily="34" charset="0"/>
              </a:rPr>
              <a:t>Setting up Server and Clients</a:t>
            </a:r>
          </a:p>
          <a:p>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GB" sz="24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3557" y="487183"/>
            <a:ext cx="8193173" cy="5904200"/>
          </a:xfrm>
          <a:prstGeom prst="rect">
            <a:avLst/>
          </a:prstGeom>
        </p:spPr>
      </p:pic>
      <p:sp>
        <p:nvSpPr>
          <p:cNvPr id="4" name="Oval 3"/>
          <p:cNvSpPr/>
          <p:nvPr/>
        </p:nvSpPr>
        <p:spPr>
          <a:xfrm>
            <a:off x="3637754" y="487183"/>
            <a:ext cx="678786" cy="3112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5045430" y="1636814"/>
            <a:ext cx="990656" cy="461665"/>
          </a:xfrm>
          <a:prstGeom prst="rect">
            <a:avLst/>
          </a:prstGeom>
          <a:noFill/>
        </p:spPr>
        <p:txBody>
          <a:bodyPr wrap="none" rtlCol="0">
            <a:spAutoFit/>
          </a:bodyPr>
          <a:lstStyle/>
          <a:p>
            <a:r>
              <a:rPr lang="en-GB" sz="2400" b="1" dirty="0"/>
              <a:t>Server</a:t>
            </a:r>
            <a:endParaRPr lang="en-US" sz="2400" b="1" dirty="0"/>
          </a:p>
        </p:txBody>
      </p:sp>
      <p:sp>
        <p:nvSpPr>
          <p:cNvPr id="7" name="TextBox 6"/>
          <p:cNvSpPr txBox="1"/>
          <p:nvPr/>
        </p:nvSpPr>
        <p:spPr>
          <a:xfrm>
            <a:off x="5171623" y="4630864"/>
            <a:ext cx="970137" cy="461665"/>
          </a:xfrm>
          <a:prstGeom prst="rect">
            <a:avLst/>
          </a:prstGeom>
          <a:noFill/>
        </p:spPr>
        <p:txBody>
          <a:bodyPr wrap="none" rtlCol="0">
            <a:spAutoFit/>
          </a:bodyPr>
          <a:lstStyle/>
          <a:p>
            <a:r>
              <a:rPr lang="en-GB" sz="2400" b="1" dirty="0">
                <a:solidFill>
                  <a:srgbClr val="FF0000"/>
                </a:solidFill>
              </a:rPr>
              <a:t>Client</a:t>
            </a:r>
            <a:endParaRPr lang="en-US" sz="2400" b="1" dirty="0">
              <a:solidFill>
                <a:srgbClr val="FF0000"/>
              </a:solidFill>
            </a:endParaRPr>
          </a:p>
        </p:txBody>
      </p:sp>
      <p:sp>
        <p:nvSpPr>
          <p:cNvPr id="8" name="Rectangle 7"/>
          <p:cNvSpPr/>
          <p:nvPr/>
        </p:nvSpPr>
        <p:spPr>
          <a:xfrm>
            <a:off x="7768116" y="1660283"/>
            <a:ext cx="970137" cy="461665"/>
          </a:xfrm>
          <a:prstGeom prst="rect">
            <a:avLst/>
          </a:prstGeom>
        </p:spPr>
        <p:txBody>
          <a:bodyPr wrap="none">
            <a:spAutoFit/>
          </a:bodyPr>
          <a:lstStyle/>
          <a:p>
            <a:r>
              <a:rPr lang="en-GB" sz="2400" b="1" dirty="0">
                <a:solidFill>
                  <a:srgbClr val="FF0000"/>
                </a:solidFill>
              </a:rPr>
              <a:t>Client</a:t>
            </a:r>
            <a:endParaRPr lang="en-US" sz="2400" b="1" dirty="0">
              <a:solidFill>
                <a:srgbClr val="FF0000"/>
              </a:solidFill>
            </a:endParaRPr>
          </a:p>
        </p:txBody>
      </p:sp>
      <p:sp>
        <p:nvSpPr>
          <p:cNvPr id="9" name="Rectangle 8"/>
          <p:cNvSpPr/>
          <p:nvPr/>
        </p:nvSpPr>
        <p:spPr>
          <a:xfrm>
            <a:off x="7833556" y="4630865"/>
            <a:ext cx="970137" cy="461665"/>
          </a:xfrm>
          <a:prstGeom prst="rect">
            <a:avLst/>
          </a:prstGeom>
        </p:spPr>
        <p:txBody>
          <a:bodyPr wrap="none">
            <a:spAutoFit/>
          </a:bodyPr>
          <a:lstStyle/>
          <a:p>
            <a:r>
              <a:rPr lang="en-GB" sz="2400" b="1" dirty="0">
                <a:solidFill>
                  <a:srgbClr val="FF0000"/>
                </a:solidFill>
              </a:rPr>
              <a:t>Client</a:t>
            </a:r>
            <a:endParaRPr lang="en-US" sz="2400" b="1" dirty="0">
              <a:solidFill>
                <a:srgbClr val="FF0000"/>
              </a:solidFill>
            </a:endParaRPr>
          </a:p>
        </p:txBody>
      </p:sp>
      <p:sp>
        <p:nvSpPr>
          <p:cNvPr id="10" name="Rounded Rectangle 9"/>
          <p:cNvSpPr/>
          <p:nvPr/>
        </p:nvSpPr>
        <p:spPr>
          <a:xfrm>
            <a:off x="4444804" y="642991"/>
            <a:ext cx="2616200" cy="510225"/>
          </a:xfrm>
          <a:prstGeom prst="roundRect">
            <a:avLst/>
          </a:prstGeom>
          <a:noFill/>
          <a:ln w="3810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4444804" y="3528967"/>
            <a:ext cx="2191908" cy="510225"/>
          </a:xfrm>
          <a:prstGeom prst="roundRect">
            <a:avLst/>
          </a:prstGeom>
          <a:noFill/>
          <a:ln w="3810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11"/>
          <p:cNvSpPr/>
          <p:nvPr/>
        </p:nvSpPr>
        <p:spPr>
          <a:xfrm>
            <a:off x="8603602" y="642991"/>
            <a:ext cx="2061029" cy="510225"/>
          </a:xfrm>
          <a:prstGeom prst="roundRect">
            <a:avLst/>
          </a:prstGeom>
          <a:noFill/>
          <a:ln w="3810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p:cNvSpPr/>
          <p:nvPr/>
        </p:nvSpPr>
        <p:spPr>
          <a:xfrm>
            <a:off x="8472723" y="3586624"/>
            <a:ext cx="2191908" cy="510225"/>
          </a:xfrm>
          <a:prstGeom prst="roundRect">
            <a:avLst/>
          </a:prstGeom>
          <a:noFill/>
          <a:ln w="3810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85192" y="6391383"/>
            <a:ext cx="2486609" cy="369332"/>
          </a:xfrm>
          <a:prstGeom prst="rect">
            <a:avLst/>
          </a:prstGeom>
          <a:solidFill>
            <a:schemeClr val="tx2"/>
          </a:solidFill>
        </p:spPr>
        <p:txBody>
          <a:bodyPr wrap="square" rtlCol="0">
            <a:spAutoFit/>
          </a:bodyPr>
          <a:lstStyle/>
          <a:p>
            <a:r>
              <a:rPr lang="en-US" dirty="0">
                <a:hlinkClick r:id="rId4"/>
              </a:rPr>
              <a:t>Reference: IBM’s Website </a:t>
            </a:r>
            <a:endParaRPr lang="en-US" dirty="0"/>
          </a:p>
        </p:txBody>
      </p:sp>
      <p:sp>
        <p:nvSpPr>
          <p:cNvPr id="14" name="TextBox 13"/>
          <p:cNvSpPr txBox="1"/>
          <p:nvPr/>
        </p:nvSpPr>
        <p:spPr>
          <a:xfrm>
            <a:off x="2971801" y="6391383"/>
            <a:ext cx="9008705" cy="369332"/>
          </a:xfrm>
          <a:prstGeom prst="rect">
            <a:avLst/>
          </a:prstGeom>
          <a:solidFill>
            <a:schemeClr val="tx2"/>
          </a:solidFill>
        </p:spPr>
        <p:txBody>
          <a:bodyPr wrap="square" rtlCol="0">
            <a:spAutoFit/>
          </a:bodyPr>
          <a:lstStyle/>
          <a:p>
            <a:r>
              <a:rPr lang="en-US" dirty="0">
                <a:solidFill>
                  <a:schemeClr val="bg1"/>
                </a:solidFill>
              </a:rPr>
              <a:t>‘Route add’ command tell the host that multicast routing should go through the "eth0" interface</a:t>
            </a:r>
          </a:p>
        </p:txBody>
      </p:sp>
      <p:sp>
        <p:nvSpPr>
          <p:cNvPr id="15" name="TextBox 14"/>
          <p:cNvSpPr txBox="1"/>
          <p:nvPr/>
        </p:nvSpPr>
        <p:spPr>
          <a:xfrm>
            <a:off x="599463" y="4123032"/>
            <a:ext cx="2850352" cy="1477328"/>
          </a:xfrm>
          <a:prstGeom prst="rect">
            <a:avLst/>
          </a:prstGeom>
          <a:noFill/>
        </p:spPr>
        <p:txBody>
          <a:bodyPr wrap="square" rtlCol="0">
            <a:spAutoFit/>
          </a:bodyPr>
          <a:lstStyle/>
          <a:p>
            <a:r>
              <a:rPr lang="en-US" b="1" dirty="0"/>
              <a:t>Clients:</a:t>
            </a:r>
          </a:p>
          <a:p>
            <a:endParaRPr lang="en-US" b="1" dirty="0"/>
          </a:p>
          <a:p>
            <a:r>
              <a:rPr lang="en-US" b="1" dirty="0" err="1"/>
              <a:t>iperf</a:t>
            </a:r>
            <a:r>
              <a:rPr lang="en-US" b="1" dirty="0"/>
              <a:t> -s -B &lt;</a:t>
            </a:r>
            <a:r>
              <a:rPr lang="en-US" b="1" dirty="0" err="1"/>
              <a:t>Multi_grp_ip</a:t>
            </a:r>
            <a:r>
              <a:rPr lang="en-US" b="1" dirty="0"/>
              <a:t>&gt; -u -f m -</a:t>
            </a:r>
            <a:r>
              <a:rPr lang="en-US" b="1" dirty="0" err="1"/>
              <a:t>i</a:t>
            </a:r>
            <a:r>
              <a:rPr lang="en-US" b="1" dirty="0"/>
              <a:t> 5      </a:t>
            </a:r>
          </a:p>
          <a:p>
            <a:endParaRPr lang="en-US" dirty="0"/>
          </a:p>
        </p:txBody>
      </p:sp>
      <p:sp>
        <p:nvSpPr>
          <p:cNvPr id="16" name="TextBox 15"/>
          <p:cNvSpPr txBox="1"/>
          <p:nvPr/>
        </p:nvSpPr>
        <p:spPr>
          <a:xfrm>
            <a:off x="664495" y="1428964"/>
            <a:ext cx="2768311" cy="1477328"/>
          </a:xfrm>
          <a:prstGeom prst="rect">
            <a:avLst/>
          </a:prstGeom>
          <a:noFill/>
        </p:spPr>
        <p:txBody>
          <a:bodyPr wrap="square" rtlCol="0">
            <a:spAutoFit/>
          </a:bodyPr>
          <a:lstStyle/>
          <a:p>
            <a:r>
              <a:rPr lang="it-IT" b="1" dirty="0"/>
              <a:t>Server:</a:t>
            </a:r>
          </a:p>
          <a:p>
            <a:endParaRPr lang="it-IT" b="1" dirty="0"/>
          </a:p>
          <a:p>
            <a:r>
              <a:rPr lang="it-IT" b="1" dirty="0"/>
              <a:t>iperf -c  &lt;Multi_grp_ip&gt; -u -b 0.5m -f m -i 5 -t 30</a:t>
            </a:r>
          </a:p>
          <a:p>
            <a:endParaRPr lang="en-US" dirty="0"/>
          </a:p>
        </p:txBody>
      </p:sp>
    </p:spTree>
    <p:extLst>
      <p:ext uri="{BB962C8B-B14F-4D97-AF65-F5344CB8AC3E}">
        <p14:creationId xmlns:p14="http://schemas.microsoft.com/office/powerpoint/2010/main" val="3735052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9498" y="-139319"/>
            <a:ext cx="9553433" cy="1446550"/>
          </a:xfrm>
          <a:prstGeom prst="rect">
            <a:avLst/>
          </a:prstGeom>
          <a:noFill/>
        </p:spPr>
        <p:txBody>
          <a:bodyPr wrap="square" rtlCol="0">
            <a:spAutoFit/>
          </a:bodyPr>
          <a:lstStyle/>
          <a:p>
            <a:r>
              <a:rPr lang="en-GB" sz="4000" b="1" dirty="0">
                <a:solidFill>
                  <a:srgbClr val="000099"/>
                </a:solidFill>
                <a:latin typeface="Calibri" panose="020F0502020204030204" pitchFamily="34" charset="0"/>
                <a:cs typeface="Calibri" panose="020F0502020204030204" pitchFamily="34" charset="0"/>
              </a:rPr>
              <a:t>IGMP Request for Multicast Reception</a:t>
            </a:r>
          </a:p>
          <a:p>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GB" sz="24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00" y="811930"/>
            <a:ext cx="11214100" cy="5258669"/>
          </a:xfrm>
          <a:prstGeom prst="rect">
            <a:avLst/>
          </a:prstGeom>
          <a:ln w="28575">
            <a:solidFill>
              <a:schemeClr val="tx1"/>
            </a:solidFill>
          </a:ln>
        </p:spPr>
      </p:pic>
      <p:sp>
        <p:nvSpPr>
          <p:cNvPr id="7" name="Rounded Rectangle 6"/>
          <p:cNvSpPr/>
          <p:nvPr/>
        </p:nvSpPr>
        <p:spPr>
          <a:xfrm>
            <a:off x="2828925" y="3067050"/>
            <a:ext cx="1419225" cy="161925"/>
          </a:xfrm>
          <a:prstGeom prst="round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2828924" y="4189750"/>
            <a:ext cx="2667000" cy="144898"/>
          </a:xfrm>
          <a:prstGeom prst="round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p:nvSpPr>
        <p:spPr>
          <a:xfrm>
            <a:off x="2828924" y="5322453"/>
            <a:ext cx="4029075" cy="154421"/>
          </a:xfrm>
          <a:prstGeom prst="round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p:cNvCxnSpPr/>
          <p:nvPr/>
        </p:nvCxnSpPr>
        <p:spPr>
          <a:xfrm flipV="1">
            <a:off x="3071813" y="3357563"/>
            <a:ext cx="1090611"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071812" y="5614988"/>
            <a:ext cx="1090611"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3071811" y="4510087"/>
            <a:ext cx="1090611"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0718800" y="3533775"/>
            <a:ext cx="965200" cy="369332"/>
          </a:xfrm>
          <a:prstGeom prst="rect">
            <a:avLst/>
          </a:prstGeom>
          <a:noFill/>
        </p:spPr>
        <p:txBody>
          <a:bodyPr wrap="square" rtlCol="0">
            <a:spAutoFit/>
          </a:bodyPr>
          <a:lstStyle/>
          <a:p>
            <a:r>
              <a:rPr lang="en-GB" b="1" dirty="0">
                <a:solidFill>
                  <a:srgbClr val="FF0000"/>
                </a:solidFill>
              </a:rPr>
              <a:t>Clients</a:t>
            </a:r>
            <a:endParaRPr lang="en-US" b="1" dirty="0">
              <a:solidFill>
                <a:srgbClr val="FF0000"/>
              </a:solidFill>
            </a:endParaRPr>
          </a:p>
        </p:txBody>
      </p:sp>
      <p:sp>
        <p:nvSpPr>
          <p:cNvPr id="5" name="Right Brace 4"/>
          <p:cNvSpPr/>
          <p:nvPr/>
        </p:nvSpPr>
        <p:spPr>
          <a:xfrm>
            <a:off x="10337800" y="1168400"/>
            <a:ext cx="584200" cy="4749800"/>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24801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079599" y="-122830"/>
            <a:ext cx="7631784" cy="6858000"/>
          </a:xfrm>
          <a:prstGeom prst="rect">
            <a:avLst/>
          </a:prstGeom>
        </p:spPr>
      </p:pic>
      <p:sp>
        <p:nvSpPr>
          <p:cNvPr id="3" name="Rounded Rectangle 2"/>
          <p:cNvSpPr/>
          <p:nvPr/>
        </p:nvSpPr>
        <p:spPr>
          <a:xfrm>
            <a:off x="5646421" y="4291557"/>
            <a:ext cx="2529840" cy="22710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8755380" y="3844483"/>
            <a:ext cx="1676400" cy="36934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8755379" y="5712637"/>
            <a:ext cx="2270761" cy="20290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p:cNvSpPr/>
          <p:nvPr/>
        </p:nvSpPr>
        <p:spPr>
          <a:xfrm>
            <a:off x="4515134" y="5712637"/>
            <a:ext cx="2226860" cy="23096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223664" y="2644170"/>
            <a:ext cx="2680678" cy="1569660"/>
          </a:xfrm>
          <a:prstGeom prst="rect">
            <a:avLst/>
          </a:prstGeom>
          <a:noFill/>
        </p:spPr>
        <p:txBody>
          <a:bodyPr wrap="square" rtlCol="0">
            <a:spAutoFit/>
          </a:bodyPr>
          <a:lstStyle/>
          <a:p>
            <a:r>
              <a:rPr lang="en-GB" sz="3200" b="1" dirty="0">
                <a:solidFill>
                  <a:srgbClr val="000099"/>
                </a:solidFill>
                <a:latin typeface="Calibri" panose="020F0502020204030204" pitchFamily="34" charset="0"/>
                <a:cs typeface="Calibri" panose="020F0502020204030204" pitchFamily="34" charset="0"/>
              </a:rPr>
              <a:t>Request to join multicast group</a:t>
            </a:r>
          </a:p>
        </p:txBody>
      </p:sp>
    </p:spTree>
    <p:extLst>
      <p:ext uri="{BB962C8B-B14F-4D97-AF65-F5344CB8AC3E}">
        <p14:creationId xmlns:p14="http://schemas.microsoft.com/office/powerpoint/2010/main" val="1258180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5863" y="-116117"/>
            <a:ext cx="6710149" cy="1446550"/>
          </a:xfrm>
          <a:prstGeom prst="rect">
            <a:avLst/>
          </a:prstGeom>
          <a:noFill/>
        </p:spPr>
        <p:txBody>
          <a:bodyPr wrap="square" rtlCol="0">
            <a:spAutoFit/>
          </a:bodyPr>
          <a:lstStyle/>
          <a:p>
            <a:r>
              <a:rPr lang="en-GB" sz="4000" b="1" dirty="0">
                <a:solidFill>
                  <a:srgbClr val="000099"/>
                </a:solidFill>
                <a:latin typeface="Calibri" panose="020F0502020204030204" pitchFamily="34" charset="0"/>
                <a:cs typeface="Calibri" panose="020F0502020204030204" pitchFamily="34" charset="0"/>
              </a:rPr>
              <a:t>Multicast Streaming to Clients</a:t>
            </a:r>
          </a:p>
          <a:p>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GB" sz="24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448" y="497919"/>
            <a:ext cx="11731492" cy="6360081"/>
          </a:xfrm>
          <a:prstGeom prst="rect">
            <a:avLst/>
          </a:prstGeom>
        </p:spPr>
      </p:pic>
      <p:sp>
        <p:nvSpPr>
          <p:cNvPr id="5" name="Rounded Rectangle 4"/>
          <p:cNvSpPr/>
          <p:nvPr/>
        </p:nvSpPr>
        <p:spPr>
          <a:xfrm>
            <a:off x="6124194" y="4988874"/>
            <a:ext cx="5775706" cy="726125"/>
          </a:xfrm>
          <a:prstGeom prst="roundRect">
            <a:avLst/>
          </a:prstGeom>
          <a:noFill/>
          <a:ln w="3810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p:cNvSpPr/>
          <p:nvPr/>
        </p:nvSpPr>
        <p:spPr>
          <a:xfrm>
            <a:off x="258448" y="4988875"/>
            <a:ext cx="5799452" cy="726125"/>
          </a:xfrm>
          <a:prstGeom prst="roundRect">
            <a:avLst/>
          </a:prstGeom>
          <a:noFill/>
          <a:ln w="3810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p:cNvSpPr/>
          <p:nvPr/>
        </p:nvSpPr>
        <p:spPr>
          <a:xfrm>
            <a:off x="6109270" y="1855825"/>
            <a:ext cx="5790630" cy="684175"/>
          </a:xfrm>
          <a:prstGeom prst="roundRect">
            <a:avLst/>
          </a:prstGeom>
          <a:noFill/>
          <a:ln w="3810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258448" y="1689356"/>
            <a:ext cx="5075552" cy="67284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21435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4316" y="-110917"/>
            <a:ext cx="9580470" cy="1384995"/>
          </a:xfrm>
          <a:prstGeom prst="rect">
            <a:avLst/>
          </a:prstGeom>
          <a:noFill/>
        </p:spPr>
        <p:txBody>
          <a:bodyPr wrap="square" rtlCol="0">
            <a:spAutoFit/>
          </a:bodyPr>
          <a:lstStyle/>
          <a:p>
            <a:r>
              <a:rPr lang="en-GB" sz="3600" b="1" dirty="0">
                <a:solidFill>
                  <a:srgbClr val="000099"/>
                </a:solidFill>
                <a:latin typeface="Calibri" panose="020F0502020204030204" pitchFamily="34" charset="0"/>
                <a:cs typeface="Calibri" panose="020F0502020204030204" pitchFamily="34" charset="0"/>
              </a:rPr>
              <a:t>Dijkstra’s Shortest Paths from Server to All Nodes</a:t>
            </a:r>
          </a:p>
          <a:p>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GB" sz="24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486" y="522514"/>
            <a:ext cx="11190515" cy="5820229"/>
          </a:xfrm>
          <a:prstGeom prst="rect">
            <a:avLst/>
          </a:prstGeom>
        </p:spPr>
      </p:pic>
      <p:sp>
        <p:nvSpPr>
          <p:cNvPr id="6" name="Rounded Rectangle 5"/>
          <p:cNvSpPr/>
          <p:nvPr/>
        </p:nvSpPr>
        <p:spPr>
          <a:xfrm>
            <a:off x="8040915" y="581580"/>
            <a:ext cx="1625600" cy="41990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95269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9500" y="672856"/>
            <a:ext cx="9553433" cy="1446550"/>
          </a:xfrm>
          <a:prstGeom prst="rect">
            <a:avLst/>
          </a:prstGeom>
          <a:noFill/>
        </p:spPr>
        <p:txBody>
          <a:bodyPr wrap="square" rtlCol="0">
            <a:spAutoFit/>
          </a:bodyPr>
          <a:lstStyle/>
          <a:p>
            <a:r>
              <a:rPr lang="en-GB" sz="4000" b="1" dirty="0">
                <a:solidFill>
                  <a:srgbClr val="000099"/>
                </a:solidFill>
                <a:latin typeface="Calibri" panose="020F0502020204030204" pitchFamily="34" charset="0"/>
                <a:cs typeface="Calibri" panose="020F0502020204030204" pitchFamily="34" charset="0"/>
              </a:rPr>
              <a:t>Installed Paths from Server to Clients</a:t>
            </a:r>
          </a:p>
          <a:p>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GB" sz="24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2119406"/>
            <a:ext cx="11264901" cy="2921715"/>
          </a:xfrm>
          <a:prstGeom prst="rect">
            <a:avLst/>
          </a:prstGeom>
        </p:spPr>
      </p:pic>
      <p:cxnSp>
        <p:nvCxnSpPr>
          <p:cNvPr id="5" name="Straight Connector 4"/>
          <p:cNvCxnSpPr/>
          <p:nvPr/>
        </p:nvCxnSpPr>
        <p:spPr>
          <a:xfrm>
            <a:off x="6654800" y="2451100"/>
            <a:ext cx="4978400" cy="12700"/>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914900" y="3086100"/>
            <a:ext cx="6718300" cy="12700"/>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654800" y="3708400"/>
            <a:ext cx="4978400" cy="12700"/>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198" y="3277518"/>
            <a:ext cx="2882901" cy="19797"/>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7198" y="2592854"/>
            <a:ext cx="4724402" cy="69282"/>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4889500" y="2119406"/>
            <a:ext cx="1625600" cy="331694"/>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18"/>
          <p:cNvSpPr/>
          <p:nvPr/>
        </p:nvSpPr>
        <p:spPr>
          <a:xfrm>
            <a:off x="4902200" y="3308898"/>
            <a:ext cx="1600200" cy="331694"/>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a:off x="4889500" y="2741706"/>
            <a:ext cx="1600200" cy="331694"/>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3882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6930" y="-127000"/>
            <a:ext cx="9785703" cy="1446550"/>
          </a:xfrm>
          <a:prstGeom prst="rect">
            <a:avLst/>
          </a:prstGeom>
          <a:noFill/>
        </p:spPr>
        <p:txBody>
          <a:bodyPr wrap="square" rtlCol="0">
            <a:spAutoFit/>
          </a:bodyPr>
          <a:lstStyle/>
          <a:p>
            <a:r>
              <a:rPr lang="en-GB" sz="4000" b="1" dirty="0">
                <a:solidFill>
                  <a:srgbClr val="000099"/>
                </a:solidFill>
                <a:latin typeface="Calibri" panose="020F0502020204030204" pitchFamily="34" charset="0"/>
                <a:cs typeface="Calibri" panose="020F0502020204030204" pitchFamily="34" charset="0"/>
              </a:rPr>
              <a:t>New Clients joining existing Multicast Stream</a:t>
            </a:r>
          </a:p>
          <a:p>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GB" sz="24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5849"/>
            <a:ext cx="12192000" cy="6352151"/>
          </a:xfrm>
          <a:prstGeom prst="rect">
            <a:avLst/>
          </a:prstGeom>
        </p:spPr>
      </p:pic>
      <p:sp>
        <p:nvSpPr>
          <p:cNvPr id="4" name="Oval 3"/>
          <p:cNvSpPr/>
          <p:nvPr/>
        </p:nvSpPr>
        <p:spPr>
          <a:xfrm>
            <a:off x="8249314" y="505850"/>
            <a:ext cx="880172" cy="36500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p:cNvSpPr/>
          <p:nvPr/>
        </p:nvSpPr>
        <p:spPr>
          <a:xfrm>
            <a:off x="8140457" y="3681924"/>
            <a:ext cx="880172" cy="36500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ounded Rectangle 5"/>
          <p:cNvSpPr/>
          <p:nvPr/>
        </p:nvSpPr>
        <p:spPr>
          <a:xfrm>
            <a:off x="8140457" y="1812282"/>
            <a:ext cx="4051543" cy="582575"/>
          </a:xfrm>
          <a:prstGeom prst="roundRect">
            <a:avLst/>
          </a:prstGeom>
          <a:noFill/>
          <a:ln w="3810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p:cNvSpPr/>
          <p:nvPr/>
        </p:nvSpPr>
        <p:spPr>
          <a:xfrm>
            <a:off x="8140457" y="4992915"/>
            <a:ext cx="4051543" cy="667656"/>
          </a:xfrm>
          <a:prstGeom prst="roundRect">
            <a:avLst/>
          </a:prstGeom>
          <a:noFill/>
          <a:ln w="3810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6214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4316" y="-110917"/>
            <a:ext cx="9580470" cy="1384995"/>
          </a:xfrm>
          <a:prstGeom prst="rect">
            <a:avLst/>
          </a:prstGeom>
          <a:noFill/>
        </p:spPr>
        <p:txBody>
          <a:bodyPr wrap="square" rtlCol="0">
            <a:spAutoFit/>
          </a:bodyPr>
          <a:lstStyle/>
          <a:p>
            <a:r>
              <a:rPr lang="en-GB" sz="3600" b="1" dirty="0">
                <a:solidFill>
                  <a:srgbClr val="000099"/>
                </a:solidFill>
                <a:latin typeface="Calibri" panose="020F0502020204030204" pitchFamily="34" charset="0"/>
                <a:cs typeface="Calibri" panose="020F0502020204030204" pitchFamily="34" charset="0"/>
              </a:rPr>
              <a:t>Dijkstra’s Shortest Paths from Server to All Nodes</a:t>
            </a:r>
          </a:p>
          <a:p>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GB" sz="24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217" y="581581"/>
            <a:ext cx="11006669" cy="5688590"/>
          </a:xfrm>
          <a:prstGeom prst="rect">
            <a:avLst/>
          </a:prstGeom>
        </p:spPr>
      </p:pic>
      <p:sp>
        <p:nvSpPr>
          <p:cNvPr id="4" name="Rounded Rectangle 3"/>
          <p:cNvSpPr/>
          <p:nvPr/>
        </p:nvSpPr>
        <p:spPr>
          <a:xfrm>
            <a:off x="7968343" y="581580"/>
            <a:ext cx="1625600" cy="41990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2339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6243" y="600284"/>
            <a:ext cx="9553433" cy="1446550"/>
          </a:xfrm>
          <a:prstGeom prst="rect">
            <a:avLst/>
          </a:prstGeom>
          <a:noFill/>
        </p:spPr>
        <p:txBody>
          <a:bodyPr wrap="square" rtlCol="0">
            <a:spAutoFit/>
          </a:bodyPr>
          <a:lstStyle/>
          <a:p>
            <a:r>
              <a:rPr lang="en-GB" sz="4000" b="1" dirty="0">
                <a:solidFill>
                  <a:srgbClr val="000099"/>
                </a:solidFill>
                <a:latin typeface="Calibri" panose="020F0502020204030204" pitchFamily="34" charset="0"/>
                <a:cs typeface="Calibri" panose="020F0502020204030204" pitchFamily="34" charset="0"/>
              </a:rPr>
              <a:t>Installed Paths from Server to All Clients</a:t>
            </a:r>
          </a:p>
          <a:p>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GB" sz="24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987" y="2046834"/>
            <a:ext cx="11248572" cy="4310742"/>
          </a:xfrm>
          <a:prstGeom prst="rect">
            <a:avLst/>
          </a:prstGeom>
        </p:spPr>
      </p:pic>
      <p:cxnSp>
        <p:nvCxnSpPr>
          <p:cNvPr id="5" name="Straight Connector 4"/>
          <p:cNvCxnSpPr/>
          <p:nvPr/>
        </p:nvCxnSpPr>
        <p:spPr>
          <a:xfrm>
            <a:off x="6750159" y="2320471"/>
            <a:ext cx="4978400" cy="12700"/>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750159" y="2937328"/>
            <a:ext cx="4978400" cy="12700"/>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750159" y="3572487"/>
            <a:ext cx="4978400" cy="12700"/>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750159" y="4183155"/>
            <a:ext cx="4978400" cy="12700"/>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750159" y="4741368"/>
            <a:ext cx="4978400" cy="12700"/>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479987" y="2485731"/>
            <a:ext cx="4600013" cy="3788"/>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32387" y="3107578"/>
            <a:ext cx="2647842" cy="14833"/>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632387" y="4900092"/>
            <a:ext cx="2647842" cy="14833"/>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487251" y="3733053"/>
            <a:ext cx="927899" cy="14834"/>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32387" y="4419600"/>
            <a:ext cx="927899" cy="14834"/>
          </a:xfrm>
          <a:prstGeom prst="line">
            <a:avLst/>
          </a:prstGeom>
          <a:ln w="38100">
            <a:solidFill>
              <a:srgbClr val="00CC00"/>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4889500" y="3897650"/>
            <a:ext cx="1625600" cy="331694"/>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a:off x="4889500" y="3194542"/>
            <a:ext cx="1625600" cy="331694"/>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20"/>
          <p:cNvSpPr/>
          <p:nvPr/>
        </p:nvSpPr>
        <p:spPr>
          <a:xfrm>
            <a:off x="4889500" y="2596722"/>
            <a:ext cx="1625600" cy="331694"/>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p:nvSpPr>
        <p:spPr>
          <a:xfrm>
            <a:off x="4889500" y="2079321"/>
            <a:ext cx="1625600" cy="331694"/>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p:nvSpPr>
        <p:spPr>
          <a:xfrm>
            <a:off x="4889500" y="4414776"/>
            <a:ext cx="1625600" cy="331694"/>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85625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7843" y="-110916"/>
            <a:ext cx="9553433" cy="1446550"/>
          </a:xfrm>
          <a:prstGeom prst="rect">
            <a:avLst/>
          </a:prstGeom>
          <a:noFill/>
        </p:spPr>
        <p:txBody>
          <a:bodyPr wrap="square" rtlCol="0">
            <a:spAutoFit/>
          </a:bodyPr>
          <a:lstStyle/>
          <a:p>
            <a:r>
              <a:rPr lang="en-GB" sz="4000" b="1" dirty="0">
                <a:solidFill>
                  <a:srgbClr val="000099"/>
                </a:solidFill>
                <a:latin typeface="Calibri" panose="020F0502020204030204" pitchFamily="34" charset="0"/>
                <a:cs typeface="Calibri" panose="020F0502020204030204" pitchFamily="34" charset="0"/>
              </a:rPr>
              <a:t>Installed Paths from Server to All Clients</a:t>
            </a:r>
          </a:p>
          <a:p>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GB" sz="24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087" y="529790"/>
            <a:ext cx="10288231" cy="5817470"/>
          </a:xfrm>
          <a:prstGeom prst="rect">
            <a:avLst/>
          </a:prstGeom>
        </p:spPr>
      </p:pic>
      <p:cxnSp>
        <p:nvCxnSpPr>
          <p:cNvPr id="17" name="Straight Arrow Connector 16"/>
          <p:cNvCxnSpPr/>
          <p:nvPr/>
        </p:nvCxnSpPr>
        <p:spPr>
          <a:xfrm flipV="1">
            <a:off x="7607300" y="3480568"/>
            <a:ext cx="1651000" cy="331249"/>
          </a:xfrm>
          <a:prstGeom prst="straightConnector1">
            <a:avLst/>
          </a:prstGeom>
          <a:ln w="19050">
            <a:solidFill>
              <a:srgbClr val="00CC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134203" y="4214812"/>
            <a:ext cx="507897" cy="495301"/>
          </a:xfrm>
          <a:prstGeom prst="straightConnector1">
            <a:avLst/>
          </a:prstGeom>
          <a:ln w="19050">
            <a:solidFill>
              <a:srgbClr val="00CC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965700" y="4408351"/>
            <a:ext cx="381000" cy="373199"/>
          </a:xfrm>
          <a:prstGeom prst="straightConnector1">
            <a:avLst/>
          </a:prstGeom>
          <a:ln w="19050">
            <a:solidFill>
              <a:srgbClr val="00CC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714625" y="3151088"/>
            <a:ext cx="1466850" cy="725587"/>
          </a:xfrm>
          <a:prstGeom prst="straightConnector1">
            <a:avLst/>
          </a:prstGeom>
          <a:ln w="19050">
            <a:solidFill>
              <a:srgbClr val="00CC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0058400" y="3438525"/>
            <a:ext cx="495300" cy="0"/>
          </a:xfrm>
          <a:prstGeom prst="straightConnector1">
            <a:avLst/>
          </a:prstGeom>
          <a:ln w="19050">
            <a:solidFill>
              <a:srgbClr val="00CC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394559" y="1571625"/>
            <a:ext cx="1441341" cy="0"/>
          </a:xfrm>
          <a:prstGeom prst="straightConnector1">
            <a:avLst/>
          </a:prstGeom>
          <a:ln w="19050">
            <a:solidFill>
              <a:srgbClr val="00CC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848100" y="1571625"/>
            <a:ext cx="1498600" cy="23818"/>
          </a:xfrm>
          <a:prstGeom prst="straightConnector1">
            <a:avLst/>
          </a:prstGeom>
          <a:ln w="19050">
            <a:solidFill>
              <a:srgbClr val="00CC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628900" y="1981200"/>
            <a:ext cx="342900" cy="375423"/>
          </a:xfrm>
          <a:prstGeom prst="straightConnector1">
            <a:avLst/>
          </a:prstGeom>
          <a:ln w="19050">
            <a:solidFill>
              <a:srgbClr val="00CC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8191500" y="1193800"/>
            <a:ext cx="127001" cy="201093"/>
          </a:xfrm>
          <a:prstGeom prst="straightConnector1">
            <a:avLst/>
          </a:prstGeom>
          <a:ln w="19050">
            <a:solidFill>
              <a:srgbClr val="00CC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3682603" y="2190248"/>
            <a:ext cx="498872" cy="429127"/>
          </a:xfrm>
          <a:prstGeom prst="straightConnector1">
            <a:avLst/>
          </a:prstGeom>
          <a:ln w="19050">
            <a:solidFill>
              <a:srgbClr val="00CC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2795587" y="2141811"/>
            <a:ext cx="414339" cy="431663"/>
          </a:xfrm>
          <a:prstGeom prst="straightConnector1">
            <a:avLst/>
          </a:prstGeom>
          <a:ln w="19050">
            <a:solidFill>
              <a:srgbClr val="00CC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4838700" y="2404811"/>
            <a:ext cx="9525" cy="168663"/>
          </a:xfrm>
          <a:prstGeom prst="straightConnector1">
            <a:avLst/>
          </a:prstGeom>
          <a:ln w="19050">
            <a:solidFill>
              <a:srgbClr val="00CC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2628900" y="4408351"/>
            <a:ext cx="342900" cy="373199"/>
          </a:xfrm>
          <a:prstGeom prst="straightConnector1">
            <a:avLst/>
          </a:prstGeom>
          <a:ln w="19050">
            <a:solidFill>
              <a:srgbClr val="00CC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3752850" y="5419725"/>
            <a:ext cx="95250" cy="226466"/>
          </a:xfrm>
          <a:prstGeom prst="straightConnector1">
            <a:avLst/>
          </a:prstGeom>
          <a:ln>
            <a:solidFill>
              <a:srgbClr val="00CC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7213600" y="4318000"/>
            <a:ext cx="10160" cy="200660"/>
          </a:xfrm>
          <a:prstGeom prst="straightConnector1">
            <a:avLst/>
          </a:prstGeom>
          <a:ln w="19050">
            <a:solidFill>
              <a:srgbClr val="00CC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216150" y="3173313"/>
            <a:ext cx="1" cy="438415"/>
          </a:xfrm>
          <a:prstGeom prst="straightConnector1">
            <a:avLst/>
          </a:prstGeom>
          <a:ln w="19050">
            <a:solidFill>
              <a:srgbClr val="00CC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1714500" y="2760935"/>
            <a:ext cx="279400" cy="9525"/>
          </a:xfrm>
          <a:prstGeom prst="straightConnector1">
            <a:avLst/>
          </a:prstGeom>
          <a:ln w="19050">
            <a:solidFill>
              <a:srgbClr val="00CC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2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8174" y="821805"/>
            <a:ext cx="10290412" cy="4216539"/>
          </a:xfrm>
          <a:prstGeom prst="rect">
            <a:avLst/>
          </a:prstGeom>
          <a:noFill/>
        </p:spPr>
        <p:txBody>
          <a:bodyPr wrap="square" rtlCol="0">
            <a:spAutoFit/>
          </a:bodyPr>
          <a:lstStyle/>
          <a:p>
            <a:r>
              <a:rPr lang="en-GB" sz="4000" b="1" dirty="0">
                <a:solidFill>
                  <a:srgbClr val="000099"/>
                </a:solidFill>
                <a:latin typeface="Calibri" panose="020F0502020204030204" pitchFamily="34" charset="0"/>
                <a:cs typeface="Calibri" panose="020F0502020204030204" pitchFamily="34" charset="0"/>
              </a:rPr>
              <a:t>What is Multicast Routing?</a:t>
            </a:r>
          </a:p>
          <a:p>
            <a:endParaRPr lang="en-GB" sz="2400" b="1" dirty="0">
              <a:latin typeface="Times New Roman" panose="02020603050405020304" pitchFamily="18" charset="0"/>
              <a:cs typeface="Times New Roman" panose="02020603050405020304" pitchFamily="18" charset="0"/>
            </a:endParaRPr>
          </a:p>
          <a:p>
            <a:endParaRPr lang="en-GB" sz="28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400" dirty="0">
                <a:latin typeface="Calibri" panose="020F0502020204030204" pitchFamily="34" charset="0"/>
                <a:cs typeface="Calibri" panose="020F0502020204030204" pitchFamily="34" charset="0"/>
              </a:rPr>
              <a:t>Group communication where source transmits data to a </a:t>
            </a:r>
            <a:r>
              <a:rPr lang="en-GB" sz="2400" b="1" i="1" dirty="0">
                <a:latin typeface="Calibri" panose="020F0502020204030204" pitchFamily="34" charset="0"/>
                <a:cs typeface="Calibri" panose="020F0502020204030204" pitchFamily="34" charset="0"/>
              </a:rPr>
              <a:t>group</a:t>
            </a:r>
            <a:r>
              <a:rPr lang="en-GB" sz="2400" dirty="0">
                <a:latin typeface="Calibri" panose="020F0502020204030204" pitchFamily="34" charset="0"/>
                <a:cs typeface="Calibri" panose="020F0502020204030204" pitchFamily="34" charset="0"/>
              </a:rPr>
              <a:t> of destination hosts simultaneously</a:t>
            </a:r>
          </a:p>
          <a:p>
            <a:pPr marL="342900" indent="-342900">
              <a:buFont typeface="Arial" panose="020B0604020202020204" pitchFamily="34" charset="0"/>
              <a:buChar char="•"/>
            </a:pPr>
            <a:endParaRPr lang="en-GB"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400" dirty="0">
                <a:latin typeface="Calibri" panose="020F0502020204030204" pitchFamily="34" charset="0"/>
                <a:cs typeface="Calibri" panose="020F0502020204030204" pitchFamily="34" charset="0"/>
              </a:rPr>
              <a:t>Data is duplicated in ovs switches and forwarded to current members of group</a:t>
            </a:r>
          </a:p>
          <a:p>
            <a:pPr marL="342900" indent="-342900">
              <a:buFont typeface="Arial" panose="020B0604020202020204" pitchFamily="34" charset="0"/>
              <a:buChar char="•"/>
            </a:pPr>
            <a:endParaRPr lang="en-GB"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Class D addresses in the range of 224.0.0.0 to 239.255.255.255 (summarized as 224.0.0.0/4) are reserved for IPv4 multicast routing</a:t>
            </a:r>
            <a:endParaRPr lang="en-GB" sz="24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9306" y="821805"/>
            <a:ext cx="1405720" cy="977966"/>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6502" y="5133280"/>
            <a:ext cx="6544920" cy="969967"/>
          </a:xfrm>
          <a:prstGeom prst="rect">
            <a:avLst/>
          </a:prstGeom>
        </p:spPr>
      </p:pic>
    </p:spTree>
    <p:extLst>
      <p:ext uri="{BB962C8B-B14F-4D97-AF65-F5344CB8AC3E}">
        <p14:creationId xmlns:p14="http://schemas.microsoft.com/office/powerpoint/2010/main" val="3563267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5933" y="2431217"/>
            <a:ext cx="11270970" cy="2953583"/>
          </a:xfrm>
          <a:prstGeom prst="rect">
            <a:avLst/>
          </a:prstGeom>
        </p:spPr>
      </p:pic>
      <p:sp>
        <p:nvSpPr>
          <p:cNvPr id="3" name="Rounded Rectangle 2"/>
          <p:cNvSpPr/>
          <p:nvPr/>
        </p:nvSpPr>
        <p:spPr>
          <a:xfrm>
            <a:off x="555722" y="2670221"/>
            <a:ext cx="11171181" cy="45397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868485" y="975660"/>
            <a:ext cx="10496720" cy="584775"/>
          </a:xfrm>
          <a:prstGeom prst="rect">
            <a:avLst/>
          </a:prstGeom>
          <a:noFill/>
        </p:spPr>
        <p:txBody>
          <a:bodyPr wrap="none" rtlCol="0">
            <a:spAutoFit/>
          </a:bodyPr>
          <a:lstStyle/>
          <a:p>
            <a:r>
              <a:rPr lang="en-US" sz="3200" b="1" dirty="0">
                <a:solidFill>
                  <a:srgbClr val="000099"/>
                </a:solidFill>
                <a:latin typeface="Calibri" panose="020F0502020204030204" pitchFamily="34" charset="0"/>
                <a:cs typeface="Calibri" panose="020F0502020204030204" pitchFamily="34" charset="0"/>
              </a:rPr>
              <a:t>IGMP PacketIn to the controller to leave the Multicast Group</a:t>
            </a:r>
          </a:p>
        </p:txBody>
      </p:sp>
    </p:spTree>
    <p:extLst>
      <p:ext uri="{BB962C8B-B14F-4D97-AF65-F5344CB8AC3E}">
        <p14:creationId xmlns:p14="http://schemas.microsoft.com/office/powerpoint/2010/main" val="139126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64001" y="0"/>
            <a:ext cx="7664936" cy="6858000"/>
          </a:xfrm>
          <a:prstGeom prst="rect">
            <a:avLst/>
          </a:prstGeom>
        </p:spPr>
      </p:pic>
      <p:sp>
        <p:nvSpPr>
          <p:cNvPr id="3" name="Rounded Rectangle 2"/>
          <p:cNvSpPr/>
          <p:nvPr/>
        </p:nvSpPr>
        <p:spPr>
          <a:xfrm>
            <a:off x="8660423" y="5829300"/>
            <a:ext cx="1855178" cy="18407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8553450" y="3871546"/>
            <a:ext cx="1417027" cy="31359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9970477" y="2979714"/>
            <a:ext cx="1758460" cy="646331"/>
          </a:xfrm>
          <a:prstGeom prst="rect">
            <a:avLst/>
          </a:prstGeom>
          <a:noFill/>
        </p:spPr>
        <p:txBody>
          <a:bodyPr wrap="square" rtlCol="0">
            <a:spAutoFit/>
          </a:bodyPr>
          <a:lstStyle/>
          <a:p>
            <a:r>
              <a:rPr lang="en-US" b="1" dirty="0"/>
              <a:t>Source IP and IP for IGMPv3</a:t>
            </a:r>
          </a:p>
        </p:txBody>
      </p:sp>
      <p:sp>
        <p:nvSpPr>
          <p:cNvPr id="6" name="TextBox 5"/>
          <p:cNvSpPr txBox="1"/>
          <p:nvPr/>
        </p:nvSpPr>
        <p:spPr>
          <a:xfrm>
            <a:off x="10515601" y="5317223"/>
            <a:ext cx="1758460" cy="646331"/>
          </a:xfrm>
          <a:prstGeom prst="rect">
            <a:avLst/>
          </a:prstGeom>
          <a:noFill/>
        </p:spPr>
        <p:txBody>
          <a:bodyPr wrap="square" rtlCol="0">
            <a:spAutoFit/>
          </a:bodyPr>
          <a:lstStyle/>
          <a:p>
            <a:r>
              <a:rPr lang="en-US" b="1" dirty="0"/>
              <a:t>Multicast Address </a:t>
            </a:r>
          </a:p>
        </p:txBody>
      </p:sp>
      <p:sp>
        <p:nvSpPr>
          <p:cNvPr id="7" name="Rounded Rectangle 6"/>
          <p:cNvSpPr/>
          <p:nvPr/>
        </p:nvSpPr>
        <p:spPr>
          <a:xfrm>
            <a:off x="5470280" y="4351507"/>
            <a:ext cx="2168770" cy="19484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4539761" y="5743575"/>
            <a:ext cx="1817079" cy="21997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1294284" y="2492312"/>
            <a:ext cx="2434771" cy="2062103"/>
          </a:xfrm>
          <a:prstGeom prst="rect">
            <a:avLst/>
          </a:prstGeom>
          <a:noFill/>
        </p:spPr>
        <p:txBody>
          <a:bodyPr wrap="square" rtlCol="0">
            <a:spAutoFit/>
          </a:bodyPr>
          <a:lstStyle/>
          <a:p>
            <a:r>
              <a:rPr lang="en-GB" sz="3200" b="1" dirty="0">
                <a:solidFill>
                  <a:srgbClr val="000099"/>
                </a:solidFill>
                <a:latin typeface="Calibri" panose="020F0502020204030204" pitchFamily="34" charset="0"/>
                <a:cs typeface="Calibri" panose="020F0502020204030204" pitchFamily="34" charset="0"/>
              </a:rPr>
              <a:t>Request to leave multicast group</a:t>
            </a:r>
          </a:p>
        </p:txBody>
      </p:sp>
    </p:spTree>
    <p:extLst>
      <p:ext uri="{BB962C8B-B14F-4D97-AF65-F5344CB8AC3E}">
        <p14:creationId xmlns:p14="http://schemas.microsoft.com/office/powerpoint/2010/main" val="3558488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sz="3600" b="1" dirty="0">
                <a:solidFill>
                  <a:srgbClr val="000099"/>
                </a:solidFill>
                <a:latin typeface="Calibri" panose="020F0502020204030204" pitchFamily="34" charset="0"/>
                <a:ea typeface="+mn-ea"/>
                <a:cs typeface="Calibri" panose="020F0502020204030204" pitchFamily="34" charset="0"/>
              </a:rPr>
              <a:t>Conditions considered</a:t>
            </a:r>
            <a:r>
              <a:rPr lang="en-US" dirty="0"/>
              <a:t>	</a:t>
            </a:r>
          </a:p>
        </p:txBody>
      </p:sp>
      <p:sp>
        <p:nvSpPr>
          <p:cNvPr id="6" name="Content Placeholder 5"/>
          <p:cNvSpPr>
            <a:spLocks noGrp="1"/>
          </p:cNvSpPr>
          <p:nvPr>
            <p:ph idx="1"/>
          </p:nvPr>
        </p:nvSpPr>
        <p:spPr/>
        <p:txBody>
          <a:bodyPr>
            <a:normAutofit lnSpcReduction="10000"/>
          </a:bodyPr>
          <a:lstStyle/>
          <a:p>
            <a:pPr marL="457200" indent="-457200">
              <a:buFont typeface="+mj-lt"/>
              <a:buAutoNum type="arabicPeriod"/>
            </a:pPr>
            <a:r>
              <a:rPr lang="en-US" dirty="0"/>
              <a:t>Start clients first and then run server</a:t>
            </a:r>
          </a:p>
          <a:p>
            <a:pPr marL="457200" indent="-457200">
              <a:buFont typeface="+mj-lt"/>
              <a:buAutoNum type="arabicPeriod"/>
            </a:pPr>
            <a:r>
              <a:rPr lang="en-US" dirty="0"/>
              <a:t>Start server first and then start clients to join the group</a:t>
            </a:r>
          </a:p>
          <a:p>
            <a:pPr marL="457200" indent="-457200">
              <a:buFont typeface="+mj-lt"/>
              <a:buAutoNum type="arabicPeriod"/>
            </a:pPr>
            <a:r>
              <a:rPr lang="en-US" dirty="0"/>
              <a:t>While streaming, another non-client wants to join the stream (add a new client using client commands)</a:t>
            </a:r>
          </a:p>
          <a:p>
            <a:pPr marL="457200" indent="-457200">
              <a:buFont typeface="+mj-lt"/>
              <a:buAutoNum type="arabicPeriod"/>
            </a:pPr>
            <a:r>
              <a:rPr lang="en-US" dirty="0"/>
              <a:t>While streaming to multiple clients, end the clients one by one using ‘</a:t>
            </a:r>
            <a:r>
              <a:rPr lang="en-US" dirty="0" err="1"/>
              <a:t>Ctrl+C</a:t>
            </a:r>
            <a:r>
              <a:rPr lang="en-US" dirty="0"/>
              <a:t>’ in client terminals. When all clients leave, even if the server serves, since we do not have any active hosts, the switch will not </a:t>
            </a:r>
            <a:r>
              <a:rPr lang="en-US" dirty="0" err="1"/>
              <a:t>PacketIn</a:t>
            </a:r>
            <a:r>
              <a:rPr lang="en-US" dirty="0"/>
              <a:t> (thereby saving processing packets) </a:t>
            </a:r>
          </a:p>
        </p:txBody>
      </p:sp>
    </p:spTree>
    <p:extLst>
      <p:ext uri="{BB962C8B-B14F-4D97-AF65-F5344CB8AC3E}">
        <p14:creationId xmlns:p14="http://schemas.microsoft.com/office/powerpoint/2010/main" val="9391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1200" y="711200"/>
            <a:ext cx="10756900" cy="6001643"/>
          </a:xfrm>
          <a:prstGeom prst="rect">
            <a:avLst/>
          </a:prstGeom>
          <a:noFill/>
        </p:spPr>
        <p:txBody>
          <a:bodyPr wrap="square" rtlCol="0">
            <a:spAutoFit/>
          </a:bodyPr>
          <a:lstStyle/>
          <a:p>
            <a:r>
              <a:rPr lang="en-GB" sz="3600" b="1" dirty="0">
                <a:solidFill>
                  <a:srgbClr val="000099"/>
                </a:solidFill>
                <a:latin typeface="Calibri" panose="020F0502020204030204" pitchFamily="34" charset="0"/>
                <a:cs typeface="Calibri" panose="020F0502020204030204" pitchFamily="34" charset="0"/>
              </a:rPr>
              <a:t>Steps to run demonstration</a:t>
            </a:r>
          </a:p>
          <a:p>
            <a:endParaRPr lang="en-GB" sz="2000" b="1" dirty="0">
              <a:solidFill>
                <a:srgbClr val="000099"/>
              </a:solidFill>
              <a:latin typeface="Calibri" panose="020F0502020204030204" pitchFamily="34" charset="0"/>
              <a:cs typeface="Calibri" panose="020F0502020204030204" pitchFamily="34" charset="0"/>
            </a:endParaRPr>
          </a:p>
          <a:p>
            <a:r>
              <a:rPr lang="en-GB" sz="2000" b="1" i="1" dirty="0">
                <a:latin typeface="Calibri" panose="020F0502020204030204" pitchFamily="34" charset="0"/>
                <a:cs typeface="Calibri" panose="020F0502020204030204" pitchFamily="34" charset="0"/>
              </a:rPr>
              <a:t>Prerequisite</a:t>
            </a:r>
            <a:r>
              <a:rPr lang="en-GB" sz="2000" dirty="0">
                <a:latin typeface="Calibri" panose="020F0502020204030204" pitchFamily="34" charset="0"/>
                <a:cs typeface="Calibri" panose="020F0502020204030204" pitchFamily="34" charset="0"/>
              </a:rPr>
              <a:t>:</a:t>
            </a:r>
          </a:p>
          <a:p>
            <a:pPr marL="342900" indent="-342900">
              <a:buAutoNum type="alphaLcPeriod"/>
            </a:pPr>
            <a:r>
              <a:rPr lang="en-GB" dirty="0">
                <a:latin typeface="Calibri" panose="020F0502020204030204" pitchFamily="34" charset="0"/>
                <a:cs typeface="Calibri" panose="020F0502020204030204" pitchFamily="34" charset="0"/>
              </a:rPr>
              <a:t>Place file ‘multicast.py’ in /home/</a:t>
            </a:r>
            <a:r>
              <a:rPr lang="en-GB" dirty="0" err="1">
                <a:latin typeface="Calibri" panose="020F0502020204030204" pitchFamily="34" charset="0"/>
                <a:cs typeface="Calibri" panose="020F0502020204030204" pitchFamily="34" charset="0"/>
              </a:rPr>
              <a:t>mininet</a:t>
            </a:r>
            <a:r>
              <a:rPr lang="en-GB" dirty="0">
                <a:latin typeface="Calibri" panose="020F0502020204030204" pitchFamily="34" charset="0"/>
                <a:cs typeface="Calibri" panose="020F0502020204030204" pitchFamily="34" charset="0"/>
              </a:rPr>
              <a:t>/pox/pox/</a:t>
            </a:r>
            <a:r>
              <a:rPr lang="en-GB" dirty="0" err="1">
                <a:latin typeface="Calibri" panose="020F0502020204030204" pitchFamily="34" charset="0"/>
                <a:cs typeface="Calibri" panose="020F0502020204030204" pitchFamily="34" charset="0"/>
              </a:rPr>
              <a:t>openflow</a:t>
            </a:r>
            <a:r>
              <a:rPr lang="en-GB" dirty="0">
                <a:latin typeface="Calibri" panose="020F0502020204030204" pitchFamily="34" charset="0"/>
                <a:cs typeface="Calibri" panose="020F0502020204030204" pitchFamily="34" charset="0"/>
              </a:rPr>
              <a:t>/</a:t>
            </a:r>
          </a:p>
          <a:p>
            <a:pPr marL="342900" indent="-342900">
              <a:buFontTx/>
              <a:buAutoNum type="alphaLcPeriod"/>
            </a:pPr>
            <a:r>
              <a:rPr lang="en-GB" dirty="0">
                <a:latin typeface="Calibri" panose="020F0502020204030204" pitchFamily="34" charset="0"/>
                <a:cs typeface="Calibri" panose="020F0502020204030204" pitchFamily="34" charset="0"/>
              </a:rPr>
              <a:t>Place file ‘igmpv3.py’ in /home/</a:t>
            </a:r>
            <a:r>
              <a:rPr lang="en-GB" dirty="0" err="1">
                <a:latin typeface="Calibri" panose="020F0502020204030204" pitchFamily="34" charset="0"/>
                <a:cs typeface="Calibri" panose="020F0502020204030204" pitchFamily="34" charset="0"/>
              </a:rPr>
              <a:t>mininet</a:t>
            </a:r>
            <a:r>
              <a:rPr lang="en-GB" dirty="0">
                <a:latin typeface="Calibri" panose="020F0502020204030204" pitchFamily="34" charset="0"/>
                <a:cs typeface="Calibri" panose="020F0502020204030204" pitchFamily="34" charset="0"/>
              </a:rPr>
              <a:t>/pox/pox/lib/packet/</a:t>
            </a:r>
          </a:p>
          <a:p>
            <a:pPr marL="342900" indent="-342900">
              <a:buFontTx/>
              <a:buAutoNum type="alphaLcPeriod"/>
            </a:pPr>
            <a:endParaRPr lang="en-GB" dirty="0">
              <a:latin typeface="Calibri" panose="020F0502020204030204" pitchFamily="34" charset="0"/>
              <a:cs typeface="Calibri" panose="020F0502020204030204" pitchFamily="34" charset="0"/>
            </a:endParaRPr>
          </a:p>
          <a:p>
            <a:r>
              <a:rPr lang="en-GB" sz="2000" b="1" i="1" dirty="0">
                <a:latin typeface="Calibri" panose="020F0502020204030204" pitchFamily="34" charset="0"/>
                <a:cs typeface="Calibri" panose="020F0502020204030204" pitchFamily="34" charset="0"/>
              </a:rPr>
              <a:t>Steps:</a:t>
            </a:r>
          </a:p>
          <a:p>
            <a:pPr marL="342900" indent="-342900">
              <a:buAutoNum type="arabicPeriod"/>
            </a:pPr>
            <a:r>
              <a:rPr lang="en-GB" dirty="0">
                <a:latin typeface="Calibri" panose="020F0502020204030204" pitchFamily="34" charset="0"/>
                <a:cs typeface="Calibri" panose="020F0502020204030204" pitchFamily="34" charset="0"/>
              </a:rPr>
              <a:t>Run the </a:t>
            </a:r>
            <a:r>
              <a:rPr lang="en-GB" dirty="0" err="1">
                <a:latin typeface="Calibri" panose="020F0502020204030204" pitchFamily="34" charset="0"/>
                <a:cs typeface="Calibri" panose="020F0502020204030204" pitchFamily="34" charset="0"/>
              </a:rPr>
              <a:t>MiniEdit</a:t>
            </a:r>
            <a:r>
              <a:rPr lang="en-GB" dirty="0">
                <a:latin typeface="Calibri" panose="020F0502020204030204" pitchFamily="34" charset="0"/>
                <a:cs typeface="Calibri" panose="020F0502020204030204" pitchFamily="34" charset="0"/>
              </a:rPr>
              <a:t> network</a:t>
            </a:r>
          </a:p>
          <a:p>
            <a:pPr marL="342900" indent="-342900">
              <a:buAutoNum type="arabicPeriod"/>
            </a:pPr>
            <a:r>
              <a:rPr lang="en-GB" dirty="0">
                <a:latin typeface="Calibri" panose="020F0502020204030204" pitchFamily="34" charset="0"/>
                <a:cs typeface="Calibri" panose="020F0502020204030204" pitchFamily="34" charset="0"/>
              </a:rPr>
              <a:t>Run the POX controller using command :</a:t>
            </a:r>
            <a:endParaRPr lang="en-US"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	</a:t>
            </a:r>
            <a:r>
              <a:rPr lang="en-GB" dirty="0" err="1">
                <a:solidFill>
                  <a:srgbClr val="FF0000"/>
                </a:solidFill>
                <a:latin typeface="Calibri" panose="020F0502020204030204" pitchFamily="34" charset="0"/>
                <a:cs typeface="Calibri" panose="020F0502020204030204" pitchFamily="34" charset="0"/>
              </a:rPr>
              <a:t>sudo</a:t>
            </a:r>
            <a:r>
              <a:rPr lang="en-GB" dirty="0">
                <a:solidFill>
                  <a:srgbClr val="FF0000"/>
                </a:solidFill>
                <a:latin typeface="Calibri" panose="020F0502020204030204" pitchFamily="34" charset="0"/>
                <a:cs typeface="Calibri" panose="020F0502020204030204" pitchFamily="34" charset="0"/>
              </a:rPr>
              <a:t> ~/pox/pox.py </a:t>
            </a:r>
            <a:r>
              <a:rPr lang="en-GB" dirty="0" err="1">
                <a:solidFill>
                  <a:srgbClr val="FF0000"/>
                </a:solidFill>
                <a:latin typeface="Calibri" panose="020F0502020204030204" pitchFamily="34" charset="0"/>
                <a:cs typeface="Calibri" panose="020F0502020204030204" pitchFamily="34" charset="0"/>
              </a:rPr>
              <a:t>samples.pretty_log</a:t>
            </a:r>
            <a:r>
              <a:rPr lang="en-GB" dirty="0">
                <a:solidFill>
                  <a:srgbClr val="FF0000"/>
                </a:solidFill>
                <a:latin typeface="Calibri" panose="020F0502020204030204" pitchFamily="34" charset="0"/>
                <a:cs typeface="Calibri" panose="020F0502020204030204" pitchFamily="34" charset="0"/>
              </a:rPr>
              <a:t> </a:t>
            </a:r>
            <a:r>
              <a:rPr lang="en-GB" dirty="0" err="1">
                <a:solidFill>
                  <a:srgbClr val="FF0000"/>
                </a:solidFill>
                <a:latin typeface="Calibri" panose="020F0502020204030204" pitchFamily="34" charset="0"/>
                <a:cs typeface="Calibri" panose="020F0502020204030204" pitchFamily="34" charset="0"/>
              </a:rPr>
              <a:t>openflow.discovery</a:t>
            </a:r>
            <a:r>
              <a:rPr lang="en-GB" dirty="0">
                <a:solidFill>
                  <a:srgbClr val="FF0000"/>
                </a:solidFill>
                <a:latin typeface="Calibri" panose="020F0502020204030204" pitchFamily="34" charset="0"/>
                <a:cs typeface="Calibri" panose="020F0502020204030204" pitchFamily="34" charset="0"/>
              </a:rPr>
              <a:t> </a:t>
            </a:r>
            <a:r>
              <a:rPr lang="en-GB" dirty="0" err="1">
                <a:solidFill>
                  <a:srgbClr val="FF0000"/>
                </a:solidFill>
                <a:latin typeface="Calibri" panose="020F0502020204030204" pitchFamily="34" charset="0"/>
                <a:cs typeface="Calibri" panose="020F0502020204030204" pitchFamily="34" charset="0"/>
              </a:rPr>
              <a:t>openflow.multicast</a:t>
            </a:r>
            <a:r>
              <a:rPr lang="en-GB" dirty="0">
                <a:solidFill>
                  <a:srgbClr val="FF0000"/>
                </a:solidFill>
                <a:latin typeface="Calibri" panose="020F0502020204030204" pitchFamily="34" charset="0"/>
                <a:cs typeface="Calibri" panose="020F0502020204030204" pitchFamily="34" charset="0"/>
              </a:rPr>
              <a:t> forwarding.l3_learning 	</a:t>
            </a:r>
            <a:r>
              <a:rPr lang="en-GB" dirty="0" err="1">
                <a:solidFill>
                  <a:srgbClr val="FF0000"/>
                </a:solidFill>
                <a:latin typeface="Calibri" panose="020F0502020204030204" pitchFamily="34" charset="0"/>
                <a:cs typeface="Calibri" panose="020F0502020204030204" pitchFamily="34" charset="0"/>
              </a:rPr>
              <a:t>log.level</a:t>
            </a:r>
            <a:r>
              <a:rPr lang="en-GB" dirty="0">
                <a:solidFill>
                  <a:srgbClr val="FF0000"/>
                </a:solidFill>
                <a:latin typeface="Calibri" panose="020F0502020204030204" pitchFamily="34" charset="0"/>
                <a:cs typeface="Calibri" panose="020F0502020204030204" pitchFamily="34" charset="0"/>
              </a:rPr>
              <a:t>  --WARNING –</a:t>
            </a:r>
            <a:r>
              <a:rPr lang="en-GB" dirty="0" err="1">
                <a:solidFill>
                  <a:srgbClr val="FF0000"/>
                </a:solidFill>
                <a:latin typeface="Calibri" panose="020F0502020204030204" pitchFamily="34" charset="0"/>
                <a:cs typeface="Calibri" panose="020F0502020204030204" pitchFamily="34" charset="0"/>
              </a:rPr>
              <a:t>openflow.multicast</a:t>
            </a:r>
            <a:r>
              <a:rPr lang="en-GB" dirty="0">
                <a:solidFill>
                  <a:srgbClr val="FF0000"/>
                </a:solidFill>
                <a:latin typeface="Calibri" panose="020F0502020204030204" pitchFamily="34" charset="0"/>
                <a:cs typeface="Calibri" panose="020F0502020204030204" pitchFamily="34" charset="0"/>
              </a:rPr>
              <a:t>=DEBUG</a:t>
            </a:r>
          </a:p>
          <a:p>
            <a:r>
              <a:rPr lang="en-GB" dirty="0">
                <a:latin typeface="Calibri" panose="020F0502020204030204" pitchFamily="34" charset="0"/>
                <a:cs typeface="Calibri" panose="020F0502020204030204" pitchFamily="34" charset="0"/>
              </a:rPr>
              <a:t>3. Run the clients first and then the server</a:t>
            </a:r>
          </a:p>
          <a:p>
            <a:r>
              <a:rPr lang="en-GB" dirty="0">
                <a:latin typeface="Calibri" panose="020F0502020204030204" pitchFamily="34" charset="0"/>
                <a:cs typeface="Calibri" panose="020F0502020204030204" pitchFamily="34" charset="0"/>
              </a:rPr>
              <a:t>	</a:t>
            </a:r>
          </a:p>
          <a:p>
            <a:r>
              <a:rPr lang="en-GB" i="1" dirty="0">
                <a:latin typeface="Calibri" panose="020F0502020204030204" pitchFamily="34" charset="0"/>
                <a:cs typeface="Calibri" panose="020F0502020204030204" pitchFamily="34" charset="0"/>
              </a:rPr>
              <a:t>	On Clients</a:t>
            </a:r>
            <a:r>
              <a:rPr lang="en-GB" dirty="0">
                <a:latin typeface="Calibri" panose="020F0502020204030204" pitchFamily="34" charset="0"/>
                <a:cs typeface="Calibri" panose="020F0502020204030204" pitchFamily="34" charset="0"/>
              </a:rPr>
              <a:t> :   </a:t>
            </a:r>
            <a:r>
              <a:rPr lang="en-GB" dirty="0">
                <a:solidFill>
                  <a:srgbClr val="00CC00"/>
                </a:solidFill>
                <a:latin typeface="Calibri" panose="020F0502020204030204" pitchFamily="34" charset="0"/>
                <a:cs typeface="Calibri" panose="020F0502020204030204" pitchFamily="34" charset="0"/>
              </a:rPr>
              <a:t>route add –host &lt;</a:t>
            </a:r>
            <a:r>
              <a:rPr lang="en-GB" dirty="0" err="1">
                <a:solidFill>
                  <a:srgbClr val="00CC00"/>
                </a:solidFill>
                <a:latin typeface="Calibri" panose="020F0502020204030204" pitchFamily="34" charset="0"/>
                <a:cs typeface="Calibri" panose="020F0502020204030204" pitchFamily="34" charset="0"/>
              </a:rPr>
              <a:t>Multicast_address</a:t>
            </a:r>
            <a:r>
              <a:rPr lang="en-GB" dirty="0">
                <a:solidFill>
                  <a:srgbClr val="00CC00"/>
                </a:solidFill>
                <a:latin typeface="Calibri" panose="020F0502020204030204" pitchFamily="34" charset="0"/>
                <a:cs typeface="Calibri" panose="020F0502020204030204" pitchFamily="34" charset="0"/>
              </a:rPr>
              <a:t>&gt; &lt;</a:t>
            </a:r>
            <a:r>
              <a:rPr lang="en-GB" dirty="0" err="1">
                <a:solidFill>
                  <a:srgbClr val="00CC00"/>
                </a:solidFill>
                <a:latin typeface="Calibri" panose="020F0502020204030204" pitchFamily="34" charset="0"/>
                <a:cs typeface="Calibri" panose="020F0502020204030204" pitchFamily="34" charset="0"/>
              </a:rPr>
              <a:t>server_host</a:t>
            </a:r>
            <a:r>
              <a:rPr lang="en-GB" dirty="0">
                <a:solidFill>
                  <a:srgbClr val="00CC00"/>
                </a:solidFill>
                <a:latin typeface="Calibri" panose="020F0502020204030204" pitchFamily="34" charset="0"/>
                <a:cs typeface="Calibri" panose="020F0502020204030204" pitchFamily="34" charset="0"/>
              </a:rPr>
              <a:t>&gt;-Ethernet</a:t>
            </a:r>
          </a:p>
          <a:p>
            <a:r>
              <a:rPr lang="en-GB" dirty="0">
                <a:solidFill>
                  <a:srgbClr val="00CC00"/>
                </a:solidFill>
                <a:latin typeface="Calibri" panose="020F0502020204030204" pitchFamily="34" charset="0"/>
                <a:cs typeface="Calibri" panose="020F0502020204030204" pitchFamily="34" charset="0"/>
              </a:rPr>
              <a:t>	</a:t>
            </a:r>
            <a:r>
              <a:rPr lang="en-GB" i="1" dirty="0">
                <a:latin typeface="Calibri" panose="020F0502020204030204" pitchFamily="34" charset="0"/>
                <a:cs typeface="Calibri" panose="020F0502020204030204" pitchFamily="34" charset="0"/>
              </a:rPr>
              <a:t>(First)</a:t>
            </a:r>
            <a:r>
              <a:rPr lang="en-GB" dirty="0">
                <a:solidFill>
                  <a:srgbClr val="00CC00"/>
                </a:solidFill>
                <a:latin typeface="Calibri" panose="020F0502020204030204" pitchFamily="34" charset="0"/>
                <a:cs typeface="Calibri" panose="020F0502020204030204" pitchFamily="34" charset="0"/>
              </a:rPr>
              <a:t>	      </a:t>
            </a:r>
            <a:r>
              <a:rPr lang="en-GB" dirty="0" err="1">
                <a:solidFill>
                  <a:srgbClr val="00CC00"/>
                </a:solidFill>
                <a:latin typeface="Calibri" panose="020F0502020204030204" pitchFamily="34" charset="0"/>
                <a:cs typeface="Calibri" panose="020F0502020204030204" pitchFamily="34" charset="0"/>
              </a:rPr>
              <a:t>iperf</a:t>
            </a:r>
            <a:r>
              <a:rPr lang="en-GB" dirty="0">
                <a:solidFill>
                  <a:srgbClr val="00CC00"/>
                </a:solidFill>
                <a:latin typeface="Calibri" panose="020F0502020204030204" pitchFamily="34" charset="0"/>
                <a:cs typeface="Calibri" panose="020F0502020204030204" pitchFamily="34" charset="0"/>
              </a:rPr>
              <a:t> –s –B &lt;</a:t>
            </a:r>
            <a:r>
              <a:rPr lang="en-GB" dirty="0" err="1">
                <a:solidFill>
                  <a:srgbClr val="00CC00"/>
                </a:solidFill>
                <a:latin typeface="Calibri" panose="020F0502020204030204" pitchFamily="34" charset="0"/>
                <a:cs typeface="Calibri" panose="020F0502020204030204" pitchFamily="34" charset="0"/>
              </a:rPr>
              <a:t>Multicast_address</a:t>
            </a:r>
            <a:r>
              <a:rPr lang="en-GB" dirty="0">
                <a:solidFill>
                  <a:srgbClr val="00CC00"/>
                </a:solidFill>
                <a:latin typeface="Calibri" panose="020F0502020204030204" pitchFamily="34" charset="0"/>
                <a:cs typeface="Calibri" panose="020F0502020204030204" pitchFamily="34" charset="0"/>
              </a:rPr>
              <a:t>&gt; -u –f m –</a:t>
            </a:r>
            <a:r>
              <a:rPr lang="en-GB" dirty="0" err="1">
                <a:solidFill>
                  <a:srgbClr val="00CC00"/>
                </a:solidFill>
                <a:latin typeface="Calibri" panose="020F0502020204030204" pitchFamily="34" charset="0"/>
                <a:cs typeface="Calibri" panose="020F0502020204030204" pitchFamily="34" charset="0"/>
              </a:rPr>
              <a:t>i</a:t>
            </a:r>
            <a:r>
              <a:rPr lang="en-GB" dirty="0">
                <a:solidFill>
                  <a:srgbClr val="00CC00"/>
                </a:solidFill>
                <a:latin typeface="Calibri" panose="020F0502020204030204" pitchFamily="34" charset="0"/>
                <a:cs typeface="Calibri" panose="020F0502020204030204" pitchFamily="34" charset="0"/>
              </a:rPr>
              <a:t> 5</a:t>
            </a:r>
          </a:p>
          <a:p>
            <a:r>
              <a:rPr lang="en-GB" dirty="0">
                <a:solidFill>
                  <a:srgbClr val="0033CC"/>
                </a:solidFill>
                <a:latin typeface="Calibri" panose="020F0502020204030204" pitchFamily="34" charset="0"/>
                <a:cs typeface="Calibri" panose="020F0502020204030204" pitchFamily="34" charset="0"/>
              </a:rPr>
              <a:t>		      </a:t>
            </a:r>
            <a:r>
              <a:rPr lang="en-GB" u="sng" dirty="0">
                <a:latin typeface="Calibri" panose="020F0502020204030204" pitchFamily="34" charset="0"/>
                <a:cs typeface="Calibri" panose="020F0502020204030204" pitchFamily="34" charset="0"/>
              </a:rPr>
              <a:t>e.g</a:t>
            </a:r>
            <a:r>
              <a:rPr lang="en-GB" dirty="0">
                <a:latin typeface="Calibri" panose="020F0502020204030204" pitchFamily="34" charset="0"/>
                <a:cs typeface="Calibri" panose="020F0502020204030204" pitchFamily="34" charset="0"/>
              </a:rPr>
              <a:t>. route add –host 224.10.10.10 h9-eth0</a:t>
            </a:r>
          </a:p>
          <a:p>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iperf</a:t>
            </a:r>
            <a:r>
              <a:rPr lang="en-GB" dirty="0">
                <a:latin typeface="Calibri" panose="020F0502020204030204" pitchFamily="34" charset="0"/>
                <a:cs typeface="Calibri" panose="020F0502020204030204" pitchFamily="34" charset="0"/>
              </a:rPr>
              <a:t> –s –B 224.10.10.10 –u –f m –</a:t>
            </a:r>
            <a:r>
              <a:rPr lang="en-GB" dirty="0" err="1">
                <a:latin typeface="Calibri" panose="020F0502020204030204" pitchFamily="34" charset="0"/>
                <a:cs typeface="Calibri" panose="020F0502020204030204" pitchFamily="34" charset="0"/>
              </a:rPr>
              <a:t>i</a:t>
            </a:r>
            <a:r>
              <a:rPr lang="en-GB" dirty="0">
                <a:latin typeface="Calibri" panose="020F0502020204030204" pitchFamily="34" charset="0"/>
                <a:cs typeface="Calibri" panose="020F0502020204030204" pitchFamily="34" charset="0"/>
              </a:rPr>
              <a:t> 5</a:t>
            </a:r>
          </a:p>
          <a:p>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		</a:t>
            </a:r>
          </a:p>
          <a:p>
            <a:r>
              <a:rPr lang="en-GB"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556535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3900" y="711200"/>
            <a:ext cx="10403386" cy="5355312"/>
          </a:xfrm>
          <a:prstGeom prst="rect">
            <a:avLst/>
          </a:prstGeom>
          <a:noFill/>
        </p:spPr>
        <p:txBody>
          <a:bodyPr wrap="square" rtlCol="0">
            <a:spAutoFit/>
          </a:bodyPr>
          <a:lstStyle/>
          <a:p>
            <a:r>
              <a:rPr lang="en-GB" dirty="0">
                <a:latin typeface="Calibri" panose="020F0502020204030204" pitchFamily="34" charset="0"/>
                <a:cs typeface="Calibri" panose="020F0502020204030204" pitchFamily="34" charset="0"/>
              </a:rPr>
              <a:t>	</a:t>
            </a:r>
          </a:p>
          <a:p>
            <a:r>
              <a:rPr lang="en-GB" i="1" dirty="0">
                <a:latin typeface="Calibri" panose="020F0502020204030204" pitchFamily="34" charset="0"/>
                <a:cs typeface="Calibri" panose="020F0502020204030204" pitchFamily="34" charset="0"/>
              </a:rPr>
              <a:t>	On Server</a:t>
            </a:r>
            <a:r>
              <a:rPr lang="en-GB" dirty="0">
                <a:latin typeface="Calibri" panose="020F0502020204030204" pitchFamily="34" charset="0"/>
                <a:cs typeface="Calibri" panose="020F0502020204030204" pitchFamily="34" charset="0"/>
              </a:rPr>
              <a:t> :    </a:t>
            </a:r>
            <a:r>
              <a:rPr lang="en-GB" dirty="0">
                <a:solidFill>
                  <a:srgbClr val="990099"/>
                </a:solidFill>
                <a:latin typeface="Calibri" panose="020F0502020204030204" pitchFamily="34" charset="0"/>
                <a:cs typeface="Calibri" panose="020F0502020204030204" pitchFamily="34" charset="0"/>
              </a:rPr>
              <a:t>route add –host &lt;</a:t>
            </a:r>
            <a:r>
              <a:rPr lang="en-GB" dirty="0" err="1">
                <a:solidFill>
                  <a:srgbClr val="990099"/>
                </a:solidFill>
                <a:latin typeface="Calibri" panose="020F0502020204030204" pitchFamily="34" charset="0"/>
                <a:cs typeface="Calibri" panose="020F0502020204030204" pitchFamily="34" charset="0"/>
              </a:rPr>
              <a:t>Multicast_address</a:t>
            </a:r>
            <a:r>
              <a:rPr lang="en-GB" dirty="0">
                <a:solidFill>
                  <a:srgbClr val="990099"/>
                </a:solidFill>
                <a:latin typeface="Calibri" panose="020F0502020204030204" pitchFamily="34" charset="0"/>
                <a:cs typeface="Calibri" panose="020F0502020204030204" pitchFamily="34" charset="0"/>
              </a:rPr>
              <a:t>&gt; &lt;</a:t>
            </a:r>
            <a:r>
              <a:rPr lang="en-GB" dirty="0" err="1">
                <a:solidFill>
                  <a:srgbClr val="990099"/>
                </a:solidFill>
                <a:latin typeface="Calibri" panose="020F0502020204030204" pitchFamily="34" charset="0"/>
                <a:cs typeface="Calibri" panose="020F0502020204030204" pitchFamily="34" charset="0"/>
              </a:rPr>
              <a:t>server_host</a:t>
            </a:r>
            <a:r>
              <a:rPr lang="en-GB" dirty="0">
                <a:solidFill>
                  <a:srgbClr val="990099"/>
                </a:solidFill>
                <a:latin typeface="Calibri" panose="020F0502020204030204" pitchFamily="34" charset="0"/>
                <a:cs typeface="Calibri" panose="020F0502020204030204" pitchFamily="34" charset="0"/>
              </a:rPr>
              <a:t>&gt;-Ethernet</a:t>
            </a:r>
          </a:p>
          <a:p>
            <a:r>
              <a:rPr lang="en-GB" dirty="0">
                <a:solidFill>
                  <a:srgbClr val="990099"/>
                </a:solidFill>
                <a:latin typeface="Calibri" panose="020F0502020204030204" pitchFamily="34" charset="0"/>
                <a:cs typeface="Calibri" panose="020F0502020204030204" pitchFamily="34" charset="0"/>
              </a:rPr>
              <a:t>	</a:t>
            </a:r>
            <a:r>
              <a:rPr lang="en-GB" i="1" dirty="0">
                <a:latin typeface="Calibri" panose="020F0502020204030204" pitchFamily="34" charset="0"/>
                <a:cs typeface="Calibri" panose="020F0502020204030204" pitchFamily="34" charset="0"/>
              </a:rPr>
              <a:t>(Next)</a:t>
            </a:r>
            <a:r>
              <a:rPr lang="en-GB" dirty="0">
                <a:solidFill>
                  <a:srgbClr val="990099"/>
                </a:solidFill>
                <a:latin typeface="Calibri" panose="020F0502020204030204" pitchFamily="34" charset="0"/>
                <a:cs typeface="Calibri" panose="020F0502020204030204" pitchFamily="34" charset="0"/>
              </a:rPr>
              <a:t>	      </a:t>
            </a:r>
            <a:r>
              <a:rPr lang="en-GB" dirty="0" err="1">
                <a:solidFill>
                  <a:srgbClr val="990099"/>
                </a:solidFill>
                <a:latin typeface="Calibri" panose="020F0502020204030204" pitchFamily="34" charset="0"/>
                <a:cs typeface="Calibri" panose="020F0502020204030204" pitchFamily="34" charset="0"/>
              </a:rPr>
              <a:t>iperf</a:t>
            </a:r>
            <a:r>
              <a:rPr lang="en-GB" dirty="0">
                <a:solidFill>
                  <a:srgbClr val="990099"/>
                </a:solidFill>
                <a:latin typeface="Calibri" panose="020F0502020204030204" pitchFamily="34" charset="0"/>
                <a:cs typeface="Calibri" panose="020F0502020204030204" pitchFamily="34" charset="0"/>
              </a:rPr>
              <a:t> –c &lt;</a:t>
            </a:r>
            <a:r>
              <a:rPr lang="en-GB" dirty="0" err="1">
                <a:solidFill>
                  <a:srgbClr val="990099"/>
                </a:solidFill>
                <a:latin typeface="Calibri" panose="020F0502020204030204" pitchFamily="34" charset="0"/>
                <a:cs typeface="Calibri" panose="020F0502020204030204" pitchFamily="34" charset="0"/>
              </a:rPr>
              <a:t>Multicast_address</a:t>
            </a:r>
            <a:r>
              <a:rPr lang="en-GB" dirty="0">
                <a:solidFill>
                  <a:srgbClr val="990099"/>
                </a:solidFill>
                <a:latin typeface="Calibri" panose="020F0502020204030204" pitchFamily="34" charset="0"/>
                <a:cs typeface="Calibri" panose="020F0502020204030204" pitchFamily="34" charset="0"/>
              </a:rPr>
              <a:t>&gt; -u –b 0.5m –f m –</a:t>
            </a:r>
            <a:r>
              <a:rPr lang="en-GB" dirty="0" err="1">
                <a:solidFill>
                  <a:srgbClr val="990099"/>
                </a:solidFill>
                <a:latin typeface="Calibri" panose="020F0502020204030204" pitchFamily="34" charset="0"/>
                <a:cs typeface="Calibri" panose="020F0502020204030204" pitchFamily="34" charset="0"/>
              </a:rPr>
              <a:t>i</a:t>
            </a:r>
            <a:r>
              <a:rPr lang="en-GB" dirty="0">
                <a:solidFill>
                  <a:srgbClr val="990099"/>
                </a:solidFill>
                <a:latin typeface="Calibri" panose="020F0502020204030204" pitchFamily="34" charset="0"/>
                <a:cs typeface="Calibri" panose="020F0502020204030204" pitchFamily="34" charset="0"/>
              </a:rPr>
              <a:t> 5 –t 60</a:t>
            </a:r>
          </a:p>
          <a:p>
            <a:r>
              <a:rPr lang="en-GB" dirty="0">
                <a:latin typeface="Calibri" panose="020F0502020204030204" pitchFamily="34" charset="0"/>
                <a:cs typeface="Calibri" panose="020F0502020204030204" pitchFamily="34" charset="0"/>
              </a:rPr>
              <a:t>		      </a:t>
            </a:r>
            <a:r>
              <a:rPr lang="en-GB" u="sng" dirty="0">
                <a:latin typeface="Calibri" panose="020F0502020204030204" pitchFamily="34" charset="0"/>
                <a:cs typeface="Calibri" panose="020F0502020204030204" pitchFamily="34" charset="0"/>
              </a:rPr>
              <a:t>e.g</a:t>
            </a:r>
            <a:r>
              <a:rPr lang="en-GB" dirty="0">
                <a:latin typeface="Calibri" panose="020F0502020204030204" pitchFamily="34" charset="0"/>
                <a:cs typeface="Calibri" panose="020F0502020204030204" pitchFamily="34" charset="0"/>
              </a:rPr>
              <a:t>. route add –host 224.10.10.10 h1-eth0</a:t>
            </a:r>
          </a:p>
          <a:p>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iperf</a:t>
            </a:r>
            <a:r>
              <a:rPr lang="en-GB" dirty="0">
                <a:latin typeface="Calibri" panose="020F0502020204030204" pitchFamily="34" charset="0"/>
                <a:cs typeface="Calibri" panose="020F0502020204030204" pitchFamily="34" charset="0"/>
              </a:rPr>
              <a:t> –c 224.10.10.10 –u –b 0.5m –f m –</a:t>
            </a:r>
            <a:r>
              <a:rPr lang="en-GB" dirty="0" err="1">
                <a:latin typeface="Calibri" panose="020F0502020204030204" pitchFamily="34" charset="0"/>
                <a:cs typeface="Calibri" panose="020F0502020204030204" pitchFamily="34" charset="0"/>
              </a:rPr>
              <a:t>i</a:t>
            </a:r>
            <a:r>
              <a:rPr lang="en-GB" dirty="0">
                <a:latin typeface="Calibri" panose="020F0502020204030204" pitchFamily="34" charset="0"/>
                <a:cs typeface="Calibri" panose="020F0502020204030204" pitchFamily="34" charset="0"/>
              </a:rPr>
              <a:t> 5 –t 60</a:t>
            </a:r>
          </a:p>
          <a:p>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4. In POX and Wireshark, look for the following:</a:t>
            </a:r>
          </a:p>
          <a:p>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i</a:t>
            </a:r>
            <a:r>
              <a:rPr lang="en-GB" dirty="0">
                <a:latin typeface="Calibri" panose="020F0502020204030204" pitchFamily="34" charset="0"/>
                <a:cs typeface="Calibri" panose="020F0502020204030204" pitchFamily="34" charset="0"/>
              </a:rPr>
              <a:t>. Reception of IGMP packets</a:t>
            </a:r>
          </a:p>
          <a:p>
            <a:r>
              <a:rPr lang="en-GB" dirty="0">
                <a:latin typeface="Calibri" panose="020F0502020204030204" pitchFamily="34" charset="0"/>
                <a:cs typeface="Calibri" panose="020F0502020204030204" pitchFamily="34" charset="0"/>
              </a:rPr>
              <a:t>	ii. Dijkstra’s shortest path map</a:t>
            </a:r>
          </a:p>
          <a:p>
            <a:r>
              <a:rPr lang="en-GB" dirty="0">
                <a:latin typeface="Calibri" panose="020F0502020204030204" pitchFamily="34" charset="0"/>
                <a:cs typeface="Calibri" panose="020F0502020204030204" pitchFamily="34" charset="0"/>
              </a:rPr>
              <a:t>	iii. Installed paths from server to active clients</a:t>
            </a:r>
          </a:p>
          <a:p>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5. If new hosts want to join the multicast group in the existing network, run the command</a:t>
            </a:r>
          </a:p>
          <a:p>
            <a:r>
              <a:rPr lang="en-GB" dirty="0">
                <a:latin typeface="Calibri" panose="020F0502020204030204" pitchFamily="34" charset="0"/>
                <a:cs typeface="Calibri" panose="020F0502020204030204" pitchFamily="34" charset="0"/>
              </a:rPr>
              <a:t>	</a:t>
            </a:r>
            <a:r>
              <a:rPr lang="en-GB" i="1" dirty="0">
                <a:latin typeface="Calibri" panose="020F0502020204030204" pitchFamily="34" charset="0"/>
                <a:cs typeface="Calibri" panose="020F0502020204030204" pitchFamily="34" charset="0"/>
              </a:rPr>
              <a:t>On Clients</a:t>
            </a:r>
            <a:r>
              <a:rPr lang="en-GB" dirty="0">
                <a:latin typeface="Calibri" panose="020F0502020204030204" pitchFamily="34" charset="0"/>
                <a:cs typeface="Calibri" panose="020F0502020204030204" pitchFamily="34" charset="0"/>
              </a:rPr>
              <a:t> :   </a:t>
            </a:r>
            <a:r>
              <a:rPr lang="en-GB" dirty="0">
                <a:solidFill>
                  <a:srgbClr val="00CC00"/>
                </a:solidFill>
                <a:latin typeface="Calibri" panose="020F0502020204030204" pitchFamily="34" charset="0"/>
                <a:cs typeface="Calibri" panose="020F0502020204030204" pitchFamily="34" charset="0"/>
              </a:rPr>
              <a:t>route add –host &lt;</a:t>
            </a:r>
            <a:r>
              <a:rPr lang="en-GB" dirty="0" err="1">
                <a:solidFill>
                  <a:srgbClr val="00CC00"/>
                </a:solidFill>
                <a:latin typeface="Calibri" panose="020F0502020204030204" pitchFamily="34" charset="0"/>
                <a:cs typeface="Calibri" panose="020F0502020204030204" pitchFamily="34" charset="0"/>
              </a:rPr>
              <a:t>Multicast_address</a:t>
            </a:r>
            <a:r>
              <a:rPr lang="en-GB" dirty="0">
                <a:solidFill>
                  <a:srgbClr val="00CC00"/>
                </a:solidFill>
                <a:latin typeface="Calibri" panose="020F0502020204030204" pitchFamily="34" charset="0"/>
                <a:cs typeface="Calibri" panose="020F0502020204030204" pitchFamily="34" charset="0"/>
              </a:rPr>
              <a:t>&gt; &lt;</a:t>
            </a:r>
            <a:r>
              <a:rPr lang="en-GB" dirty="0" err="1">
                <a:solidFill>
                  <a:srgbClr val="00CC00"/>
                </a:solidFill>
                <a:latin typeface="Calibri" panose="020F0502020204030204" pitchFamily="34" charset="0"/>
                <a:cs typeface="Calibri" panose="020F0502020204030204" pitchFamily="34" charset="0"/>
              </a:rPr>
              <a:t>server_host</a:t>
            </a:r>
            <a:r>
              <a:rPr lang="en-GB" dirty="0">
                <a:solidFill>
                  <a:srgbClr val="00CC00"/>
                </a:solidFill>
                <a:latin typeface="Calibri" panose="020F0502020204030204" pitchFamily="34" charset="0"/>
                <a:cs typeface="Calibri" panose="020F0502020204030204" pitchFamily="34" charset="0"/>
              </a:rPr>
              <a:t>&gt;-Ethernet</a:t>
            </a:r>
          </a:p>
          <a:p>
            <a:r>
              <a:rPr lang="en-GB" dirty="0">
                <a:solidFill>
                  <a:srgbClr val="00CC00"/>
                </a:solidFill>
                <a:latin typeface="Calibri" panose="020F0502020204030204" pitchFamily="34" charset="0"/>
                <a:cs typeface="Calibri" panose="020F0502020204030204" pitchFamily="34" charset="0"/>
              </a:rPr>
              <a:t>		      </a:t>
            </a:r>
            <a:r>
              <a:rPr lang="en-GB" dirty="0" err="1">
                <a:solidFill>
                  <a:srgbClr val="00CC00"/>
                </a:solidFill>
                <a:latin typeface="Calibri" panose="020F0502020204030204" pitchFamily="34" charset="0"/>
                <a:cs typeface="Calibri" panose="020F0502020204030204" pitchFamily="34" charset="0"/>
              </a:rPr>
              <a:t>iperf</a:t>
            </a:r>
            <a:r>
              <a:rPr lang="en-GB" dirty="0">
                <a:solidFill>
                  <a:srgbClr val="00CC00"/>
                </a:solidFill>
                <a:latin typeface="Calibri" panose="020F0502020204030204" pitchFamily="34" charset="0"/>
                <a:cs typeface="Calibri" panose="020F0502020204030204" pitchFamily="34" charset="0"/>
              </a:rPr>
              <a:t> –s –B &lt;</a:t>
            </a:r>
            <a:r>
              <a:rPr lang="en-GB" dirty="0" err="1">
                <a:solidFill>
                  <a:srgbClr val="00CC00"/>
                </a:solidFill>
                <a:latin typeface="Calibri" panose="020F0502020204030204" pitchFamily="34" charset="0"/>
                <a:cs typeface="Calibri" panose="020F0502020204030204" pitchFamily="34" charset="0"/>
              </a:rPr>
              <a:t>Multicast_address</a:t>
            </a:r>
            <a:r>
              <a:rPr lang="en-GB" dirty="0">
                <a:solidFill>
                  <a:srgbClr val="00CC00"/>
                </a:solidFill>
                <a:latin typeface="Calibri" panose="020F0502020204030204" pitchFamily="34" charset="0"/>
                <a:cs typeface="Calibri" panose="020F0502020204030204" pitchFamily="34" charset="0"/>
              </a:rPr>
              <a:t>&gt; -u –f m –</a:t>
            </a:r>
            <a:r>
              <a:rPr lang="en-GB" dirty="0" err="1">
                <a:solidFill>
                  <a:srgbClr val="00CC00"/>
                </a:solidFill>
                <a:latin typeface="Calibri" panose="020F0502020204030204" pitchFamily="34" charset="0"/>
                <a:cs typeface="Calibri" panose="020F0502020204030204" pitchFamily="34" charset="0"/>
              </a:rPr>
              <a:t>i</a:t>
            </a:r>
            <a:r>
              <a:rPr lang="en-GB" dirty="0">
                <a:solidFill>
                  <a:srgbClr val="00CC00"/>
                </a:solidFill>
                <a:latin typeface="Calibri" panose="020F0502020204030204" pitchFamily="34" charset="0"/>
                <a:cs typeface="Calibri" panose="020F0502020204030204" pitchFamily="34" charset="0"/>
              </a:rPr>
              <a:t> 5</a:t>
            </a:r>
          </a:p>
          <a:p>
            <a:endParaRPr lang="en-GB" dirty="0">
              <a:solidFill>
                <a:srgbClr val="00CC00"/>
              </a:solidFill>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6. In POX and Wireshark, look for the updated installed paths from serve to all clients</a:t>
            </a: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7616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1200" y="592161"/>
            <a:ext cx="10782300" cy="5570756"/>
          </a:xfrm>
          <a:prstGeom prst="rect">
            <a:avLst/>
          </a:prstGeom>
          <a:noFill/>
        </p:spPr>
        <p:txBody>
          <a:bodyPr wrap="square" rtlCol="0">
            <a:spAutoFit/>
          </a:bodyPr>
          <a:lstStyle/>
          <a:p>
            <a:r>
              <a:rPr lang="en-GB" sz="3200" b="1" dirty="0">
                <a:solidFill>
                  <a:srgbClr val="000099"/>
                </a:solidFill>
                <a:latin typeface="Calibri" panose="020F0502020204030204" pitchFamily="34" charset="0"/>
                <a:cs typeface="Calibri" panose="020F0502020204030204" pitchFamily="34" charset="0"/>
              </a:rPr>
              <a:t>Questions and Answers</a:t>
            </a:r>
          </a:p>
          <a:p>
            <a:endParaRPr lang="en-GB" sz="800" dirty="0"/>
          </a:p>
          <a:p>
            <a:pPr marL="285750" indent="-285750">
              <a:buFont typeface="Arial" panose="020B0604020202020204" pitchFamily="34" charset="0"/>
              <a:buChar char="•"/>
            </a:pPr>
            <a:r>
              <a:rPr lang="en-GB" sz="2000" i="1" dirty="0">
                <a:solidFill>
                  <a:srgbClr val="FF0066"/>
                </a:solidFill>
                <a:latin typeface="Calibri" panose="020F0502020204030204" pitchFamily="34" charset="0"/>
                <a:cs typeface="Calibri" panose="020F0502020204030204" pitchFamily="34" charset="0"/>
              </a:rPr>
              <a:t>Why did we use Dijkstra’s shortest path algorithm instead of Kruskal’s algorithm?</a:t>
            </a:r>
          </a:p>
          <a:p>
            <a:endParaRPr lang="en-GB" sz="8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GB" dirty="0">
                <a:latin typeface="Calibri" panose="020F0502020204030204" pitchFamily="34" charset="0"/>
                <a:cs typeface="Calibri" panose="020F0502020204030204" pitchFamily="34" charset="0"/>
              </a:rPr>
              <a:t>Our aim is to find shortest paths from server node to its client nodes only, thereby neglecting all the other (non-client) nodes in the network.</a:t>
            </a:r>
          </a:p>
          <a:p>
            <a:pPr marL="285750" indent="-285750">
              <a:buFont typeface="Wingdings" panose="05000000000000000000" pitchFamily="2" charset="2"/>
              <a:buChar char="Ø"/>
            </a:pPr>
            <a:r>
              <a:rPr lang="en-GB" dirty="0">
                <a:latin typeface="Calibri" panose="020F0502020204030204" pitchFamily="34" charset="0"/>
                <a:cs typeface="Calibri" panose="020F0502020204030204" pitchFamily="34" charset="0"/>
              </a:rPr>
              <a:t>Dijkstra’s algorithm fits best for our use, as </a:t>
            </a:r>
            <a:r>
              <a:rPr lang="en-US" dirty="0">
                <a:latin typeface="Calibri" panose="020F0502020204030204" pitchFamily="34" charset="0"/>
                <a:cs typeface="Calibri" panose="020F0502020204030204" pitchFamily="34" charset="0"/>
              </a:rPr>
              <a:t>it finds the shortest path tree between server node and all nodes. A shortest path tree is a tree that connects server node to all nodes in the graph and has the property that the length of any path </a:t>
            </a:r>
            <a:r>
              <a:rPr lang="en-US" u="sng" dirty="0">
                <a:latin typeface="Calibri" panose="020F0502020204030204" pitchFamily="34" charset="0"/>
                <a:cs typeface="Calibri" panose="020F0502020204030204" pitchFamily="34" charset="0"/>
              </a:rPr>
              <a:t>from server node to any other node in the graph is minimized</a:t>
            </a:r>
            <a:r>
              <a:rPr lang="en-US" dirty="0">
                <a:latin typeface="Calibri" panose="020F0502020204030204" pitchFamily="34" charset="0"/>
                <a:cs typeface="Calibri" panose="020F0502020204030204" pitchFamily="34" charset="0"/>
              </a:rPr>
              <a:t>. From this shortest path tree, it is easy to extract the paths for the client nodes only.</a:t>
            </a: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On the other hand, </a:t>
            </a:r>
            <a:r>
              <a:rPr lang="en-GB" dirty="0">
                <a:latin typeface="Calibri" panose="020F0502020204030204" pitchFamily="34" charset="0"/>
                <a:cs typeface="Calibri" panose="020F0502020204030204" pitchFamily="34" charset="0"/>
              </a:rPr>
              <a:t>Kruskal’s algorithm covers all the nodes in the graph. </a:t>
            </a:r>
            <a:r>
              <a:rPr lang="en-US" dirty="0">
                <a:latin typeface="Calibri" panose="020F0502020204030204" pitchFamily="34" charset="0"/>
                <a:cs typeface="Calibri" panose="020F0502020204030204" pitchFamily="34" charset="0"/>
              </a:rPr>
              <a:t>It selects a minimum length edge of all possible edges which connect two different disjoint MST components, found so far. So it results into a </a:t>
            </a:r>
            <a:r>
              <a:rPr lang="en-US" u="sng" dirty="0">
                <a:latin typeface="Calibri" panose="020F0502020204030204" pitchFamily="34" charset="0"/>
                <a:cs typeface="Calibri" panose="020F0502020204030204" pitchFamily="34" charset="0"/>
              </a:rPr>
              <a:t>least cost path covering all the nodes</a:t>
            </a:r>
            <a:r>
              <a:rPr lang="en-US" dirty="0">
                <a:latin typeface="Calibri" panose="020F0502020204030204" pitchFamily="34" charset="0"/>
                <a:cs typeface="Calibri" panose="020F0502020204030204" pitchFamily="34" charset="0"/>
              </a:rPr>
              <a:t> in the network. This does not necessarily mean that it will yield a least cost path from server to client. This can be proved by a number of examples. It gives an </a:t>
            </a:r>
            <a:r>
              <a:rPr lang="en-US" u="sng" dirty="0">
                <a:latin typeface="Calibri" panose="020F0502020204030204" pitchFamily="34" charset="0"/>
                <a:cs typeface="Calibri" panose="020F0502020204030204" pitchFamily="34" charset="0"/>
              </a:rPr>
              <a:t>overall</a:t>
            </a:r>
            <a:r>
              <a:rPr lang="en-US" dirty="0">
                <a:latin typeface="Calibri" panose="020F0502020204030204" pitchFamily="34" charset="0"/>
                <a:cs typeface="Calibri" panose="020F0502020204030204" pitchFamily="34" charset="0"/>
              </a:rPr>
              <a:t> minimum path in the network. </a:t>
            </a: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One of the important reasons for us to choose Dijkstra’s algorithm over Kruskal’s algorithm is that Dijkstra’s path tree map is in sequential order. So we just need to identify the clients and pick up the already obtained paths for them. In case of  Kruskal’s algorithm, it gives a non-sequential list of edges. To find a path from server to client, we need to first identify clients and trace a reverse path from client to server using the tuples in the list, which is tedious. Hence, we preferred Dijkstra’s algorithm to Kruskal’s algorithm.</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7959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demo video">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4997" y="2032552"/>
            <a:ext cx="7858125" cy="29813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37118" y="5337110"/>
            <a:ext cx="10720874" cy="369332"/>
          </a:xfrm>
          <a:prstGeom prst="rect">
            <a:avLst/>
          </a:prstGeom>
          <a:noFill/>
        </p:spPr>
        <p:txBody>
          <a:bodyPr wrap="square" rtlCol="0">
            <a:spAutoFit/>
          </a:bodyPr>
          <a:lstStyle/>
          <a:p>
            <a:r>
              <a:rPr lang="en-US" u="sng" dirty="0">
                <a:latin typeface="Calibri" panose="020F0502020204030204" pitchFamily="34" charset="0"/>
                <a:cs typeface="Calibri" panose="020F0502020204030204" pitchFamily="34" charset="0"/>
              </a:rPr>
              <a:t>Note</a:t>
            </a:r>
            <a:r>
              <a:rPr lang="en-US" dirty="0">
                <a:latin typeface="Calibri" panose="020F0502020204030204" pitchFamily="34" charset="0"/>
                <a:cs typeface="Calibri" panose="020F0502020204030204" pitchFamily="34" charset="0"/>
              </a:rPr>
              <a:t> : The video is in the folder sent to you.</a:t>
            </a:r>
          </a:p>
        </p:txBody>
      </p:sp>
    </p:spTree>
    <p:extLst>
      <p:ext uri="{BB962C8B-B14F-4D97-AF65-F5344CB8AC3E}">
        <p14:creationId xmlns:p14="http://schemas.microsoft.com/office/powerpoint/2010/main" val="2945063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8174" y="821805"/>
            <a:ext cx="10290412" cy="1508105"/>
          </a:xfrm>
          <a:prstGeom prst="rect">
            <a:avLst/>
          </a:prstGeom>
          <a:noFill/>
        </p:spPr>
        <p:txBody>
          <a:bodyPr wrap="square" rtlCol="0">
            <a:spAutoFit/>
          </a:bodyPr>
          <a:lstStyle/>
          <a:p>
            <a:endParaRPr lang="en-GB" sz="4000" b="1" dirty="0">
              <a:solidFill>
                <a:srgbClr val="000099"/>
              </a:solidFill>
              <a:latin typeface="Calibri" panose="020F0502020204030204" pitchFamily="34" charset="0"/>
              <a:cs typeface="Calibri" panose="020F0502020204030204" pitchFamily="34" charset="0"/>
            </a:endParaRPr>
          </a:p>
          <a:p>
            <a:endParaRPr lang="en-GB" sz="2400" b="1" dirty="0">
              <a:latin typeface="Times New Roman" panose="02020603050405020304" pitchFamily="18" charset="0"/>
              <a:cs typeface="Times New Roman" panose="02020603050405020304" pitchFamily="18" charset="0"/>
            </a:endParaRPr>
          </a:p>
          <a:p>
            <a:endParaRPr lang="en-GB" sz="28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176" y="516055"/>
            <a:ext cx="8363519" cy="5821009"/>
          </a:xfrm>
          <a:prstGeom prst="rect">
            <a:avLst/>
          </a:prstGeom>
        </p:spPr>
      </p:pic>
    </p:spTree>
    <p:extLst>
      <p:ext uri="{BB962C8B-B14F-4D97-AF65-F5344CB8AC3E}">
        <p14:creationId xmlns:p14="http://schemas.microsoft.com/office/powerpoint/2010/main" val="171381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9242" y="1047117"/>
            <a:ext cx="9553433" cy="4785926"/>
          </a:xfrm>
          <a:prstGeom prst="rect">
            <a:avLst/>
          </a:prstGeom>
          <a:noFill/>
        </p:spPr>
        <p:txBody>
          <a:bodyPr wrap="square" rtlCol="0">
            <a:spAutoFit/>
          </a:bodyPr>
          <a:lstStyle/>
          <a:p>
            <a:r>
              <a:rPr lang="en-GB" sz="4000" b="1" dirty="0">
                <a:solidFill>
                  <a:srgbClr val="000099"/>
                </a:solidFill>
                <a:latin typeface="Calibri" panose="020F0502020204030204" pitchFamily="34" charset="0"/>
                <a:cs typeface="Calibri" panose="020F0502020204030204" pitchFamily="34" charset="0"/>
              </a:rPr>
              <a:t>Benefits</a:t>
            </a:r>
            <a:endParaRPr lang="en-US" sz="2400" dirty="0">
              <a:solidFill>
                <a:srgbClr val="000099"/>
              </a:solidFill>
              <a:latin typeface="Calibri" panose="020F0502020204030204" pitchFamily="34" charset="0"/>
              <a:cs typeface="Calibri" panose="020F0502020204030204" pitchFamily="34" charset="0"/>
            </a:endParaRPr>
          </a:p>
          <a:p>
            <a:pPr marL="342000" indent="-342000">
              <a:spcBef>
                <a:spcPts val="300"/>
              </a:spcBef>
              <a:spcAft>
                <a:spcPts val="3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Reduces network traffic by sending a single copy of data</a:t>
            </a:r>
          </a:p>
          <a:p>
            <a:pPr marL="342000" indent="-342000">
              <a:spcBef>
                <a:spcPts val="300"/>
              </a:spcBef>
              <a:spcAft>
                <a:spcPts val="300"/>
              </a:spcAft>
              <a:buFont typeface="Arial" panose="020B0604020202020204" pitchFamily="34" charset="0"/>
              <a:buChar char="•"/>
            </a:pPr>
            <a:r>
              <a:rPr lang="en-GB" sz="2400" dirty="0">
                <a:latin typeface="Calibri" panose="020F0502020204030204" pitchFamily="34" charset="0"/>
                <a:cs typeface="Calibri" panose="020F0502020204030204" pitchFamily="34" charset="0"/>
              </a:rPr>
              <a:t>Conserves bandwidth in the network</a:t>
            </a:r>
          </a:p>
          <a:p>
            <a:pPr marL="342000" indent="-342000">
              <a:spcBef>
                <a:spcPts val="300"/>
              </a:spcBef>
              <a:spcAft>
                <a:spcPts val="3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Hosts can be configured for multicasting without hardware upgrades</a:t>
            </a:r>
          </a:p>
          <a:p>
            <a:pPr marL="342900" indent="-342900">
              <a:buFont typeface="Arial" panose="020B0604020202020204" pitchFamily="34" charset="0"/>
              <a:buChar char="•"/>
            </a:pPr>
            <a:endParaRPr lang="en-GB"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GB" sz="2400" dirty="0">
              <a:latin typeface="Calibri" panose="020F0502020204030204" pitchFamily="34" charset="0"/>
              <a:cs typeface="Calibri" panose="020F0502020204030204" pitchFamily="34" charset="0"/>
            </a:endParaRPr>
          </a:p>
          <a:p>
            <a:r>
              <a:rPr lang="en-GB" sz="4000" b="1" dirty="0">
                <a:solidFill>
                  <a:srgbClr val="000099"/>
                </a:solidFill>
                <a:latin typeface="Calibri" panose="020F0502020204030204" pitchFamily="34" charset="0"/>
                <a:cs typeface="Calibri" panose="020F0502020204030204" pitchFamily="34" charset="0"/>
              </a:rPr>
              <a:t>Applications</a:t>
            </a:r>
          </a:p>
          <a:p>
            <a:endParaRPr lang="en-GB" sz="800" dirty="0">
              <a:latin typeface="Calibri" panose="020F0502020204030204" pitchFamily="34" charset="0"/>
              <a:cs typeface="Calibri" panose="020F0502020204030204" pitchFamily="34" charset="0"/>
            </a:endParaRPr>
          </a:p>
          <a:p>
            <a:pPr marL="342000" indent="-342000">
              <a:spcBef>
                <a:spcPts val="300"/>
              </a:spcBef>
              <a:spcAft>
                <a:spcPts val="300"/>
              </a:spcAft>
              <a:buFont typeface="Arial" panose="020B0604020202020204" pitchFamily="34" charset="0"/>
              <a:buChar char="•"/>
            </a:pPr>
            <a:r>
              <a:rPr lang="en-GB" sz="2400" dirty="0">
                <a:latin typeface="Calibri" panose="020F0502020204030204" pitchFamily="34" charset="0"/>
                <a:cs typeface="Calibri" panose="020F0502020204030204" pitchFamily="34" charset="0"/>
              </a:rPr>
              <a:t>Video/Audio streaming</a:t>
            </a:r>
          </a:p>
          <a:p>
            <a:pPr marL="342000" indent="-342000">
              <a:spcBef>
                <a:spcPts val="300"/>
              </a:spcBef>
              <a:spcAft>
                <a:spcPts val="300"/>
              </a:spcAft>
              <a:buFont typeface="Arial" panose="020B0604020202020204" pitchFamily="34" charset="0"/>
              <a:buChar char="•"/>
            </a:pPr>
            <a:r>
              <a:rPr lang="en-GB" sz="2400" dirty="0">
                <a:latin typeface="Calibri" panose="020F0502020204030204" pitchFamily="34" charset="0"/>
                <a:cs typeface="Calibri" panose="020F0502020204030204" pitchFamily="34" charset="0"/>
              </a:rPr>
              <a:t>Internet Television</a:t>
            </a: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GB"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3608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2890" y="936330"/>
            <a:ext cx="9949218" cy="4893647"/>
          </a:xfrm>
          <a:prstGeom prst="rect">
            <a:avLst/>
          </a:prstGeom>
          <a:noFill/>
        </p:spPr>
        <p:txBody>
          <a:bodyPr wrap="square" rtlCol="0">
            <a:spAutoFit/>
          </a:bodyPr>
          <a:lstStyle/>
          <a:p>
            <a:r>
              <a:rPr lang="en-GB" sz="4000" b="1" dirty="0">
                <a:solidFill>
                  <a:srgbClr val="000099"/>
                </a:solidFill>
                <a:latin typeface="Calibri" panose="020F0502020204030204" pitchFamily="34" charset="0"/>
                <a:cs typeface="Calibri" panose="020F0502020204030204" pitchFamily="34" charset="0"/>
              </a:rPr>
              <a:t>IGMP</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Host-to-switch protocol</a:t>
            </a:r>
          </a:p>
          <a:p>
            <a:pPr marL="342900" indent="-342900">
              <a:buFont typeface="Arial" panose="020B0604020202020204" pitchFamily="34" charset="0"/>
              <a:buChar char="•"/>
            </a:pPr>
            <a:r>
              <a:rPr lang="en-GB" sz="2400" dirty="0">
                <a:latin typeface="Calibri" panose="020F0502020204030204" pitchFamily="34" charset="0"/>
                <a:cs typeface="Calibri" panose="020F0502020204030204" pitchFamily="34" charset="0"/>
              </a:rPr>
              <a:t>Used to establish multicast group memberships</a:t>
            </a:r>
          </a:p>
          <a:p>
            <a:pPr marL="342900" indent="-342900">
              <a:buFont typeface="Arial" panose="020B0604020202020204" pitchFamily="34" charset="0"/>
              <a:buChar char="•"/>
            </a:pPr>
            <a:r>
              <a:rPr lang="en-GB" sz="2400" dirty="0">
                <a:latin typeface="Calibri" panose="020F0502020204030204" pitchFamily="34" charset="0"/>
                <a:cs typeface="Calibri" panose="020F0502020204030204" pitchFamily="34" charset="0"/>
              </a:rPr>
              <a:t>IGMPv3 supports ‘source filtering’</a:t>
            </a:r>
          </a:p>
          <a:p>
            <a:pPr marL="342900" indent="-342900">
              <a:buFont typeface="Arial" panose="020B0604020202020204" pitchFamily="34" charset="0"/>
              <a:buChar char="•"/>
            </a:pPr>
            <a:endParaRPr lang="en-GB" sz="2400" dirty="0">
              <a:latin typeface="Calibri" panose="020F0502020204030204" pitchFamily="34" charset="0"/>
              <a:cs typeface="Calibri" panose="020F0502020204030204" pitchFamily="34" charset="0"/>
            </a:endParaRPr>
          </a:p>
          <a:p>
            <a:r>
              <a:rPr lang="en-GB" sz="2400" i="1" dirty="0">
                <a:solidFill>
                  <a:srgbClr val="FF0000"/>
                </a:solidFill>
                <a:latin typeface="Calibri" panose="020F0502020204030204" pitchFamily="34" charset="0"/>
                <a:cs typeface="Calibri" panose="020F0502020204030204" pitchFamily="34" charset="0"/>
              </a:rPr>
              <a:t>Versions</a:t>
            </a:r>
            <a:r>
              <a:rPr lang="en-GB" sz="2400" dirty="0">
                <a:latin typeface="Calibri" panose="020F0502020204030204" pitchFamily="34" charset="0"/>
                <a:cs typeface="Calibri" panose="020F0502020204030204" pitchFamily="34" charset="0"/>
              </a:rPr>
              <a:t>: IGMPv1, IGMPv2, IGMPv3</a:t>
            </a:r>
          </a:p>
          <a:p>
            <a:endParaRPr lang="en-GB" sz="2400" dirty="0">
              <a:latin typeface="Calibri" panose="020F0502020204030204" pitchFamily="34" charset="0"/>
              <a:cs typeface="Calibri" panose="020F0502020204030204" pitchFamily="34" charset="0"/>
            </a:endParaRPr>
          </a:p>
          <a:p>
            <a:r>
              <a:rPr lang="en-US" sz="2400" i="1" dirty="0">
                <a:solidFill>
                  <a:srgbClr val="FF0000"/>
                </a:solidFill>
                <a:latin typeface="Calibri" panose="020F0502020204030204" pitchFamily="34" charset="0"/>
                <a:cs typeface="Calibri" panose="020F0502020204030204" pitchFamily="34" charset="0"/>
              </a:rPr>
              <a:t>Types of IGMPv3 messages</a:t>
            </a:r>
            <a:r>
              <a:rPr lang="en-US" sz="2400" dirty="0">
                <a:latin typeface="Calibri" panose="020F0502020204030204" pitchFamily="34" charset="0"/>
                <a:cs typeface="Calibri" panose="020F0502020204030204" pitchFamily="34" charset="0"/>
              </a:rPr>
              <a:t>:</a:t>
            </a:r>
          </a:p>
          <a:p>
            <a:endParaRPr lang="en-US" sz="800" dirty="0">
              <a:latin typeface="Calibri" panose="020F0502020204030204" pitchFamily="34" charset="0"/>
              <a:cs typeface="Calibri" panose="020F0502020204030204" pitchFamily="34" charset="0"/>
            </a:endParaRPr>
          </a:p>
          <a:p>
            <a:pPr marL="342900" indent="-342900">
              <a:lnSpc>
                <a:spcPct val="15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 Membership Query</a:t>
            </a:r>
          </a:p>
          <a:p>
            <a:pPr marL="342900" indent="-342900">
              <a:lnSpc>
                <a:spcPct val="15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 Membership Report</a:t>
            </a:r>
          </a:p>
        </p:txBody>
      </p:sp>
      <p:sp>
        <p:nvSpPr>
          <p:cNvPr id="5" name="Oval 4"/>
          <p:cNvSpPr/>
          <p:nvPr/>
        </p:nvSpPr>
        <p:spPr>
          <a:xfrm>
            <a:off x="4735775" y="3343702"/>
            <a:ext cx="1132764" cy="5322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57965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1869" y="716398"/>
            <a:ext cx="9553433" cy="2062103"/>
          </a:xfrm>
          <a:prstGeom prst="rect">
            <a:avLst/>
          </a:prstGeom>
          <a:noFill/>
        </p:spPr>
        <p:txBody>
          <a:bodyPr wrap="square" rtlCol="0">
            <a:spAutoFit/>
          </a:bodyPr>
          <a:lstStyle/>
          <a:p>
            <a:r>
              <a:rPr lang="en-GB" sz="4000" b="1" dirty="0">
                <a:solidFill>
                  <a:srgbClr val="000099"/>
                </a:solidFill>
                <a:latin typeface="Calibri" panose="020F0502020204030204" pitchFamily="34" charset="0"/>
                <a:cs typeface="Calibri" panose="020F0502020204030204" pitchFamily="34" charset="0"/>
              </a:rPr>
              <a:t>Multicast Service Model</a:t>
            </a:r>
          </a:p>
          <a:p>
            <a:endParaRPr lang="en-GB" sz="4000" b="1" dirty="0">
              <a:solidFill>
                <a:srgbClr val="000099"/>
              </a:solidFill>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GB" sz="24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1869" y="1378858"/>
            <a:ext cx="9090949" cy="4711963"/>
          </a:xfrm>
          <a:prstGeom prst="rect">
            <a:avLst/>
          </a:prstGeom>
        </p:spPr>
      </p:pic>
    </p:spTree>
    <p:extLst>
      <p:ext uri="{BB962C8B-B14F-4D97-AF65-F5344CB8AC3E}">
        <p14:creationId xmlns:p14="http://schemas.microsoft.com/office/powerpoint/2010/main" val="1764076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9500" y="672856"/>
            <a:ext cx="9553433" cy="2062103"/>
          </a:xfrm>
          <a:prstGeom prst="rect">
            <a:avLst/>
          </a:prstGeom>
          <a:noFill/>
        </p:spPr>
        <p:txBody>
          <a:bodyPr wrap="square" rtlCol="0">
            <a:spAutoFit/>
          </a:bodyPr>
          <a:lstStyle/>
          <a:p>
            <a:r>
              <a:rPr lang="en-GB" sz="4000" b="1" dirty="0">
                <a:solidFill>
                  <a:srgbClr val="000099"/>
                </a:solidFill>
                <a:latin typeface="Calibri" panose="020F0502020204030204" pitchFamily="34" charset="0"/>
                <a:cs typeface="Calibri" panose="020F0502020204030204" pitchFamily="34" charset="0"/>
              </a:rPr>
              <a:t>Joining a group</a:t>
            </a:r>
          </a:p>
          <a:p>
            <a:endParaRPr lang="en-GB" sz="4000" b="1" dirty="0">
              <a:solidFill>
                <a:srgbClr val="000099"/>
              </a:solidFill>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GB" sz="24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0" y="1407887"/>
            <a:ext cx="9937045" cy="4601028"/>
          </a:xfrm>
          <a:prstGeom prst="rect">
            <a:avLst/>
          </a:prstGeom>
        </p:spPr>
      </p:pic>
    </p:spTree>
    <p:extLst>
      <p:ext uri="{BB962C8B-B14F-4D97-AF65-F5344CB8AC3E}">
        <p14:creationId xmlns:p14="http://schemas.microsoft.com/office/powerpoint/2010/main" val="3669360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1" y="982132"/>
            <a:ext cx="9601196" cy="1303867"/>
          </a:xfrm>
        </p:spPr>
        <p:txBody>
          <a:bodyPr>
            <a:normAutofit/>
          </a:bodyPr>
          <a:lstStyle/>
          <a:p>
            <a:pPr algn="l" defTabSz="914400"/>
            <a:r>
              <a:rPr lang="en-US" sz="4000" b="1" dirty="0">
                <a:solidFill>
                  <a:srgbClr val="000099"/>
                </a:solidFill>
                <a:latin typeface="Calibri" panose="020F0502020204030204" pitchFamily="34" charset="0"/>
                <a:ea typeface="+mn-ea"/>
                <a:cs typeface="Calibri" panose="020F0502020204030204" pitchFamily="34" charset="0"/>
              </a:rPr>
              <a:t>Problem Statement</a:t>
            </a:r>
          </a:p>
        </p:txBody>
      </p:sp>
      <p:sp>
        <p:nvSpPr>
          <p:cNvPr id="2" name="Content Placeholder 1"/>
          <p:cNvSpPr>
            <a:spLocks noGrp="1"/>
          </p:cNvSpPr>
          <p:nvPr>
            <p:ph idx="1"/>
          </p:nvPr>
        </p:nvSpPr>
        <p:spPr/>
        <p:txBody>
          <a:bodyPr>
            <a:normAutofit/>
          </a:bodyPr>
          <a:lstStyle/>
          <a:p>
            <a:pPr marL="0" indent="0" defTabSz="914400">
              <a:spcBef>
                <a:spcPts val="1000"/>
              </a:spcBef>
              <a:buNone/>
            </a:pPr>
            <a:r>
              <a:rPr lang="en-US" dirty="0">
                <a:solidFill>
                  <a:schemeClr val="tx1"/>
                </a:solidFill>
                <a:latin typeface="Calibri" panose="020F0502020204030204" pitchFamily="34" charset="0"/>
                <a:cs typeface="Calibri" panose="020F0502020204030204" pitchFamily="34" charset="0"/>
              </a:rPr>
              <a:t>Implementing and Analyzing Multicast Functionality in POX Controller</a:t>
            </a:r>
          </a:p>
          <a:p>
            <a:pPr marL="342900" indent="-342900" defTabSz="914400">
              <a:spcBef>
                <a:spcPts val="1000"/>
              </a:spcBef>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Module to handle IGMP PacketIn messages</a:t>
            </a:r>
          </a:p>
          <a:p>
            <a:pPr marL="342900" indent="-342900" defTabSz="914400">
              <a:spcBef>
                <a:spcPts val="1000"/>
              </a:spcBef>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Dijkstra’s – shortest paths from server to all nodes</a:t>
            </a:r>
          </a:p>
          <a:p>
            <a:pPr marL="342900" indent="-342900" defTabSz="914400">
              <a:spcBef>
                <a:spcPts val="1000"/>
              </a:spcBef>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Flow Installation only for clients using Dijkstra’s shortest path map</a:t>
            </a:r>
          </a:p>
          <a:p>
            <a:pPr marL="342900" indent="-342900" defTabSz="914400">
              <a:spcBef>
                <a:spcPts val="1000"/>
              </a:spcBef>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Flushing existing flows, recalculating Dijkstra’s graph &amp; installing flows for new client requests during multicast streaming</a:t>
            </a:r>
          </a:p>
        </p:txBody>
      </p:sp>
    </p:spTree>
    <p:extLst>
      <p:ext uri="{BB962C8B-B14F-4D97-AF65-F5344CB8AC3E}">
        <p14:creationId xmlns:p14="http://schemas.microsoft.com/office/powerpoint/2010/main" val="1821455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07983" y="-109182"/>
            <a:ext cx="4653629" cy="2062103"/>
          </a:xfrm>
          <a:prstGeom prst="rect">
            <a:avLst/>
          </a:prstGeom>
          <a:noFill/>
        </p:spPr>
        <p:txBody>
          <a:bodyPr wrap="square" rtlCol="0">
            <a:spAutoFit/>
          </a:bodyPr>
          <a:lstStyle/>
          <a:p>
            <a:r>
              <a:rPr lang="en-GB" sz="3600" b="1" dirty="0">
                <a:solidFill>
                  <a:srgbClr val="000099"/>
                </a:solidFill>
                <a:latin typeface="Calibri" panose="020F0502020204030204" pitchFamily="34" charset="0"/>
                <a:cs typeface="Calibri" panose="020F0502020204030204" pitchFamily="34" charset="0"/>
              </a:rPr>
              <a:t>Network in MiniEdit</a:t>
            </a:r>
          </a:p>
          <a:p>
            <a:endParaRPr lang="en-GB" sz="4000" b="1" dirty="0">
              <a:solidFill>
                <a:srgbClr val="000099"/>
              </a:solidFill>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GB" sz="24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1503" y="477671"/>
            <a:ext cx="9425895" cy="5895833"/>
          </a:xfrm>
          <a:prstGeom prst="rect">
            <a:avLst/>
          </a:prstGeom>
        </p:spPr>
      </p:pic>
      <p:sp>
        <p:nvSpPr>
          <p:cNvPr id="5" name="Oval 4"/>
          <p:cNvSpPr/>
          <p:nvPr/>
        </p:nvSpPr>
        <p:spPr>
          <a:xfrm>
            <a:off x="1746914" y="2770496"/>
            <a:ext cx="914400" cy="79286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7167349" y="1160060"/>
            <a:ext cx="914400" cy="792861"/>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9771798" y="3384644"/>
            <a:ext cx="764274" cy="73762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508310" y="2224585"/>
            <a:ext cx="827965" cy="711619"/>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1808364" y="2374514"/>
            <a:ext cx="791499" cy="369332"/>
          </a:xfrm>
          <a:prstGeom prst="rect">
            <a:avLst/>
          </a:prstGeom>
          <a:noFill/>
        </p:spPr>
        <p:txBody>
          <a:bodyPr wrap="none" rtlCol="0">
            <a:spAutoFit/>
          </a:bodyPr>
          <a:lstStyle/>
          <a:p>
            <a:r>
              <a:rPr lang="en-GB" b="1" dirty="0"/>
              <a:t>Server</a:t>
            </a:r>
            <a:endParaRPr lang="en-US" b="1" dirty="0"/>
          </a:p>
        </p:txBody>
      </p:sp>
    </p:spTree>
    <p:extLst>
      <p:ext uri="{BB962C8B-B14F-4D97-AF65-F5344CB8AC3E}">
        <p14:creationId xmlns:p14="http://schemas.microsoft.com/office/powerpoint/2010/main" val="1902160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5409" y="2470769"/>
            <a:ext cx="3013823" cy="2677656"/>
          </a:xfrm>
          <a:prstGeom prst="rect">
            <a:avLst/>
          </a:prstGeom>
          <a:noFill/>
        </p:spPr>
        <p:txBody>
          <a:bodyPr wrap="square" rtlCol="0">
            <a:spAutoFit/>
          </a:bodyPr>
          <a:lstStyle/>
          <a:p>
            <a:r>
              <a:rPr lang="en-GB" sz="4000" b="1" dirty="0">
                <a:solidFill>
                  <a:srgbClr val="000099"/>
                </a:solidFill>
                <a:latin typeface="Calibri" panose="020F0502020204030204" pitchFamily="34" charset="0"/>
                <a:cs typeface="Calibri" panose="020F0502020204030204" pitchFamily="34" charset="0"/>
              </a:rPr>
              <a:t>Network Connectivity in POX</a:t>
            </a:r>
          </a:p>
          <a:p>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GB" sz="24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8006" y="0"/>
            <a:ext cx="6224080" cy="6858000"/>
          </a:xfrm>
          <a:prstGeom prst="rect">
            <a:avLst/>
          </a:prstGeom>
        </p:spPr>
      </p:pic>
      <p:sp>
        <p:nvSpPr>
          <p:cNvPr id="6" name="Right Brace 5"/>
          <p:cNvSpPr/>
          <p:nvPr/>
        </p:nvSpPr>
        <p:spPr>
          <a:xfrm>
            <a:off x="9900476" y="3991429"/>
            <a:ext cx="436729" cy="264160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p:cNvSpPr txBox="1"/>
          <p:nvPr/>
        </p:nvSpPr>
        <p:spPr>
          <a:xfrm>
            <a:off x="10419145" y="4989063"/>
            <a:ext cx="1171000" cy="646331"/>
          </a:xfrm>
          <a:prstGeom prst="rect">
            <a:avLst/>
          </a:prstGeom>
          <a:noFill/>
        </p:spPr>
        <p:txBody>
          <a:bodyPr wrap="square" rtlCol="0">
            <a:spAutoFit/>
          </a:bodyPr>
          <a:lstStyle/>
          <a:p>
            <a:r>
              <a:rPr lang="en-GB" b="1" dirty="0"/>
              <a:t>Links in Network</a:t>
            </a:r>
            <a:endParaRPr lang="en-US" b="1" dirty="0"/>
          </a:p>
        </p:txBody>
      </p:sp>
    </p:spTree>
    <p:extLst>
      <p:ext uri="{BB962C8B-B14F-4D97-AF65-F5344CB8AC3E}">
        <p14:creationId xmlns:p14="http://schemas.microsoft.com/office/powerpoint/2010/main" val="4144638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2269</TotalTime>
  <Words>646</Words>
  <Application>Microsoft Macintosh PowerPoint</Application>
  <PresentationFormat>Widescreen</PresentationFormat>
  <Paragraphs>146</Paragraphs>
  <Slides>27</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Garamond</vt:lpstr>
      <vt:lpstr>Times New Roman</vt:lpstr>
      <vt:lpstr>Wingdings</vt:lpstr>
      <vt:lpstr>Organic</vt:lpstr>
      <vt:lpstr>MULTICAST ROUTING</vt:lpstr>
      <vt:lpstr>PowerPoint Presentation</vt:lpstr>
      <vt:lpstr>PowerPoint Presentation</vt:lpstr>
      <vt:lpstr>PowerPoint Presentation</vt:lpstr>
      <vt:lpstr>PowerPoint Presentation</vt:lpstr>
      <vt:lpstr>PowerPoint Presentation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Conditions considered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MULTICAST ROUTING</dc:title>
  <dc:creator>Mrinmayi Sadavarte</dc:creator>
  <cp:lastModifiedBy>RITESH SARODE</cp:lastModifiedBy>
  <cp:revision>292</cp:revision>
  <dcterms:created xsi:type="dcterms:W3CDTF">2016-12-09T22:31:28Z</dcterms:created>
  <dcterms:modified xsi:type="dcterms:W3CDTF">2017-05-30T04:28:36Z</dcterms:modified>
  <cp:contentStatus/>
</cp:coreProperties>
</file>