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19"/>
  </p:notesMasterIdLst>
  <p:sldIdLst>
    <p:sldId id="259" r:id="rId5"/>
    <p:sldId id="260" r:id="rId6"/>
    <p:sldId id="310" r:id="rId7"/>
    <p:sldId id="311" r:id="rId8"/>
    <p:sldId id="329" r:id="rId9"/>
    <p:sldId id="328" r:id="rId10"/>
    <p:sldId id="327" r:id="rId11"/>
    <p:sldId id="335" r:id="rId12"/>
    <p:sldId id="330" r:id="rId13"/>
    <p:sldId id="333" r:id="rId14"/>
    <p:sldId id="332" r:id="rId15"/>
    <p:sldId id="331" r:id="rId16"/>
    <p:sldId id="334" r:id="rId17"/>
    <p:sldId id="326" r:id="rId18"/>
  </p:sldIdLst>
  <p:sldSz cx="9144000" cy="6858000" type="screen4x3"/>
  <p:notesSz cx="10018713"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nak Sovannroth" initials="VS" lastIdx="1" clrIdx="0">
    <p:extLst>
      <p:ext uri="{19B8F6BF-5375-455C-9EA6-DF929625EA0E}">
        <p15:presenceInfo xmlns:p15="http://schemas.microsoft.com/office/powerpoint/2012/main" userId="S::vannak_sovannroth@gtr.itc.edu.kh::babaf4e6-a5cb-47ee-ae26-5a77b7f6e5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91" d="100"/>
          <a:sy n="91" d="100"/>
        </p:scale>
        <p:origin x="1200"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42040" cy="34475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74436" y="0"/>
            <a:ext cx="4342040" cy="344758"/>
          </a:xfrm>
          <a:prstGeom prst="rect">
            <a:avLst/>
          </a:prstGeom>
        </p:spPr>
        <p:txBody>
          <a:bodyPr vert="horz" lIns="91440" tIns="45720" rIns="91440" bIns="45720" rtlCol="0"/>
          <a:lstStyle>
            <a:lvl1pPr algn="r">
              <a:defRPr sz="1200"/>
            </a:lvl1pPr>
          </a:lstStyle>
          <a:p>
            <a:fld id="{37376315-FBA5-4BE5-8BA0-D11365C3C36B}" type="datetimeFigureOut">
              <a:rPr lang="en-US" smtClean="0"/>
              <a:t>2/14/2021</a:t>
            </a:fld>
            <a:endParaRPr lang="en-US"/>
          </a:p>
        </p:txBody>
      </p:sp>
      <p:sp>
        <p:nvSpPr>
          <p:cNvPr id="4" name="Slide Image Placeholder 3"/>
          <p:cNvSpPr>
            <a:spLocks noGrp="1" noRot="1" noChangeAspect="1"/>
          </p:cNvSpPr>
          <p:nvPr>
            <p:ph type="sldImg" idx="2"/>
          </p:nvPr>
        </p:nvSpPr>
        <p:spPr>
          <a:xfrm>
            <a:off x="3459163" y="860425"/>
            <a:ext cx="3100387" cy="23256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0977" y="3314798"/>
            <a:ext cx="8016762" cy="27126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43405"/>
            <a:ext cx="4342040" cy="34475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74436" y="6543405"/>
            <a:ext cx="4342040" cy="344758"/>
          </a:xfrm>
          <a:prstGeom prst="rect">
            <a:avLst/>
          </a:prstGeom>
        </p:spPr>
        <p:txBody>
          <a:bodyPr vert="horz" lIns="91440" tIns="45720" rIns="91440" bIns="45720" rtlCol="0" anchor="b"/>
          <a:lstStyle>
            <a:lvl1pPr algn="r">
              <a:defRPr sz="1200"/>
            </a:lvl1pPr>
          </a:lstStyle>
          <a:p>
            <a:fld id="{BE8DDEFD-C31F-481D-9582-625259EE68C0}" type="slidenum">
              <a:rPr lang="en-US" smtClean="0"/>
              <a:t>‹#›</a:t>
            </a:fld>
            <a:endParaRPr lang="en-US"/>
          </a:p>
        </p:txBody>
      </p:sp>
    </p:spTree>
    <p:extLst>
      <p:ext uri="{BB962C8B-B14F-4D97-AF65-F5344CB8AC3E}">
        <p14:creationId xmlns:p14="http://schemas.microsoft.com/office/powerpoint/2010/main" val="238001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8DDEFD-C31F-481D-9582-625259EE68C0}" type="slidenum">
              <a:rPr lang="en-US" smtClean="0"/>
              <a:t>1</a:t>
            </a:fld>
            <a:endParaRPr lang="en-US"/>
          </a:p>
        </p:txBody>
      </p:sp>
    </p:spTree>
    <p:extLst>
      <p:ext uri="{BB962C8B-B14F-4D97-AF65-F5344CB8AC3E}">
        <p14:creationId xmlns:p14="http://schemas.microsoft.com/office/powerpoint/2010/main" val="1228632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54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53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571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43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8DDEFD-C31F-481D-9582-625259EE68C0}" type="slidenum">
              <a:rPr lang="en-US" smtClean="0"/>
              <a:t>14</a:t>
            </a:fld>
            <a:endParaRPr lang="en-US"/>
          </a:p>
        </p:txBody>
      </p:sp>
    </p:spTree>
    <p:extLst>
      <p:ext uri="{BB962C8B-B14F-4D97-AF65-F5344CB8AC3E}">
        <p14:creationId xmlns:p14="http://schemas.microsoft.com/office/powerpoint/2010/main" val="122863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8DDEFD-C31F-481D-9582-625259EE68C0}" type="slidenum">
              <a:rPr lang="en-US" smtClean="0"/>
              <a:t>2</a:t>
            </a:fld>
            <a:endParaRPr lang="en-US"/>
          </a:p>
        </p:txBody>
      </p:sp>
    </p:spTree>
    <p:extLst>
      <p:ext uri="{BB962C8B-B14F-4D97-AF65-F5344CB8AC3E}">
        <p14:creationId xmlns:p14="http://schemas.microsoft.com/office/powerpoint/2010/main" val="201892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8DDEFD-C31F-481D-9582-625259EE68C0}" type="slidenum">
              <a:rPr lang="en-US" smtClean="0"/>
              <a:t>3</a:t>
            </a:fld>
            <a:endParaRPr lang="en-US"/>
          </a:p>
        </p:txBody>
      </p:sp>
    </p:spTree>
    <p:extLst>
      <p:ext uri="{BB962C8B-B14F-4D97-AF65-F5344CB8AC3E}">
        <p14:creationId xmlns:p14="http://schemas.microsoft.com/office/powerpoint/2010/main" val="91999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8DDEFD-C31F-481D-9582-625259EE68C0}" type="slidenum">
              <a:rPr lang="en-US" smtClean="0"/>
              <a:t>4</a:t>
            </a:fld>
            <a:endParaRPr lang="en-US"/>
          </a:p>
        </p:txBody>
      </p:sp>
    </p:spTree>
    <p:extLst>
      <p:ext uri="{BB962C8B-B14F-4D97-AF65-F5344CB8AC3E}">
        <p14:creationId xmlns:p14="http://schemas.microsoft.com/office/powerpoint/2010/main" val="91999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361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175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2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38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DDEFD-C31F-481D-9582-625259EE68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684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4DD7-A70A-48A8-B921-1AFCE27EF45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622BAA1-BA7A-4237-A09B-8ADB2EC3DED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4469686-F802-4EDD-AA32-88587A8247C0}"/>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5" name="Footer Placeholder 4">
            <a:extLst>
              <a:ext uri="{FF2B5EF4-FFF2-40B4-BE49-F238E27FC236}">
                <a16:creationId xmlns:a16="http://schemas.microsoft.com/office/drawing/2014/main" id="{EF737D72-374A-4656-8286-AA8BB538F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854B8-A1CD-4A33-8886-5138E2222B55}"/>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169411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0A52-AAE6-468E-BB65-CC99EB332D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BC99B9-73E0-4730-A005-0C13EE067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80EC-ECF7-42EB-A73F-C5A1D37724ED}"/>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5" name="Footer Placeholder 4">
            <a:extLst>
              <a:ext uri="{FF2B5EF4-FFF2-40B4-BE49-F238E27FC236}">
                <a16:creationId xmlns:a16="http://schemas.microsoft.com/office/drawing/2014/main" id="{2C9420A6-3A75-46C4-BE8B-9D30E951C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C00C0-909E-4C39-AC85-B02B9CECB8FD}"/>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377437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2DA74-407A-4F5B-BDE8-688527B53DF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79BCC-6F06-4058-94CC-8FBC3477A39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CD4E0-0EA9-4675-8F34-4A2F18C4D44E}"/>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5" name="Footer Placeholder 4">
            <a:extLst>
              <a:ext uri="{FF2B5EF4-FFF2-40B4-BE49-F238E27FC236}">
                <a16:creationId xmlns:a16="http://schemas.microsoft.com/office/drawing/2014/main" id="{21E2336B-0838-401F-BD01-A4D84F0AD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D1907-96B5-4CB0-A0B7-1EA4535D9635}"/>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151808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0BFA-D52E-4426-85E3-5A5089360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FB072-093B-44A8-8D02-1E6F6737BA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42024-FC7C-43ED-90B2-4E8503CA58D0}"/>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5" name="Footer Placeholder 4">
            <a:extLst>
              <a:ext uri="{FF2B5EF4-FFF2-40B4-BE49-F238E27FC236}">
                <a16:creationId xmlns:a16="http://schemas.microsoft.com/office/drawing/2014/main" id="{718E87DA-D940-42DF-A55E-EE3BCFED6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425C8-F013-4724-974E-8A647D62F4F0}"/>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347096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836D-CEB5-4AB4-92E5-32BA2F760A6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1DF0B9C-8BFF-4885-B628-90E50258D37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4EB31-D361-49C9-A97B-E6D8B6971734}"/>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5" name="Footer Placeholder 4">
            <a:extLst>
              <a:ext uri="{FF2B5EF4-FFF2-40B4-BE49-F238E27FC236}">
                <a16:creationId xmlns:a16="http://schemas.microsoft.com/office/drawing/2014/main" id="{300F013F-950B-43AB-A8DE-CB17984CB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7F691-8BFE-4EEF-B880-F858BE505FA9}"/>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94378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B977-6438-4B08-B035-885383BC7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83312-DFAF-4CA6-83E9-70D134F0A8C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9CFB1D-716B-4004-8101-B8C43725DF4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E4761F-DCD9-4E11-A5E3-7F5740FA7E57}"/>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6" name="Footer Placeholder 5">
            <a:extLst>
              <a:ext uri="{FF2B5EF4-FFF2-40B4-BE49-F238E27FC236}">
                <a16:creationId xmlns:a16="http://schemas.microsoft.com/office/drawing/2014/main" id="{01F58B65-21EF-4CEE-8C1A-8BEF7B489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5E43E-A3A5-474B-B207-35D5E113B17A}"/>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187045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E89A-2FB7-4B98-9D05-3E97AED9582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EED3-A7BF-417A-89E1-BD3A4E92A57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05912-220A-410A-8A90-DD4DB6F7D1B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FB39F-37BE-4B7D-9256-9B319F1E2C1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D661C38-992D-4117-AFC5-1E0BEEECEB9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C4A20B-AA06-454C-8653-9C805DB9CFAA}"/>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8" name="Footer Placeholder 7">
            <a:extLst>
              <a:ext uri="{FF2B5EF4-FFF2-40B4-BE49-F238E27FC236}">
                <a16:creationId xmlns:a16="http://schemas.microsoft.com/office/drawing/2014/main" id="{BDBA8624-6673-49D9-8978-AFFDA923B3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CB3940-1B55-4031-AA3A-E351987CC7D1}"/>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142894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B164-56AF-4895-8B49-D7E13C65DB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4D630-EF0F-458F-BD2A-2FA10F9BB8E4}"/>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4" name="Footer Placeholder 3">
            <a:extLst>
              <a:ext uri="{FF2B5EF4-FFF2-40B4-BE49-F238E27FC236}">
                <a16:creationId xmlns:a16="http://schemas.microsoft.com/office/drawing/2014/main" id="{3E7646AF-23F7-4A6E-9841-B62D897BB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2065EF-0EA7-4432-836F-5103D75B797B}"/>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40234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3BA2B-F11A-44F2-B0D9-53C6470C956C}"/>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3" name="Footer Placeholder 2">
            <a:extLst>
              <a:ext uri="{FF2B5EF4-FFF2-40B4-BE49-F238E27FC236}">
                <a16:creationId xmlns:a16="http://schemas.microsoft.com/office/drawing/2014/main" id="{B8078F71-CC98-4476-9E20-F74AEDC79F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7E0BD8-3DA7-472C-B66D-24B4F4CBC611}"/>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79525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4008-798D-4B94-B659-6FFE5AF4E8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7F29651-F326-4BB1-9EFA-47322C39EA1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B19001-D1BC-4299-B471-C4102788A94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76AE710-E650-43FD-8F9D-62BD8F93B95F}"/>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6" name="Footer Placeholder 5">
            <a:extLst>
              <a:ext uri="{FF2B5EF4-FFF2-40B4-BE49-F238E27FC236}">
                <a16:creationId xmlns:a16="http://schemas.microsoft.com/office/drawing/2014/main" id="{D91C74E9-E1DB-4659-9E4D-0875D2F2E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09535-A149-4BED-8172-446AB1ED4E8E}"/>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428921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27A7-48DD-4CE9-8381-94E9561CF61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72A034B-C121-4865-8E19-43A07AEE008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2AFDE55-2E85-4EBE-9D49-99708D4A1B7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4A663C1-0413-45A1-8654-A8ADABB6DDDB}"/>
              </a:ext>
            </a:extLst>
          </p:cNvPr>
          <p:cNvSpPr>
            <a:spLocks noGrp="1"/>
          </p:cNvSpPr>
          <p:nvPr>
            <p:ph type="dt" sz="half" idx="10"/>
          </p:nvPr>
        </p:nvSpPr>
        <p:spPr/>
        <p:txBody>
          <a:bodyPr/>
          <a:lstStyle/>
          <a:p>
            <a:fld id="{3E5E6CE8-9F3E-4358-ACD9-5895DC5DA98E}" type="datetimeFigureOut">
              <a:rPr lang="en-US" smtClean="0"/>
              <a:t>2/14/2021</a:t>
            </a:fld>
            <a:endParaRPr lang="en-US"/>
          </a:p>
        </p:txBody>
      </p:sp>
      <p:sp>
        <p:nvSpPr>
          <p:cNvPr id="6" name="Footer Placeholder 5">
            <a:extLst>
              <a:ext uri="{FF2B5EF4-FFF2-40B4-BE49-F238E27FC236}">
                <a16:creationId xmlns:a16="http://schemas.microsoft.com/office/drawing/2014/main" id="{F227FE19-762B-4211-8426-9117DB19B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5CFF5-0F92-4214-983D-E57E579CAA9A}"/>
              </a:ext>
            </a:extLst>
          </p:cNvPr>
          <p:cNvSpPr>
            <a:spLocks noGrp="1"/>
          </p:cNvSpPr>
          <p:nvPr>
            <p:ph type="sldNum" sz="quarter" idx="12"/>
          </p:nvPr>
        </p:nvSpPr>
        <p:spPr/>
        <p:txBody>
          <a:bodyPr/>
          <a:lstStyle/>
          <a:p>
            <a:fld id="{A25DCEEE-D245-4B8C-B963-E9B1F0836AE6}" type="slidenum">
              <a:rPr lang="en-US" smtClean="0"/>
              <a:t>‹#›</a:t>
            </a:fld>
            <a:endParaRPr lang="en-US"/>
          </a:p>
        </p:txBody>
      </p:sp>
    </p:spTree>
    <p:extLst>
      <p:ext uri="{BB962C8B-B14F-4D97-AF65-F5344CB8AC3E}">
        <p14:creationId xmlns:p14="http://schemas.microsoft.com/office/powerpoint/2010/main" val="170372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FD1DB-7522-4A43-8170-38B19A8C57C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C119F1-B15E-45DC-9815-A27A0ACBE4B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02B1E-E8B0-4337-B4BB-BFE22EC7FB0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E5E6CE8-9F3E-4358-ACD9-5895DC5DA98E}" type="datetimeFigureOut">
              <a:rPr lang="en-US" smtClean="0"/>
              <a:t>2/14/2021</a:t>
            </a:fld>
            <a:endParaRPr lang="en-US"/>
          </a:p>
        </p:txBody>
      </p:sp>
      <p:sp>
        <p:nvSpPr>
          <p:cNvPr id="5" name="Footer Placeholder 4">
            <a:extLst>
              <a:ext uri="{FF2B5EF4-FFF2-40B4-BE49-F238E27FC236}">
                <a16:creationId xmlns:a16="http://schemas.microsoft.com/office/drawing/2014/main" id="{17CBB497-534D-492E-A546-C99D486B17F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A32CDD-63FC-4325-9E32-86B0306A207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5DCEEE-D245-4B8C-B963-E9B1F0836AE6}" type="slidenum">
              <a:rPr lang="en-US" smtClean="0"/>
              <a:t>‹#›</a:t>
            </a:fld>
            <a:endParaRPr lang="en-US"/>
          </a:p>
        </p:txBody>
      </p:sp>
    </p:spTree>
    <p:extLst>
      <p:ext uri="{BB962C8B-B14F-4D97-AF65-F5344CB8AC3E}">
        <p14:creationId xmlns:p14="http://schemas.microsoft.com/office/powerpoint/2010/main" val="4756717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051A3A-6FBE-42F6-98D4-662D619105E5}"/>
              </a:ext>
            </a:extLst>
          </p:cNvPr>
          <p:cNvPicPr/>
          <p:nvPr/>
        </p:nvPicPr>
        <p:blipFill>
          <a:blip r:embed="rId3">
            <a:extLst>
              <a:ext uri="{28A0092B-C50C-407E-A947-70E740481C1C}">
                <a14:useLocalDpi xmlns:a14="http://schemas.microsoft.com/office/drawing/2010/main" val="0"/>
              </a:ext>
            </a:extLst>
          </a:blip>
          <a:stretch>
            <a:fillRect/>
          </a:stretch>
        </p:blipFill>
        <p:spPr>
          <a:xfrm>
            <a:off x="1225331" y="586187"/>
            <a:ext cx="1341699" cy="1329344"/>
          </a:xfrm>
          <a:prstGeom prst="rect">
            <a:avLst/>
          </a:prstGeom>
        </p:spPr>
      </p:pic>
      <p:sp>
        <p:nvSpPr>
          <p:cNvPr id="9" name="TextBox 8"/>
          <p:cNvSpPr txBox="1"/>
          <p:nvPr/>
        </p:nvSpPr>
        <p:spPr>
          <a:xfrm>
            <a:off x="788904" y="1664431"/>
            <a:ext cx="7566192" cy="1098156"/>
          </a:xfrm>
          <a:prstGeom prst="rect">
            <a:avLst/>
          </a:prstGeom>
          <a:noFill/>
        </p:spPr>
        <p:txBody>
          <a:bodyPr wrap="square" rtlCol="0">
            <a:noAutofit/>
          </a:bodyPr>
          <a:lstStyle/>
          <a:p>
            <a:pPr algn="ctr" fontAlgn="base">
              <a:lnSpc>
                <a:spcPct val="150000"/>
              </a:lnSpc>
              <a:spcBef>
                <a:spcPct val="0"/>
              </a:spcBef>
              <a:spcAft>
                <a:spcPct val="0"/>
              </a:spcAft>
            </a:pPr>
            <a:r>
              <a:rPr lang="en-US" sz="1600" b="1" dirty="0">
                <a:solidFill>
                  <a:srgbClr val="000000"/>
                </a:solidFill>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INSTITUTE OF TECHNOLOGY OF CAMBODIA</a:t>
            </a:r>
            <a:endParaRPr lang="en-US" sz="1600" b="1" dirty="0">
              <a:ln w="11430"/>
              <a:solidFill>
                <a:srgbClr val="000000"/>
              </a:solidFill>
              <a:effectLst>
                <a:outerShdw blurRad="38100" dist="38100" dir="2700000" algn="tl">
                  <a:srgbClr val="000000">
                    <a:alpha val="43137"/>
                  </a:srgbClr>
                </a:outerShdw>
              </a:effectLst>
              <a:latin typeface="Times New Roman" pitchFamily="18" charset="0"/>
              <a:ea typeface="宋体" charset="-122"/>
              <a:cs typeface="Arial" charset="0"/>
            </a:endParaRPr>
          </a:p>
          <a:p>
            <a:pPr algn="ctr" fontAlgn="base">
              <a:lnSpc>
                <a:spcPct val="150000"/>
              </a:lnSpc>
              <a:spcBef>
                <a:spcPct val="0"/>
              </a:spcBef>
              <a:spcAft>
                <a:spcPct val="0"/>
              </a:spcAft>
            </a:pPr>
            <a:r>
              <a:rPr lang="en-US" sz="1600" b="1" dirty="0">
                <a:solidFill>
                  <a:srgbClr val="000000"/>
                </a:solidFill>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DEPARTMENT OF TELECOMMUNICATION AND NETWORK ENGINEERING</a:t>
            </a:r>
          </a:p>
          <a:p>
            <a:pPr fontAlgn="base">
              <a:lnSpc>
                <a:spcPct val="150000"/>
              </a:lnSpc>
              <a:spcBef>
                <a:spcPct val="0"/>
              </a:spcBef>
              <a:spcAft>
                <a:spcPct val="0"/>
              </a:spcAft>
            </a:pPr>
            <a:endParaRPr lang="en-US" sz="1400" dirty="0">
              <a:solidFill>
                <a:srgbClr val="000000"/>
              </a:solidFill>
              <a:effectLst>
                <a:outerShdw blurRad="38100" dist="38100" dir="2700000" algn="tl">
                  <a:srgbClr val="000000">
                    <a:alpha val="43137"/>
                  </a:srgbClr>
                </a:outerShdw>
              </a:effectLst>
              <a:latin typeface="Times New Roman"/>
              <a:ea typeface="宋体" charset="-122"/>
              <a:cs typeface="Times New Roman"/>
            </a:endParaRPr>
          </a:p>
        </p:txBody>
      </p:sp>
      <p:sp>
        <p:nvSpPr>
          <p:cNvPr id="10" name="TextBox 9"/>
          <p:cNvSpPr txBox="1"/>
          <p:nvPr/>
        </p:nvSpPr>
        <p:spPr>
          <a:xfrm>
            <a:off x="1028487" y="3215401"/>
            <a:ext cx="7057821" cy="400110"/>
          </a:xfrm>
          <a:prstGeom prst="rect">
            <a:avLst/>
          </a:prstGeom>
          <a:noFill/>
        </p:spPr>
        <p:txBody>
          <a:bodyPr wrap="square" rtlCol="0">
            <a:spAutoFit/>
          </a:bodyPr>
          <a:lstStyle/>
          <a:p>
            <a:pPr algn="ctr" fontAlgn="base">
              <a:spcBef>
                <a:spcPct val="0"/>
              </a:spcBef>
              <a:spcAft>
                <a:spcPct val="0"/>
              </a:spcAft>
            </a:pPr>
            <a:r>
              <a:rPr lang="en-US" sz="2000" b="1" dirty="0">
                <a:ln w="11430"/>
                <a:solidFill>
                  <a:schemeClr val="accent5">
                    <a:lumMod val="75000"/>
                  </a:schemeClr>
                </a:solidFill>
                <a:effectLst>
                  <a:outerShdw blurRad="50800" dist="39000" dir="5460000" algn="tl">
                    <a:srgbClr val="000000">
                      <a:alpha val="38000"/>
                    </a:srgbClr>
                  </a:outerShdw>
                </a:effectLst>
                <a:latin typeface="Times New Roman"/>
                <a:ea typeface="宋体" charset="-122"/>
                <a:cs typeface="Times New Roman"/>
              </a:rPr>
              <a:t>‘IoT Platform Cloud Storage for Agricultural Application’</a:t>
            </a:r>
            <a:endParaRPr lang="en-US" sz="2000" b="1" dirty="0">
              <a:solidFill>
                <a:srgbClr val="1F497D"/>
              </a:solidFill>
              <a:latin typeface="Times New Roman" pitchFamily="18" charset="0"/>
              <a:ea typeface="宋体" charset="-122"/>
              <a:cs typeface="Times New Roman" pitchFamily="18" charset="0"/>
            </a:endParaRPr>
          </a:p>
        </p:txBody>
      </p:sp>
      <p:sp>
        <p:nvSpPr>
          <p:cNvPr id="11" name="TextBox 10"/>
          <p:cNvSpPr txBox="1"/>
          <p:nvPr/>
        </p:nvSpPr>
        <p:spPr>
          <a:xfrm>
            <a:off x="1612695" y="3731685"/>
            <a:ext cx="6096788" cy="2031325"/>
          </a:xfrm>
          <a:prstGeom prst="rect">
            <a:avLst/>
          </a:prstGeom>
          <a:noFill/>
        </p:spPr>
        <p:txBody>
          <a:bodyPr wrap="square" rtlCol="0">
            <a:spAutoFit/>
          </a:bodyPr>
          <a:lstStyle/>
          <a:p>
            <a:pPr marL="192876" fontAlgn="base">
              <a:lnSpc>
                <a:spcPct val="150000"/>
              </a:lnSpc>
              <a:spcBef>
                <a:spcPct val="0"/>
              </a:spcBef>
              <a:spcAft>
                <a:spcPct val="0"/>
              </a:spcAft>
            </a:pPr>
            <a:r>
              <a:rPr lang="en-US" b="1" dirty="0">
                <a:solidFill>
                  <a:srgbClr val="1F497D"/>
                </a:solidFill>
                <a:latin typeface="Times New Roman" pitchFamily="18" charset="0"/>
                <a:ea typeface="宋体" charset="-122"/>
                <a:cs typeface="Times New Roman" pitchFamily="18" charset="0"/>
              </a:rPr>
              <a:t>  Student	:   Mr. VANNAK Sovannroth</a:t>
            </a:r>
          </a:p>
          <a:p>
            <a:pPr marL="192876" fontAlgn="base">
              <a:lnSpc>
                <a:spcPct val="150000"/>
              </a:lnSpc>
              <a:spcBef>
                <a:spcPct val="0"/>
              </a:spcBef>
              <a:spcAft>
                <a:spcPct val="0"/>
              </a:spcAft>
            </a:pPr>
            <a:r>
              <a:rPr lang="en-US" b="1" dirty="0">
                <a:solidFill>
                  <a:srgbClr val="1F497D"/>
                </a:solidFill>
                <a:latin typeface="Times New Roman" pitchFamily="18" charset="0"/>
                <a:ea typeface="宋体" charset="-122"/>
                <a:cs typeface="Times New Roman" pitchFamily="18" charset="0"/>
              </a:rPr>
              <a:t>           ID	:   e20171016</a:t>
            </a:r>
          </a:p>
          <a:p>
            <a:pPr marL="192876" fontAlgn="base">
              <a:lnSpc>
                <a:spcPct val="150000"/>
              </a:lnSpc>
              <a:spcBef>
                <a:spcPct val="0"/>
              </a:spcBef>
              <a:spcAft>
                <a:spcPct val="0"/>
              </a:spcAft>
            </a:pPr>
            <a:r>
              <a:rPr lang="en-US" b="1" dirty="0">
                <a:solidFill>
                  <a:srgbClr val="1F497D"/>
                </a:solidFill>
                <a:latin typeface="Times New Roman" pitchFamily="18" charset="0"/>
                <a:ea typeface="宋体" charset="-122"/>
                <a:cs typeface="Times New Roman" pitchFamily="18" charset="0"/>
              </a:rPr>
              <a:t>    Group	:   I4-GTR</a:t>
            </a:r>
          </a:p>
          <a:p>
            <a:pPr marL="192876" fontAlgn="base">
              <a:lnSpc>
                <a:spcPct val="150000"/>
              </a:lnSpc>
              <a:spcBef>
                <a:spcPct val="0"/>
              </a:spcBef>
              <a:spcAft>
                <a:spcPct val="0"/>
              </a:spcAft>
              <a:tabLst>
                <a:tab pos="1092967" algn="l"/>
              </a:tabLst>
            </a:pPr>
            <a:r>
              <a:rPr lang="en-US" b="1" dirty="0">
                <a:solidFill>
                  <a:srgbClr val="1F497D"/>
                </a:solidFill>
                <a:latin typeface="Times New Roman" pitchFamily="18" charset="0"/>
                <a:ea typeface="宋体" charset="-122"/>
                <a:cs typeface="Times New Roman" pitchFamily="18" charset="0"/>
              </a:rPr>
              <a:t>  Advisor		:   Mr. HEL Chanthan</a:t>
            </a:r>
          </a:p>
          <a:p>
            <a:pPr fontAlgn="base">
              <a:spcBef>
                <a:spcPct val="0"/>
              </a:spcBef>
              <a:spcAft>
                <a:spcPct val="0"/>
              </a:spcAft>
            </a:pPr>
            <a:endParaRPr lang="en-US" dirty="0">
              <a:solidFill>
                <a:prstClr val="black"/>
              </a:solidFill>
              <a:latin typeface="Arial" charset="0"/>
              <a:ea typeface="宋体" charset="-122"/>
            </a:endParaRPr>
          </a:p>
        </p:txBody>
      </p:sp>
      <p:sp>
        <p:nvSpPr>
          <p:cNvPr id="12" name="Rectangle 11">
            <a:extLst>
              <a:ext uri="{FF2B5EF4-FFF2-40B4-BE49-F238E27FC236}">
                <a16:creationId xmlns:a16="http://schemas.microsoft.com/office/drawing/2014/main" id="{DCCF377D-34D4-475E-9C01-20D37E3B2594}"/>
              </a:ext>
            </a:extLst>
          </p:cNvPr>
          <p:cNvSpPr/>
          <p:nvPr/>
        </p:nvSpPr>
        <p:spPr>
          <a:xfrm>
            <a:off x="708660" y="385455"/>
            <a:ext cx="7726680" cy="1876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C3B4E058-1D7B-4147-B6E1-5CC439412898}"/>
              </a:ext>
            </a:extLst>
          </p:cNvPr>
          <p:cNvSpPr/>
          <p:nvPr/>
        </p:nvSpPr>
        <p:spPr>
          <a:xfrm>
            <a:off x="708660" y="6356355"/>
            <a:ext cx="7726680" cy="1876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sp>
        <p:nvSpPr>
          <p:cNvPr id="2" name="Rectangle 1">
            <a:extLst>
              <a:ext uri="{FF2B5EF4-FFF2-40B4-BE49-F238E27FC236}">
                <a16:creationId xmlns:a16="http://schemas.microsoft.com/office/drawing/2014/main" id="{CA681534-DFA1-4229-9078-C6043367BCD6}"/>
              </a:ext>
            </a:extLst>
          </p:cNvPr>
          <p:cNvSpPr/>
          <p:nvPr/>
        </p:nvSpPr>
        <p:spPr>
          <a:xfrm>
            <a:off x="3428316" y="5582561"/>
            <a:ext cx="1713290" cy="579967"/>
          </a:xfrm>
          <a:prstGeom prst="rect">
            <a:avLst/>
          </a:prstGeom>
        </p:spPr>
        <p:txBody>
          <a:bodyPr wrap="none">
            <a:spAutoFit/>
          </a:bodyPr>
          <a:lstStyle/>
          <a:p>
            <a:pPr marL="192876" fontAlgn="base">
              <a:lnSpc>
                <a:spcPct val="150000"/>
              </a:lnSpc>
              <a:spcBef>
                <a:spcPct val="0"/>
              </a:spcBef>
              <a:spcAft>
                <a:spcPct val="0"/>
              </a:spcAft>
            </a:pPr>
            <a:r>
              <a:rPr lang="en-US" sz="2400" b="1" dirty="0">
                <a:solidFill>
                  <a:srgbClr val="1F497D"/>
                </a:solidFill>
                <a:latin typeface="Times New Roman" pitchFamily="18" charset="0"/>
                <a:ea typeface="宋体" charset="-122"/>
                <a:cs typeface="Times New Roman" pitchFamily="18" charset="0"/>
              </a:rPr>
              <a:t>2020-2021</a:t>
            </a:r>
          </a:p>
        </p:txBody>
      </p:sp>
      <p:pic>
        <p:nvPicPr>
          <p:cNvPr id="4" name="Picture 3">
            <a:extLst>
              <a:ext uri="{FF2B5EF4-FFF2-40B4-BE49-F238E27FC236}">
                <a16:creationId xmlns:a16="http://schemas.microsoft.com/office/drawing/2014/main" id="{77C57F48-1ACD-406D-B8AA-13669A28A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7697" y="766919"/>
            <a:ext cx="1148612" cy="1148612"/>
          </a:xfrm>
          <a:prstGeom prst="rect">
            <a:avLst/>
          </a:prstGeom>
        </p:spPr>
      </p:pic>
      <p:sp>
        <p:nvSpPr>
          <p:cNvPr id="14" name="TextBox 13">
            <a:extLst>
              <a:ext uri="{FF2B5EF4-FFF2-40B4-BE49-F238E27FC236}">
                <a16:creationId xmlns:a16="http://schemas.microsoft.com/office/drawing/2014/main" id="{86304CDA-994F-456E-BFDC-7AE3010DFAD6}"/>
              </a:ext>
            </a:extLst>
          </p:cNvPr>
          <p:cNvSpPr txBox="1"/>
          <p:nvPr/>
        </p:nvSpPr>
        <p:spPr>
          <a:xfrm>
            <a:off x="1630600" y="2583298"/>
            <a:ext cx="5853596" cy="461665"/>
          </a:xfrm>
          <a:prstGeom prst="rect">
            <a:avLst/>
          </a:prstGeom>
          <a:noFill/>
        </p:spPr>
        <p:txBody>
          <a:bodyPr wrap="square" rtlCol="0">
            <a:spAutoFit/>
          </a:bodyPr>
          <a:lstStyle/>
          <a:p>
            <a:pPr algn="ctr" fontAlgn="base">
              <a:spcBef>
                <a:spcPct val="0"/>
              </a:spcBef>
              <a:spcAft>
                <a:spcPct val="0"/>
              </a:spcAft>
            </a:pPr>
            <a:r>
              <a:rPr lang="en-US" sz="2400" b="1" dirty="0">
                <a:ln w="11430"/>
                <a:solidFill>
                  <a:schemeClr val="tx1">
                    <a:lumMod val="65000"/>
                    <a:lumOff val="35000"/>
                  </a:schemeClr>
                </a:solidFill>
                <a:effectLst>
                  <a:outerShdw blurRad="50800" dist="39000" dir="5460000" algn="tl">
                    <a:srgbClr val="000000">
                      <a:alpha val="38000"/>
                    </a:srgbClr>
                  </a:outerShdw>
                </a:effectLst>
                <a:latin typeface="Times New Roman"/>
                <a:ea typeface="宋体" charset="-122"/>
                <a:cs typeface="Times New Roman"/>
              </a:rPr>
              <a:t>Report of Internship</a:t>
            </a:r>
            <a:endParaRPr lang="en-US" sz="2400" b="1" dirty="0">
              <a:solidFill>
                <a:schemeClr val="tx1">
                  <a:lumMod val="65000"/>
                  <a:lumOff val="35000"/>
                </a:schemeClr>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28530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09</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sp>
        <p:nvSpPr>
          <p:cNvPr id="11" name="Arrow: Pentagon 10">
            <a:extLst>
              <a:ext uri="{FF2B5EF4-FFF2-40B4-BE49-F238E27FC236}">
                <a16:creationId xmlns:a16="http://schemas.microsoft.com/office/drawing/2014/main" id="{111A32E2-65A3-4596-8BD1-032D0C0FEB37}"/>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Introduction</a:t>
            </a:r>
          </a:p>
        </p:txBody>
      </p:sp>
      <p:sp>
        <p:nvSpPr>
          <p:cNvPr id="12" name="Arrow: Chevron 11">
            <a:extLst>
              <a:ext uri="{FF2B5EF4-FFF2-40B4-BE49-F238E27FC236}">
                <a16:creationId xmlns:a16="http://schemas.microsoft.com/office/drawing/2014/main" id="{8C987822-D19D-4F50-AA7B-7F9B56FAC245}"/>
              </a:ext>
            </a:extLst>
          </p:cNvPr>
          <p:cNvSpPr/>
          <p:nvPr/>
        </p:nvSpPr>
        <p:spPr>
          <a:xfrm>
            <a:off x="1996440" y="104698"/>
            <a:ext cx="293168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Methodology and Methods</a:t>
            </a:r>
          </a:p>
        </p:txBody>
      </p:sp>
      <p:pic>
        <p:nvPicPr>
          <p:cNvPr id="13" name="Picture 12">
            <a:extLst>
              <a:ext uri="{FF2B5EF4-FFF2-40B4-BE49-F238E27FC236}">
                <a16:creationId xmlns:a16="http://schemas.microsoft.com/office/drawing/2014/main" id="{2DFAB880-A8E1-4D9C-A53E-4E205944A9FE}"/>
              </a:ext>
            </a:extLst>
          </p:cNvPr>
          <p:cNvPicPr/>
          <p:nvPr/>
        </p:nvPicPr>
        <p:blipFill>
          <a:blip r:embed="rId3"/>
          <a:stretch>
            <a:fillRect/>
          </a:stretch>
        </p:blipFill>
        <p:spPr>
          <a:xfrm>
            <a:off x="1437598" y="1321939"/>
            <a:ext cx="6268802" cy="4683474"/>
          </a:xfrm>
          <a:prstGeom prst="rect">
            <a:avLst/>
          </a:prstGeom>
        </p:spPr>
      </p:pic>
      <p:sp>
        <p:nvSpPr>
          <p:cNvPr id="14" name="Title 5">
            <a:extLst>
              <a:ext uri="{FF2B5EF4-FFF2-40B4-BE49-F238E27FC236}">
                <a16:creationId xmlns:a16="http://schemas.microsoft.com/office/drawing/2014/main" id="{F1FBF4C4-9053-4748-A5CA-A89731F065AA}"/>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Viewing data on line charts</a:t>
            </a:r>
          </a:p>
        </p:txBody>
      </p:sp>
      <p:sp>
        <p:nvSpPr>
          <p:cNvPr id="15" name="TextBox 14">
            <a:extLst>
              <a:ext uri="{FF2B5EF4-FFF2-40B4-BE49-F238E27FC236}">
                <a16:creationId xmlns:a16="http://schemas.microsoft.com/office/drawing/2014/main" id="{9026E177-7616-4521-8FAD-C77F162A3A90}"/>
              </a:ext>
            </a:extLst>
          </p:cNvPr>
          <p:cNvSpPr txBox="1"/>
          <p:nvPr/>
        </p:nvSpPr>
        <p:spPr>
          <a:xfrm>
            <a:off x="3573752" y="6005413"/>
            <a:ext cx="2369848" cy="338554"/>
          </a:xfrm>
          <a:prstGeom prst="rect">
            <a:avLst/>
          </a:prstGeom>
          <a:noFill/>
        </p:spPr>
        <p:txBody>
          <a:bodyPr wrap="square">
            <a:spAutoFit/>
          </a:bodyPr>
          <a:lstStyle/>
          <a:p>
            <a:r>
              <a:rPr lang="en-US" sz="1600" dirty="0">
                <a:latin typeface="Times New Roman" panose="02020603050405020304" pitchFamily="18" charset="0"/>
                <a:cs typeface="DaunPenh" panose="01010101010101010101" pitchFamily="2" charset="0"/>
              </a:rPr>
              <a:t>Interface of ITC-Charts</a:t>
            </a:r>
            <a:endParaRPr lang="en-US" sz="1600" dirty="0"/>
          </a:p>
        </p:txBody>
      </p:sp>
    </p:spTree>
    <p:extLst>
      <p:ext uri="{BB962C8B-B14F-4D97-AF65-F5344CB8AC3E}">
        <p14:creationId xmlns:p14="http://schemas.microsoft.com/office/powerpoint/2010/main" val="331279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10</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sp>
        <p:nvSpPr>
          <p:cNvPr id="11" name="Arrow: Pentagon 10">
            <a:extLst>
              <a:ext uri="{FF2B5EF4-FFF2-40B4-BE49-F238E27FC236}">
                <a16:creationId xmlns:a16="http://schemas.microsoft.com/office/drawing/2014/main" id="{111A32E2-65A3-4596-8BD1-032D0C0FEB37}"/>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Introduction</a:t>
            </a:r>
          </a:p>
        </p:txBody>
      </p:sp>
      <p:sp>
        <p:nvSpPr>
          <p:cNvPr id="12" name="Arrow: Chevron 11">
            <a:extLst>
              <a:ext uri="{FF2B5EF4-FFF2-40B4-BE49-F238E27FC236}">
                <a16:creationId xmlns:a16="http://schemas.microsoft.com/office/drawing/2014/main" id="{8C987822-D19D-4F50-AA7B-7F9B56FAC245}"/>
              </a:ext>
            </a:extLst>
          </p:cNvPr>
          <p:cNvSpPr/>
          <p:nvPr/>
        </p:nvSpPr>
        <p:spPr>
          <a:xfrm>
            <a:off x="1996440" y="104698"/>
            <a:ext cx="293168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Methodology and Methods</a:t>
            </a:r>
          </a:p>
        </p:txBody>
      </p:sp>
      <p:pic>
        <p:nvPicPr>
          <p:cNvPr id="13" name="Picture 12">
            <a:extLst>
              <a:ext uri="{FF2B5EF4-FFF2-40B4-BE49-F238E27FC236}">
                <a16:creationId xmlns:a16="http://schemas.microsoft.com/office/drawing/2014/main" id="{B283EF56-0048-4266-813A-91AD66B375D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078" y="1398353"/>
            <a:ext cx="6448627" cy="4810751"/>
          </a:xfrm>
          <a:prstGeom prst="rect">
            <a:avLst/>
          </a:prstGeom>
          <a:noFill/>
          <a:ln>
            <a:noFill/>
          </a:ln>
        </p:spPr>
      </p:pic>
      <p:sp>
        <p:nvSpPr>
          <p:cNvPr id="14" name="Title 5">
            <a:extLst>
              <a:ext uri="{FF2B5EF4-FFF2-40B4-BE49-F238E27FC236}">
                <a16:creationId xmlns:a16="http://schemas.microsoft.com/office/drawing/2014/main" id="{BBD9B3E1-0941-4450-9261-76F041BD2CCA}"/>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Team Information</a:t>
            </a:r>
          </a:p>
        </p:txBody>
      </p:sp>
      <p:sp>
        <p:nvSpPr>
          <p:cNvPr id="15" name="TextBox 14">
            <a:extLst>
              <a:ext uri="{FF2B5EF4-FFF2-40B4-BE49-F238E27FC236}">
                <a16:creationId xmlns:a16="http://schemas.microsoft.com/office/drawing/2014/main" id="{F4A87F28-00D6-4A1C-83C7-B5C196BE99EF}"/>
              </a:ext>
            </a:extLst>
          </p:cNvPr>
          <p:cNvSpPr txBox="1"/>
          <p:nvPr/>
        </p:nvSpPr>
        <p:spPr>
          <a:xfrm>
            <a:off x="3573752" y="6209104"/>
            <a:ext cx="4580388" cy="338554"/>
          </a:xfrm>
          <a:prstGeom prst="rect">
            <a:avLst/>
          </a:prstGeom>
          <a:noFill/>
        </p:spPr>
        <p:txBody>
          <a:bodyPr wrap="square">
            <a:spAutoFit/>
          </a:bodyPr>
          <a:lstStyle/>
          <a:p>
            <a:r>
              <a:rPr lang="en-US" sz="1600" dirty="0">
                <a:effectLst/>
                <a:latin typeface="Times New Roman" panose="02020603050405020304" pitchFamily="18" charset="0"/>
                <a:ea typeface="Calibri" panose="020F0502020204030204" pitchFamily="34" charset="0"/>
                <a:cs typeface="DaunPenh" panose="01010101010101010101" pitchFamily="2" charset="0"/>
              </a:rPr>
              <a:t>Interface of Team Infor</a:t>
            </a:r>
            <a:r>
              <a:rPr lang="en-US" sz="1600" dirty="0">
                <a:latin typeface="Times New Roman" panose="02020603050405020304" pitchFamily="18" charset="0"/>
                <a:ea typeface="Calibri" panose="020F0502020204030204" pitchFamily="34" charset="0"/>
                <a:cs typeface="DaunPenh" panose="01010101010101010101" pitchFamily="2" charset="0"/>
              </a:rPr>
              <a:t>mation</a:t>
            </a:r>
            <a:endParaRPr lang="en-US" sz="1600" dirty="0"/>
          </a:p>
        </p:txBody>
      </p:sp>
    </p:spTree>
    <p:extLst>
      <p:ext uri="{BB962C8B-B14F-4D97-AF65-F5344CB8AC3E}">
        <p14:creationId xmlns:p14="http://schemas.microsoft.com/office/powerpoint/2010/main" val="169744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a:t>
            </a:r>
            <a:r>
              <a:rPr lang="en-US" sz="1050" b="1" dirty="0">
                <a:solidFill>
                  <a:prstClr val="black">
                    <a:lumMod val="95000"/>
                    <a:lumOff val="5000"/>
                  </a:prstClr>
                </a:solidFill>
                <a:latin typeface="Times New Roman" panose="02020603050405020304" pitchFamily="18" charset="0"/>
                <a:cs typeface="Times New Roman" panose="02020603050405020304" pitchFamily="18" charset="0"/>
              </a:rPr>
              <a:t>11</a:t>
            </a:r>
            <a:endPar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sp>
        <p:nvSpPr>
          <p:cNvPr id="11" name="Arrow: Pentagon 10">
            <a:extLst>
              <a:ext uri="{FF2B5EF4-FFF2-40B4-BE49-F238E27FC236}">
                <a16:creationId xmlns:a16="http://schemas.microsoft.com/office/drawing/2014/main" id="{111A32E2-65A3-4596-8BD1-032D0C0FEB37}"/>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Introduction</a:t>
            </a:r>
          </a:p>
        </p:txBody>
      </p:sp>
      <p:sp>
        <p:nvSpPr>
          <p:cNvPr id="12" name="Arrow: Chevron 11">
            <a:extLst>
              <a:ext uri="{FF2B5EF4-FFF2-40B4-BE49-F238E27FC236}">
                <a16:creationId xmlns:a16="http://schemas.microsoft.com/office/drawing/2014/main" id="{8C987822-D19D-4F50-AA7B-7F9B56FAC245}"/>
              </a:ext>
            </a:extLst>
          </p:cNvPr>
          <p:cNvSpPr/>
          <p:nvPr/>
        </p:nvSpPr>
        <p:spPr>
          <a:xfrm>
            <a:off x="1996440" y="104698"/>
            <a:ext cx="293168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Methodology and Methods</a:t>
            </a:r>
          </a:p>
        </p:txBody>
      </p:sp>
      <p:pic>
        <p:nvPicPr>
          <p:cNvPr id="15" name="Picture 14">
            <a:extLst>
              <a:ext uri="{FF2B5EF4-FFF2-40B4-BE49-F238E27FC236}">
                <a16:creationId xmlns:a16="http://schemas.microsoft.com/office/drawing/2014/main" id="{8C8151B6-FD81-4D47-BF0E-96DA43F926B7}"/>
              </a:ext>
            </a:extLst>
          </p:cNvPr>
          <p:cNvPicPr/>
          <p:nvPr/>
        </p:nvPicPr>
        <p:blipFill>
          <a:blip r:embed="rId3">
            <a:extLst>
              <a:ext uri="{28A0092B-C50C-407E-A947-70E740481C1C}">
                <a14:useLocalDpi xmlns:a14="http://schemas.microsoft.com/office/drawing/2010/main" val="0"/>
              </a:ext>
            </a:extLst>
          </a:blip>
          <a:stretch>
            <a:fillRect/>
          </a:stretch>
        </p:blipFill>
        <p:spPr>
          <a:xfrm>
            <a:off x="1755000" y="1321939"/>
            <a:ext cx="2514600" cy="4930775"/>
          </a:xfrm>
          <a:prstGeom prst="rect">
            <a:avLst/>
          </a:prstGeom>
        </p:spPr>
      </p:pic>
      <p:pic>
        <p:nvPicPr>
          <p:cNvPr id="16" name="Picture 15">
            <a:extLst>
              <a:ext uri="{FF2B5EF4-FFF2-40B4-BE49-F238E27FC236}">
                <a16:creationId xmlns:a16="http://schemas.microsoft.com/office/drawing/2014/main" id="{5AD4D5A4-CA29-4073-9B14-404C841F8F40}"/>
              </a:ext>
            </a:extLst>
          </p:cNvPr>
          <p:cNvPicPr/>
          <p:nvPr/>
        </p:nvPicPr>
        <p:blipFill>
          <a:blip r:embed="rId4">
            <a:extLst>
              <a:ext uri="{28A0092B-C50C-407E-A947-70E740481C1C}">
                <a14:useLocalDpi xmlns:a14="http://schemas.microsoft.com/office/drawing/2010/main" val="0"/>
              </a:ext>
            </a:extLst>
          </a:blip>
          <a:stretch>
            <a:fillRect/>
          </a:stretch>
        </p:blipFill>
        <p:spPr>
          <a:xfrm>
            <a:off x="4439105" y="1321939"/>
            <a:ext cx="2569845" cy="4924425"/>
          </a:xfrm>
          <a:prstGeom prst="rect">
            <a:avLst/>
          </a:prstGeom>
        </p:spPr>
      </p:pic>
      <p:sp>
        <p:nvSpPr>
          <p:cNvPr id="13" name="Title 5">
            <a:extLst>
              <a:ext uri="{FF2B5EF4-FFF2-40B4-BE49-F238E27FC236}">
                <a16:creationId xmlns:a16="http://schemas.microsoft.com/office/drawing/2014/main" id="{A127878D-60E8-4866-B2CD-848CE10016EC}"/>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Mobile Application </a:t>
            </a:r>
          </a:p>
        </p:txBody>
      </p:sp>
      <p:sp>
        <p:nvSpPr>
          <p:cNvPr id="14" name="TextBox 13">
            <a:extLst>
              <a:ext uri="{FF2B5EF4-FFF2-40B4-BE49-F238E27FC236}">
                <a16:creationId xmlns:a16="http://schemas.microsoft.com/office/drawing/2014/main" id="{4B57A1EC-0FB4-49BA-AC03-6AEC307F0859}"/>
              </a:ext>
            </a:extLst>
          </p:cNvPr>
          <p:cNvSpPr txBox="1"/>
          <p:nvPr/>
        </p:nvSpPr>
        <p:spPr>
          <a:xfrm>
            <a:off x="2148911" y="6304233"/>
            <a:ext cx="4580388" cy="338554"/>
          </a:xfrm>
          <a:prstGeom prst="rect">
            <a:avLst/>
          </a:prstGeom>
          <a:noFill/>
        </p:spPr>
        <p:txBody>
          <a:bodyPr wrap="square">
            <a:spAutoFit/>
          </a:bodyPr>
          <a:lstStyle/>
          <a:p>
            <a:r>
              <a:rPr lang="en-US" sz="1600" dirty="0">
                <a:effectLst/>
                <a:latin typeface="Times New Roman" panose="02020603050405020304" pitchFamily="18" charset="0"/>
                <a:ea typeface="Calibri" panose="020F0502020204030204" pitchFamily="34" charset="0"/>
                <a:cs typeface="DaunPenh" panose="01010101010101010101" pitchFamily="2" charset="0"/>
              </a:rPr>
              <a:t>Interface of Greenhouse Information on iOS/Android</a:t>
            </a:r>
            <a:endParaRPr lang="en-US" sz="1600" dirty="0"/>
          </a:p>
        </p:txBody>
      </p:sp>
    </p:spTree>
    <p:extLst>
      <p:ext uri="{BB962C8B-B14F-4D97-AF65-F5344CB8AC3E}">
        <p14:creationId xmlns:p14="http://schemas.microsoft.com/office/powerpoint/2010/main" val="360767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a:t>
            </a:r>
            <a:r>
              <a:rPr lang="en-US" sz="1050" b="1" dirty="0">
                <a:solidFill>
                  <a:prstClr val="black">
                    <a:lumMod val="95000"/>
                    <a:lumOff val="5000"/>
                  </a:prstClr>
                </a:solidFill>
                <a:latin typeface="Times New Roman" panose="02020603050405020304" pitchFamily="18" charset="0"/>
                <a:cs typeface="Times New Roman" panose="02020603050405020304" pitchFamily="18" charset="0"/>
              </a:rPr>
              <a:t>12</a:t>
            </a:r>
            <a:endPar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dobe Devanagari" panose="02040503050201020203" pitchFamily="18" charset="0"/>
                <a:ea typeface="+mn-ea"/>
                <a:cs typeface="Adobe Devanagari" panose="02040503050201020203" pitchFamily="18" charset="0"/>
              </a:rPr>
              <a:t>Conclusions</a:t>
            </a:r>
          </a:p>
        </p:txBody>
      </p:sp>
      <p:sp>
        <p:nvSpPr>
          <p:cNvPr id="11" name="Arrow: Pentagon 10">
            <a:extLst>
              <a:ext uri="{FF2B5EF4-FFF2-40B4-BE49-F238E27FC236}">
                <a16:creationId xmlns:a16="http://schemas.microsoft.com/office/drawing/2014/main" id="{111A32E2-65A3-4596-8BD1-032D0C0FEB37}"/>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Introduction</a:t>
            </a:r>
          </a:p>
        </p:txBody>
      </p:sp>
      <p:sp>
        <p:nvSpPr>
          <p:cNvPr id="12" name="Arrow: Chevron 11">
            <a:extLst>
              <a:ext uri="{FF2B5EF4-FFF2-40B4-BE49-F238E27FC236}">
                <a16:creationId xmlns:a16="http://schemas.microsoft.com/office/drawing/2014/main" id="{8C987822-D19D-4F50-AA7B-7F9B56FAC245}"/>
              </a:ext>
            </a:extLst>
          </p:cNvPr>
          <p:cNvSpPr/>
          <p:nvPr/>
        </p:nvSpPr>
        <p:spPr>
          <a:xfrm>
            <a:off x="1996440" y="104698"/>
            <a:ext cx="293168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Methodology and Methods</a:t>
            </a:r>
          </a:p>
        </p:txBody>
      </p:sp>
      <p:sp>
        <p:nvSpPr>
          <p:cNvPr id="17" name="TextBox 16">
            <a:extLst>
              <a:ext uri="{FF2B5EF4-FFF2-40B4-BE49-F238E27FC236}">
                <a16:creationId xmlns:a16="http://schemas.microsoft.com/office/drawing/2014/main" id="{7BD7E4D9-F4EA-4120-B737-BC38DB120609}"/>
              </a:ext>
            </a:extLst>
          </p:cNvPr>
          <p:cNvSpPr txBox="1"/>
          <p:nvPr/>
        </p:nvSpPr>
        <p:spPr>
          <a:xfrm>
            <a:off x="213358" y="1722283"/>
            <a:ext cx="8717281" cy="6205545"/>
          </a:xfrm>
          <a:prstGeom prst="rect">
            <a:avLst/>
          </a:prstGeom>
          <a:noFill/>
        </p:spPr>
        <p:txBody>
          <a:bodyPr wrap="square" numCol="2">
            <a:spAutoFit/>
          </a:bodyPr>
          <a:lstStyle/>
          <a:p>
            <a:pPr marL="342900" lvl="0"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Real time monitoring: Connect to devices and data collection (Development board: Arduino, RPI and new hardware design    </a:t>
            </a:r>
          </a:p>
          <a:p>
            <a:pPr marL="342900" lvl="0"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Real time controlling: ON/OFF and Scheduling</a:t>
            </a:r>
          </a:p>
          <a:p>
            <a:pPr marL="342900" lvl="0"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Data storage: Organization data in database</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1 database for 1 project for data storage</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Database for user information (username, password)</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Database for device information </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Database for project API key/Token</a:t>
            </a:r>
          </a:p>
          <a:p>
            <a:pPr marL="342900" lvl="0"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Dashboard for control and monitoring both WEB and APP: (Should discuss in backend or frontend)</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Allow user registration and login via frontend</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Display project information: Overview, Device list, graph, setting, API key and API link to server </a:t>
            </a:r>
            <a:r>
              <a:rPr lang="en-US" sz="1300" dirty="0">
                <a:latin typeface="Adobe Devanagari" panose="02040503050201020203" pitchFamily="18" charset="0"/>
                <a:ea typeface="Calibri" panose="020F0502020204030204" pitchFamily="34" charset="0"/>
                <a:cs typeface="Adobe Devanagari" panose="02040503050201020203" pitchFamily="18" charset="0"/>
              </a:rPr>
              <a:t>.</a:t>
            </a:r>
            <a:endParaRPr lang="en-US" sz="1300" dirty="0">
              <a:effectLst/>
              <a:latin typeface="Adobe Devanagari" panose="02040503050201020203" pitchFamily="18" charset="0"/>
              <a:ea typeface="Calibri" panose="020F0502020204030204" pitchFamily="34" charset="0"/>
              <a:cs typeface="Adobe Devanagari" panose="02040503050201020203" pitchFamily="18" charset="0"/>
            </a:endParaRPr>
          </a:p>
          <a:p>
            <a:pPr lvl="1" algn="just">
              <a:lnSpc>
                <a:spcPct val="150000"/>
              </a:lnSpc>
            </a:pPr>
            <a:endParaRPr lang="en-US" sz="1300" dirty="0">
              <a:latin typeface="Adobe Devanagari" panose="02040503050201020203" pitchFamily="18" charset="0"/>
              <a:ea typeface="Calibri" panose="020F0502020204030204" pitchFamily="34" charset="0"/>
              <a:cs typeface="Adobe Devanagari" panose="02040503050201020203" pitchFamily="18" charset="0"/>
            </a:endParaRPr>
          </a:p>
          <a:p>
            <a:pPr lvl="0" algn="just">
              <a:lnSpc>
                <a:spcPct val="150000"/>
              </a:lnSpc>
            </a:pPr>
            <a:endParaRPr lang="en-US" sz="1300" dirty="0">
              <a:effectLst/>
              <a:latin typeface="Adobe Devanagari" panose="02040503050201020203" pitchFamily="18" charset="0"/>
              <a:ea typeface="Calibri" panose="020F0502020204030204" pitchFamily="34" charset="0"/>
              <a:cs typeface="Adobe Devanagari" panose="02040503050201020203" pitchFamily="18" charset="0"/>
            </a:endParaRPr>
          </a:p>
          <a:p>
            <a:pPr lvl="0" algn="just">
              <a:lnSpc>
                <a:spcPct val="150000"/>
              </a:lnSpc>
            </a:pPr>
            <a:endParaRPr lang="en-US" sz="1300" dirty="0">
              <a:effectLst/>
              <a:latin typeface="Adobe Devanagari" panose="02040503050201020203" pitchFamily="18" charset="0"/>
              <a:ea typeface="Calibri" panose="020F0502020204030204" pitchFamily="34" charset="0"/>
              <a:cs typeface="Adobe Devanagari" panose="02040503050201020203" pitchFamily="18" charset="0"/>
            </a:endParaRPr>
          </a:p>
          <a:p>
            <a:pPr lvl="0" algn="just">
              <a:lnSpc>
                <a:spcPct val="150000"/>
              </a:lnSpc>
            </a:pPr>
            <a:endParaRPr lang="en-US" sz="1300" dirty="0">
              <a:effectLst/>
              <a:latin typeface="Adobe Devanagari" panose="02040503050201020203" pitchFamily="18" charset="0"/>
              <a:ea typeface="Calibri" panose="020F0502020204030204" pitchFamily="34" charset="0"/>
              <a:cs typeface="Adobe Devanagari" panose="02040503050201020203" pitchFamily="18" charset="0"/>
            </a:endParaRPr>
          </a:p>
          <a:p>
            <a:pPr lvl="0" algn="just">
              <a:lnSpc>
                <a:spcPct val="150000"/>
              </a:lnSpc>
            </a:pPr>
            <a:endParaRPr lang="en-US" sz="1300" dirty="0">
              <a:effectLst/>
              <a:latin typeface="Adobe Devanagari" panose="02040503050201020203" pitchFamily="18" charset="0"/>
              <a:ea typeface="Calibri" panose="020F0502020204030204" pitchFamily="34" charset="0"/>
              <a:cs typeface="Adobe Devanagari" panose="02040503050201020203" pitchFamily="18" charset="0"/>
            </a:endParaRPr>
          </a:p>
          <a:p>
            <a:pPr lvl="0" algn="just">
              <a:lnSpc>
                <a:spcPct val="150000"/>
              </a:lnSpc>
            </a:pPr>
            <a:endParaRPr lang="en-US" sz="1300" dirty="0">
              <a:latin typeface="Adobe Devanagari" panose="02040503050201020203" pitchFamily="18" charset="0"/>
              <a:ea typeface="Calibri" panose="020F0502020204030204" pitchFamily="34" charset="0"/>
              <a:cs typeface="Adobe Devanagari" panose="02040503050201020203" pitchFamily="18" charset="0"/>
            </a:endParaRPr>
          </a:p>
          <a:p>
            <a:pPr lvl="0" algn="just">
              <a:lnSpc>
                <a:spcPct val="150000"/>
              </a:lnSpc>
            </a:pPr>
            <a:endParaRPr lang="en-US" sz="1300" dirty="0">
              <a:effectLst/>
              <a:latin typeface="Adobe Devanagari" panose="02040503050201020203" pitchFamily="18" charset="0"/>
              <a:ea typeface="Calibri" panose="020F0502020204030204" pitchFamily="34" charset="0"/>
              <a:cs typeface="Adobe Devanagari" panose="02040503050201020203" pitchFamily="18" charset="0"/>
            </a:endParaRP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Display will be automatically assigned to the user from the platform (Admin assign)</a:t>
            </a:r>
          </a:p>
          <a:p>
            <a:pPr marL="342900"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Communication protocol: Device to gateway and gateway to Platform</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Device to gateway: Lora, Zigbee, WiFi</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Gateway to Platform: HTTP or HTTPS</a:t>
            </a:r>
          </a:p>
          <a:p>
            <a:pPr marL="342900"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Security</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Secured device while connect to platform: use device registration (Serial number, MAC address)</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Secure the platform: Not consider yet</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Secure the data and network: use Token an API for authentication</a:t>
            </a:r>
          </a:p>
          <a:p>
            <a:pPr marL="342900"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API server script</a:t>
            </a:r>
          </a:p>
          <a:p>
            <a:pPr marL="800100" lvl="1" indent="-342900" algn="just">
              <a:lnSpc>
                <a:spcPct val="150000"/>
              </a:lnSpc>
              <a:buFont typeface="Wingdings" panose="05000000000000000000" pitchFamily="2" charset="2"/>
              <a:buChar char=""/>
            </a:pPr>
            <a:r>
              <a:rPr lang="en-US" sz="1300" dirty="0">
                <a:effectLst/>
                <a:latin typeface="Adobe Devanagari" panose="02040503050201020203" pitchFamily="18" charset="0"/>
                <a:ea typeface="Calibri" panose="020F0502020204030204" pitchFamily="34" charset="0"/>
                <a:cs typeface="Adobe Devanagari" panose="02040503050201020203" pitchFamily="18" charset="0"/>
              </a:rPr>
              <a:t>Used for communicating with API client code from device</a:t>
            </a:r>
          </a:p>
        </p:txBody>
      </p:sp>
      <p:sp>
        <p:nvSpPr>
          <p:cNvPr id="13" name="Title 5">
            <a:extLst>
              <a:ext uri="{FF2B5EF4-FFF2-40B4-BE49-F238E27FC236}">
                <a16:creationId xmlns:a16="http://schemas.microsoft.com/office/drawing/2014/main" id="{805DED3E-6AA6-493A-B418-ABC77F430526}"/>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Conclusions</a:t>
            </a:r>
          </a:p>
        </p:txBody>
      </p:sp>
      <p:sp>
        <p:nvSpPr>
          <p:cNvPr id="14" name="Title 5">
            <a:extLst>
              <a:ext uri="{FF2B5EF4-FFF2-40B4-BE49-F238E27FC236}">
                <a16:creationId xmlns:a16="http://schemas.microsoft.com/office/drawing/2014/main" id="{65696554-6E7C-4CC0-9FCD-4D22E625A330}"/>
              </a:ext>
            </a:extLst>
          </p:cNvPr>
          <p:cNvSpPr txBox="1">
            <a:spLocks/>
          </p:cNvSpPr>
          <p:nvPr/>
        </p:nvSpPr>
        <p:spPr>
          <a:xfrm>
            <a:off x="970653" y="1248307"/>
            <a:ext cx="3643417" cy="30590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457200" indent="-457200">
              <a:buFont typeface="Wingdings" panose="05000000000000000000" pitchFamily="2" charset="2"/>
              <a:buChar char="v"/>
            </a:pPr>
            <a:r>
              <a:rPr lang="en-US" sz="2600" b="1" dirty="0">
                <a:latin typeface="Adobe Devanagari" panose="02040503050201020203" pitchFamily="18" charset="0"/>
                <a:cs typeface="Adobe Devanagari" panose="02040503050201020203" pitchFamily="18" charset="0"/>
              </a:rPr>
              <a:t>Future Development </a:t>
            </a:r>
          </a:p>
        </p:txBody>
      </p:sp>
    </p:spTree>
    <p:extLst>
      <p:ext uri="{BB962C8B-B14F-4D97-AF65-F5344CB8AC3E}">
        <p14:creationId xmlns:p14="http://schemas.microsoft.com/office/powerpoint/2010/main" val="182521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CF377D-34D4-475E-9C01-20D37E3B2594}"/>
              </a:ext>
            </a:extLst>
          </p:cNvPr>
          <p:cNvSpPr/>
          <p:nvPr/>
        </p:nvSpPr>
        <p:spPr>
          <a:xfrm>
            <a:off x="708660" y="385455"/>
            <a:ext cx="7726680" cy="38763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C3B4E058-1D7B-4147-B6E1-5CC439412898}"/>
              </a:ext>
            </a:extLst>
          </p:cNvPr>
          <p:cNvSpPr/>
          <p:nvPr/>
        </p:nvSpPr>
        <p:spPr>
          <a:xfrm>
            <a:off x="708660" y="6156360"/>
            <a:ext cx="7726680" cy="38763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sp>
        <p:nvSpPr>
          <p:cNvPr id="5" name="Title 1">
            <a:extLst>
              <a:ext uri="{FF2B5EF4-FFF2-40B4-BE49-F238E27FC236}">
                <a16:creationId xmlns:a16="http://schemas.microsoft.com/office/drawing/2014/main" id="{A11D2445-46E6-4F1D-928C-0FCA0BF92356}"/>
              </a:ext>
            </a:extLst>
          </p:cNvPr>
          <p:cNvSpPr txBox="1">
            <a:spLocks/>
          </p:cNvSpPr>
          <p:nvPr/>
        </p:nvSpPr>
        <p:spPr>
          <a:xfrm flipH="1">
            <a:off x="1974150" y="2212422"/>
            <a:ext cx="5195700" cy="192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3600"/>
              <a:buFont typeface="Exo 2"/>
              <a:buNone/>
              <a:defRPr sz="36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2pPr>
            <a:lvl3pPr marR="0" lvl="2"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3pPr>
            <a:lvl4pPr marR="0" lvl="3"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4pPr>
            <a:lvl5pPr marR="0" lvl="4"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5pPr>
            <a:lvl6pPr marR="0" lvl="5"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6pPr>
            <a:lvl7pPr marR="0" lvl="6"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7pPr>
            <a:lvl8pPr marR="0" lvl="7"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8pPr>
            <a:lvl9pPr marR="0" lvl="8" algn="r" rtl="0">
              <a:lnSpc>
                <a:spcPct val="100000"/>
              </a:lnSpc>
              <a:spcBef>
                <a:spcPts val="0"/>
              </a:spcBef>
              <a:spcAft>
                <a:spcPts val="0"/>
              </a:spcAft>
              <a:buClr>
                <a:srgbClr val="FFFFFF"/>
              </a:buClr>
              <a:buSzPts val="6500"/>
              <a:buFont typeface="Squada One"/>
              <a:buNone/>
              <a:defRPr sz="6500" b="0" i="0" u="none" strike="noStrike" cap="none">
                <a:solidFill>
                  <a:srgbClr val="FFFFFF"/>
                </a:solidFill>
                <a:latin typeface="Squada One"/>
                <a:ea typeface="Squada One"/>
                <a:cs typeface="Squada One"/>
                <a:sym typeface="Squada One"/>
              </a:defRPr>
            </a:lvl9pPr>
          </a:lstStyle>
          <a:p>
            <a:pPr algn="ctr"/>
            <a:r>
              <a:rPr lang="en-US" sz="6600" kern="0" dirty="0">
                <a:solidFill>
                  <a:schemeClr val="accent1">
                    <a:lumMod val="60000"/>
                    <a:lumOff val="40000"/>
                  </a:schemeClr>
                </a:solidFill>
                <a:latin typeface="Bookman Old Style" panose="02050604050505020204" pitchFamily="18" charset="0"/>
              </a:rPr>
              <a:t>Thank You!</a:t>
            </a:r>
          </a:p>
        </p:txBody>
      </p:sp>
    </p:spTree>
    <p:extLst>
      <p:ext uri="{BB962C8B-B14F-4D97-AF65-F5344CB8AC3E}">
        <p14:creationId xmlns:p14="http://schemas.microsoft.com/office/powerpoint/2010/main" val="403339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AD2453-0FFB-4C9F-9FEE-0FCE92BF9B5F}"/>
              </a:ext>
            </a:extLst>
          </p:cNvPr>
          <p:cNvSpPr/>
          <p:nvPr/>
        </p:nvSpPr>
        <p:spPr>
          <a:xfrm>
            <a:off x="708660" y="385455"/>
            <a:ext cx="7726680" cy="1876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cxnSp>
        <p:nvCxnSpPr>
          <p:cNvPr id="12" name="Straight Connector 11">
            <a:extLst>
              <a:ext uri="{FF2B5EF4-FFF2-40B4-BE49-F238E27FC236}">
                <a16:creationId xmlns:a16="http://schemas.microsoft.com/office/drawing/2014/main" id="{26467786-9F6F-49BD-A618-9E4A6A039B0A}"/>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DCA2EF2-AFB0-4207-BDA4-2674F3B66E8B}"/>
              </a:ext>
            </a:extLst>
          </p:cNvPr>
          <p:cNvSpPr/>
          <p:nvPr/>
        </p:nvSpPr>
        <p:spPr>
          <a:xfrm>
            <a:off x="2637019" y="715926"/>
            <a:ext cx="2611612" cy="830997"/>
          </a:xfrm>
          <a:prstGeom prst="rect">
            <a:avLst/>
          </a:prstGeom>
          <a:noFill/>
        </p:spPr>
        <p:txBody>
          <a:bodyPr wrap="none" lIns="91440" tIns="45720" rIns="91440" bIns="45720">
            <a:spAutoFit/>
          </a:bodyPr>
          <a:lstStyle/>
          <a:p>
            <a:pPr algn="ctr"/>
            <a:r>
              <a:rPr lang="en-US" sz="4800" b="1" dirty="0">
                <a:solidFill>
                  <a:srgbClr val="07A398"/>
                </a:solidFill>
                <a:latin typeface="Arial Black" panose="020B0A04020102020204" pitchFamily="34" charset="0"/>
                <a:cs typeface="Arial" pitchFamily="34" charset="0"/>
              </a:rPr>
              <a:t>Outline</a:t>
            </a:r>
            <a:endParaRPr lang="en-US" sz="4800" b="1" cap="none" spc="0" dirty="0">
              <a:ln w="0"/>
              <a:solidFill>
                <a:schemeClr val="accent5">
                  <a:lumMod val="75000"/>
                </a:schemeClr>
              </a:solidFill>
              <a:latin typeface="Arial Black" panose="020B0A04020102020204" pitchFamily="34" charset="0"/>
            </a:endParaRPr>
          </a:p>
        </p:txBody>
      </p:sp>
      <p:sp>
        <p:nvSpPr>
          <p:cNvPr id="7" name="Slide Number Placeholder 8">
            <a:extLst>
              <a:ext uri="{FF2B5EF4-FFF2-40B4-BE49-F238E27FC236}">
                <a16:creationId xmlns:a16="http://schemas.microsoft.com/office/drawing/2014/main" id="{9F805E41-6257-4A39-85DB-CE814AAE5AD1}"/>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latin typeface="Times New Roman" panose="02020603050405020304" pitchFamily="18" charset="0"/>
                <a:cs typeface="Times New Roman" panose="02020603050405020304" pitchFamily="18" charset="0"/>
              </a:rPr>
              <a:t>PAGE 01</a:t>
            </a:r>
          </a:p>
        </p:txBody>
      </p:sp>
      <p:sp>
        <p:nvSpPr>
          <p:cNvPr id="8" name="TextBox 121">
            <a:extLst>
              <a:ext uri="{FF2B5EF4-FFF2-40B4-BE49-F238E27FC236}">
                <a16:creationId xmlns:a16="http://schemas.microsoft.com/office/drawing/2014/main" id="{CC8905E8-278A-4BD2-B75B-0CAAFBDB26F1}"/>
              </a:ext>
            </a:extLst>
          </p:cNvPr>
          <p:cNvSpPr txBox="1"/>
          <p:nvPr/>
        </p:nvSpPr>
        <p:spPr>
          <a:xfrm>
            <a:off x="1067043" y="1866572"/>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2137898" y="1913331"/>
            <a:ext cx="5737181" cy="562630"/>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bg1"/>
                </a:solidFill>
                <a:latin typeface="Adobe Devanagari" panose="02040503050201020203" pitchFamily="18" charset="0"/>
                <a:cs typeface="Adobe Devanagari" panose="02040503050201020203" pitchFamily="18" charset="0"/>
              </a:rPr>
              <a:t>Table of Weekly Activities</a:t>
            </a:r>
          </a:p>
        </p:txBody>
      </p:sp>
      <p:sp>
        <p:nvSpPr>
          <p:cNvPr id="11" name="TextBox 28">
            <a:extLst>
              <a:ext uri="{FF2B5EF4-FFF2-40B4-BE49-F238E27FC236}">
                <a16:creationId xmlns:a16="http://schemas.microsoft.com/office/drawing/2014/main" id="{84E08AEC-260E-4620-A344-02DA4D7253FC}"/>
              </a:ext>
            </a:extLst>
          </p:cNvPr>
          <p:cNvSpPr txBox="1"/>
          <p:nvPr/>
        </p:nvSpPr>
        <p:spPr>
          <a:xfrm>
            <a:off x="1067043" y="2680691"/>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24" name="TextBox 31">
            <a:extLst>
              <a:ext uri="{FF2B5EF4-FFF2-40B4-BE49-F238E27FC236}">
                <a16:creationId xmlns:a16="http://schemas.microsoft.com/office/drawing/2014/main" id="{163675F2-9A72-4B96-9291-9F0BED2AF5D7}"/>
              </a:ext>
            </a:extLst>
          </p:cNvPr>
          <p:cNvSpPr txBox="1"/>
          <p:nvPr/>
        </p:nvSpPr>
        <p:spPr>
          <a:xfrm>
            <a:off x="2137898" y="2727450"/>
            <a:ext cx="5737181" cy="562630"/>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bg1"/>
                </a:solidFill>
                <a:latin typeface="Adobe Devanagari" panose="02040503050201020203" pitchFamily="18" charset="0"/>
                <a:cs typeface="Adobe Devanagari" panose="02040503050201020203" pitchFamily="18" charset="0"/>
              </a:rPr>
              <a:t>Introduction</a:t>
            </a:r>
          </a:p>
        </p:txBody>
      </p:sp>
      <p:sp>
        <p:nvSpPr>
          <p:cNvPr id="15" name="TextBox 33">
            <a:extLst>
              <a:ext uri="{FF2B5EF4-FFF2-40B4-BE49-F238E27FC236}">
                <a16:creationId xmlns:a16="http://schemas.microsoft.com/office/drawing/2014/main" id="{9DC92E20-0B25-47A5-9ABF-8CBCF8F31CF5}"/>
              </a:ext>
            </a:extLst>
          </p:cNvPr>
          <p:cNvSpPr txBox="1"/>
          <p:nvPr/>
        </p:nvSpPr>
        <p:spPr>
          <a:xfrm>
            <a:off x="1067043" y="3492856"/>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22" name="TextBox 36">
            <a:extLst>
              <a:ext uri="{FF2B5EF4-FFF2-40B4-BE49-F238E27FC236}">
                <a16:creationId xmlns:a16="http://schemas.microsoft.com/office/drawing/2014/main" id="{FB2A0BE8-4E1C-478F-AE7B-D913C667D3CA}"/>
              </a:ext>
            </a:extLst>
          </p:cNvPr>
          <p:cNvSpPr txBox="1"/>
          <p:nvPr/>
        </p:nvSpPr>
        <p:spPr>
          <a:xfrm>
            <a:off x="2137898" y="3539615"/>
            <a:ext cx="5737181" cy="562630"/>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bg1"/>
                </a:solidFill>
                <a:latin typeface="Adobe Devanagari" panose="02040503050201020203" pitchFamily="18" charset="0"/>
                <a:cs typeface="Adobe Devanagari" panose="02040503050201020203" pitchFamily="18" charset="0"/>
              </a:rPr>
              <a:t>Methodology and Methods</a:t>
            </a:r>
          </a:p>
        </p:txBody>
      </p:sp>
      <p:sp>
        <p:nvSpPr>
          <p:cNvPr id="17" name="TextBox 38">
            <a:extLst>
              <a:ext uri="{FF2B5EF4-FFF2-40B4-BE49-F238E27FC236}">
                <a16:creationId xmlns:a16="http://schemas.microsoft.com/office/drawing/2014/main" id="{A775E27B-4D35-43D7-8422-85D445BDB7E1}"/>
              </a:ext>
            </a:extLst>
          </p:cNvPr>
          <p:cNvSpPr txBox="1"/>
          <p:nvPr/>
        </p:nvSpPr>
        <p:spPr>
          <a:xfrm>
            <a:off x="1067043" y="4305021"/>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20" name="TextBox 41">
            <a:extLst>
              <a:ext uri="{FF2B5EF4-FFF2-40B4-BE49-F238E27FC236}">
                <a16:creationId xmlns:a16="http://schemas.microsoft.com/office/drawing/2014/main" id="{04AE23BF-9144-41BB-82CF-6D901195B783}"/>
              </a:ext>
            </a:extLst>
          </p:cNvPr>
          <p:cNvSpPr txBox="1"/>
          <p:nvPr/>
        </p:nvSpPr>
        <p:spPr>
          <a:xfrm>
            <a:off x="2137898" y="4351780"/>
            <a:ext cx="5737181" cy="562630"/>
          </a:xfrm>
          <a:prstGeom prst="roundRect">
            <a:avLst>
              <a:gd name="adj" fmla="val 50000"/>
            </a:avLst>
          </a:prstGeom>
        </p:spPr>
        <p:style>
          <a:lnRef idx="1">
            <a:schemeClr val="accent4"/>
          </a:lnRef>
          <a:fillRef idx="3">
            <a:schemeClr val="accent4"/>
          </a:fillRef>
          <a:effectRef idx="2">
            <a:schemeClr val="accent4"/>
          </a:effectRef>
          <a:fontRef idx="minor">
            <a:schemeClr val="lt1"/>
          </a:fontRef>
        </p:style>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bg1"/>
                </a:solidFill>
                <a:latin typeface="Adobe Devanagari" panose="02040503050201020203" pitchFamily="18" charset="0"/>
                <a:cs typeface="Adobe Devanagari" panose="02040503050201020203" pitchFamily="18" charset="0"/>
              </a:rPr>
              <a:t>Result and Discussion</a:t>
            </a:r>
          </a:p>
        </p:txBody>
      </p:sp>
      <p:sp>
        <p:nvSpPr>
          <p:cNvPr id="27" name="TextBox 38">
            <a:extLst>
              <a:ext uri="{FF2B5EF4-FFF2-40B4-BE49-F238E27FC236}">
                <a16:creationId xmlns:a16="http://schemas.microsoft.com/office/drawing/2014/main" id="{96CBEB2E-013C-4DF0-8ACB-ACECAA4F26AD}"/>
              </a:ext>
            </a:extLst>
          </p:cNvPr>
          <p:cNvSpPr txBox="1"/>
          <p:nvPr/>
        </p:nvSpPr>
        <p:spPr>
          <a:xfrm>
            <a:off x="1067043" y="5117186"/>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6"/>
                </a:solidFill>
                <a:cs typeface="Arial" pitchFamily="34" charset="0"/>
              </a:rPr>
              <a:t>05</a:t>
            </a:r>
            <a:endParaRPr lang="ko-KR" altLang="en-US" sz="3600" b="1" dirty="0">
              <a:solidFill>
                <a:schemeClr val="accent6"/>
              </a:solidFill>
              <a:cs typeface="Arial" pitchFamily="34" charset="0"/>
            </a:endParaRPr>
          </a:p>
        </p:txBody>
      </p:sp>
      <p:sp>
        <p:nvSpPr>
          <p:cNvPr id="30" name="TextBox 41">
            <a:extLst>
              <a:ext uri="{FF2B5EF4-FFF2-40B4-BE49-F238E27FC236}">
                <a16:creationId xmlns:a16="http://schemas.microsoft.com/office/drawing/2014/main" id="{87733AD6-CA2B-421B-B32C-236D77AC2230}"/>
              </a:ext>
            </a:extLst>
          </p:cNvPr>
          <p:cNvSpPr txBox="1"/>
          <p:nvPr/>
        </p:nvSpPr>
        <p:spPr>
          <a:xfrm>
            <a:off x="2137898" y="5163945"/>
            <a:ext cx="5737181" cy="56263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bg1"/>
                </a:solidFill>
                <a:latin typeface="Adobe Devanagari" panose="02040503050201020203" pitchFamily="18" charset="0"/>
                <a:cs typeface="Adobe Devanagari" panose="02040503050201020203" pitchFamily="18" charset="0"/>
              </a:rPr>
              <a:t>Conclusions</a:t>
            </a:r>
          </a:p>
        </p:txBody>
      </p:sp>
    </p:spTree>
    <p:extLst>
      <p:ext uri="{BB962C8B-B14F-4D97-AF65-F5344CB8AC3E}">
        <p14:creationId xmlns:p14="http://schemas.microsoft.com/office/powerpoint/2010/main" val="225452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Slide Number Placeholder 8">
            <a:extLst>
              <a:ext uri="{FF2B5EF4-FFF2-40B4-BE49-F238E27FC236}">
                <a16:creationId xmlns:a16="http://schemas.microsoft.com/office/drawing/2014/main" id="{777B3D32-7658-4A67-967A-97039FC56D97}"/>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latin typeface="Times New Roman" panose="02020603050405020304" pitchFamily="18" charset="0"/>
                <a:cs typeface="Times New Roman" panose="02020603050405020304" pitchFamily="18" charset="0"/>
              </a:rPr>
              <a:t>PAGE 02</a:t>
            </a:r>
          </a:p>
        </p:txBody>
      </p:sp>
      <p:sp>
        <p:nvSpPr>
          <p:cNvPr id="71" name="Rectangle 70">
            <a:extLst>
              <a:ext uri="{FF2B5EF4-FFF2-40B4-BE49-F238E27FC236}">
                <a16:creationId xmlns:a16="http://schemas.microsoft.com/office/drawing/2014/main" id="{4C775A9D-DDFC-4D17-BB80-CA8326319A3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graphicFrame>
        <p:nvGraphicFramePr>
          <p:cNvPr id="8" name="Table 7">
            <a:extLst>
              <a:ext uri="{FF2B5EF4-FFF2-40B4-BE49-F238E27FC236}">
                <a16:creationId xmlns:a16="http://schemas.microsoft.com/office/drawing/2014/main" id="{FAE044E3-BD3C-43B7-B9C8-0595B22E55AD}"/>
              </a:ext>
            </a:extLst>
          </p:cNvPr>
          <p:cNvGraphicFramePr>
            <a:graphicFrameLocks noGrp="1"/>
          </p:cNvGraphicFramePr>
          <p:nvPr>
            <p:extLst>
              <p:ext uri="{D42A27DB-BD31-4B8C-83A1-F6EECF244321}">
                <p14:modId xmlns:p14="http://schemas.microsoft.com/office/powerpoint/2010/main" val="1153931707"/>
              </p:ext>
            </p:extLst>
          </p:nvPr>
        </p:nvGraphicFramePr>
        <p:xfrm>
          <a:off x="946180" y="639660"/>
          <a:ext cx="7082083" cy="5986664"/>
        </p:xfrm>
        <a:graphic>
          <a:graphicData uri="http://schemas.openxmlformats.org/drawingml/2006/table">
            <a:tbl>
              <a:tblPr firstRow="1" firstCol="1" bandRow="1">
                <a:tableStyleId>{22838BEF-8BB2-4498-84A7-C5851F593DF1}</a:tableStyleId>
              </a:tblPr>
              <a:tblGrid>
                <a:gridCol w="1230615">
                  <a:extLst>
                    <a:ext uri="{9D8B030D-6E8A-4147-A177-3AD203B41FA5}">
                      <a16:colId xmlns:a16="http://schemas.microsoft.com/office/drawing/2014/main" val="1117553327"/>
                    </a:ext>
                  </a:extLst>
                </a:gridCol>
                <a:gridCol w="5851468">
                  <a:extLst>
                    <a:ext uri="{9D8B030D-6E8A-4147-A177-3AD203B41FA5}">
                      <a16:colId xmlns:a16="http://schemas.microsoft.com/office/drawing/2014/main" val="1411208292"/>
                    </a:ext>
                  </a:extLst>
                </a:gridCol>
              </a:tblGrid>
              <a:tr h="241184">
                <a:tc>
                  <a:txBody>
                    <a:bodyPr/>
                    <a:lstStyle/>
                    <a:p>
                      <a:pPr algn="ctr"/>
                      <a:r>
                        <a:rPr lang="en-US" sz="1300" dirty="0">
                          <a:effectLst/>
                          <a:latin typeface="Times New Roman" panose="02020603050405020304" pitchFamily="18" charset="0"/>
                          <a:cs typeface="Times New Roman" panose="02020603050405020304" pitchFamily="18" charset="0"/>
                        </a:rPr>
                        <a:t>Week</a:t>
                      </a:r>
                    </a:p>
                  </a:txBody>
                  <a:tcPr marL="49541" marR="49541" marT="0" marB="0"/>
                </a:tc>
                <a:tc>
                  <a:txBody>
                    <a:bodyPr/>
                    <a:lstStyle/>
                    <a:p>
                      <a:pPr algn="ctr"/>
                      <a:r>
                        <a:rPr lang="en-US" sz="1300" dirty="0">
                          <a:effectLst/>
                          <a:latin typeface="Times New Roman" panose="02020603050405020304" pitchFamily="18" charset="0"/>
                          <a:cs typeface="Times New Roman" panose="02020603050405020304" pitchFamily="18" charset="0"/>
                        </a:rPr>
                        <a:t>Activities</a:t>
                      </a:r>
                    </a:p>
                  </a:txBody>
                  <a:tcPr marL="49541" marR="49541" marT="0" marB="0"/>
                </a:tc>
                <a:extLst>
                  <a:ext uri="{0D108BD9-81ED-4DB2-BD59-A6C34878D82A}">
                    <a16:rowId xmlns:a16="http://schemas.microsoft.com/office/drawing/2014/main" val="3691623043"/>
                  </a:ext>
                </a:extLst>
              </a:tr>
              <a:tr h="512148">
                <a:tc>
                  <a:txBody>
                    <a:bodyPr/>
                    <a:lstStyle/>
                    <a:p>
                      <a:pPr algn="ctr"/>
                      <a:r>
                        <a:rPr lang="en-US" sz="1300" dirty="0">
                          <a:effectLst/>
                          <a:latin typeface="Times New Roman" panose="02020603050405020304" pitchFamily="18" charset="0"/>
                          <a:cs typeface="Times New Roman" panose="02020603050405020304" pitchFamily="18" charset="0"/>
                        </a:rPr>
                        <a:t> </a:t>
                      </a:r>
                    </a:p>
                    <a:p>
                      <a:pPr algn="ctr"/>
                      <a:r>
                        <a:rPr lang="en-US" sz="1300" dirty="0">
                          <a:effectLst/>
                          <a:latin typeface="Times New Roman" panose="02020603050405020304" pitchFamily="18" charset="0"/>
                          <a:cs typeface="Times New Roman" panose="02020603050405020304" pitchFamily="18" charset="0"/>
                        </a:rPr>
                        <a:t>1</a:t>
                      </a:r>
                    </a:p>
                    <a:p>
                      <a:pPr algn="ct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Installation Nodejs &amp; MongoDB (Shell and Compass)</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Performing CRUD on Shell and Compass</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Testing connection locally/cloud on MongoDB</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1442221642"/>
                  </a:ext>
                </a:extLst>
              </a:tr>
              <a:tr h="511728">
                <a:tc>
                  <a:txBody>
                    <a:bodyPr/>
                    <a:lstStyle/>
                    <a:p>
                      <a:pPr algn="ctr"/>
                      <a:r>
                        <a:rPr lang="en-US" sz="1300" dirty="0">
                          <a:effectLst/>
                          <a:latin typeface="Times New Roman" panose="02020603050405020304" pitchFamily="18" charset="0"/>
                          <a:cs typeface="Times New Roman" panose="02020603050405020304" pitchFamily="18" charset="0"/>
                        </a:rPr>
                        <a:t> </a:t>
                      </a:r>
                    </a:p>
                    <a:p>
                      <a:pPr algn="ctr"/>
                      <a:r>
                        <a:rPr lang="en-US" sz="1300" dirty="0">
                          <a:effectLst/>
                          <a:latin typeface="Times New Roman" panose="02020603050405020304" pitchFamily="18" charset="0"/>
                          <a:cs typeface="Times New Roman" panose="02020603050405020304" pitchFamily="18" charset="0"/>
                        </a:rPr>
                        <a:t>2</a:t>
                      </a:r>
                    </a:p>
                    <a:p>
                      <a:pPr algn="ct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Starting to build sample backend</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Transmitting and fetching data to/from the Database</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Creating Login and Signup (Email and password)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16089693"/>
                  </a:ext>
                </a:extLst>
              </a:tr>
              <a:tr h="501521">
                <a:tc>
                  <a:txBody>
                    <a:bodyPr/>
                    <a:lstStyle/>
                    <a:p>
                      <a:pPr algn="ctr"/>
                      <a:r>
                        <a:rPr lang="en-US" sz="1300" dirty="0">
                          <a:effectLst/>
                          <a:latin typeface="Times New Roman" panose="02020603050405020304" pitchFamily="18" charset="0"/>
                          <a:cs typeface="Times New Roman" panose="02020603050405020304" pitchFamily="18" charset="0"/>
                        </a:rPr>
                        <a:t> </a:t>
                      </a:r>
                    </a:p>
                    <a:p>
                      <a:pPr algn="ctr"/>
                      <a:r>
                        <a:rPr lang="en-US" sz="1300" dirty="0">
                          <a:effectLst/>
                          <a:latin typeface="Times New Roman" panose="02020603050405020304" pitchFamily="18" charset="0"/>
                          <a:cs typeface="Times New Roman" panose="02020603050405020304" pitchFamily="18" charset="0"/>
                        </a:rPr>
                        <a:t>3</a:t>
                      </a:r>
                    </a:p>
                    <a:p>
                      <a:pPr algn="ct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Learning HTML, CSS, and JS language</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Learning SQL and PHP language</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Learning Bootstrap 4</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1552494745"/>
                  </a:ext>
                </a:extLst>
              </a:tr>
              <a:tr h="521374">
                <a:tc>
                  <a:txBody>
                    <a:bodyPr/>
                    <a:lstStyle/>
                    <a:p>
                      <a:pPr algn="ctr"/>
                      <a:r>
                        <a:rPr lang="en-US" sz="1300" dirty="0">
                          <a:effectLst/>
                          <a:latin typeface="Times New Roman" panose="02020603050405020304" pitchFamily="18" charset="0"/>
                          <a:cs typeface="Times New Roman" panose="02020603050405020304" pitchFamily="18" charset="0"/>
                        </a:rPr>
                        <a:t> </a:t>
                      </a:r>
                    </a:p>
                    <a:p>
                      <a:pPr algn="ctr"/>
                      <a:r>
                        <a:rPr lang="en-US" sz="1300" dirty="0">
                          <a:effectLst/>
                          <a:latin typeface="Times New Roman" panose="02020603050405020304" pitchFamily="18" charset="0"/>
                          <a:cs typeface="Times New Roman" panose="02020603050405020304" pitchFamily="18" charset="0"/>
                        </a:rPr>
                        <a:t>4</a:t>
                      </a:r>
                    </a:p>
                    <a:p>
                      <a:pPr algn="ct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Learning Laravel 7</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Install wampserver &amp; Run Laravel 7 with MySQL (Database)</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Choose free template Bootstrap 4 for Frontend &amp; Backend</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750911106"/>
                  </a:ext>
                </a:extLst>
              </a:tr>
              <a:tr h="528506">
                <a:tc>
                  <a:txBody>
                    <a:bodyPr/>
                    <a:lstStyle/>
                    <a:p>
                      <a:pPr algn="ctr"/>
                      <a:r>
                        <a:rPr lang="en-US" sz="1300">
                          <a:effectLst/>
                          <a:latin typeface="Times New Roman" panose="02020603050405020304" pitchFamily="18" charset="0"/>
                          <a:cs typeface="Times New Roman" panose="02020603050405020304" pitchFamily="18" charset="0"/>
                        </a:rPr>
                        <a:t> </a:t>
                      </a:r>
                    </a:p>
                    <a:p>
                      <a:pPr algn="ctr"/>
                      <a:r>
                        <a:rPr lang="en-US" sz="1300">
                          <a:effectLst/>
                          <a:latin typeface="Times New Roman" panose="02020603050405020304" pitchFamily="18" charset="0"/>
                          <a:cs typeface="Times New Roman" panose="02020603050405020304" pitchFamily="18" charset="0"/>
                        </a:rPr>
                        <a:t>5</a:t>
                      </a:r>
                    </a:p>
                    <a:p>
                      <a:pPr algn="ct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Installation Laravel Module for Backend and Frontend</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Starting to build module backend for project.</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Creating users Login, Signup, &amp; reset password</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4053296338"/>
                  </a:ext>
                </a:extLst>
              </a:tr>
              <a:tr h="506415">
                <a:tc>
                  <a:txBody>
                    <a:bodyPr/>
                    <a:lstStyle/>
                    <a:p>
                      <a:pPr algn="ctr"/>
                      <a:r>
                        <a:rPr lang="en-US" sz="1300">
                          <a:effectLst/>
                          <a:latin typeface="Times New Roman" panose="02020603050405020304" pitchFamily="18" charset="0"/>
                          <a:cs typeface="Times New Roman" panose="02020603050405020304" pitchFamily="18" charset="0"/>
                        </a:rPr>
                        <a:t> </a:t>
                      </a:r>
                    </a:p>
                    <a:p>
                      <a:pPr algn="ctr"/>
                      <a:r>
                        <a:rPr lang="en-US" sz="1300">
                          <a:effectLst/>
                          <a:latin typeface="Times New Roman" panose="02020603050405020304" pitchFamily="18" charset="0"/>
                          <a:cs typeface="Times New Roman" panose="02020603050405020304" pitchFamily="18" charset="0"/>
                        </a:rPr>
                        <a:t>6</a:t>
                      </a:r>
                    </a:p>
                    <a:p>
                      <a:pPr algn="ct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Create CRUD for Users login</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Create CRUD for Lab information</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Create CRUD for upload file (picture)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1365476729"/>
                  </a:ext>
                </a:extLst>
              </a:tr>
              <a:tr h="524595">
                <a:tc>
                  <a:txBody>
                    <a:bodyPr/>
                    <a:lstStyle/>
                    <a:p>
                      <a:pPr algn="ctr"/>
                      <a:r>
                        <a:rPr lang="en-US" sz="1300">
                          <a:effectLst/>
                          <a:latin typeface="Times New Roman" panose="02020603050405020304" pitchFamily="18" charset="0"/>
                          <a:cs typeface="Times New Roman" panose="02020603050405020304" pitchFamily="18" charset="0"/>
                        </a:rPr>
                        <a:t> </a:t>
                      </a:r>
                    </a:p>
                    <a:p>
                      <a:pPr algn="ctr"/>
                      <a:r>
                        <a:rPr lang="en-US" sz="1300">
                          <a:effectLst/>
                          <a:latin typeface="Times New Roman" panose="02020603050405020304" pitchFamily="18" charset="0"/>
                          <a:cs typeface="Times New Roman" panose="02020603050405020304" pitchFamily="18" charset="0"/>
                        </a:rPr>
                        <a:t>7</a:t>
                      </a:r>
                    </a:p>
                    <a:p>
                      <a:pPr algn="ctr"/>
                      <a:r>
                        <a:rPr lang="en-US" sz="1300">
                          <a:effectLst/>
                          <a:latin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Starting design dashboard</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Apply sample dashboard from bootstrap 4</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Learning how to use platform bootstrap 4</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463334421"/>
                  </a:ext>
                </a:extLst>
              </a:tr>
              <a:tr h="327171">
                <a:tc>
                  <a:txBody>
                    <a:bodyPr/>
                    <a:lstStyle/>
                    <a:p>
                      <a:pPr algn="ctr"/>
                      <a:r>
                        <a:rPr lang="en-US" sz="1300" dirty="0">
                          <a:effectLst/>
                          <a:latin typeface="Times New Roman" panose="02020603050405020304" pitchFamily="18" charset="0"/>
                          <a:cs typeface="Times New Roman" panose="02020603050405020304" pitchFamily="18" charset="0"/>
                        </a:rPr>
                        <a:t>8</a:t>
                      </a:r>
                    </a:p>
                    <a:p>
                      <a:pPr algn="ct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Testing sample line charts on dashboard</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Getting data from database view on dashboard</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884190728"/>
                  </a:ext>
                </a:extLst>
              </a:tr>
              <a:tr h="512008">
                <a:tc>
                  <a:txBody>
                    <a:bodyPr/>
                    <a:lstStyle/>
                    <a:p>
                      <a:pPr algn="ctr"/>
                      <a:r>
                        <a:rPr lang="en-US" sz="1300" dirty="0">
                          <a:effectLst/>
                          <a:latin typeface="Times New Roman" panose="02020603050405020304" pitchFamily="18" charset="0"/>
                          <a:cs typeface="Times New Roman" panose="02020603050405020304" pitchFamily="18" charset="0"/>
                        </a:rPr>
                        <a:t> </a:t>
                      </a:r>
                    </a:p>
                    <a:p>
                      <a:pPr algn="ctr"/>
                      <a:r>
                        <a:rPr lang="en-US" sz="1300" dirty="0">
                          <a:effectLst/>
                          <a:latin typeface="Times New Roman" panose="02020603050405020304" pitchFamily="18" charset="0"/>
                          <a:cs typeface="Times New Roman" panose="02020603050405020304" pitchFamily="18" charset="0"/>
                        </a:rPr>
                        <a:t>9</a:t>
                      </a:r>
                    </a:p>
                    <a:p>
                      <a:pPr algn="ct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Starting to build sample frontend</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Connect frontend to backend</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Choose Flutter or React Native for build Mobile application.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278968524"/>
                  </a:ext>
                </a:extLst>
              </a:tr>
              <a:tr h="502048">
                <a:tc>
                  <a:txBody>
                    <a:bodyPr/>
                    <a:lstStyle/>
                    <a:p>
                      <a:pPr algn="ctr"/>
                      <a:r>
                        <a:rPr lang="en-US" sz="1300" dirty="0">
                          <a:effectLst/>
                          <a:latin typeface="Times New Roman" panose="02020603050405020304" pitchFamily="18" charset="0"/>
                          <a:cs typeface="Times New Roman" panose="02020603050405020304" pitchFamily="18" charset="0"/>
                        </a:rPr>
                        <a:t> </a:t>
                      </a:r>
                    </a:p>
                    <a:p>
                      <a:pPr algn="ctr"/>
                      <a:r>
                        <a:rPr lang="en-US" sz="1300" dirty="0">
                          <a:effectLst/>
                          <a:latin typeface="Times New Roman" panose="02020603050405020304" pitchFamily="18" charset="0"/>
                          <a:cs typeface="Times New Roman" panose="02020603050405020304" pitchFamily="18" charset="0"/>
                        </a:rPr>
                        <a:t>10</a:t>
                      </a:r>
                    </a:p>
                    <a:p>
                      <a:pPr algn="ct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tc>
                  <a:txBody>
                    <a:bodyPr/>
                    <a:lstStyle/>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Installation Flutter &amp; Android Studio and coding</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Start build sample UI on project</a:t>
                      </a:r>
                    </a:p>
                    <a:p>
                      <a:pPr marL="342900" lvl="0" indent="-342900" algn="just">
                        <a:buFont typeface="Arial" panose="020B0604020202020204" pitchFamily="34" charset="0"/>
                        <a:buChar char="•"/>
                      </a:pPr>
                      <a:r>
                        <a:rPr lang="en-US" sz="1300" dirty="0">
                          <a:effectLst/>
                          <a:latin typeface="Times New Roman" panose="02020603050405020304" pitchFamily="18" charset="0"/>
                          <a:cs typeface="Times New Roman" panose="02020603050405020304" pitchFamily="18" charset="0"/>
                        </a:rPr>
                        <a:t>Starting build line charts on Mobile application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541" marR="49541" marT="0" marB="0"/>
                </a:tc>
                <a:extLst>
                  <a:ext uri="{0D108BD9-81ED-4DB2-BD59-A6C34878D82A}">
                    <a16:rowId xmlns:a16="http://schemas.microsoft.com/office/drawing/2014/main" val="203787109"/>
                  </a:ext>
                </a:extLst>
              </a:tr>
            </a:tbl>
          </a:graphicData>
        </a:graphic>
      </p:graphicFrame>
      <p:sp>
        <p:nvSpPr>
          <p:cNvPr id="6" name="Title 5">
            <a:extLst>
              <a:ext uri="{FF2B5EF4-FFF2-40B4-BE49-F238E27FC236}">
                <a16:creationId xmlns:a16="http://schemas.microsoft.com/office/drawing/2014/main" id="{2E066320-21F3-486D-BBF2-FB31D005C26E}"/>
              </a:ext>
            </a:extLst>
          </p:cNvPr>
          <p:cNvSpPr txBox="1">
            <a:spLocks/>
          </p:cNvSpPr>
          <p:nvPr/>
        </p:nvSpPr>
        <p:spPr>
          <a:xfrm>
            <a:off x="1096362" y="231676"/>
            <a:ext cx="4448761" cy="30590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457200" indent="-457200">
              <a:buFont typeface="Wingdings" panose="05000000000000000000" pitchFamily="2" charset="2"/>
              <a:buChar char="v"/>
            </a:pPr>
            <a:r>
              <a:rPr lang="en-US" sz="2600" b="1" dirty="0">
                <a:latin typeface="Adobe Devanagari" panose="02040503050201020203" pitchFamily="18" charset="0"/>
                <a:cs typeface="Adobe Devanagari" panose="02040503050201020203" pitchFamily="18" charset="0"/>
              </a:rPr>
              <a:t>Table of Weekly Activities </a:t>
            </a:r>
          </a:p>
        </p:txBody>
      </p:sp>
    </p:spTree>
    <p:extLst>
      <p:ext uri="{BB962C8B-B14F-4D97-AF65-F5344CB8AC3E}">
        <p14:creationId xmlns:p14="http://schemas.microsoft.com/office/powerpoint/2010/main" val="197511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1" dirty="0">
                <a:latin typeface="Times New Roman" panose="02020603050405020304" pitchFamily="18" charset="0"/>
                <a:cs typeface="Times New Roman" panose="02020603050405020304" pitchFamily="18" charset="0"/>
              </a:rPr>
              <a:t>PAGE 03</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sp>
        <p:nvSpPr>
          <p:cNvPr id="47" name="Arrow: Pentagon 46">
            <a:extLst>
              <a:ext uri="{FF2B5EF4-FFF2-40B4-BE49-F238E27FC236}">
                <a16:creationId xmlns:a16="http://schemas.microsoft.com/office/drawing/2014/main" id="{5ADFB27D-4248-4D26-BCE0-9D8ABF287A1C}"/>
              </a:ext>
            </a:extLst>
          </p:cNvPr>
          <p:cNvSpPr/>
          <p:nvPr/>
        </p:nvSpPr>
        <p:spPr>
          <a:xfrm>
            <a:off x="-2" y="104702"/>
            <a:ext cx="2115672" cy="336533"/>
          </a:xfrm>
          <a:prstGeom prst="homePlat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dobe Devanagari" panose="02040503050201020203" pitchFamily="18" charset="0"/>
                <a:cs typeface="Adobe Devanagari" panose="02040503050201020203" pitchFamily="18" charset="0"/>
              </a:rPr>
              <a:t>Introduction</a:t>
            </a:r>
          </a:p>
        </p:txBody>
      </p:sp>
      <p:sp>
        <p:nvSpPr>
          <p:cNvPr id="48" name="Arrow: Chevron 47">
            <a:extLst>
              <a:ext uri="{FF2B5EF4-FFF2-40B4-BE49-F238E27FC236}">
                <a16:creationId xmlns:a16="http://schemas.microsoft.com/office/drawing/2014/main" id="{C785671C-1F80-4554-A3ED-292CBBBEBDDE}"/>
              </a:ext>
            </a:extLst>
          </p:cNvPr>
          <p:cNvSpPr/>
          <p:nvPr/>
        </p:nvSpPr>
        <p:spPr>
          <a:xfrm>
            <a:off x="1996440" y="104698"/>
            <a:ext cx="293168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latin typeface="Adobe Devanagari" panose="02040503050201020203" pitchFamily="18" charset="0"/>
                <a:cs typeface="Adobe Devanagari" panose="02040503050201020203" pitchFamily="18" charset="0"/>
              </a:rPr>
              <a:t>Methodology and Methods</a:t>
            </a: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latin typeface="Adobe Devanagari" panose="02040503050201020203" pitchFamily="18" charset="0"/>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latin typeface="Adobe Devanagari" panose="02040503050201020203" pitchFamily="18" charset="0"/>
                <a:cs typeface="Adobe Devanagari" panose="02040503050201020203" pitchFamily="18" charset="0"/>
              </a:rPr>
              <a:t>Conclusions</a:t>
            </a:r>
          </a:p>
        </p:txBody>
      </p:sp>
      <p:pic>
        <p:nvPicPr>
          <p:cNvPr id="51" name="Picture 50">
            <a:extLst>
              <a:ext uri="{FF2B5EF4-FFF2-40B4-BE49-F238E27FC236}">
                <a16:creationId xmlns:a16="http://schemas.microsoft.com/office/drawing/2014/main" id="{009BB591-1B87-430E-8E3E-AE359D9723A7}"/>
              </a:ext>
            </a:extLst>
          </p:cNvPr>
          <p:cNvPicPr/>
          <p:nvPr/>
        </p:nvPicPr>
        <p:blipFill>
          <a:blip r:embed="rId3"/>
          <a:stretch>
            <a:fillRect/>
          </a:stretch>
        </p:blipFill>
        <p:spPr>
          <a:xfrm>
            <a:off x="4297679" y="1034876"/>
            <a:ext cx="4511359" cy="2706816"/>
          </a:xfrm>
          <a:prstGeom prst="rect">
            <a:avLst/>
          </a:prstGeom>
        </p:spPr>
      </p:pic>
      <p:pic>
        <p:nvPicPr>
          <p:cNvPr id="52" name="Picture 51">
            <a:extLst>
              <a:ext uri="{FF2B5EF4-FFF2-40B4-BE49-F238E27FC236}">
                <a16:creationId xmlns:a16="http://schemas.microsoft.com/office/drawing/2014/main" id="{27AFF4B8-C920-4E4C-930A-A23740C98A8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9961" y="3936076"/>
            <a:ext cx="4511359" cy="2647275"/>
          </a:xfrm>
          <a:prstGeom prst="rect">
            <a:avLst/>
          </a:prstGeom>
          <a:noFill/>
        </p:spPr>
      </p:pic>
      <p:sp>
        <p:nvSpPr>
          <p:cNvPr id="53" name="TextBox 52">
            <a:extLst>
              <a:ext uri="{FF2B5EF4-FFF2-40B4-BE49-F238E27FC236}">
                <a16:creationId xmlns:a16="http://schemas.microsoft.com/office/drawing/2014/main" id="{A6A1858D-3C3E-4B9B-8864-C6D5BC738764}"/>
              </a:ext>
            </a:extLst>
          </p:cNvPr>
          <p:cNvSpPr txBox="1"/>
          <p:nvPr/>
        </p:nvSpPr>
        <p:spPr>
          <a:xfrm>
            <a:off x="5419526" y="6367067"/>
            <a:ext cx="2641080" cy="338554"/>
          </a:xfrm>
          <a:prstGeom prst="rect">
            <a:avLst/>
          </a:prstGeom>
          <a:noFill/>
        </p:spPr>
        <p:txBody>
          <a:bodyPr wrap="square">
            <a:spAutoFit/>
          </a:bodyPr>
          <a:lstStyle/>
          <a:p>
            <a:r>
              <a:rPr lang="en-US" sz="1600" dirty="0">
                <a:effectLst/>
                <a:latin typeface="Times New Roman" panose="02020603050405020304" pitchFamily="18" charset="0"/>
                <a:ea typeface="Calibri" panose="020F0502020204030204" pitchFamily="34" charset="0"/>
                <a:cs typeface="DaunPenh" panose="01010101010101010101" pitchFamily="2" charset="0"/>
              </a:rPr>
              <a:t>The Proposed Smart Farm</a:t>
            </a:r>
            <a:endParaRPr lang="en-US" sz="1600" dirty="0"/>
          </a:p>
        </p:txBody>
      </p:sp>
      <p:sp>
        <p:nvSpPr>
          <p:cNvPr id="54" name="TextBox 53">
            <a:extLst>
              <a:ext uri="{FF2B5EF4-FFF2-40B4-BE49-F238E27FC236}">
                <a16:creationId xmlns:a16="http://schemas.microsoft.com/office/drawing/2014/main" id="{19DCE4AC-0C8E-4A39-AE1B-B9AA228AC025}"/>
              </a:ext>
            </a:extLst>
          </p:cNvPr>
          <p:cNvSpPr txBox="1"/>
          <p:nvPr/>
        </p:nvSpPr>
        <p:spPr>
          <a:xfrm>
            <a:off x="5108543" y="3714563"/>
            <a:ext cx="314452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cs typeface="DaunPenh" panose="01010101010101010101" pitchFamily="2" charset="0"/>
              </a:rPr>
              <a:t>System Architecture of Smart Irrigation</a:t>
            </a:r>
            <a:endParaRPr lang="en-US" sz="1400" dirty="0"/>
          </a:p>
        </p:txBody>
      </p:sp>
      <p:sp>
        <p:nvSpPr>
          <p:cNvPr id="55" name="Title 5">
            <a:extLst>
              <a:ext uri="{FF2B5EF4-FFF2-40B4-BE49-F238E27FC236}">
                <a16:creationId xmlns:a16="http://schemas.microsoft.com/office/drawing/2014/main" id="{7CD750D6-D822-4E9C-8888-49B6005ABD13}"/>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Introduction</a:t>
            </a:r>
          </a:p>
        </p:txBody>
      </p:sp>
      <p:sp>
        <p:nvSpPr>
          <p:cNvPr id="16" name="TextBox 15">
            <a:extLst>
              <a:ext uri="{FF2B5EF4-FFF2-40B4-BE49-F238E27FC236}">
                <a16:creationId xmlns:a16="http://schemas.microsoft.com/office/drawing/2014/main" id="{E03E02D6-E628-42A1-BC69-FAE8E43725DF}"/>
              </a:ext>
            </a:extLst>
          </p:cNvPr>
          <p:cNvSpPr txBox="1"/>
          <p:nvPr/>
        </p:nvSpPr>
        <p:spPr>
          <a:xfrm>
            <a:off x="55674" y="1191983"/>
            <a:ext cx="4119992" cy="4690515"/>
          </a:xfrm>
          <a:prstGeom prst="rect">
            <a:avLst/>
          </a:prstGeom>
          <a:noFill/>
        </p:spPr>
        <p:txBody>
          <a:bodyPr wrap="square">
            <a:spAutoFit/>
          </a:bodyPr>
          <a:lstStyle/>
          <a:p>
            <a:pPr marL="0" marR="0" lvl="0" indent="0" algn="just" defTabSz="4388198"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The research focuses on IoT platform cloud storage for agricultural application:</a:t>
            </a:r>
          </a:p>
          <a:p>
            <a:pPr marL="285750" indent="-285750" algn="just" defTabSz="4388198">
              <a:spcBef>
                <a:spcPct val="20000"/>
              </a:spcBef>
              <a:buFont typeface="Wingdings" panose="05000000000000000000" pitchFamily="2" charset="2"/>
              <a:buChar char="§"/>
              <a:defRPr/>
            </a:pP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 IoT platform cloud storage is a part of smart irrigation project, it will be designed for managing </a:t>
            </a:r>
            <a:r>
              <a:rPr lang="en-US" dirty="0">
                <a:solidFill>
                  <a:srgbClr val="9C85C0">
                    <a:lumMod val="50000"/>
                  </a:srgbClr>
                </a:solidFill>
                <a:latin typeface="Adobe Devanagari" panose="02040503050201020203" pitchFamily="18" charset="0"/>
                <a:cs typeface="Adobe Devanagari" panose="02040503050201020203" pitchFamily="18" charset="0"/>
              </a:rPr>
              <a:t>all </a:t>
            </a: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data of projects, over the internet.</a:t>
            </a:r>
          </a:p>
          <a:p>
            <a:pPr marL="285750" indent="-285750" algn="just" defTabSz="4388198">
              <a:spcBef>
                <a:spcPct val="20000"/>
              </a:spcBef>
              <a:buFont typeface="Wingdings" panose="05000000000000000000" pitchFamily="2" charset="2"/>
              <a:buChar char="§"/>
              <a:defRPr/>
            </a:pP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Web/mobile application will be developed that it is an IoT analytics platform service that allows us to aggregate, visualize and analyze live data streams in the cloud. </a:t>
            </a:r>
          </a:p>
          <a:p>
            <a:pPr marL="285750" indent="-285750" algn="just" defTabSz="4388198">
              <a:spcBef>
                <a:spcPct val="20000"/>
              </a:spcBef>
              <a:buFont typeface="Wingdings" panose="05000000000000000000" pitchFamily="2" charset="2"/>
              <a:buChar char="§"/>
              <a:defRPr/>
            </a:pPr>
            <a:r>
              <a:rPr lang="en-US" dirty="0">
                <a:solidFill>
                  <a:srgbClr val="9C85C0">
                    <a:lumMod val="50000"/>
                  </a:srgbClr>
                </a:solidFill>
                <a:latin typeface="Adobe Devanagari" panose="02040503050201020203" pitchFamily="18" charset="0"/>
                <a:cs typeface="Adobe Devanagari" panose="02040503050201020203" pitchFamily="18" charset="0"/>
              </a:rPr>
              <a:t>It </a:t>
            </a: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provides instant visualizations of data posted by devices</a:t>
            </a:r>
            <a:r>
              <a:rPr lang="en-US" dirty="0">
                <a:solidFill>
                  <a:srgbClr val="9C85C0">
                    <a:lumMod val="50000"/>
                  </a:srgbClr>
                </a:solidFill>
                <a:latin typeface="Adobe Devanagari" panose="02040503050201020203" pitchFamily="18" charset="0"/>
                <a:cs typeface="Adobe Devanagari" panose="02040503050201020203" pitchFamily="18" charset="0"/>
              </a:rPr>
              <a:t>, and </a:t>
            </a: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view data value of temperature, soil moisture, humidity, pH, and solar radiation on dashboard as line charts and control Motor ON/OFF or Scheduling.</a:t>
            </a:r>
          </a:p>
        </p:txBody>
      </p:sp>
    </p:spTree>
    <p:extLst>
      <p:ext uri="{BB962C8B-B14F-4D97-AF65-F5344CB8AC3E}">
        <p14:creationId xmlns:p14="http://schemas.microsoft.com/office/powerpoint/2010/main" val="172309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04</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Arrow: Pentagon 46">
            <a:extLst>
              <a:ext uri="{FF2B5EF4-FFF2-40B4-BE49-F238E27FC236}">
                <a16:creationId xmlns:a16="http://schemas.microsoft.com/office/drawing/2014/main" id="{5ADFB27D-4248-4D26-BCE0-9D8ABF287A1C}"/>
              </a:ext>
            </a:extLst>
          </p:cNvPr>
          <p:cNvSpPr/>
          <p:nvPr/>
        </p:nvSpPr>
        <p:spPr>
          <a:xfrm>
            <a:off x="-2" y="104702"/>
            <a:ext cx="2115672" cy="336533"/>
          </a:xfrm>
          <a:prstGeom prst="homePlat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dobe Devanagari" panose="02040503050201020203" pitchFamily="18" charset="0"/>
                <a:ea typeface="+mn-ea"/>
                <a:cs typeface="Adobe Devanagari" panose="02040503050201020203" pitchFamily="18" charset="0"/>
              </a:rPr>
              <a:t>Introduction</a:t>
            </a:r>
          </a:p>
        </p:txBody>
      </p:sp>
      <p:sp>
        <p:nvSpPr>
          <p:cNvPr id="48" name="Arrow: Chevron 47">
            <a:extLst>
              <a:ext uri="{FF2B5EF4-FFF2-40B4-BE49-F238E27FC236}">
                <a16:creationId xmlns:a16="http://schemas.microsoft.com/office/drawing/2014/main" id="{C785671C-1F80-4554-A3ED-292CBBBEBDDE}"/>
              </a:ext>
            </a:extLst>
          </p:cNvPr>
          <p:cNvSpPr/>
          <p:nvPr/>
        </p:nvSpPr>
        <p:spPr>
          <a:xfrm>
            <a:off x="1996440" y="104698"/>
            <a:ext cx="293168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Methodology and Methods</a:t>
            </a: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pic>
        <p:nvPicPr>
          <p:cNvPr id="11" name="Picture 10">
            <a:extLst>
              <a:ext uri="{FF2B5EF4-FFF2-40B4-BE49-F238E27FC236}">
                <a16:creationId xmlns:a16="http://schemas.microsoft.com/office/drawing/2014/main" id="{A4ECF715-733C-4813-9B7E-3EA1591336D9}"/>
              </a:ext>
            </a:extLst>
          </p:cNvPr>
          <p:cNvPicPr/>
          <p:nvPr/>
        </p:nvPicPr>
        <p:blipFill rotWithShape="1">
          <a:blip r:embed="rId3">
            <a:extLst>
              <a:ext uri="{28A0092B-C50C-407E-A947-70E740481C1C}">
                <a14:useLocalDpi xmlns:a14="http://schemas.microsoft.com/office/drawing/2010/main" val="0"/>
              </a:ext>
            </a:extLst>
          </a:blip>
          <a:srcRect l="21729" t="7705" b="9349"/>
          <a:stretch/>
        </p:blipFill>
        <p:spPr>
          <a:xfrm>
            <a:off x="4550811" y="1079536"/>
            <a:ext cx="4069071" cy="2349464"/>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F2884024-4CE8-42DE-841F-BE3EE15852BF}"/>
              </a:ext>
            </a:extLst>
          </p:cNvPr>
          <p:cNvPicPr/>
          <p:nvPr/>
        </p:nvPicPr>
        <p:blipFill>
          <a:blip r:embed="rId4">
            <a:extLst>
              <a:ext uri="{28A0092B-C50C-407E-A947-70E740481C1C}">
                <a14:useLocalDpi xmlns:a14="http://schemas.microsoft.com/office/drawing/2010/main" val="0"/>
              </a:ext>
            </a:extLst>
          </a:blip>
          <a:stretch>
            <a:fillRect/>
          </a:stretch>
        </p:blipFill>
        <p:spPr>
          <a:xfrm>
            <a:off x="4572000" y="3770136"/>
            <a:ext cx="4047882" cy="2583033"/>
          </a:xfrm>
          <a:prstGeom prst="rect">
            <a:avLst/>
          </a:prstGeom>
        </p:spPr>
      </p:pic>
      <p:sp>
        <p:nvSpPr>
          <p:cNvPr id="14" name="TextBox 13">
            <a:extLst>
              <a:ext uri="{FF2B5EF4-FFF2-40B4-BE49-F238E27FC236}">
                <a16:creationId xmlns:a16="http://schemas.microsoft.com/office/drawing/2014/main" id="{8EA8F37A-4E7B-4ED4-AE42-83E30E64A0BF}"/>
              </a:ext>
            </a:extLst>
          </p:cNvPr>
          <p:cNvSpPr txBox="1"/>
          <p:nvPr/>
        </p:nvSpPr>
        <p:spPr>
          <a:xfrm>
            <a:off x="5710660" y="6353169"/>
            <a:ext cx="251714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cs typeface="DaunPenh" panose="01010101010101010101" pitchFamily="2" charset="0"/>
              </a:rPr>
              <a:t>Remote Control Sensors</a:t>
            </a:r>
            <a:endParaRPr lang="en-US" sz="1400" dirty="0"/>
          </a:p>
        </p:txBody>
      </p:sp>
      <p:sp>
        <p:nvSpPr>
          <p:cNvPr id="16" name="TextBox 15">
            <a:extLst>
              <a:ext uri="{FF2B5EF4-FFF2-40B4-BE49-F238E27FC236}">
                <a16:creationId xmlns:a16="http://schemas.microsoft.com/office/drawing/2014/main" id="{0C994B0C-0DEE-4C8A-B67C-E88C8C082170}"/>
              </a:ext>
            </a:extLst>
          </p:cNvPr>
          <p:cNvSpPr txBox="1"/>
          <p:nvPr/>
        </p:nvSpPr>
        <p:spPr>
          <a:xfrm>
            <a:off x="5710660" y="3389967"/>
            <a:ext cx="2443480" cy="338554"/>
          </a:xfrm>
          <a:prstGeom prst="rect">
            <a:avLst/>
          </a:prstGeom>
          <a:noFill/>
        </p:spPr>
        <p:txBody>
          <a:bodyPr wrap="square">
            <a:spAutoFit/>
          </a:bodyPr>
          <a:lstStyle/>
          <a:p>
            <a:r>
              <a:rPr lang="en-US" sz="1600" dirty="0">
                <a:latin typeface="Times New Roman" panose="02020603050405020304" pitchFamily="18" charset="0"/>
                <a:ea typeface="Calibri" panose="020F0502020204030204" pitchFamily="34" charset="0"/>
                <a:cs typeface="DaunPenh" panose="01010101010101010101" pitchFamily="2" charset="0"/>
              </a:rPr>
              <a:t>L</a:t>
            </a:r>
            <a:r>
              <a:rPr lang="en-US" sz="1600" dirty="0">
                <a:effectLst/>
                <a:latin typeface="Times New Roman" panose="02020603050405020304" pitchFamily="18" charset="0"/>
                <a:ea typeface="Calibri" panose="020F0502020204030204" pitchFamily="34" charset="0"/>
                <a:cs typeface="DaunPenh" panose="01010101010101010101" pitchFamily="2" charset="0"/>
              </a:rPr>
              <a:t>ive data on dashboard</a:t>
            </a:r>
            <a:endParaRPr lang="en-US" sz="1600" dirty="0"/>
          </a:p>
        </p:txBody>
      </p:sp>
      <p:sp>
        <p:nvSpPr>
          <p:cNvPr id="15" name="TextBox 14">
            <a:extLst>
              <a:ext uri="{FF2B5EF4-FFF2-40B4-BE49-F238E27FC236}">
                <a16:creationId xmlns:a16="http://schemas.microsoft.com/office/drawing/2014/main" id="{7F208BE8-1F3E-42FA-BDDA-85C0E4B92E7E}"/>
              </a:ext>
            </a:extLst>
          </p:cNvPr>
          <p:cNvSpPr txBox="1"/>
          <p:nvPr/>
        </p:nvSpPr>
        <p:spPr>
          <a:xfrm>
            <a:off x="161181" y="1208579"/>
            <a:ext cx="4069071" cy="4179606"/>
          </a:xfrm>
          <a:prstGeom prst="rect">
            <a:avLst/>
          </a:prstGeom>
          <a:noFill/>
        </p:spPr>
        <p:txBody>
          <a:bodyPr wrap="square">
            <a:spAutoFit/>
          </a:bodyPr>
          <a:lstStyle/>
          <a:p>
            <a:pPr marL="171450" marR="0" lvl="0" indent="-171450" algn="just" defTabSz="4388198"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1600" dirty="0">
                <a:solidFill>
                  <a:srgbClr val="9C85C0">
                    <a:lumMod val="50000"/>
                  </a:srgbClr>
                </a:solidFill>
                <a:latin typeface="Adobe Devanagari" panose="02040503050201020203" pitchFamily="18" charset="0"/>
                <a:cs typeface="Adobe Devanagari" panose="02040503050201020203" pitchFamily="18" charset="0"/>
              </a:rPr>
              <a:t>When famers</a:t>
            </a:r>
            <a:r>
              <a:rPr kumimoji="0" lang="en-US" sz="1600"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 use this system, it will improve the yield due to they</a:t>
            </a:r>
            <a:r>
              <a:rPr lang="en-US" sz="1600" dirty="0">
                <a:solidFill>
                  <a:srgbClr val="9C85C0">
                    <a:lumMod val="50000"/>
                  </a:srgbClr>
                </a:solidFill>
                <a:latin typeface="Adobe Devanagari" panose="02040503050201020203" pitchFamily="18" charset="0"/>
                <a:cs typeface="Adobe Devanagari" panose="02040503050201020203" pitchFamily="18" charset="0"/>
              </a:rPr>
              <a:t> </a:t>
            </a:r>
            <a:r>
              <a:rPr kumimoji="0" lang="en-US" sz="1600"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can get the details about irrigation based on control moisture, and temperature that give </a:t>
            </a:r>
            <a:r>
              <a:rPr lang="en-US" sz="1600" dirty="0">
                <a:solidFill>
                  <a:srgbClr val="9C85C0">
                    <a:lumMod val="50000"/>
                  </a:srgbClr>
                </a:solidFill>
                <a:latin typeface="Adobe Devanagari" panose="02040503050201020203" pitchFamily="18" charset="0"/>
                <a:cs typeface="Adobe Devanagari" panose="02040503050201020203" pitchFamily="18" charset="0"/>
              </a:rPr>
              <a:t>them easy to maintain and apply </a:t>
            </a:r>
            <a:r>
              <a:rPr kumimoji="0" lang="en-US" sz="1600"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pesticide for their farm via latest updates on web/app application. </a:t>
            </a:r>
          </a:p>
          <a:p>
            <a:pPr marL="171450" marR="0" lvl="0" indent="-171450" algn="just" defTabSz="4388198"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This will ensure an environment conducive to the growth of plants at any time, from anywhere, through the Internet.</a:t>
            </a:r>
          </a:p>
          <a:p>
            <a:pPr marL="171450" marR="0" lvl="0" indent="-171450" algn="just" defTabSz="4388198"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They will able to   manually   or   automatically control the watering pump</a:t>
            </a:r>
            <a:r>
              <a:rPr lang="en-US" sz="1600" dirty="0">
                <a:solidFill>
                  <a:srgbClr val="9C85C0">
                    <a:lumMod val="50000"/>
                  </a:srgbClr>
                </a:solidFill>
                <a:latin typeface="Adobe Devanagari" panose="02040503050201020203" pitchFamily="18" charset="0"/>
                <a:cs typeface="Adobe Devanagari" panose="02040503050201020203" pitchFamily="18" charset="0"/>
              </a:rPr>
              <a:t> </a:t>
            </a:r>
            <a:r>
              <a:rPr kumimoji="0" lang="en-US" sz="1600"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and airflow fan to create suitable environment for growing the plants. </a:t>
            </a:r>
            <a:endParaRPr lang="en-US" sz="1600" dirty="0">
              <a:solidFill>
                <a:srgbClr val="9C85C0">
                  <a:lumMod val="50000"/>
                </a:srgbClr>
              </a:solidFill>
              <a:latin typeface="Adobe Devanagari" panose="02040503050201020203" pitchFamily="18" charset="0"/>
              <a:cs typeface="Adobe Devanagari" panose="02040503050201020203" pitchFamily="18" charset="0"/>
            </a:endParaRPr>
          </a:p>
          <a:p>
            <a:pPr marL="171450" marR="0" lvl="0" indent="-171450" algn="just" defTabSz="4388198"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The real-time environmental parameters are able to be displayed and controlled off-line or on-line.</a:t>
            </a:r>
          </a:p>
        </p:txBody>
      </p:sp>
      <p:sp>
        <p:nvSpPr>
          <p:cNvPr id="17" name="Title 5">
            <a:extLst>
              <a:ext uri="{FF2B5EF4-FFF2-40B4-BE49-F238E27FC236}">
                <a16:creationId xmlns:a16="http://schemas.microsoft.com/office/drawing/2014/main" id="{0BB4E409-7018-4A95-B29D-C91A9F2F997F}"/>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Objectives</a:t>
            </a:r>
          </a:p>
        </p:txBody>
      </p:sp>
    </p:spTree>
    <p:extLst>
      <p:ext uri="{BB962C8B-B14F-4D97-AF65-F5344CB8AC3E}">
        <p14:creationId xmlns:p14="http://schemas.microsoft.com/office/powerpoint/2010/main" val="293364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05</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Arrow: Pentagon 46">
            <a:extLst>
              <a:ext uri="{FF2B5EF4-FFF2-40B4-BE49-F238E27FC236}">
                <a16:creationId xmlns:a16="http://schemas.microsoft.com/office/drawing/2014/main" id="{5ADFB27D-4248-4D26-BCE0-9D8ABF287A1C}"/>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dobe Devanagari" panose="02040503050201020203" pitchFamily="18" charset="0"/>
                <a:ea typeface="+mn-ea"/>
                <a:cs typeface="Adobe Devanagari" panose="02040503050201020203" pitchFamily="18" charset="0"/>
              </a:rPr>
              <a:t>Introduction</a:t>
            </a:r>
          </a:p>
        </p:txBody>
      </p:sp>
      <p:sp>
        <p:nvSpPr>
          <p:cNvPr id="48" name="Arrow: Chevron 47">
            <a:extLst>
              <a:ext uri="{FF2B5EF4-FFF2-40B4-BE49-F238E27FC236}">
                <a16:creationId xmlns:a16="http://schemas.microsoft.com/office/drawing/2014/main" id="{C785671C-1F80-4554-A3ED-292CBBBEBDDE}"/>
              </a:ext>
            </a:extLst>
          </p:cNvPr>
          <p:cNvSpPr/>
          <p:nvPr/>
        </p:nvSpPr>
        <p:spPr>
          <a:xfrm>
            <a:off x="1996440" y="104698"/>
            <a:ext cx="2931680"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dobe Devanagari" panose="02040503050201020203" pitchFamily="18" charset="0"/>
                <a:ea typeface="+mn-ea"/>
                <a:cs typeface="Adobe Devanagari" panose="02040503050201020203" pitchFamily="18" charset="0"/>
              </a:rPr>
              <a:t>Methodology and Methods</a:t>
            </a: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pic>
        <p:nvPicPr>
          <p:cNvPr id="10" name="Picture 9">
            <a:extLst>
              <a:ext uri="{FF2B5EF4-FFF2-40B4-BE49-F238E27FC236}">
                <a16:creationId xmlns:a16="http://schemas.microsoft.com/office/drawing/2014/main" id="{424136B9-01D0-4949-8DCB-9140EA5FE895}"/>
              </a:ext>
            </a:extLst>
          </p:cNvPr>
          <p:cNvPicPr/>
          <p:nvPr/>
        </p:nvPicPr>
        <p:blipFill rotWithShape="1">
          <a:blip r:embed="rId3" cstate="print">
            <a:extLst>
              <a:ext uri="{28A0092B-C50C-407E-A947-70E740481C1C}">
                <a14:useLocalDpi xmlns:a14="http://schemas.microsoft.com/office/drawing/2010/main" val="0"/>
              </a:ext>
            </a:extLst>
          </a:blip>
          <a:srcRect l="1120" r="1"/>
          <a:stretch/>
        </p:blipFill>
        <p:spPr bwMode="auto">
          <a:xfrm>
            <a:off x="1934051" y="3342583"/>
            <a:ext cx="4916323" cy="2640312"/>
          </a:xfrm>
          <a:prstGeom prst="rect">
            <a:avLst/>
          </a:prstGeom>
          <a:noFill/>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95E69FF0-59B4-4267-8253-80E391CDAC64}"/>
              </a:ext>
            </a:extLst>
          </p:cNvPr>
          <p:cNvSpPr txBox="1"/>
          <p:nvPr/>
        </p:nvSpPr>
        <p:spPr>
          <a:xfrm>
            <a:off x="960319" y="1184235"/>
            <a:ext cx="7034390" cy="2142125"/>
          </a:xfrm>
          <a:prstGeom prst="rect">
            <a:avLst/>
          </a:prstGeom>
          <a:noFill/>
        </p:spPr>
        <p:txBody>
          <a:bodyPr wrap="square">
            <a:spAutoFit/>
          </a:bodyPr>
          <a:lstStyle/>
          <a:p>
            <a:pPr marL="285750" marR="0" lvl="0" indent="-285750" algn="just" defTabSz="4388198"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This work aims to develop both the backend and frontend.</a:t>
            </a:r>
          </a:p>
          <a:p>
            <a:pPr marL="285750" marR="0" lvl="0" indent="-285750" algn="just" defTabSz="4388198"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The Backend will be developed for communication to frontend, data collections, and manages the data in the database that it also allows users to access information from the server.</a:t>
            </a:r>
          </a:p>
          <a:p>
            <a:pPr marL="285750" indent="-285750" algn="just" defTabSz="4388198">
              <a:spcBef>
                <a:spcPct val="20000"/>
              </a:spcBef>
              <a:buFont typeface="Wingdings" panose="05000000000000000000" pitchFamily="2" charset="2"/>
              <a:buChar char="§"/>
              <a:defRPr/>
            </a:pPr>
            <a:r>
              <a:rPr kumimoji="0" lang="en-US" b="0" i="0" u="none" strike="noStrike" kern="1200" cap="none" spc="0" normalizeH="0" baseline="0" noProof="0" dirty="0">
                <a:ln>
                  <a:noFill/>
                </a:ln>
                <a:solidFill>
                  <a:srgbClr val="9C85C0">
                    <a:lumMod val="50000"/>
                  </a:srgbClr>
                </a:solidFill>
                <a:effectLst/>
                <a:uLnTx/>
                <a:uFillTx/>
                <a:latin typeface="Adobe Devanagari" panose="02040503050201020203" pitchFamily="18" charset="0"/>
                <a:cs typeface="Adobe Devanagari" panose="02040503050201020203" pitchFamily="18" charset="0"/>
              </a:rPr>
              <a:t> Frontend will be developed to monitor the data of each project/farm through web application that is compatible on both mobile and computer and plot the information from the database. </a:t>
            </a:r>
          </a:p>
        </p:txBody>
      </p:sp>
      <p:sp>
        <p:nvSpPr>
          <p:cNvPr id="12" name="Title 5">
            <a:extLst>
              <a:ext uri="{FF2B5EF4-FFF2-40B4-BE49-F238E27FC236}">
                <a16:creationId xmlns:a16="http://schemas.microsoft.com/office/drawing/2014/main" id="{7DF7D432-2B32-452F-9272-4BC87E547238}"/>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Methodology and Methods</a:t>
            </a:r>
          </a:p>
        </p:txBody>
      </p:sp>
      <p:sp>
        <p:nvSpPr>
          <p:cNvPr id="14" name="TextBox 13">
            <a:extLst>
              <a:ext uri="{FF2B5EF4-FFF2-40B4-BE49-F238E27FC236}">
                <a16:creationId xmlns:a16="http://schemas.microsoft.com/office/drawing/2014/main" id="{B88BCC60-FA25-4748-A9F0-031FB4C2752E}"/>
              </a:ext>
            </a:extLst>
          </p:cNvPr>
          <p:cNvSpPr txBox="1"/>
          <p:nvPr/>
        </p:nvSpPr>
        <p:spPr>
          <a:xfrm>
            <a:off x="2102018" y="5933929"/>
            <a:ext cx="4580388" cy="276999"/>
          </a:xfrm>
          <a:prstGeom prst="rect">
            <a:avLst/>
          </a:prstGeom>
          <a:noFill/>
        </p:spPr>
        <p:txBody>
          <a:bodyPr wrap="square">
            <a:spAutoFit/>
          </a:bodyPr>
          <a:lstStyle/>
          <a:p>
            <a:pPr algn="ctr">
              <a:spcAft>
                <a:spcPts val="1000"/>
              </a:spcAft>
            </a:pPr>
            <a:r>
              <a:rPr lang="en-US" sz="1200" dirty="0">
                <a:effectLst/>
                <a:latin typeface="Times New Roman" panose="02020603050405020304" pitchFamily="18" charset="0"/>
                <a:ea typeface="Calibri" panose="020F0502020204030204" pitchFamily="34" charset="0"/>
                <a:cs typeface="DaunPenh" panose="01010101010101010101" pitchFamily="2" charset="0"/>
              </a:rPr>
              <a:t>Architecture of IoT Cloud Storage</a:t>
            </a:r>
          </a:p>
        </p:txBody>
      </p:sp>
    </p:spTree>
    <p:extLst>
      <p:ext uri="{BB962C8B-B14F-4D97-AF65-F5344CB8AC3E}">
        <p14:creationId xmlns:p14="http://schemas.microsoft.com/office/powerpoint/2010/main" val="333065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06</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pic>
        <p:nvPicPr>
          <p:cNvPr id="10" name="Picture 9">
            <a:extLst>
              <a:ext uri="{FF2B5EF4-FFF2-40B4-BE49-F238E27FC236}">
                <a16:creationId xmlns:a16="http://schemas.microsoft.com/office/drawing/2014/main" id="{A0927038-FEED-4E43-A8AC-EFD07A89F647}"/>
              </a:ext>
            </a:extLst>
          </p:cNvPr>
          <p:cNvPicPr/>
          <p:nvPr/>
        </p:nvPicPr>
        <p:blipFill>
          <a:blip r:embed="rId3"/>
          <a:stretch>
            <a:fillRect/>
          </a:stretch>
        </p:blipFill>
        <p:spPr>
          <a:xfrm>
            <a:off x="1956922" y="1257198"/>
            <a:ext cx="4852090" cy="2009044"/>
          </a:xfrm>
          <a:prstGeom prst="rect">
            <a:avLst/>
          </a:prstGeom>
        </p:spPr>
      </p:pic>
      <p:sp>
        <p:nvSpPr>
          <p:cNvPr id="11" name="Arrow: Pentagon 10">
            <a:extLst>
              <a:ext uri="{FF2B5EF4-FFF2-40B4-BE49-F238E27FC236}">
                <a16:creationId xmlns:a16="http://schemas.microsoft.com/office/drawing/2014/main" id="{111A32E2-65A3-4596-8BD1-032D0C0FEB37}"/>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dobe Devanagari" panose="02040503050201020203" pitchFamily="18" charset="0"/>
                <a:ea typeface="+mn-ea"/>
                <a:cs typeface="Adobe Devanagari" panose="02040503050201020203" pitchFamily="18" charset="0"/>
              </a:rPr>
              <a:t>Introduction</a:t>
            </a:r>
          </a:p>
        </p:txBody>
      </p:sp>
      <p:sp>
        <p:nvSpPr>
          <p:cNvPr id="12" name="Arrow: Chevron 11">
            <a:extLst>
              <a:ext uri="{FF2B5EF4-FFF2-40B4-BE49-F238E27FC236}">
                <a16:creationId xmlns:a16="http://schemas.microsoft.com/office/drawing/2014/main" id="{8C987822-D19D-4F50-AA7B-7F9B56FAC245}"/>
              </a:ext>
            </a:extLst>
          </p:cNvPr>
          <p:cNvSpPr/>
          <p:nvPr/>
        </p:nvSpPr>
        <p:spPr>
          <a:xfrm>
            <a:off x="1996440" y="104698"/>
            <a:ext cx="2931680"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dobe Devanagari" panose="02040503050201020203" pitchFamily="18" charset="0"/>
                <a:ea typeface="+mn-ea"/>
                <a:cs typeface="Adobe Devanagari" panose="02040503050201020203" pitchFamily="18" charset="0"/>
              </a:rPr>
              <a:t>Methodology and Methods</a:t>
            </a:r>
          </a:p>
        </p:txBody>
      </p:sp>
      <p:sp>
        <p:nvSpPr>
          <p:cNvPr id="18" name="Text Placeholder 12">
            <a:extLst>
              <a:ext uri="{FF2B5EF4-FFF2-40B4-BE49-F238E27FC236}">
                <a16:creationId xmlns:a16="http://schemas.microsoft.com/office/drawing/2014/main" id="{C9330888-5587-49DC-9728-94333C6BCF58}"/>
              </a:ext>
            </a:extLst>
          </p:cNvPr>
          <p:cNvSpPr txBox="1">
            <a:spLocks/>
          </p:cNvSpPr>
          <p:nvPr/>
        </p:nvSpPr>
        <p:spPr>
          <a:xfrm>
            <a:off x="754381" y="3502409"/>
            <a:ext cx="7399759" cy="2579147"/>
          </a:xfrm>
          <a:prstGeom prst="rect">
            <a:avLst/>
          </a:prstGeom>
        </p:spPr>
        <p:txBody>
          <a:bodyPr wrap="square" lIns="228590" tIns="228590" rIns="228590" bIns="22859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285750" marR="0" lvl="0" indent="-285750" algn="just" defTabSz="43889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SQL Server: is primarily designed and developed to compete with MySQL and Oracle database.</a:t>
            </a:r>
          </a:p>
          <a:p>
            <a:pPr marL="285750" marR="0" lvl="0" indent="-285750" algn="just" defTabSz="43889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Database: is a collection of objects such as tables, views, stored procedures, triggers, functions, etc. </a:t>
            </a:r>
          </a:p>
          <a:p>
            <a:pPr marL="285750" marR="0" lvl="0" indent="-285750" algn="just" defTabSz="43889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Programming Language: using PHP language as main programming language.</a:t>
            </a:r>
          </a:p>
          <a:p>
            <a:pPr marL="285750" marR="0" lvl="0" indent="-285750" algn="just" defTabSz="43889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Rest API: allows frontend to do CRUD (CREATE/READ/UPLOAD/DELECT) operations on the data information and API carry out the info through HTTP methods.</a:t>
            </a:r>
          </a:p>
        </p:txBody>
      </p:sp>
      <p:sp>
        <p:nvSpPr>
          <p:cNvPr id="19" name="Title 5">
            <a:extLst>
              <a:ext uri="{FF2B5EF4-FFF2-40B4-BE49-F238E27FC236}">
                <a16:creationId xmlns:a16="http://schemas.microsoft.com/office/drawing/2014/main" id="{3303ADAD-1C41-479B-A00A-264172EA8785}"/>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Backend Development</a:t>
            </a:r>
          </a:p>
        </p:txBody>
      </p:sp>
      <p:sp>
        <p:nvSpPr>
          <p:cNvPr id="21" name="TextBox 20">
            <a:extLst>
              <a:ext uri="{FF2B5EF4-FFF2-40B4-BE49-F238E27FC236}">
                <a16:creationId xmlns:a16="http://schemas.microsoft.com/office/drawing/2014/main" id="{517B74DC-F25F-48F5-8B6B-2B0D737D2092}"/>
              </a:ext>
            </a:extLst>
          </p:cNvPr>
          <p:cNvSpPr txBox="1"/>
          <p:nvPr/>
        </p:nvSpPr>
        <p:spPr>
          <a:xfrm>
            <a:off x="2765337" y="3163855"/>
            <a:ext cx="4580388" cy="338554"/>
          </a:xfrm>
          <a:prstGeom prst="rect">
            <a:avLst/>
          </a:prstGeom>
          <a:noFill/>
        </p:spPr>
        <p:txBody>
          <a:bodyPr wrap="square">
            <a:spAutoFit/>
          </a:bodyPr>
          <a:lstStyle/>
          <a:p>
            <a:r>
              <a:rPr lang="en-US" sz="1600" dirty="0">
                <a:effectLst/>
                <a:latin typeface="Times New Roman" panose="02020603050405020304" pitchFamily="18" charset="0"/>
                <a:ea typeface="Calibri" panose="020F0502020204030204" pitchFamily="34" charset="0"/>
                <a:cs typeface="DaunPenh" panose="01010101010101010101" pitchFamily="2" charset="0"/>
              </a:rPr>
              <a:t>Architecture of Backend Development</a:t>
            </a:r>
            <a:endParaRPr lang="en-US" sz="1600" dirty="0"/>
          </a:p>
        </p:txBody>
      </p:sp>
    </p:spTree>
    <p:extLst>
      <p:ext uri="{BB962C8B-B14F-4D97-AF65-F5344CB8AC3E}">
        <p14:creationId xmlns:p14="http://schemas.microsoft.com/office/powerpoint/2010/main" val="16740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07</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sp>
        <p:nvSpPr>
          <p:cNvPr id="11" name="Arrow: Pentagon 10">
            <a:extLst>
              <a:ext uri="{FF2B5EF4-FFF2-40B4-BE49-F238E27FC236}">
                <a16:creationId xmlns:a16="http://schemas.microsoft.com/office/drawing/2014/main" id="{111A32E2-65A3-4596-8BD1-032D0C0FEB37}"/>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Introduction</a:t>
            </a:r>
          </a:p>
        </p:txBody>
      </p:sp>
      <p:sp>
        <p:nvSpPr>
          <p:cNvPr id="12" name="Arrow: Chevron 11">
            <a:extLst>
              <a:ext uri="{FF2B5EF4-FFF2-40B4-BE49-F238E27FC236}">
                <a16:creationId xmlns:a16="http://schemas.microsoft.com/office/drawing/2014/main" id="{8C987822-D19D-4F50-AA7B-7F9B56FAC245}"/>
              </a:ext>
            </a:extLst>
          </p:cNvPr>
          <p:cNvSpPr/>
          <p:nvPr/>
        </p:nvSpPr>
        <p:spPr>
          <a:xfrm>
            <a:off x="1996440" y="104698"/>
            <a:ext cx="2931680"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dobe Devanagari" panose="02040503050201020203" pitchFamily="18" charset="0"/>
                <a:ea typeface="+mn-ea"/>
                <a:cs typeface="Adobe Devanagari" panose="02040503050201020203" pitchFamily="18" charset="0"/>
              </a:rPr>
              <a:t>Methodology and Methods</a:t>
            </a:r>
          </a:p>
        </p:txBody>
      </p:sp>
      <p:sp>
        <p:nvSpPr>
          <p:cNvPr id="17" name="Text Placeholder 12">
            <a:extLst>
              <a:ext uri="{FF2B5EF4-FFF2-40B4-BE49-F238E27FC236}">
                <a16:creationId xmlns:a16="http://schemas.microsoft.com/office/drawing/2014/main" id="{D14DE4F1-C1D7-4C6C-A587-F58F74AD3B6D}"/>
              </a:ext>
            </a:extLst>
          </p:cNvPr>
          <p:cNvSpPr txBox="1">
            <a:spLocks/>
          </p:cNvSpPr>
          <p:nvPr/>
        </p:nvSpPr>
        <p:spPr>
          <a:xfrm>
            <a:off x="955997" y="3711615"/>
            <a:ext cx="7198143" cy="2529903"/>
          </a:xfrm>
          <a:prstGeom prst="rect">
            <a:avLst/>
          </a:prstGeom>
        </p:spPr>
        <p:txBody>
          <a:bodyPr wrap="square" lIns="228590" tIns="228590" rIns="228590" bIns="22859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285750" marR="0" lvl="0" indent="-285750" algn="just" defTabSz="43889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Web application will be developed by using Laravel 7 framework (using PHP language) with Bootstrap 4, and to develop a web application, the code is written in HTML, CSS, and JS. The main goal in the web application is to communicate with the server, be able to send and collect data from database.</a:t>
            </a:r>
          </a:p>
          <a:p>
            <a:pPr marL="285750" marR="0" lvl="0" indent="-285750" algn="just" defTabSz="43889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Mobile application will be developed by using Flutter framework with Dart language that it will be able to develop both iOS and Android.</a:t>
            </a:r>
          </a:p>
          <a:p>
            <a:pPr marL="285750" marR="0" lvl="0" indent="-285750" algn="just" defTabSz="43889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9C85C0">
                    <a:lumMod val="50000"/>
                  </a:srgbClr>
                </a:solidFill>
                <a:effectLst/>
                <a:uLnTx/>
                <a:uFillTx/>
                <a:latin typeface="Times New Roman" pitchFamily="18" charset="0"/>
                <a:ea typeface="+mn-ea"/>
                <a:cs typeface="Times New Roman" pitchFamily="18" charset="0"/>
              </a:rPr>
              <a:t>REST API is used for communication between web application, mobile application, database, server, and Sensor Node.</a:t>
            </a:r>
          </a:p>
        </p:txBody>
      </p:sp>
      <p:sp>
        <p:nvSpPr>
          <p:cNvPr id="19" name="Title 5">
            <a:extLst>
              <a:ext uri="{FF2B5EF4-FFF2-40B4-BE49-F238E27FC236}">
                <a16:creationId xmlns:a16="http://schemas.microsoft.com/office/drawing/2014/main" id="{3303ADAD-1C41-479B-A00A-264172EA8785}"/>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Frontend Development</a:t>
            </a:r>
          </a:p>
        </p:txBody>
      </p:sp>
      <p:pic>
        <p:nvPicPr>
          <p:cNvPr id="21" name="Picture 20">
            <a:extLst>
              <a:ext uri="{FF2B5EF4-FFF2-40B4-BE49-F238E27FC236}">
                <a16:creationId xmlns:a16="http://schemas.microsoft.com/office/drawing/2014/main" id="{D38617E4-6BC7-4CF2-AB0B-54EC4C26F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58" y="1023228"/>
            <a:ext cx="3010530" cy="2458041"/>
          </a:xfrm>
          <a:prstGeom prst="rect">
            <a:avLst/>
          </a:prstGeom>
        </p:spPr>
      </p:pic>
      <p:sp>
        <p:nvSpPr>
          <p:cNvPr id="25" name="TextBox 24">
            <a:extLst>
              <a:ext uri="{FF2B5EF4-FFF2-40B4-BE49-F238E27FC236}">
                <a16:creationId xmlns:a16="http://schemas.microsoft.com/office/drawing/2014/main" id="{C78DCD3D-FE14-47CA-B079-F870ED1975B5}"/>
              </a:ext>
            </a:extLst>
          </p:cNvPr>
          <p:cNvSpPr txBox="1"/>
          <p:nvPr/>
        </p:nvSpPr>
        <p:spPr>
          <a:xfrm>
            <a:off x="2301852" y="3403838"/>
            <a:ext cx="4580388" cy="307777"/>
          </a:xfrm>
          <a:prstGeom prst="rect">
            <a:avLst/>
          </a:prstGeom>
          <a:noFill/>
        </p:spPr>
        <p:txBody>
          <a:bodyPr wrap="square">
            <a:spAutoFit/>
          </a:bodyPr>
          <a:lstStyle/>
          <a:p>
            <a:pPr algn="ctr">
              <a:spcAft>
                <a:spcPts val="1000"/>
              </a:spcAft>
            </a:pPr>
            <a:r>
              <a:rPr lang="en-US" sz="1400" dirty="0">
                <a:effectLst/>
                <a:latin typeface="Times New Roman" panose="02020603050405020304" pitchFamily="18" charset="0"/>
                <a:ea typeface="Calibri" panose="020F0502020204030204" pitchFamily="34" charset="0"/>
                <a:cs typeface="DaunPenh" panose="01010101010101010101" pitchFamily="2" charset="0"/>
              </a:rPr>
              <a:t>Web &amp; Mobile Application</a:t>
            </a:r>
          </a:p>
        </p:txBody>
      </p:sp>
    </p:spTree>
    <p:extLst>
      <p:ext uri="{BB962C8B-B14F-4D97-AF65-F5344CB8AC3E}">
        <p14:creationId xmlns:p14="http://schemas.microsoft.com/office/powerpoint/2010/main" val="146483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3A9824-5C76-43B5-B993-06EC3AAB4318}"/>
              </a:ext>
            </a:extLst>
          </p:cNvPr>
          <p:cNvSpPr/>
          <p:nvPr/>
        </p:nvSpPr>
        <p:spPr>
          <a:xfrm>
            <a:off x="0" y="926428"/>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C8D5BD7-3CA6-4B82-A69C-5C71DD6211BE}"/>
              </a:ext>
            </a:extLst>
          </p:cNvPr>
          <p:cNvCxnSpPr>
            <a:cxnSpLocks/>
          </p:cNvCxnSpPr>
          <p:nvPr/>
        </p:nvCxnSpPr>
        <p:spPr>
          <a:xfrm>
            <a:off x="0" y="6694306"/>
            <a:ext cx="9144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Slide Number Placeholder 8">
            <a:extLst>
              <a:ext uri="{FF2B5EF4-FFF2-40B4-BE49-F238E27FC236}">
                <a16:creationId xmlns:a16="http://schemas.microsoft.com/office/drawing/2014/main" id="{A9F71EEC-F452-46AA-BD52-A13BF4289C93}"/>
              </a:ext>
            </a:extLst>
          </p:cNvPr>
          <p:cNvSpPr txBox="1">
            <a:spLocks/>
          </p:cNvSpPr>
          <p:nvPr/>
        </p:nvSpPr>
        <p:spPr>
          <a:xfrm>
            <a:off x="8335564" y="6694306"/>
            <a:ext cx="808436" cy="1636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lstStyle>
            <a:defPPr>
              <a:defRPr lang="en-US"/>
            </a:defPPr>
            <a:lvl1pPr marL="0" algn="l" defTabSz="457200" rtl="0" eaLnBrk="1" latinLnBrk="0" hangingPunct="1">
              <a:defRPr sz="75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 08</a:t>
            </a:r>
          </a:p>
        </p:txBody>
      </p:sp>
      <p:sp>
        <p:nvSpPr>
          <p:cNvPr id="37" name="Rectangle 36">
            <a:extLst>
              <a:ext uri="{FF2B5EF4-FFF2-40B4-BE49-F238E27FC236}">
                <a16:creationId xmlns:a16="http://schemas.microsoft.com/office/drawing/2014/main" id="{0A9ED713-CD35-4DC6-B7D5-3BEB64560756}"/>
              </a:ext>
            </a:extLst>
          </p:cNvPr>
          <p:cNvSpPr/>
          <p:nvPr/>
        </p:nvSpPr>
        <p:spPr>
          <a:xfrm>
            <a:off x="-1" y="0"/>
            <a:ext cx="9144000" cy="457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Arrow: Chevron 48">
            <a:extLst>
              <a:ext uri="{FF2B5EF4-FFF2-40B4-BE49-F238E27FC236}">
                <a16:creationId xmlns:a16="http://schemas.microsoft.com/office/drawing/2014/main" id="{4262052D-1303-4177-9674-50A7E862301B}"/>
              </a:ext>
            </a:extLst>
          </p:cNvPr>
          <p:cNvSpPr/>
          <p:nvPr/>
        </p:nvSpPr>
        <p:spPr>
          <a:xfrm>
            <a:off x="4808220" y="104697"/>
            <a:ext cx="2476500" cy="336533"/>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dobe Devanagari" panose="02040503050201020203" pitchFamily="18" charset="0"/>
                <a:ea typeface="+mn-ea"/>
                <a:cs typeface="Adobe Devanagari" panose="02040503050201020203" pitchFamily="18" charset="0"/>
              </a:rPr>
              <a:t>Result and Discussion</a:t>
            </a:r>
          </a:p>
        </p:txBody>
      </p:sp>
      <p:sp>
        <p:nvSpPr>
          <p:cNvPr id="50" name="Arrow: Chevron 49">
            <a:extLst>
              <a:ext uri="{FF2B5EF4-FFF2-40B4-BE49-F238E27FC236}">
                <a16:creationId xmlns:a16="http://schemas.microsoft.com/office/drawing/2014/main" id="{67C38AA9-DABD-4695-828E-C0055B1A28CA}"/>
              </a:ext>
            </a:extLst>
          </p:cNvPr>
          <p:cNvSpPr/>
          <p:nvPr/>
        </p:nvSpPr>
        <p:spPr>
          <a:xfrm>
            <a:off x="7164281" y="104703"/>
            <a:ext cx="1979718"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Conclusions</a:t>
            </a:r>
          </a:p>
        </p:txBody>
      </p:sp>
      <p:sp>
        <p:nvSpPr>
          <p:cNvPr id="11" name="Arrow: Pentagon 10">
            <a:extLst>
              <a:ext uri="{FF2B5EF4-FFF2-40B4-BE49-F238E27FC236}">
                <a16:creationId xmlns:a16="http://schemas.microsoft.com/office/drawing/2014/main" id="{111A32E2-65A3-4596-8BD1-032D0C0FEB37}"/>
              </a:ext>
            </a:extLst>
          </p:cNvPr>
          <p:cNvSpPr/>
          <p:nvPr/>
        </p:nvSpPr>
        <p:spPr>
          <a:xfrm>
            <a:off x="-2" y="104702"/>
            <a:ext cx="2115672" cy="336533"/>
          </a:xfrm>
          <a:prstGeom prst="homePlate">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rPr>
              <a:t>Introduction</a:t>
            </a:r>
          </a:p>
        </p:txBody>
      </p:sp>
      <p:sp>
        <p:nvSpPr>
          <p:cNvPr id="12" name="Arrow: Chevron 11">
            <a:extLst>
              <a:ext uri="{FF2B5EF4-FFF2-40B4-BE49-F238E27FC236}">
                <a16:creationId xmlns:a16="http://schemas.microsoft.com/office/drawing/2014/main" id="{8C987822-D19D-4F50-AA7B-7F9B56FAC245}"/>
              </a:ext>
            </a:extLst>
          </p:cNvPr>
          <p:cNvSpPr/>
          <p:nvPr/>
        </p:nvSpPr>
        <p:spPr>
          <a:xfrm>
            <a:off x="1996440" y="104698"/>
            <a:ext cx="2931680" cy="336533"/>
          </a:xfrm>
          <a:prstGeom prst="chevron">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dobe Devanagari" panose="02040503050201020203" pitchFamily="18" charset="0"/>
                <a:ea typeface="+mn-ea"/>
                <a:cs typeface="Adobe Devanagari" panose="02040503050201020203" pitchFamily="18" charset="0"/>
              </a:rPr>
              <a:t>Methodology and Methods</a:t>
            </a:r>
          </a:p>
        </p:txBody>
      </p:sp>
      <p:pic>
        <p:nvPicPr>
          <p:cNvPr id="14" name="Picture 13">
            <a:extLst>
              <a:ext uri="{FF2B5EF4-FFF2-40B4-BE49-F238E27FC236}">
                <a16:creationId xmlns:a16="http://schemas.microsoft.com/office/drawing/2014/main" id="{A606C4EE-2C75-498F-88AF-66893DB39027}"/>
              </a:ext>
            </a:extLst>
          </p:cNvPr>
          <p:cNvPicPr/>
          <p:nvPr/>
        </p:nvPicPr>
        <p:blipFill>
          <a:blip r:embed="rId3"/>
          <a:stretch>
            <a:fillRect/>
          </a:stretch>
        </p:blipFill>
        <p:spPr>
          <a:xfrm>
            <a:off x="3765785" y="1798546"/>
            <a:ext cx="5145358" cy="3734522"/>
          </a:xfrm>
          <a:prstGeom prst="rect">
            <a:avLst/>
          </a:prstGeom>
        </p:spPr>
      </p:pic>
      <p:sp>
        <p:nvSpPr>
          <p:cNvPr id="13" name="TextBox 12">
            <a:extLst>
              <a:ext uri="{FF2B5EF4-FFF2-40B4-BE49-F238E27FC236}">
                <a16:creationId xmlns:a16="http://schemas.microsoft.com/office/drawing/2014/main" id="{4A526CF8-4163-4123-BB7D-8541692C64E0}"/>
              </a:ext>
            </a:extLst>
          </p:cNvPr>
          <p:cNvSpPr txBox="1"/>
          <p:nvPr/>
        </p:nvSpPr>
        <p:spPr>
          <a:xfrm>
            <a:off x="349206" y="2211671"/>
            <a:ext cx="3532928" cy="1877437"/>
          </a:xfrm>
          <a:prstGeom prst="rect">
            <a:avLst/>
          </a:prstGeom>
          <a:noFill/>
        </p:spPr>
        <p:txBody>
          <a:bodyPr wrap="square">
            <a:spAutoFit/>
          </a:bodyPr>
          <a:lstStyle/>
          <a:p>
            <a:pPr marL="285750" indent="-285750">
              <a:buFont typeface="Wingdings" panose="05000000000000000000" pitchFamily="2" charset="2"/>
              <a:buChar char="q"/>
            </a:pPr>
            <a:r>
              <a:rPr lang="en-US" sz="2000" dirty="0">
                <a:latin typeface="Times New Roman" panose="02020603050405020304" pitchFamily="18" charset="0"/>
                <a:ea typeface="Calibri" panose="020F0502020204030204" pitchFamily="34" charset="0"/>
                <a:cs typeface="DaunPenh" panose="01010101010101010101" pitchFamily="2" charset="0"/>
              </a:rPr>
              <a:t>On</a:t>
            </a:r>
            <a:r>
              <a:rPr lang="en-US" sz="2000" dirty="0">
                <a:effectLst/>
                <a:latin typeface="Times New Roman" panose="02020603050405020304" pitchFamily="18" charset="0"/>
                <a:ea typeface="Calibri" panose="020F0502020204030204" pitchFamily="34" charset="0"/>
                <a:cs typeface="DaunPenh" panose="01010101010101010101" pitchFamily="2" charset="0"/>
              </a:rPr>
              <a:t> backend development:</a:t>
            </a:r>
          </a:p>
          <a:p>
            <a:pPr marL="171450" indent="-171450">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DaunPenh" panose="01010101010101010101" pitchFamily="2" charset="0"/>
              </a:rPr>
              <a:t>Create account </a:t>
            </a:r>
          </a:p>
          <a:p>
            <a:pPr marL="171450" indent="-171450">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DaunPenh" panose="01010101010101010101" pitchFamily="2" charset="0"/>
              </a:rPr>
              <a:t>Manage (CRUD)</a:t>
            </a:r>
          </a:p>
          <a:p>
            <a:pPr marL="171450" indent="-171450">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DaunPenh" panose="01010101010101010101" pitchFamily="2" charset="0"/>
              </a:rPr>
              <a:t>Authentication (Email &amp; Password)</a:t>
            </a:r>
          </a:p>
          <a:p>
            <a:endParaRPr lang="en-US" sz="1200" dirty="0">
              <a:effectLst/>
              <a:latin typeface="Times New Roman" panose="02020603050405020304" pitchFamily="18" charset="0"/>
              <a:ea typeface="Calibri" panose="020F0502020204030204" pitchFamily="34" charset="0"/>
              <a:cs typeface="DaunPenh" panose="01010101010101010101" pitchFamily="2"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DaunPenh" panose="01010101010101010101" pitchFamily="2" charset="0"/>
              </a:rPr>
              <a:t>On frontend development: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DaunPenh" panose="01010101010101010101" pitchFamily="2" charset="0"/>
              </a:rPr>
              <a:t>View data</a:t>
            </a:r>
          </a:p>
        </p:txBody>
      </p:sp>
      <p:sp>
        <p:nvSpPr>
          <p:cNvPr id="16" name="Title 5">
            <a:extLst>
              <a:ext uri="{FF2B5EF4-FFF2-40B4-BE49-F238E27FC236}">
                <a16:creationId xmlns:a16="http://schemas.microsoft.com/office/drawing/2014/main" id="{955BE570-3417-4581-92F5-FD1D116C3471}"/>
              </a:ext>
            </a:extLst>
          </p:cNvPr>
          <p:cNvSpPr>
            <a:spLocks noGrp="1"/>
          </p:cNvSpPr>
          <p:nvPr>
            <p:ph type="title"/>
          </p:nvPr>
        </p:nvSpPr>
        <p:spPr>
          <a:xfrm>
            <a:off x="448864" y="561534"/>
            <a:ext cx="7886700" cy="305908"/>
          </a:xfrm>
        </p:spPr>
        <p:txBody>
          <a:bodyPr>
            <a:noAutofit/>
          </a:bodyPr>
          <a:lstStyle/>
          <a:p>
            <a:pPr lvl="0"/>
            <a:r>
              <a:rPr lang="en-US" sz="2600" b="1" dirty="0">
                <a:latin typeface="Adobe Devanagari" panose="02040503050201020203" pitchFamily="18" charset="0"/>
                <a:cs typeface="Adobe Devanagari" panose="02040503050201020203" pitchFamily="18" charset="0"/>
              </a:rPr>
              <a:t>Result and Discussion</a:t>
            </a:r>
          </a:p>
        </p:txBody>
      </p:sp>
      <p:sp>
        <p:nvSpPr>
          <p:cNvPr id="15" name="TextBox 14">
            <a:extLst>
              <a:ext uri="{FF2B5EF4-FFF2-40B4-BE49-F238E27FC236}">
                <a16:creationId xmlns:a16="http://schemas.microsoft.com/office/drawing/2014/main" id="{7E89FC74-F241-4388-AF42-A2DB5473CC33}"/>
              </a:ext>
            </a:extLst>
          </p:cNvPr>
          <p:cNvSpPr txBox="1"/>
          <p:nvPr/>
        </p:nvSpPr>
        <p:spPr>
          <a:xfrm>
            <a:off x="5464575" y="5539088"/>
            <a:ext cx="2246279" cy="338554"/>
          </a:xfrm>
          <a:prstGeom prst="rect">
            <a:avLst/>
          </a:prstGeom>
          <a:noFill/>
        </p:spPr>
        <p:txBody>
          <a:bodyPr wrap="square">
            <a:spAutoFit/>
          </a:bodyPr>
          <a:lstStyle/>
          <a:p>
            <a:r>
              <a:rPr lang="en-US" sz="1600" dirty="0">
                <a:latin typeface="Times New Roman" panose="02020603050405020304" pitchFamily="18" charset="0"/>
                <a:cs typeface="DaunPenh" panose="01010101010101010101" pitchFamily="2" charset="0"/>
              </a:rPr>
              <a:t>Interface of User Login</a:t>
            </a:r>
            <a:endParaRPr lang="en-US" sz="1600" dirty="0"/>
          </a:p>
        </p:txBody>
      </p:sp>
    </p:spTree>
    <p:extLst>
      <p:ext uri="{BB962C8B-B14F-4D97-AF65-F5344CB8AC3E}">
        <p14:creationId xmlns:p14="http://schemas.microsoft.com/office/powerpoint/2010/main" val="303158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93EB466859B54688A03DF32A29DFDD" ma:contentTypeVersion="6" ma:contentTypeDescription="Create a new document." ma:contentTypeScope="" ma:versionID="7991b498aa981c112db9c4d618342764">
  <xsd:schema xmlns:xsd="http://www.w3.org/2001/XMLSchema" xmlns:xs="http://www.w3.org/2001/XMLSchema" xmlns:p="http://schemas.microsoft.com/office/2006/metadata/properties" xmlns:ns2="6c95fa27-2bc0-436b-9ccb-a7dd4d1b3f9f" targetNamespace="http://schemas.microsoft.com/office/2006/metadata/properties" ma:root="true" ma:fieldsID="c9d769006905d60acfbcd72e7c8ffc3c" ns2:_="">
    <xsd:import namespace="6c95fa27-2bc0-436b-9ccb-a7dd4d1b3f9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5fa27-2bc0-436b-9ccb-a7dd4d1b3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4B447E-6505-4D6F-9DE6-14B85C2B93B5}">
  <ds:schemaRef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6c95fa27-2bc0-436b-9ccb-a7dd4d1b3f9f"/>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019ED9F4-1DE1-4302-8206-F24DE5BC49E2}">
  <ds:schemaRefs>
    <ds:schemaRef ds:uri="http://schemas.microsoft.com/sharepoint/v3/contenttype/forms"/>
  </ds:schemaRefs>
</ds:datastoreItem>
</file>

<file path=customXml/itemProps3.xml><?xml version="1.0" encoding="utf-8"?>
<ds:datastoreItem xmlns:ds="http://schemas.openxmlformats.org/officeDocument/2006/customXml" ds:itemID="{76BF8725-102A-4FED-B6A5-464C20B511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5fa27-2bc0-436b-9ccb-a7dd4d1b3f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13645</TotalTime>
  <Words>1198</Words>
  <Application>Microsoft Office PowerPoint</Application>
  <PresentationFormat>On-screen Show (4:3)</PresentationFormat>
  <Paragraphs>222</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Adobe Devanagari</vt:lpstr>
      <vt:lpstr>Arial</vt:lpstr>
      <vt:lpstr>Arial Black</vt:lpstr>
      <vt:lpstr>Bookman Old Style</vt:lpstr>
      <vt:lpstr>Calibri</vt:lpstr>
      <vt:lpstr>Calibri Light</vt:lpstr>
      <vt:lpstr>Exo 2</vt:lpstr>
      <vt:lpstr>Times New Roman</vt:lpstr>
      <vt:lpstr>Wingdings</vt:lpstr>
      <vt:lpstr>Office Theme</vt:lpstr>
      <vt:lpstr>PowerPoint Presentation</vt:lpstr>
      <vt:lpstr>PowerPoint Presentation</vt:lpstr>
      <vt:lpstr>PowerPoint Presentation</vt:lpstr>
      <vt:lpstr>Introduction</vt:lpstr>
      <vt:lpstr>Objectives</vt:lpstr>
      <vt:lpstr>Methodology and Methods</vt:lpstr>
      <vt:lpstr>Backend Development</vt:lpstr>
      <vt:lpstr>Frontend Development</vt:lpstr>
      <vt:lpstr>Result and Discussion</vt:lpstr>
      <vt:lpstr>Viewing data on line charts</vt:lpstr>
      <vt:lpstr>Team Information</vt:lpstr>
      <vt:lpstr>Mobile Application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Sann Seyha</dc:creator>
  <cp:lastModifiedBy>Vannak Sovannroth</cp:lastModifiedBy>
  <cp:revision>484</cp:revision>
  <cp:lastPrinted>2019-07-12T08:14:49Z</cp:lastPrinted>
  <dcterms:created xsi:type="dcterms:W3CDTF">2019-07-03T13:57:04Z</dcterms:created>
  <dcterms:modified xsi:type="dcterms:W3CDTF">2021-02-14T14:19:44Z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0x0101004993EB466859B54688A03DF32A29DFDD</vt:lpwstr>
  </property>
</Properties>
</file>