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7" r:id="rId9"/>
    <p:sldId id="268" r:id="rId10"/>
    <p:sldId id="269" r:id="rId11"/>
    <p:sldId id="270" r:id="rId12"/>
    <p:sldId id="271" r:id="rId13"/>
    <p:sldId id="272" r:id="rId14"/>
    <p:sldId id="273" r:id="rId15"/>
    <p:sldId id="274" r:id="rId16"/>
    <p:sldId id="275" r:id="rId17"/>
    <p:sldId id="276" r:id="rId18"/>
    <p:sldId id="262" r:id="rId19"/>
    <p:sldId id="278" r:id="rId20"/>
    <p:sldId id="279" r:id="rId21"/>
    <p:sldId id="277" r:id="rId22"/>
    <p:sldId id="264" r:id="rId23"/>
    <p:sldId id="266"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E28EDE-3C1B-4517-9FC4-B1CEE91C2BBB}" type="datetimeFigureOut">
              <a:rPr lang="en-US" smtClean="0"/>
              <a:t>10/15/2020</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8D7D761-A7ED-43C5-BAA4-0FCA8A653E50}"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06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28EDE-3C1B-4517-9FC4-B1CEE91C2BBB}"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7D761-A7ED-43C5-BAA4-0FCA8A653E50}"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79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28EDE-3C1B-4517-9FC4-B1CEE91C2BBB}"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7D761-A7ED-43C5-BAA4-0FCA8A653E50}"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057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28EDE-3C1B-4517-9FC4-B1CEE91C2BBB}"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7D761-A7ED-43C5-BAA4-0FCA8A653E50}"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549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E28EDE-3C1B-4517-9FC4-B1CEE91C2BBB}"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7D761-A7ED-43C5-BAA4-0FCA8A653E50}"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66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E28EDE-3C1B-4517-9FC4-B1CEE91C2BBB}"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7D761-A7ED-43C5-BAA4-0FCA8A653E50}"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2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28EDE-3C1B-4517-9FC4-B1CEE91C2BBB}" type="datetimeFigureOut">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7D761-A7ED-43C5-BAA4-0FCA8A653E50}"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39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E28EDE-3C1B-4517-9FC4-B1CEE91C2BBB}" type="datetimeFigureOut">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7D761-A7ED-43C5-BAA4-0FCA8A653E50}"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793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28EDE-3C1B-4517-9FC4-B1CEE91C2BBB}" type="datetimeFigureOut">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7D761-A7ED-43C5-BAA4-0FCA8A653E50}" type="slidenum">
              <a:rPr lang="en-US" smtClean="0"/>
              <a:t>‹#›</a:t>
            </a:fld>
            <a:endParaRPr lang="en-US"/>
          </a:p>
        </p:txBody>
      </p:sp>
    </p:spTree>
    <p:extLst>
      <p:ext uri="{BB962C8B-B14F-4D97-AF65-F5344CB8AC3E}">
        <p14:creationId xmlns:p14="http://schemas.microsoft.com/office/powerpoint/2010/main" val="219848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E28EDE-3C1B-4517-9FC4-B1CEE91C2BBB}"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7D761-A7ED-43C5-BAA4-0FCA8A653E50}"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318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D4E28EDE-3C1B-4517-9FC4-B1CEE91C2BBB}" type="datetimeFigureOut">
              <a:rPr lang="en-US" smtClean="0"/>
              <a:t>10/15/2020</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38D7D761-A7ED-43C5-BAA4-0FCA8A653E50}"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765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E28EDE-3C1B-4517-9FC4-B1CEE91C2BBB}" type="datetimeFigureOut">
              <a:rPr lang="en-US" smtClean="0"/>
              <a:t>10/15/2020</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D7D761-A7ED-43C5-BAA4-0FCA8A653E50}"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4580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8;p15">
            <a:extLst>
              <a:ext uri="{FF2B5EF4-FFF2-40B4-BE49-F238E27FC236}">
                <a16:creationId xmlns:a16="http://schemas.microsoft.com/office/drawing/2014/main" id="{1B2DFAF8-085A-4106-BAFC-FAEA61E1CDEC}"/>
              </a:ext>
            </a:extLst>
          </p:cNvPr>
          <p:cNvPicPr preferRelativeResize="0"/>
          <p:nvPr/>
        </p:nvPicPr>
        <p:blipFill rotWithShape="1">
          <a:blip r:embed="rId2">
            <a:alphaModFix/>
          </a:blip>
          <a:srcRect l="12726" r="12719"/>
          <a:stretch/>
        </p:blipFill>
        <p:spPr>
          <a:xfrm>
            <a:off x="127030" y="768848"/>
            <a:ext cx="2158971" cy="2534792"/>
          </a:xfrm>
          <a:prstGeom prst="rect">
            <a:avLst/>
          </a:prstGeom>
          <a:noFill/>
          <a:ln>
            <a:noFill/>
          </a:ln>
        </p:spPr>
      </p:pic>
      <p:sp>
        <p:nvSpPr>
          <p:cNvPr id="8" name="TextBox 7">
            <a:extLst>
              <a:ext uri="{FF2B5EF4-FFF2-40B4-BE49-F238E27FC236}">
                <a16:creationId xmlns:a16="http://schemas.microsoft.com/office/drawing/2014/main" id="{39FE0352-2717-4842-8C27-BF119644DA12}"/>
              </a:ext>
            </a:extLst>
          </p:cNvPr>
          <p:cNvSpPr txBox="1"/>
          <p:nvPr/>
        </p:nvSpPr>
        <p:spPr>
          <a:xfrm>
            <a:off x="2728452" y="516194"/>
            <a:ext cx="9335729" cy="830997"/>
          </a:xfrm>
          <a:prstGeom prst="rect">
            <a:avLst/>
          </a:prstGeom>
          <a:noFill/>
        </p:spPr>
        <p:txBody>
          <a:bodyPr wrap="square" rtlCol="0">
            <a:spAutoFit/>
          </a:bodyPr>
          <a:lstStyle/>
          <a:p>
            <a:r>
              <a:rPr lang="en-US" sz="4800" b="1" dirty="0"/>
              <a:t>University Of  Puthisastra</a:t>
            </a:r>
          </a:p>
        </p:txBody>
      </p:sp>
      <p:sp>
        <p:nvSpPr>
          <p:cNvPr id="10" name="TextBox 9">
            <a:extLst>
              <a:ext uri="{FF2B5EF4-FFF2-40B4-BE49-F238E27FC236}">
                <a16:creationId xmlns:a16="http://schemas.microsoft.com/office/drawing/2014/main" id="{12909AD3-CC3C-4543-8924-FC97CF0004B1}"/>
              </a:ext>
            </a:extLst>
          </p:cNvPr>
          <p:cNvSpPr txBox="1"/>
          <p:nvPr/>
        </p:nvSpPr>
        <p:spPr>
          <a:xfrm>
            <a:off x="4859905" y="1648484"/>
            <a:ext cx="4484686" cy="461665"/>
          </a:xfrm>
          <a:prstGeom prst="rect">
            <a:avLst/>
          </a:prstGeom>
          <a:noFill/>
        </p:spPr>
        <p:txBody>
          <a:bodyPr wrap="square">
            <a:spAutoFit/>
          </a:bodyPr>
          <a:lstStyle/>
          <a:p>
            <a:r>
              <a:rPr lang="en-US" sz="2400" b="1" dirty="0">
                <a:latin typeface="Bell MT" panose="02020503060305020303" pitchFamily="18" charset="0"/>
              </a:rPr>
              <a:t>WEB FINAL PRESENTATION</a:t>
            </a:r>
            <a:endParaRPr lang="en-US" sz="2400" dirty="0"/>
          </a:p>
        </p:txBody>
      </p:sp>
      <p:sp>
        <p:nvSpPr>
          <p:cNvPr id="12" name="TextBox 11">
            <a:extLst>
              <a:ext uri="{FF2B5EF4-FFF2-40B4-BE49-F238E27FC236}">
                <a16:creationId xmlns:a16="http://schemas.microsoft.com/office/drawing/2014/main" id="{7D3BB7E1-EBA4-455F-AA46-1DBC8D2AB90F}"/>
              </a:ext>
            </a:extLst>
          </p:cNvPr>
          <p:cNvSpPr txBox="1"/>
          <p:nvPr/>
        </p:nvSpPr>
        <p:spPr>
          <a:xfrm>
            <a:off x="4859905" y="2226776"/>
            <a:ext cx="4859283" cy="584775"/>
          </a:xfrm>
          <a:prstGeom prst="rect">
            <a:avLst/>
          </a:prstGeom>
          <a:noFill/>
        </p:spPr>
        <p:txBody>
          <a:bodyPr wrap="square">
            <a:spAutoFit/>
          </a:bodyPr>
          <a:lstStyle/>
          <a:p>
            <a:r>
              <a:rPr lang="en-US" sz="3200" b="1" dirty="0">
                <a:latin typeface="Bell MT" panose="02020503060305020303" pitchFamily="18" charset="0"/>
              </a:rPr>
              <a:t>Restaurant Management</a:t>
            </a:r>
            <a:endParaRPr lang="en-US" sz="3200" dirty="0"/>
          </a:p>
        </p:txBody>
      </p:sp>
      <p:sp>
        <p:nvSpPr>
          <p:cNvPr id="14" name="TextBox 13">
            <a:extLst>
              <a:ext uri="{FF2B5EF4-FFF2-40B4-BE49-F238E27FC236}">
                <a16:creationId xmlns:a16="http://schemas.microsoft.com/office/drawing/2014/main" id="{E034C8E8-6812-46AC-98C7-10E8550926D5}"/>
              </a:ext>
            </a:extLst>
          </p:cNvPr>
          <p:cNvSpPr txBox="1"/>
          <p:nvPr/>
        </p:nvSpPr>
        <p:spPr>
          <a:xfrm>
            <a:off x="5047790" y="3842760"/>
            <a:ext cx="3148474" cy="1323439"/>
          </a:xfrm>
          <a:prstGeom prst="rect">
            <a:avLst/>
          </a:prstGeom>
          <a:noFill/>
        </p:spPr>
        <p:txBody>
          <a:bodyPr wrap="square" rtlCol="0">
            <a:spAutoFit/>
          </a:bodyPr>
          <a:lstStyle/>
          <a:p>
            <a:r>
              <a:rPr lang="en-US" sz="2000" b="1" dirty="0">
                <a:latin typeface="Bell MT" panose="02020503060305020303" pitchFamily="18" charset="0"/>
              </a:rPr>
              <a:t>Lecturer : Lypengleang Seang</a:t>
            </a:r>
          </a:p>
          <a:p>
            <a:r>
              <a:rPr lang="en-US" sz="2000" b="1" dirty="0">
                <a:latin typeface="Bell MT" panose="02020503060305020303" pitchFamily="18" charset="0"/>
              </a:rPr>
              <a:t>Subject : Web Application</a:t>
            </a:r>
          </a:p>
          <a:p>
            <a:r>
              <a:rPr lang="en-US" sz="2000" b="1" dirty="0">
                <a:latin typeface="Bell MT" panose="02020503060305020303" pitchFamily="18" charset="0"/>
              </a:rPr>
              <a:t>Semester II, Year 3</a:t>
            </a:r>
          </a:p>
        </p:txBody>
      </p:sp>
      <p:sp>
        <p:nvSpPr>
          <p:cNvPr id="16" name="TextBox 15">
            <a:extLst>
              <a:ext uri="{FF2B5EF4-FFF2-40B4-BE49-F238E27FC236}">
                <a16:creationId xmlns:a16="http://schemas.microsoft.com/office/drawing/2014/main" id="{52B7F770-A172-44F8-9A06-36BE9E828454}"/>
              </a:ext>
            </a:extLst>
          </p:cNvPr>
          <p:cNvSpPr txBox="1"/>
          <p:nvPr/>
        </p:nvSpPr>
        <p:spPr>
          <a:xfrm>
            <a:off x="127030" y="3979004"/>
            <a:ext cx="3619060" cy="2123658"/>
          </a:xfrm>
          <a:prstGeom prst="rect">
            <a:avLst/>
          </a:prstGeom>
          <a:noFill/>
        </p:spPr>
        <p:txBody>
          <a:bodyPr wrap="square" rtlCol="0">
            <a:spAutoFit/>
          </a:bodyPr>
          <a:lstStyle/>
          <a:p>
            <a:r>
              <a:rPr lang="en-US" sz="2400" b="1" dirty="0">
                <a:latin typeface="Bell MT" panose="02020503060305020303" pitchFamily="18" charset="0"/>
                <a:cs typeface="MV Boli" panose="02000500030200090000" pitchFamily="2" charset="0"/>
              </a:rPr>
              <a:t>Group Member </a:t>
            </a:r>
          </a:p>
          <a:p>
            <a:r>
              <a:rPr lang="en-US" b="1" dirty="0" err="1">
                <a:latin typeface="Bell MT" panose="02020503060305020303" pitchFamily="18" charset="0"/>
                <a:cs typeface="MV Boli" panose="02000500030200090000" pitchFamily="2" charset="0"/>
              </a:rPr>
              <a:t>Oum</a:t>
            </a:r>
            <a:r>
              <a:rPr lang="en-US" b="1" dirty="0">
                <a:latin typeface="Bell MT" panose="02020503060305020303" pitchFamily="18" charset="0"/>
                <a:cs typeface="MV Boli" panose="02000500030200090000" pitchFamily="2" charset="0"/>
              </a:rPr>
              <a:t> </a:t>
            </a:r>
            <a:r>
              <a:rPr lang="en-US" b="1" dirty="0" err="1">
                <a:latin typeface="Bell MT" panose="02020503060305020303" pitchFamily="18" charset="0"/>
                <a:cs typeface="MV Boli" panose="02000500030200090000" pitchFamily="2" charset="0"/>
              </a:rPr>
              <a:t>Somnang</a:t>
            </a:r>
            <a:r>
              <a:rPr lang="en-US" b="1" dirty="0">
                <a:latin typeface="Bell MT" panose="02020503060305020303" pitchFamily="18" charset="0"/>
                <a:cs typeface="MV Boli" panose="02000500030200090000" pitchFamily="2" charset="0"/>
              </a:rPr>
              <a:t> (Leader)</a:t>
            </a:r>
          </a:p>
          <a:p>
            <a:r>
              <a:rPr lang="en-US" b="1" dirty="0">
                <a:latin typeface="Bell MT" panose="02020503060305020303" pitchFamily="18" charset="0"/>
                <a:cs typeface="MV Boli" panose="02000500030200090000" pitchFamily="2" charset="0"/>
              </a:rPr>
              <a:t>Norn </a:t>
            </a:r>
            <a:r>
              <a:rPr lang="en-US" b="1" dirty="0" err="1">
                <a:latin typeface="Bell MT" panose="02020503060305020303" pitchFamily="18" charset="0"/>
                <a:cs typeface="MV Boli" panose="02000500030200090000" pitchFamily="2" charset="0"/>
              </a:rPr>
              <a:t>Sokkun</a:t>
            </a:r>
            <a:endParaRPr lang="en-US" b="1" dirty="0">
              <a:latin typeface="Bell MT" panose="02020503060305020303" pitchFamily="18" charset="0"/>
              <a:cs typeface="MV Boli" panose="02000500030200090000" pitchFamily="2" charset="0"/>
            </a:endParaRPr>
          </a:p>
          <a:p>
            <a:r>
              <a:rPr lang="en-US" b="1" dirty="0" err="1">
                <a:latin typeface="Bell MT" panose="02020503060305020303" pitchFamily="18" charset="0"/>
                <a:cs typeface="MV Boli" panose="02000500030200090000" pitchFamily="2" charset="0"/>
              </a:rPr>
              <a:t>Doung</a:t>
            </a:r>
            <a:r>
              <a:rPr lang="en-US" b="1" dirty="0">
                <a:latin typeface="Bell MT" panose="02020503060305020303" pitchFamily="18" charset="0"/>
                <a:cs typeface="MV Boli" panose="02000500030200090000" pitchFamily="2" charset="0"/>
              </a:rPr>
              <a:t> Dara</a:t>
            </a:r>
          </a:p>
          <a:p>
            <a:r>
              <a:rPr lang="en-US" b="1" dirty="0" err="1">
                <a:latin typeface="Bell MT" panose="02020503060305020303" pitchFamily="18" charset="0"/>
                <a:cs typeface="MV Boli" panose="02000500030200090000" pitchFamily="2" charset="0"/>
              </a:rPr>
              <a:t>Neang</a:t>
            </a:r>
            <a:r>
              <a:rPr lang="en-US" b="1" dirty="0">
                <a:latin typeface="Bell MT" panose="02020503060305020303" pitchFamily="18" charset="0"/>
                <a:cs typeface="MV Boli" panose="02000500030200090000" pitchFamily="2" charset="0"/>
              </a:rPr>
              <a:t> </a:t>
            </a:r>
            <a:r>
              <a:rPr lang="en-US" b="1" dirty="0" err="1">
                <a:latin typeface="Bell MT" panose="02020503060305020303" pitchFamily="18" charset="0"/>
                <a:cs typeface="MV Boli" panose="02000500030200090000" pitchFamily="2" charset="0"/>
              </a:rPr>
              <a:t>Sovanthai</a:t>
            </a:r>
            <a:endParaRPr lang="en-US" b="1" dirty="0">
              <a:latin typeface="Bell MT" panose="02020503060305020303" pitchFamily="18" charset="0"/>
              <a:cs typeface="MV Boli" panose="02000500030200090000" pitchFamily="2" charset="0"/>
            </a:endParaRPr>
          </a:p>
          <a:p>
            <a:r>
              <a:rPr lang="en-US" b="1" dirty="0">
                <a:latin typeface="Bell MT" panose="02020503060305020303" pitchFamily="18" charset="0"/>
                <a:cs typeface="MV Boli" panose="02000500030200090000" pitchFamily="2" charset="0"/>
              </a:rPr>
              <a:t>Roeuy Kay</a:t>
            </a:r>
          </a:p>
          <a:p>
            <a:r>
              <a:rPr lang="en-US" b="1" dirty="0">
                <a:latin typeface="Bell MT" panose="02020503060305020303" pitchFamily="18" charset="0"/>
                <a:cs typeface="MV Boli" panose="02000500030200090000" pitchFamily="2" charset="0"/>
              </a:rPr>
              <a:t>Chhay Lang</a:t>
            </a:r>
          </a:p>
        </p:txBody>
      </p:sp>
      <p:pic>
        <p:nvPicPr>
          <p:cNvPr id="18" name="Picture 17">
            <a:extLst>
              <a:ext uri="{FF2B5EF4-FFF2-40B4-BE49-F238E27FC236}">
                <a16:creationId xmlns:a16="http://schemas.microsoft.com/office/drawing/2014/main" id="{262211AE-92B4-4B3F-A324-833E4E0AB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700" y="2928178"/>
            <a:ext cx="3551440" cy="2660152"/>
          </a:xfrm>
          <a:prstGeom prst="rect">
            <a:avLst/>
          </a:prstGeom>
        </p:spPr>
      </p:pic>
    </p:spTree>
    <p:extLst>
      <p:ext uri="{BB962C8B-B14F-4D97-AF65-F5344CB8AC3E}">
        <p14:creationId xmlns:p14="http://schemas.microsoft.com/office/powerpoint/2010/main" val="75370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8" y="504501"/>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Contact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5" name="Picture 4">
            <a:extLst>
              <a:ext uri="{FF2B5EF4-FFF2-40B4-BE49-F238E27FC236}">
                <a16:creationId xmlns:a16="http://schemas.microsoft.com/office/drawing/2014/main" id="{8F5A889D-4FDE-4356-84FE-3D4BC13F5C76}"/>
              </a:ext>
            </a:extLst>
          </p:cNvPr>
          <p:cNvPicPr>
            <a:picLocks noChangeAspect="1"/>
          </p:cNvPicPr>
          <p:nvPr/>
        </p:nvPicPr>
        <p:blipFill>
          <a:blip r:embed="rId3"/>
          <a:stretch>
            <a:fillRect/>
          </a:stretch>
        </p:blipFill>
        <p:spPr>
          <a:xfrm>
            <a:off x="0" y="1607882"/>
            <a:ext cx="12184525" cy="6092263"/>
          </a:xfrm>
          <a:prstGeom prst="rect">
            <a:avLst/>
          </a:prstGeom>
        </p:spPr>
      </p:pic>
    </p:spTree>
    <p:extLst>
      <p:ext uri="{BB962C8B-B14F-4D97-AF65-F5344CB8AC3E}">
        <p14:creationId xmlns:p14="http://schemas.microsoft.com/office/powerpoint/2010/main" val="248849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8" y="504501"/>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Login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4" name="Picture 3">
            <a:extLst>
              <a:ext uri="{FF2B5EF4-FFF2-40B4-BE49-F238E27FC236}">
                <a16:creationId xmlns:a16="http://schemas.microsoft.com/office/drawing/2014/main" id="{7AF79DAA-2EE3-4667-9539-5CD18475D4F2}"/>
              </a:ext>
            </a:extLst>
          </p:cNvPr>
          <p:cNvPicPr>
            <a:picLocks noChangeAspect="1"/>
          </p:cNvPicPr>
          <p:nvPr/>
        </p:nvPicPr>
        <p:blipFill>
          <a:blip r:embed="rId3"/>
          <a:stretch>
            <a:fillRect/>
          </a:stretch>
        </p:blipFill>
        <p:spPr>
          <a:xfrm>
            <a:off x="2586037" y="2163557"/>
            <a:ext cx="9120532" cy="4591204"/>
          </a:xfrm>
          <a:prstGeom prst="rect">
            <a:avLst/>
          </a:prstGeom>
        </p:spPr>
      </p:pic>
    </p:spTree>
    <p:extLst>
      <p:ext uri="{BB962C8B-B14F-4D97-AF65-F5344CB8AC3E}">
        <p14:creationId xmlns:p14="http://schemas.microsoft.com/office/powerpoint/2010/main" val="388639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Register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5" name="Picture 4">
            <a:extLst>
              <a:ext uri="{FF2B5EF4-FFF2-40B4-BE49-F238E27FC236}">
                <a16:creationId xmlns:a16="http://schemas.microsoft.com/office/drawing/2014/main" id="{D2C9D810-7CE2-461B-AFA6-3A2C5FE93823}"/>
              </a:ext>
            </a:extLst>
          </p:cNvPr>
          <p:cNvPicPr>
            <a:picLocks noChangeAspect="1"/>
          </p:cNvPicPr>
          <p:nvPr/>
        </p:nvPicPr>
        <p:blipFill>
          <a:blip r:embed="rId3"/>
          <a:stretch>
            <a:fillRect/>
          </a:stretch>
        </p:blipFill>
        <p:spPr>
          <a:xfrm>
            <a:off x="2604317" y="1669486"/>
            <a:ext cx="8863781" cy="5959331"/>
          </a:xfrm>
          <a:prstGeom prst="rect">
            <a:avLst/>
          </a:prstGeom>
        </p:spPr>
      </p:pic>
    </p:spTree>
    <p:extLst>
      <p:ext uri="{BB962C8B-B14F-4D97-AF65-F5344CB8AC3E}">
        <p14:creationId xmlns:p14="http://schemas.microsoft.com/office/powerpoint/2010/main" val="7456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Backend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Slider</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4" name="Picture 3">
            <a:extLst>
              <a:ext uri="{FF2B5EF4-FFF2-40B4-BE49-F238E27FC236}">
                <a16:creationId xmlns:a16="http://schemas.microsoft.com/office/drawing/2014/main" id="{C71C98FE-8A62-48BA-A77E-9CCE417B7CE9}"/>
              </a:ext>
            </a:extLst>
          </p:cNvPr>
          <p:cNvPicPr>
            <a:picLocks noChangeAspect="1"/>
          </p:cNvPicPr>
          <p:nvPr/>
        </p:nvPicPr>
        <p:blipFill>
          <a:blip r:embed="rId3"/>
          <a:stretch>
            <a:fillRect/>
          </a:stretch>
        </p:blipFill>
        <p:spPr>
          <a:xfrm>
            <a:off x="0" y="1907010"/>
            <a:ext cx="12192000" cy="5141096"/>
          </a:xfrm>
          <a:prstGeom prst="rect">
            <a:avLst/>
          </a:prstGeom>
        </p:spPr>
      </p:pic>
    </p:spTree>
    <p:extLst>
      <p:ext uri="{BB962C8B-B14F-4D97-AF65-F5344CB8AC3E}">
        <p14:creationId xmlns:p14="http://schemas.microsoft.com/office/powerpoint/2010/main" val="362393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Backend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Category</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5" name="Picture 4">
            <a:extLst>
              <a:ext uri="{FF2B5EF4-FFF2-40B4-BE49-F238E27FC236}">
                <a16:creationId xmlns:a16="http://schemas.microsoft.com/office/drawing/2014/main" id="{2C1B8B33-6256-4648-B54A-69FF772D044B}"/>
              </a:ext>
            </a:extLst>
          </p:cNvPr>
          <p:cNvPicPr>
            <a:picLocks noChangeAspect="1"/>
          </p:cNvPicPr>
          <p:nvPr/>
        </p:nvPicPr>
        <p:blipFill>
          <a:blip r:embed="rId3"/>
          <a:stretch>
            <a:fillRect/>
          </a:stretch>
        </p:blipFill>
        <p:spPr>
          <a:xfrm>
            <a:off x="0" y="1907010"/>
            <a:ext cx="12192000" cy="5185944"/>
          </a:xfrm>
          <a:prstGeom prst="rect">
            <a:avLst/>
          </a:prstGeom>
        </p:spPr>
      </p:pic>
    </p:spTree>
    <p:extLst>
      <p:ext uri="{BB962C8B-B14F-4D97-AF65-F5344CB8AC3E}">
        <p14:creationId xmlns:p14="http://schemas.microsoft.com/office/powerpoint/2010/main" val="283515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Backend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Item</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4" name="Picture 3">
            <a:extLst>
              <a:ext uri="{FF2B5EF4-FFF2-40B4-BE49-F238E27FC236}">
                <a16:creationId xmlns:a16="http://schemas.microsoft.com/office/drawing/2014/main" id="{527D494F-EE2F-4B43-8E7A-9F11C371A4BB}"/>
              </a:ext>
            </a:extLst>
          </p:cNvPr>
          <p:cNvPicPr>
            <a:picLocks noChangeAspect="1"/>
          </p:cNvPicPr>
          <p:nvPr/>
        </p:nvPicPr>
        <p:blipFill>
          <a:blip r:embed="rId3"/>
          <a:stretch>
            <a:fillRect/>
          </a:stretch>
        </p:blipFill>
        <p:spPr>
          <a:xfrm>
            <a:off x="0" y="1907010"/>
            <a:ext cx="12192000" cy="5684108"/>
          </a:xfrm>
          <a:prstGeom prst="rect">
            <a:avLst/>
          </a:prstGeom>
        </p:spPr>
      </p:pic>
    </p:spTree>
    <p:extLst>
      <p:ext uri="{BB962C8B-B14F-4D97-AF65-F5344CB8AC3E}">
        <p14:creationId xmlns:p14="http://schemas.microsoft.com/office/powerpoint/2010/main" val="186280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Backend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Reservation</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5" name="Picture 4">
            <a:extLst>
              <a:ext uri="{FF2B5EF4-FFF2-40B4-BE49-F238E27FC236}">
                <a16:creationId xmlns:a16="http://schemas.microsoft.com/office/drawing/2014/main" id="{E856E7C8-3BFE-4276-ADFE-41788114FCF0}"/>
              </a:ext>
            </a:extLst>
          </p:cNvPr>
          <p:cNvPicPr>
            <a:picLocks noChangeAspect="1"/>
          </p:cNvPicPr>
          <p:nvPr/>
        </p:nvPicPr>
        <p:blipFill>
          <a:blip r:embed="rId3"/>
          <a:stretch>
            <a:fillRect/>
          </a:stretch>
        </p:blipFill>
        <p:spPr>
          <a:xfrm>
            <a:off x="0" y="2056075"/>
            <a:ext cx="12192000" cy="3394778"/>
          </a:xfrm>
          <a:prstGeom prst="rect">
            <a:avLst/>
          </a:prstGeom>
        </p:spPr>
      </p:pic>
    </p:spTree>
    <p:extLst>
      <p:ext uri="{BB962C8B-B14F-4D97-AF65-F5344CB8AC3E}">
        <p14:creationId xmlns:p14="http://schemas.microsoft.com/office/powerpoint/2010/main" val="148028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7" y="599053"/>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Backend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Contact</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4" name="Picture 3">
            <a:extLst>
              <a:ext uri="{FF2B5EF4-FFF2-40B4-BE49-F238E27FC236}">
                <a16:creationId xmlns:a16="http://schemas.microsoft.com/office/drawing/2014/main" id="{00235AE1-45B5-4A39-AB60-A68F84BBB5D1}"/>
              </a:ext>
            </a:extLst>
          </p:cNvPr>
          <p:cNvPicPr>
            <a:picLocks noChangeAspect="1"/>
          </p:cNvPicPr>
          <p:nvPr/>
        </p:nvPicPr>
        <p:blipFill>
          <a:blip r:embed="rId3"/>
          <a:stretch>
            <a:fillRect/>
          </a:stretch>
        </p:blipFill>
        <p:spPr>
          <a:xfrm>
            <a:off x="0" y="2002875"/>
            <a:ext cx="12192000" cy="3841940"/>
          </a:xfrm>
          <a:prstGeom prst="rect">
            <a:avLst/>
          </a:prstGeom>
        </p:spPr>
      </p:pic>
    </p:spTree>
    <p:extLst>
      <p:ext uri="{BB962C8B-B14F-4D97-AF65-F5344CB8AC3E}">
        <p14:creationId xmlns:p14="http://schemas.microsoft.com/office/powerpoint/2010/main" val="5250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What we have done?</a:t>
            </a:r>
          </a:p>
        </p:txBody>
      </p:sp>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
        <p:nvSpPr>
          <p:cNvPr id="4" name="TextBox 3">
            <a:extLst>
              <a:ext uri="{FF2B5EF4-FFF2-40B4-BE49-F238E27FC236}">
                <a16:creationId xmlns:a16="http://schemas.microsoft.com/office/drawing/2014/main" id="{26D44873-2D11-4810-AE1A-B3A9B1430CE9}"/>
              </a:ext>
            </a:extLst>
          </p:cNvPr>
          <p:cNvSpPr txBox="1"/>
          <p:nvPr/>
        </p:nvSpPr>
        <p:spPr>
          <a:xfrm>
            <a:off x="2949677" y="1297865"/>
            <a:ext cx="5958349" cy="212744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t>Login</a:t>
            </a:r>
          </a:p>
          <a:p>
            <a:pPr marL="285750" indent="-285750">
              <a:lnSpc>
                <a:spcPct val="150000"/>
              </a:lnSpc>
              <a:buFont typeface="Wingdings" panose="05000000000000000000" pitchFamily="2" charset="2"/>
              <a:buChar char="§"/>
            </a:pPr>
            <a:r>
              <a:rPr lang="en-US" dirty="0"/>
              <a:t>Register</a:t>
            </a:r>
          </a:p>
          <a:p>
            <a:pPr marL="285750" indent="-285750">
              <a:lnSpc>
                <a:spcPct val="150000"/>
              </a:lnSpc>
              <a:buFont typeface="Wingdings" panose="05000000000000000000" pitchFamily="2" charset="2"/>
              <a:buChar char="§"/>
            </a:pPr>
            <a:r>
              <a:rPr lang="en-US" dirty="0"/>
              <a:t>Category</a:t>
            </a:r>
          </a:p>
          <a:p>
            <a:pPr marL="285750" indent="-285750">
              <a:lnSpc>
                <a:spcPct val="150000"/>
              </a:lnSpc>
              <a:buFont typeface="Wingdings" panose="05000000000000000000" pitchFamily="2" charset="2"/>
              <a:buChar char="§"/>
            </a:pPr>
            <a:r>
              <a:rPr lang="en-US" dirty="0"/>
              <a:t>Reassertions</a:t>
            </a:r>
          </a:p>
          <a:p>
            <a:pPr marL="285750" indent="-285750">
              <a:lnSpc>
                <a:spcPct val="150000"/>
              </a:lnSpc>
              <a:buFont typeface="Wingdings" panose="05000000000000000000" pitchFamily="2" charset="2"/>
              <a:buChar char="§"/>
            </a:pPr>
            <a:r>
              <a:rPr lang="en-US" dirty="0"/>
              <a:t>Contact Us</a:t>
            </a:r>
          </a:p>
        </p:txBody>
      </p:sp>
    </p:spTree>
    <p:extLst>
      <p:ext uri="{BB962C8B-B14F-4D97-AF65-F5344CB8AC3E}">
        <p14:creationId xmlns:p14="http://schemas.microsoft.com/office/powerpoint/2010/main" val="381911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What we haven't done?</a:t>
            </a:r>
          </a:p>
        </p:txBody>
      </p:sp>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
        <p:nvSpPr>
          <p:cNvPr id="2" name="TextBox 1">
            <a:extLst>
              <a:ext uri="{FF2B5EF4-FFF2-40B4-BE49-F238E27FC236}">
                <a16:creationId xmlns:a16="http://schemas.microsoft.com/office/drawing/2014/main" id="{501D57B0-4859-4685-AB09-4FFA68C051FF}"/>
              </a:ext>
            </a:extLst>
          </p:cNvPr>
          <p:cNvSpPr txBox="1"/>
          <p:nvPr/>
        </p:nvSpPr>
        <p:spPr>
          <a:xfrm>
            <a:off x="2669458" y="1297865"/>
            <a:ext cx="8244348" cy="18918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000" dirty="0"/>
              <a:t>Sent Mail</a:t>
            </a:r>
          </a:p>
          <a:p>
            <a:pPr marL="457200" indent="-457200">
              <a:lnSpc>
                <a:spcPct val="150000"/>
              </a:lnSpc>
              <a:buFont typeface="Wingdings" panose="05000000000000000000" pitchFamily="2" charset="2"/>
              <a:buChar char="§"/>
            </a:pPr>
            <a:r>
              <a:rPr lang="en-US" sz="2000" dirty="0"/>
              <a:t>Forget Password</a:t>
            </a:r>
          </a:p>
          <a:p>
            <a:pPr marL="457200" indent="-457200">
              <a:lnSpc>
                <a:spcPct val="150000"/>
              </a:lnSpc>
              <a:buFont typeface="Wingdings" panose="05000000000000000000" pitchFamily="2" charset="2"/>
              <a:buChar char="§"/>
            </a:pPr>
            <a:r>
              <a:rPr lang="en-US" sz="2000" dirty="0"/>
              <a:t>Role Management</a:t>
            </a:r>
          </a:p>
          <a:p>
            <a:pPr marL="457200" indent="-457200">
              <a:lnSpc>
                <a:spcPct val="150000"/>
              </a:lnSpc>
              <a:buFont typeface="Wingdings" panose="05000000000000000000" pitchFamily="2" charset="2"/>
              <a:buChar char="§"/>
            </a:pPr>
            <a:endParaRPr lang="en-US" sz="2000" dirty="0"/>
          </a:p>
        </p:txBody>
      </p:sp>
    </p:spTree>
    <p:extLst>
      <p:ext uri="{BB962C8B-B14F-4D97-AF65-F5344CB8AC3E}">
        <p14:creationId xmlns:p14="http://schemas.microsoft.com/office/powerpoint/2010/main" val="342361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8;p15">
            <a:extLst>
              <a:ext uri="{FF2B5EF4-FFF2-40B4-BE49-F238E27FC236}">
                <a16:creationId xmlns:a16="http://schemas.microsoft.com/office/drawing/2014/main" id="{1B2DFAF8-085A-4106-BAFC-FAEA61E1CDEC}"/>
              </a:ext>
            </a:extLst>
          </p:cNvPr>
          <p:cNvPicPr preferRelativeResize="0"/>
          <p:nvPr/>
        </p:nvPicPr>
        <p:blipFill rotWithShape="1">
          <a:blip r:embed="rId2">
            <a:alphaModFix/>
          </a:blip>
          <a:srcRect l="12726" r="12719"/>
          <a:stretch/>
        </p:blipFill>
        <p:spPr>
          <a:xfrm>
            <a:off x="127030" y="864019"/>
            <a:ext cx="2158971" cy="2431553"/>
          </a:xfrm>
          <a:prstGeom prst="rect">
            <a:avLst/>
          </a:prstGeom>
          <a:noFill/>
          <a:ln>
            <a:noFill/>
          </a:ln>
        </p:spPr>
      </p:pic>
      <p:sp>
        <p:nvSpPr>
          <p:cNvPr id="8" name="TextBox 7">
            <a:extLst>
              <a:ext uri="{FF2B5EF4-FFF2-40B4-BE49-F238E27FC236}">
                <a16:creationId xmlns:a16="http://schemas.microsoft.com/office/drawing/2014/main" id="{39FE0352-2717-4842-8C27-BF119644DA12}"/>
              </a:ext>
            </a:extLst>
          </p:cNvPr>
          <p:cNvSpPr txBox="1"/>
          <p:nvPr/>
        </p:nvSpPr>
        <p:spPr>
          <a:xfrm>
            <a:off x="1428135" y="0"/>
            <a:ext cx="9335729" cy="830997"/>
          </a:xfrm>
          <a:prstGeom prst="rect">
            <a:avLst/>
          </a:prstGeom>
          <a:noFill/>
        </p:spPr>
        <p:txBody>
          <a:bodyPr wrap="square" rtlCol="0">
            <a:spAutoFit/>
          </a:bodyPr>
          <a:lstStyle/>
          <a:p>
            <a:pPr algn="ctr"/>
            <a:r>
              <a:rPr lang="en-US" sz="4800" b="1" dirty="0"/>
              <a:t>Agenda</a:t>
            </a:r>
          </a:p>
        </p:txBody>
      </p:sp>
      <p:sp>
        <p:nvSpPr>
          <p:cNvPr id="2" name="TextBox 1">
            <a:extLst>
              <a:ext uri="{FF2B5EF4-FFF2-40B4-BE49-F238E27FC236}">
                <a16:creationId xmlns:a16="http://schemas.microsoft.com/office/drawing/2014/main" id="{4E147BCF-9D88-4F4F-A78D-784BA736D787}"/>
              </a:ext>
            </a:extLst>
          </p:cNvPr>
          <p:cNvSpPr txBox="1"/>
          <p:nvPr/>
        </p:nvSpPr>
        <p:spPr>
          <a:xfrm>
            <a:off x="2787445" y="830997"/>
            <a:ext cx="8229600" cy="5843331"/>
          </a:xfrm>
          <a:prstGeom prst="rect">
            <a:avLst/>
          </a:prstGeom>
          <a:noFill/>
        </p:spPr>
        <p:txBody>
          <a:bodyPr wrap="square" rtlCol="0">
            <a:spAutoFit/>
          </a:bodyPr>
          <a:lstStyle/>
          <a:p>
            <a:pPr marL="400050" indent="-400050">
              <a:lnSpc>
                <a:spcPct val="150000"/>
              </a:lnSpc>
              <a:buFont typeface="+mj-lt"/>
              <a:buAutoNum type="romanUcPeriod"/>
            </a:pPr>
            <a:r>
              <a:rPr lang="en-US" sz="2800" dirty="0"/>
              <a:t>Introduction</a:t>
            </a:r>
          </a:p>
          <a:p>
            <a:pPr marL="400050" indent="-400050">
              <a:lnSpc>
                <a:spcPct val="150000"/>
              </a:lnSpc>
              <a:buFont typeface="+mj-lt"/>
              <a:buAutoNum type="romanUcPeriod"/>
            </a:pPr>
            <a:r>
              <a:rPr lang="en-US" sz="2800" dirty="0"/>
              <a:t>Problem &amp; Solution</a:t>
            </a:r>
          </a:p>
          <a:p>
            <a:pPr marL="400050" indent="-400050">
              <a:lnSpc>
                <a:spcPct val="150000"/>
              </a:lnSpc>
              <a:buFont typeface="+mj-lt"/>
              <a:buAutoNum type="romanUcPeriod"/>
            </a:pPr>
            <a:r>
              <a:rPr lang="en-US" sz="2800" dirty="0"/>
              <a:t>Project development and prototype</a:t>
            </a:r>
          </a:p>
          <a:p>
            <a:pPr marL="400050" indent="-400050">
              <a:lnSpc>
                <a:spcPct val="150000"/>
              </a:lnSpc>
              <a:buFont typeface="+mj-lt"/>
              <a:buAutoNum type="romanUcPeriod"/>
            </a:pPr>
            <a:r>
              <a:rPr lang="en-US" sz="2800" dirty="0"/>
              <a:t>Project Feature</a:t>
            </a:r>
          </a:p>
          <a:p>
            <a:pPr marL="400050" indent="-400050">
              <a:lnSpc>
                <a:spcPct val="150000"/>
              </a:lnSpc>
              <a:buFont typeface="+mj-lt"/>
              <a:buAutoNum type="romanUcPeriod"/>
            </a:pPr>
            <a:r>
              <a:rPr lang="en-US" sz="2800" dirty="0"/>
              <a:t>What we haven’t done?</a:t>
            </a:r>
          </a:p>
          <a:p>
            <a:pPr marL="400050" indent="-400050">
              <a:lnSpc>
                <a:spcPct val="150000"/>
              </a:lnSpc>
              <a:buFont typeface="+mj-lt"/>
              <a:buAutoNum type="romanUcPeriod"/>
            </a:pPr>
            <a:r>
              <a:rPr lang="en-US" sz="2800" dirty="0"/>
              <a:t>What we have done?</a:t>
            </a:r>
          </a:p>
          <a:p>
            <a:pPr marL="400050" indent="-400050">
              <a:lnSpc>
                <a:spcPct val="150000"/>
              </a:lnSpc>
              <a:buFont typeface="+mj-lt"/>
              <a:buAutoNum type="romanUcPeriod"/>
            </a:pPr>
            <a:r>
              <a:rPr lang="en-US" sz="2800" dirty="0"/>
              <a:t>Suggestion</a:t>
            </a:r>
          </a:p>
          <a:p>
            <a:pPr marL="400050" indent="-400050">
              <a:lnSpc>
                <a:spcPct val="150000"/>
              </a:lnSpc>
              <a:buFont typeface="+mj-lt"/>
              <a:buAutoNum type="romanUcPeriod"/>
            </a:pPr>
            <a:r>
              <a:rPr lang="en-US" sz="2800" dirty="0"/>
              <a:t>Conclusion</a:t>
            </a:r>
          </a:p>
          <a:p>
            <a:pPr marL="400050" indent="-400050">
              <a:lnSpc>
                <a:spcPct val="150000"/>
              </a:lnSpc>
              <a:buFont typeface="+mj-lt"/>
              <a:buAutoNum type="romanUcPeriod"/>
            </a:pPr>
            <a:endParaRPr lang="en-US" sz="2800" dirty="0"/>
          </a:p>
        </p:txBody>
      </p:sp>
    </p:spTree>
    <p:extLst>
      <p:ext uri="{BB962C8B-B14F-4D97-AF65-F5344CB8AC3E}">
        <p14:creationId xmlns:p14="http://schemas.microsoft.com/office/powerpoint/2010/main" val="775070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Suggestion</a:t>
            </a:r>
          </a:p>
        </p:txBody>
      </p:sp>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
        <p:nvSpPr>
          <p:cNvPr id="2" name="TextBox 1">
            <a:extLst>
              <a:ext uri="{FF2B5EF4-FFF2-40B4-BE49-F238E27FC236}">
                <a16:creationId xmlns:a16="http://schemas.microsoft.com/office/drawing/2014/main" id="{501D57B0-4859-4685-AB09-4FFA68C051FF}"/>
              </a:ext>
            </a:extLst>
          </p:cNvPr>
          <p:cNvSpPr txBox="1"/>
          <p:nvPr/>
        </p:nvSpPr>
        <p:spPr>
          <a:xfrm>
            <a:off x="2669458" y="1297865"/>
            <a:ext cx="8244348" cy="143020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t>Add more session about sent mail</a:t>
            </a:r>
          </a:p>
          <a:p>
            <a:pPr marL="285750" indent="-285750">
              <a:lnSpc>
                <a:spcPct val="150000"/>
              </a:lnSpc>
              <a:buFont typeface="Wingdings" panose="05000000000000000000" pitchFamily="2" charset="2"/>
              <a:buChar char="§"/>
            </a:pPr>
            <a:r>
              <a:rPr lang="en-US" sz="2000" dirty="0"/>
              <a:t>Push notification</a:t>
            </a:r>
          </a:p>
          <a:p>
            <a:pPr marL="285750" indent="-285750">
              <a:lnSpc>
                <a:spcPct val="150000"/>
              </a:lnSpc>
              <a:buFont typeface="Wingdings" panose="05000000000000000000" pitchFamily="2" charset="2"/>
              <a:buChar char="§"/>
            </a:pPr>
            <a:r>
              <a:rPr lang="en-US" sz="2000" dirty="0"/>
              <a:t>Upload image</a:t>
            </a:r>
          </a:p>
        </p:txBody>
      </p:sp>
    </p:spTree>
    <p:extLst>
      <p:ext uri="{BB962C8B-B14F-4D97-AF65-F5344CB8AC3E}">
        <p14:creationId xmlns:p14="http://schemas.microsoft.com/office/powerpoint/2010/main" val="209314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Conclusion</a:t>
            </a:r>
          </a:p>
        </p:txBody>
      </p:sp>
      <p:sp>
        <p:nvSpPr>
          <p:cNvPr id="2" name="TextBox 1">
            <a:extLst>
              <a:ext uri="{FF2B5EF4-FFF2-40B4-BE49-F238E27FC236}">
                <a16:creationId xmlns:a16="http://schemas.microsoft.com/office/drawing/2014/main" id="{4E147BCF-9D88-4F4F-A78D-784BA736D787}"/>
              </a:ext>
            </a:extLst>
          </p:cNvPr>
          <p:cNvSpPr txBox="1"/>
          <p:nvPr/>
        </p:nvSpPr>
        <p:spPr>
          <a:xfrm>
            <a:off x="2711576" y="1134092"/>
            <a:ext cx="8863781" cy="3728649"/>
          </a:xfrm>
          <a:prstGeom prst="rect">
            <a:avLst/>
          </a:prstGeom>
          <a:noFill/>
        </p:spPr>
        <p:txBody>
          <a:bodyPr wrap="square" rtlCol="0">
            <a:spAutoFit/>
          </a:bodyPr>
          <a:lstStyle/>
          <a:p>
            <a:pPr marL="117475" lvl="0" indent="339725" algn="just" rtl="0">
              <a:lnSpc>
                <a:spcPct val="150000"/>
              </a:lnSpc>
              <a:spcBef>
                <a:spcPts val="0"/>
              </a:spcBef>
              <a:spcAft>
                <a:spcPts val="0"/>
              </a:spcAft>
              <a:buFont typeface="Wingdings" panose="05000000000000000000" pitchFamily="2" charset="2"/>
              <a:buChar char="§"/>
            </a:pPr>
            <a:r>
              <a:rPr lang="en-US" sz="2000" dirty="0">
                <a:solidFill>
                  <a:srgbClr val="252525"/>
                </a:solidFill>
                <a:latin typeface="Helvetica" panose="020B0604020202020204" pitchFamily="34" charset="0"/>
              </a:rPr>
              <a:t>The project entitled </a:t>
            </a:r>
            <a:r>
              <a:rPr lang="en-US" sz="2000" b="1" dirty="0">
                <a:solidFill>
                  <a:srgbClr val="252525"/>
                </a:solidFill>
                <a:latin typeface="Helvetica" panose="020B0604020202020204" pitchFamily="34" charset="0"/>
              </a:rPr>
              <a:t>Restaurant Management System </a:t>
            </a:r>
            <a:r>
              <a:rPr lang="en-US" sz="2000" dirty="0">
                <a:solidFill>
                  <a:srgbClr val="252525"/>
                </a:solidFill>
                <a:latin typeface="Helvetica" panose="020B0604020202020204" pitchFamily="34" charset="0"/>
              </a:rPr>
              <a:t>has been proposed to be implementing to replace the manual system.</a:t>
            </a:r>
          </a:p>
          <a:p>
            <a:pPr marL="117475" lvl="0" indent="339725" algn="just" rtl="0">
              <a:lnSpc>
                <a:spcPct val="150000"/>
              </a:lnSpc>
              <a:spcBef>
                <a:spcPts val="0"/>
              </a:spcBef>
              <a:spcAft>
                <a:spcPts val="0"/>
              </a:spcAft>
              <a:buFont typeface="Wingdings" panose="05000000000000000000" pitchFamily="2" charset="2"/>
              <a:buChar char="§"/>
            </a:pPr>
            <a:r>
              <a:rPr lang="en-US" sz="2000" dirty="0">
                <a:solidFill>
                  <a:srgbClr val="252525"/>
                </a:solidFill>
                <a:latin typeface="Helvetica" panose="020B0604020202020204" pitchFamily="34" charset="0"/>
              </a:rPr>
              <a:t>The success of every major restaurant business chain lies in its operations and management. These tools will provide you with an opportunity to make your restaurant and life much easier. Not only will they help your restaurant expand, but will also make it more efficient at a lower cos</a:t>
            </a:r>
          </a:p>
          <a:p>
            <a:pPr marL="342900" indent="-342900" algn="just">
              <a:lnSpc>
                <a:spcPct val="150000"/>
              </a:lnSpc>
              <a:buFont typeface="Wingdings" panose="05000000000000000000" pitchFamily="2" charset="2"/>
              <a:buChar char="§"/>
            </a:pPr>
            <a:endParaRPr lang="en-US" sz="2000" dirty="0">
              <a:solidFill>
                <a:srgbClr val="222222"/>
              </a:solidFill>
              <a:latin typeface="arial" panose="020B0604020202020204" pitchFamily="34" charset="0"/>
            </a:endParaRPr>
          </a:p>
        </p:txBody>
      </p:sp>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Tree>
    <p:extLst>
      <p:ext uri="{BB962C8B-B14F-4D97-AF65-F5344CB8AC3E}">
        <p14:creationId xmlns:p14="http://schemas.microsoft.com/office/powerpoint/2010/main" val="2408715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
        <p:nvSpPr>
          <p:cNvPr id="9" name="TextBox 8">
            <a:extLst>
              <a:ext uri="{FF2B5EF4-FFF2-40B4-BE49-F238E27FC236}">
                <a16:creationId xmlns:a16="http://schemas.microsoft.com/office/drawing/2014/main" id="{6361795F-A41C-4C13-99DB-70DD3F9EC836}"/>
              </a:ext>
            </a:extLst>
          </p:cNvPr>
          <p:cNvSpPr txBox="1"/>
          <p:nvPr/>
        </p:nvSpPr>
        <p:spPr>
          <a:xfrm>
            <a:off x="4178490" y="1480159"/>
            <a:ext cx="5117911" cy="1200329"/>
          </a:xfrm>
          <a:prstGeom prst="rect">
            <a:avLst/>
          </a:prstGeom>
          <a:noFill/>
        </p:spPr>
        <p:txBody>
          <a:bodyPr wrap="square" rtlCol="0">
            <a:spAutoFit/>
          </a:bodyPr>
          <a:lstStyle/>
          <a:p>
            <a:r>
              <a:rPr lang="en-US" sz="7200" dirty="0">
                <a:ln w="0"/>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99365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pic>
        <p:nvPicPr>
          <p:cNvPr id="4" name="Picture 3">
            <a:extLst>
              <a:ext uri="{FF2B5EF4-FFF2-40B4-BE49-F238E27FC236}">
                <a16:creationId xmlns:a16="http://schemas.microsoft.com/office/drawing/2014/main" id="{525B1EAF-E38D-44D1-BE1D-A44A4F659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02" y="665684"/>
            <a:ext cx="4394200" cy="4394200"/>
          </a:xfrm>
          <a:prstGeom prst="rect">
            <a:avLst/>
          </a:prstGeom>
        </p:spPr>
      </p:pic>
    </p:spTree>
    <p:extLst>
      <p:ext uri="{BB962C8B-B14F-4D97-AF65-F5344CB8AC3E}">
        <p14:creationId xmlns:p14="http://schemas.microsoft.com/office/powerpoint/2010/main" val="4021288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68;p15">
            <a:extLst>
              <a:ext uri="{FF2B5EF4-FFF2-40B4-BE49-F238E27FC236}">
                <a16:creationId xmlns:a16="http://schemas.microsoft.com/office/drawing/2014/main" id="{79B99836-AEE5-4965-8BA1-481AA77DF5F5}"/>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pic>
        <p:nvPicPr>
          <p:cNvPr id="7" name="Picture 6">
            <a:extLst>
              <a:ext uri="{FF2B5EF4-FFF2-40B4-BE49-F238E27FC236}">
                <a16:creationId xmlns:a16="http://schemas.microsoft.com/office/drawing/2014/main" id="{9A4EA8BC-347F-4488-B157-ECB4AF902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4410" y="970484"/>
            <a:ext cx="5715000" cy="3784600"/>
          </a:xfrm>
          <a:prstGeom prst="rect">
            <a:avLst/>
          </a:prstGeom>
        </p:spPr>
      </p:pic>
    </p:spTree>
    <p:extLst>
      <p:ext uri="{BB962C8B-B14F-4D97-AF65-F5344CB8AC3E}">
        <p14:creationId xmlns:p14="http://schemas.microsoft.com/office/powerpoint/2010/main" val="115558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428135" y="0"/>
            <a:ext cx="9335729" cy="830997"/>
          </a:xfrm>
          <a:prstGeom prst="rect">
            <a:avLst/>
          </a:prstGeom>
          <a:noFill/>
        </p:spPr>
        <p:txBody>
          <a:bodyPr wrap="square" rtlCol="0">
            <a:spAutoFit/>
          </a:bodyPr>
          <a:lstStyle/>
          <a:p>
            <a:pPr algn="ctr"/>
            <a:r>
              <a:rPr lang="en-US" sz="4800" b="1" dirty="0"/>
              <a:t>Introduction</a:t>
            </a:r>
          </a:p>
        </p:txBody>
      </p:sp>
      <p:sp>
        <p:nvSpPr>
          <p:cNvPr id="2" name="TextBox 1">
            <a:extLst>
              <a:ext uri="{FF2B5EF4-FFF2-40B4-BE49-F238E27FC236}">
                <a16:creationId xmlns:a16="http://schemas.microsoft.com/office/drawing/2014/main" id="{4E147BCF-9D88-4F4F-A78D-784BA736D787}"/>
              </a:ext>
            </a:extLst>
          </p:cNvPr>
          <p:cNvSpPr txBox="1"/>
          <p:nvPr/>
        </p:nvSpPr>
        <p:spPr>
          <a:xfrm>
            <a:off x="2875935" y="1297865"/>
            <a:ext cx="8863781" cy="1891736"/>
          </a:xfrm>
          <a:prstGeom prst="rect">
            <a:avLst/>
          </a:prstGeom>
          <a:noFill/>
        </p:spPr>
        <p:txBody>
          <a:bodyPr wrap="square" rtlCol="0">
            <a:spAutoFit/>
          </a:bodyPr>
          <a:lstStyle/>
          <a:p>
            <a:pPr algn="just">
              <a:lnSpc>
                <a:spcPct val="150000"/>
              </a:lnSpc>
            </a:pPr>
            <a:r>
              <a:rPr lang="en-US" sz="2000" b="0" i="0" dirty="0">
                <a:solidFill>
                  <a:srgbClr val="2D2D2D"/>
                </a:solidFill>
                <a:effectLst/>
                <a:latin typeface="Poppins"/>
              </a:rPr>
              <a:t>A restaurant management system is a type of point-of-sale (POS) software specifically designed for restaurants, bars, food trucks and others in the food service industry. Unlike a POS system, RMS encompasses all back-end needs, such as inventory and staff management.</a:t>
            </a:r>
            <a:endParaRPr lang="en-US" sz="2000" dirty="0"/>
          </a:p>
        </p:txBody>
      </p:sp>
      <p:pic>
        <p:nvPicPr>
          <p:cNvPr id="3" name="Google Shape;68;p15">
            <a:extLst>
              <a:ext uri="{FF2B5EF4-FFF2-40B4-BE49-F238E27FC236}">
                <a16:creationId xmlns:a16="http://schemas.microsoft.com/office/drawing/2014/main" id="{B1CF2DD6-0578-4086-9F30-171ABE58B68C}"/>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Tree>
    <p:extLst>
      <p:ext uri="{BB962C8B-B14F-4D97-AF65-F5344CB8AC3E}">
        <p14:creationId xmlns:p14="http://schemas.microsoft.com/office/powerpoint/2010/main" val="117403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8;p15">
            <a:extLst>
              <a:ext uri="{FF2B5EF4-FFF2-40B4-BE49-F238E27FC236}">
                <a16:creationId xmlns:a16="http://schemas.microsoft.com/office/drawing/2014/main" id="{1B2DFAF8-085A-4106-BAFC-FAEA61E1CDEC}"/>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
        <p:nvSpPr>
          <p:cNvPr id="8" name="TextBox 7">
            <a:extLst>
              <a:ext uri="{FF2B5EF4-FFF2-40B4-BE49-F238E27FC236}">
                <a16:creationId xmlns:a16="http://schemas.microsoft.com/office/drawing/2014/main" id="{39FE0352-2717-4842-8C27-BF119644DA12}"/>
              </a:ext>
            </a:extLst>
          </p:cNvPr>
          <p:cNvSpPr txBox="1"/>
          <p:nvPr/>
        </p:nvSpPr>
        <p:spPr>
          <a:xfrm>
            <a:off x="1428135" y="0"/>
            <a:ext cx="9335729" cy="830997"/>
          </a:xfrm>
          <a:prstGeom prst="rect">
            <a:avLst/>
          </a:prstGeom>
          <a:noFill/>
        </p:spPr>
        <p:txBody>
          <a:bodyPr wrap="square" rtlCol="0">
            <a:spAutoFit/>
          </a:bodyPr>
          <a:lstStyle/>
          <a:p>
            <a:pPr algn="ctr"/>
            <a:r>
              <a:rPr lang="en-US" sz="4800" b="1" dirty="0"/>
              <a:t>Problem</a:t>
            </a:r>
          </a:p>
        </p:txBody>
      </p:sp>
      <p:sp>
        <p:nvSpPr>
          <p:cNvPr id="2" name="TextBox 1">
            <a:extLst>
              <a:ext uri="{FF2B5EF4-FFF2-40B4-BE49-F238E27FC236}">
                <a16:creationId xmlns:a16="http://schemas.microsoft.com/office/drawing/2014/main" id="{4E147BCF-9D88-4F4F-A78D-784BA736D787}"/>
              </a:ext>
            </a:extLst>
          </p:cNvPr>
          <p:cNvSpPr txBox="1"/>
          <p:nvPr/>
        </p:nvSpPr>
        <p:spPr>
          <a:xfrm>
            <a:off x="2875935" y="1297865"/>
            <a:ext cx="8863781" cy="37286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Customer difficult to find good restaurant or type of food that they need</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 Some</a:t>
            </a:r>
            <a:r>
              <a:rPr lang="en-US" sz="2000" dirty="0">
                <a:solidFill>
                  <a:srgbClr val="002060"/>
                </a:solidFill>
              </a:rPr>
              <a:t> </a:t>
            </a:r>
            <a:r>
              <a:rPr lang="en-US" sz="2000" dirty="0">
                <a:solidFill>
                  <a:srgbClr val="222222"/>
                </a:solidFill>
                <a:latin typeface="arial" panose="020B0604020202020204" pitchFamily="34" charset="0"/>
              </a:rPr>
              <a:t>time get not standard food</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Spend a lot of time to find food eat they need</a:t>
            </a:r>
          </a:p>
          <a:p>
            <a:pPr marL="342900" indent="-342900" algn="just">
              <a:lnSpc>
                <a:spcPct val="150000"/>
              </a:lnSpc>
              <a:buFont typeface="Wingdings" panose="05000000000000000000" pitchFamily="2" charset="2"/>
              <a:buChar char="§"/>
            </a:pPr>
            <a:r>
              <a:rPr lang="en-US" sz="2000" b="0" i="0" dirty="0">
                <a:solidFill>
                  <a:srgbClr val="222222"/>
                </a:solidFill>
                <a:effectLst/>
                <a:latin typeface="arial" panose="020B0604020202020204" pitchFamily="34" charset="0"/>
              </a:rPr>
              <a:t>Food Security </a:t>
            </a:r>
            <a:r>
              <a:rPr lang="en-US" sz="2000" b="1" i="0" dirty="0">
                <a:solidFill>
                  <a:srgbClr val="222222"/>
                </a:solidFill>
                <a:effectLst/>
                <a:latin typeface="arial" panose="020B0604020202020204" pitchFamily="34" charset="0"/>
              </a:rPr>
              <a:t>Issues</a:t>
            </a:r>
            <a:r>
              <a:rPr lang="en-US" sz="2000" b="0" i="0" dirty="0">
                <a:solidFill>
                  <a:srgbClr val="222222"/>
                </a:solidFill>
                <a:effectLst/>
                <a:latin typeface="arial" panose="020B0604020202020204" pitchFamily="34" charset="0"/>
              </a:rPr>
              <a:t> and </a:t>
            </a:r>
            <a:r>
              <a:rPr lang="en-US" sz="2000" b="1" i="0" dirty="0">
                <a:solidFill>
                  <a:srgbClr val="222222"/>
                </a:solidFill>
                <a:effectLst/>
                <a:latin typeface="arial" panose="020B0604020202020204" pitchFamily="34" charset="0"/>
              </a:rPr>
              <a:t>Challenges</a:t>
            </a:r>
            <a:r>
              <a:rPr lang="en-US" sz="2000" b="0" i="0" dirty="0">
                <a:solidFill>
                  <a:srgbClr val="222222"/>
                </a:solidFill>
                <a:effectLst/>
                <a:latin typeface="arial" panose="020B0604020202020204" pitchFamily="34" charset="0"/>
              </a:rPr>
              <a:t>.</a:t>
            </a:r>
          </a:p>
          <a:p>
            <a:pPr marL="342900" indent="-342900" algn="just">
              <a:lnSpc>
                <a:spcPct val="150000"/>
              </a:lnSpc>
              <a:buFont typeface="Wingdings" panose="05000000000000000000" pitchFamily="2" charset="2"/>
              <a:buChar char="§"/>
            </a:pPr>
            <a:r>
              <a:rPr lang="en-US" sz="2000" b="0" i="0" dirty="0">
                <a:solidFill>
                  <a:srgbClr val="222222"/>
                </a:solidFill>
                <a:effectLst/>
                <a:latin typeface="arial" panose="020B0604020202020204" pitchFamily="34" charset="0"/>
              </a:rPr>
              <a:t> Costs and Budget Management.</a:t>
            </a:r>
          </a:p>
          <a:p>
            <a:pPr marL="342900" indent="-342900" algn="just">
              <a:lnSpc>
                <a:spcPct val="150000"/>
              </a:lnSpc>
              <a:buFont typeface="Wingdings" panose="05000000000000000000" pitchFamily="2" charset="2"/>
              <a:buChar char="§"/>
            </a:pPr>
            <a:r>
              <a:rPr lang="en-US" sz="2000" b="0" i="0" dirty="0">
                <a:solidFill>
                  <a:srgbClr val="222222"/>
                </a:solidFill>
                <a:effectLst/>
                <a:latin typeface="arial" panose="020B0604020202020204" pitchFamily="34" charset="0"/>
              </a:rPr>
              <a:t>Staff and </a:t>
            </a:r>
            <a:r>
              <a:rPr lang="en-US" sz="2000" b="1" i="0" dirty="0">
                <a:solidFill>
                  <a:srgbClr val="222222"/>
                </a:solidFill>
                <a:effectLst/>
                <a:latin typeface="arial" panose="020B0604020202020204" pitchFamily="34" charset="0"/>
              </a:rPr>
              <a:t>Customer Service</a:t>
            </a:r>
            <a:r>
              <a:rPr lang="en-US" sz="2000" b="0" i="0" dirty="0">
                <a:solidFill>
                  <a:srgbClr val="222222"/>
                </a:solidFill>
                <a:effectLst/>
                <a:latin typeface="arial" panose="020B0604020202020204" pitchFamily="34" charset="0"/>
              </a:rPr>
              <a:t>.</a:t>
            </a:r>
          </a:p>
          <a:p>
            <a:pPr marL="342900" indent="-342900" algn="just">
              <a:lnSpc>
                <a:spcPct val="150000"/>
              </a:lnSpc>
              <a:buFont typeface="Wingdings" panose="05000000000000000000" pitchFamily="2" charset="2"/>
              <a:buChar char="§"/>
            </a:pPr>
            <a:endParaRPr lang="en-US" sz="2000" b="0" i="0" dirty="0">
              <a:solidFill>
                <a:srgbClr val="222222"/>
              </a:solidFill>
              <a:effectLst/>
              <a:latin typeface="arial" panose="020B0604020202020204" pitchFamily="34" charset="0"/>
            </a:endParaRPr>
          </a:p>
          <a:p>
            <a:pPr marL="342900" indent="-342900" algn="just">
              <a:lnSpc>
                <a:spcPct val="150000"/>
              </a:lnSpc>
              <a:buFont typeface="Wingdings" panose="05000000000000000000" pitchFamily="2" charset="2"/>
              <a:buChar char="§"/>
            </a:pPr>
            <a:endParaRPr lang="en-US"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67875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428135" y="0"/>
            <a:ext cx="9335729" cy="830997"/>
          </a:xfrm>
          <a:prstGeom prst="rect">
            <a:avLst/>
          </a:prstGeom>
          <a:noFill/>
        </p:spPr>
        <p:txBody>
          <a:bodyPr wrap="square" rtlCol="0">
            <a:spAutoFit/>
          </a:bodyPr>
          <a:lstStyle/>
          <a:p>
            <a:pPr algn="ctr"/>
            <a:r>
              <a:rPr lang="en-US" sz="4800" b="1" dirty="0"/>
              <a:t>Solution</a:t>
            </a:r>
          </a:p>
        </p:txBody>
      </p:sp>
      <p:sp>
        <p:nvSpPr>
          <p:cNvPr id="2" name="TextBox 1">
            <a:extLst>
              <a:ext uri="{FF2B5EF4-FFF2-40B4-BE49-F238E27FC236}">
                <a16:creationId xmlns:a16="http://schemas.microsoft.com/office/drawing/2014/main" id="{4E147BCF-9D88-4F4F-A78D-784BA736D787}"/>
              </a:ext>
            </a:extLst>
          </p:cNvPr>
          <p:cNvSpPr txBox="1"/>
          <p:nvPr/>
        </p:nvSpPr>
        <p:spPr>
          <a:xfrm>
            <a:off x="2875935" y="1297865"/>
            <a:ext cx="8863781" cy="41903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solidFill>
                  <a:srgbClr val="252525"/>
                </a:solidFill>
                <a:latin typeface="Helvetica" panose="020B0604020202020204" pitchFamily="34" charset="0"/>
              </a:rPr>
              <a:t>E</a:t>
            </a:r>
            <a:r>
              <a:rPr lang="en-US" sz="2000" b="0" i="0" dirty="0">
                <a:solidFill>
                  <a:srgbClr val="252525"/>
                </a:solidFill>
                <a:effectLst/>
                <a:latin typeface="Helvetica" panose="020B0604020202020204" pitchFamily="34" charset="0"/>
              </a:rPr>
              <a:t>ffectively manage stock/inventory, modify menu items/prices as well as discounts</a:t>
            </a:r>
            <a:endParaRPr lang="en-US" sz="2000" dirty="0">
              <a:solidFill>
                <a:srgbClr val="2D2D2D"/>
              </a:solidFill>
              <a:latin typeface="Poppins"/>
            </a:endParaRPr>
          </a:p>
          <a:p>
            <a:pPr marL="342900" indent="-342900" algn="just">
              <a:lnSpc>
                <a:spcPct val="150000"/>
              </a:lnSpc>
              <a:buFont typeface="Wingdings" panose="05000000000000000000" pitchFamily="2" charset="2"/>
              <a:buChar char="§"/>
            </a:pPr>
            <a:r>
              <a:rPr lang="en-US" sz="2000" b="0" i="0" dirty="0">
                <a:solidFill>
                  <a:srgbClr val="252525"/>
                </a:solidFill>
                <a:effectLst/>
                <a:latin typeface="Helvetica" panose="020B0604020202020204" pitchFamily="34" charset="0"/>
              </a:rPr>
              <a:t>Easily handle their daily business activities like reservation management along with guest reservation</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P</a:t>
            </a:r>
            <a:r>
              <a:rPr lang="en-US" sz="2000" b="0" i="0" dirty="0">
                <a:solidFill>
                  <a:srgbClr val="222222"/>
                </a:solidFill>
                <a:effectLst/>
                <a:latin typeface="arial" panose="020B0604020202020204" pitchFamily="34" charset="0"/>
              </a:rPr>
              <a:t>revents wastage, both in terms of food and </a:t>
            </a:r>
            <a:r>
              <a:rPr lang="en-US" sz="2000" b="1" i="0" dirty="0">
                <a:solidFill>
                  <a:srgbClr val="222222"/>
                </a:solidFill>
                <a:effectLst/>
                <a:latin typeface="arial" panose="020B0604020202020204" pitchFamily="34" charset="0"/>
              </a:rPr>
              <a:t>money</a:t>
            </a:r>
            <a:r>
              <a:rPr lang="en-US" sz="2000" b="0" i="0" dirty="0">
                <a:solidFill>
                  <a:srgbClr val="222222"/>
                </a:solidFill>
                <a:effectLst/>
                <a:latin typeface="arial" panose="020B0604020202020204" pitchFamily="34" charset="0"/>
              </a:rPr>
              <a:t> and helps to maximize your budget</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Efficient</a:t>
            </a:r>
            <a:r>
              <a:rPr lang="en-US" sz="2000" b="1" i="0" dirty="0">
                <a:solidFill>
                  <a:srgbClr val="5D7888"/>
                </a:solidFill>
                <a:effectLst/>
                <a:latin typeface="Lato"/>
              </a:rPr>
              <a:t> </a:t>
            </a:r>
            <a:r>
              <a:rPr lang="en-US" sz="2000" dirty="0">
                <a:solidFill>
                  <a:srgbClr val="222222"/>
                </a:solidFill>
                <a:latin typeface="arial" panose="020B0604020202020204" pitchFamily="34" charset="0"/>
              </a:rPr>
              <a:t>management</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Increased</a:t>
            </a:r>
            <a:r>
              <a:rPr lang="en-US" sz="2000" b="1" i="0" dirty="0">
                <a:solidFill>
                  <a:srgbClr val="5D7888"/>
                </a:solidFill>
                <a:effectLst/>
                <a:latin typeface="Lato"/>
              </a:rPr>
              <a:t> </a:t>
            </a:r>
            <a:r>
              <a:rPr lang="en-US" sz="2000" dirty="0">
                <a:solidFill>
                  <a:srgbClr val="222222"/>
                </a:solidFill>
                <a:latin typeface="arial" panose="020B0604020202020204" pitchFamily="34" charset="0"/>
              </a:rPr>
              <a:t>productivity</a:t>
            </a:r>
          </a:p>
          <a:p>
            <a:pPr marL="342900" indent="-342900" algn="just">
              <a:lnSpc>
                <a:spcPct val="150000"/>
              </a:lnSpc>
              <a:buFont typeface="Wingdings" panose="05000000000000000000" pitchFamily="2" charset="2"/>
              <a:buChar char="§"/>
            </a:pPr>
            <a:r>
              <a:rPr lang="en-US" sz="2000" dirty="0">
                <a:solidFill>
                  <a:srgbClr val="222222"/>
                </a:solidFill>
                <a:latin typeface="arial" panose="020B0604020202020204" pitchFamily="34" charset="0"/>
              </a:rPr>
              <a:t>Improved</a:t>
            </a:r>
            <a:r>
              <a:rPr lang="en-US" sz="2000" b="1" i="0" dirty="0">
                <a:solidFill>
                  <a:srgbClr val="5D7888"/>
                </a:solidFill>
                <a:effectLst/>
                <a:latin typeface="Lato"/>
              </a:rPr>
              <a:t> </a:t>
            </a:r>
            <a:r>
              <a:rPr lang="en-US" sz="2000" dirty="0">
                <a:solidFill>
                  <a:srgbClr val="222222"/>
                </a:solidFill>
                <a:latin typeface="arial" panose="020B0604020202020204" pitchFamily="34" charset="0"/>
              </a:rPr>
              <a:t>supply</a:t>
            </a:r>
            <a:r>
              <a:rPr lang="en-US" sz="2000" b="1" i="0" dirty="0">
                <a:solidFill>
                  <a:srgbClr val="5D7888"/>
                </a:solidFill>
                <a:effectLst/>
                <a:latin typeface="Lato"/>
              </a:rPr>
              <a:t> </a:t>
            </a:r>
            <a:r>
              <a:rPr lang="en-US" sz="2000" dirty="0">
                <a:solidFill>
                  <a:srgbClr val="222222"/>
                </a:solidFill>
                <a:latin typeface="arial" panose="020B0604020202020204" pitchFamily="34" charset="0"/>
              </a:rPr>
              <a:t>chain</a:t>
            </a:r>
            <a:r>
              <a:rPr lang="en-US" sz="2000" b="1" i="0" dirty="0">
                <a:solidFill>
                  <a:srgbClr val="5D7888"/>
                </a:solidFill>
                <a:effectLst/>
                <a:latin typeface="Lato"/>
              </a:rPr>
              <a:t> </a:t>
            </a:r>
            <a:r>
              <a:rPr lang="en-US" sz="2000" dirty="0">
                <a:solidFill>
                  <a:srgbClr val="222222"/>
                </a:solidFill>
                <a:latin typeface="arial" panose="020B0604020202020204" pitchFamily="34" charset="0"/>
              </a:rPr>
              <a:t>management</a:t>
            </a:r>
          </a:p>
        </p:txBody>
      </p:sp>
      <p:pic>
        <p:nvPicPr>
          <p:cNvPr id="3" name="Google Shape;68;p15">
            <a:extLst>
              <a:ext uri="{FF2B5EF4-FFF2-40B4-BE49-F238E27FC236}">
                <a16:creationId xmlns:a16="http://schemas.microsoft.com/office/drawing/2014/main" id="{9CD4B99A-7802-4405-B4AA-3C0B978741BB}"/>
              </a:ext>
            </a:extLst>
          </p:cNvPr>
          <p:cNvPicPr preferRelativeResize="0"/>
          <p:nvPr/>
        </p:nvPicPr>
        <p:blipFill rotWithShape="1">
          <a:blip r:embed="rId2">
            <a:alphaModFix/>
          </a:blip>
          <a:srcRect l="12726" r="12719"/>
          <a:stretch/>
        </p:blipFill>
        <p:spPr>
          <a:xfrm>
            <a:off x="986839" y="1297865"/>
            <a:ext cx="1301105" cy="1564919"/>
          </a:xfrm>
          <a:prstGeom prst="rect">
            <a:avLst/>
          </a:prstGeom>
          <a:noFill/>
          <a:ln>
            <a:noFill/>
          </a:ln>
        </p:spPr>
      </p:pic>
    </p:spTree>
    <p:extLst>
      <p:ext uri="{BB962C8B-B14F-4D97-AF65-F5344CB8AC3E}">
        <p14:creationId xmlns:p14="http://schemas.microsoft.com/office/powerpoint/2010/main" val="413363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Project development and prototype</a:t>
            </a:r>
          </a:p>
        </p:txBody>
      </p:sp>
      <p:sp>
        <p:nvSpPr>
          <p:cNvPr id="2" name="TextBox 1">
            <a:extLst>
              <a:ext uri="{FF2B5EF4-FFF2-40B4-BE49-F238E27FC236}">
                <a16:creationId xmlns:a16="http://schemas.microsoft.com/office/drawing/2014/main" id="{4E147BCF-9D88-4F4F-A78D-784BA736D787}"/>
              </a:ext>
            </a:extLst>
          </p:cNvPr>
          <p:cNvSpPr txBox="1"/>
          <p:nvPr/>
        </p:nvSpPr>
        <p:spPr>
          <a:xfrm>
            <a:off x="2875935" y="1297865"/>
            <a:ext cx="8863781" cy="1881990"/>
          </a:xfrm>
          <a:prstGeom prst="rect">
            <a:avLst/>
          </a:prstGeom>
          <a:noFill/>
        </p:spPr>
        <p:txBody>
          <a:bodyPr wrap="square" rtlCol="0">
            <a:spAutoFit/>
          </a:bodyPr>
          <a:lstStyle/>
          <a:p>
            <a:pPr marL="117475" lvl="0" indent="339725" algn="l" rtl="0">
              <a:lnSpc>
                <a:spcPct val="150000"/>
              </a:lnSpc>
              <a:spcBef>
                <a:spcPts val="0"/>
              </a:spcBef>
              <a:spcAft>
                <a:spcPts val="0"/>
              </a:spcAft>
              <a:buFont typeface="Wingdings" panose="05000000000000000000" pitchFamily="2" charset="2"/>
              <a:buChar char="§"/>
            </a:pPr>
            <a:r>
              <a:rPr lang="en-US" sz="2000" dirty="0">
                <a:solidFill>
                  <a:srgbClr val="252525"/>
                </a:solidFill>
                <a:latin typeface="Helvetica" panose="020B0604020202020204" pitchFamily="34" charset="0"/>
              </a:rPr>
              <a:t>Programming Language : Laravel</a:t>
            </a:r>
          </a:p>
          <a:p>
            <a:pPr marL="457200" lvl="0" indent="-342900" algn="l" rtl="0">
              <a:lnSpc>
                <a:spcPct val="150000"/>
              </a:lnSpc>
              <a:spcBef>
                <a:spcPts val="0"/>
              </a:spcBef>
              <a:spcAft>
                <a:spcPts val="0"/>
              </a:spcAft>
              <a:buClr>
                <a:schemeClr val="dk1"/>
              </a:buClr>
              <a:buSzPts val="1800"/>
              <a:buFont typeface="Wingdings" panose="05000000000000000000" pitchFamily="2" charset="2"/>
              <a:buChar char="§"/>
            </a:pPr>
            <a:r>
              <a:rPr lang="en-US" sz="2000" dirty="0">
                <a:solidFill>
                  <a:srgbClr val="252525"/>
                </a:solidFill>
                <a:latin typeface="Helvetica" panose="020B0604020202020204" pitchFamily="34" charset="0"/>
              </a:rPr>
              <a:t>IDE : VScode</a:t>
            </a:r>
          </a:p>
          <a:p>
            <a:pPr marL="457200" lvl="0" indent="-342900" algn="l" rtl="0">
              <a:lnSpc>
                <a:spcPct val="150000"/>
              </a:lnSpc>
              <a:spcBef>
                <a:spcPts val="0"/>
              </a:spcBef>
              <a:spcAft>
                <a:spcPts val="0"/>
              </a:spcAft>
              <a:buClr>
                <a:schemeClr val="dk1"/>
              </a:buClr>
              <a:buSzPts val="1800"/>
              <a:buFont typeface="Wingdings" panose="05000000000000000000" pitchFamily="2" charset="2"/>
              <a:buChar char="§"/>
            </a:pPr>
            <a:r>
              <a:rPr lang="en-US" sz="2000" dirty="0">
                <a:solidFill>
                  <a:srgbClr val="252525"/>
                </a:solidFill>
                <a:latin typeface="Helvetica" panose="020B0604020202020204" pitchFamily="34" charset="0"/>
              </a:rPr>
              <a:t>SQL Database  : MySQL</a:t>
            </a:r>
          </a:p>
          <a:p>
            <a:pPr marL="342900" indent="-342900" algn="just">
              <a:lnSpc>
                <a:spcPct val="150000"/>
              </a:lnSpc>
              <a:buFont typeface="Wingdings" panose="05000000000000000000" pitchFamily="2" charset="2"/>
              <a:buChar char="§"/>
            </a:pPr>
            <a:endParaRPr lang="en-US" sz="2000" dirty="0">
              <a:solidFill>
                <a:srgbClr val="222222"/>
              </a:solidFill>
              <a:latin typeface="arial" panose="020B0604020202020204" pitchFamily="34" charset="0"/>
            </a:endParaRPr>
          </a:p>
        </p:txBody>
      </p:sp>
      <p:pic>
        <p:nvPicPr>
          <p:cNvPr id="4" name="Picture 3">
            <a:extLst>
              <a:ext uri="{FF2B5EF4-FFF2-40B4-BE49-F238E27FC236}">
                <a16:creationId xmlns:a16="http://schemas.microsoft.com/office/drawing/2014/main" id="{7A114F2A-2158-4652-8C51-4EAB457EC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509" y="1222888"/>
            <a:ext cx="2095500" cy="2095500"/>
          </a:xfrm>
          <a:prstGeom prst="rect">
            <a:avLst/>
          </a:prstGeom>
        </p:spPr>
      </p:pic>
      <p:pic>
        <p:nvPicPr>
          <p:cNvPr id="7" name="Picture 6">
            <a:extLst>
              <a:ext uri="{FF2B5EF4-FFF2-40B4-BE49-F238E27FC236}">
                <a16:creationId xmlns:a16="http://schemas.microsoft.com/office/drawing/2014/main" id="{1EC1DB29-4FB9-4020-A23C-502B3B1ED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1546" y="3785256"/>
            <a:ext cx="2095500" cy="2181225"/>
          </a:xfrm>
          <a:prstGeom prst="rect">
            <a:avLst/>
          </a:prstGeom>
        </p:spPr>
      </p:pic>
      <p:pic>
        <p:nvPicPr>
          <p:cNvPr id="10" name="Picture 9">
            <a:extLst>
              <a:ext uri="{FF2B5EF4-FFF2-40B4-BE49-F238E27FC236}">
                <a16:creationId xmlns:a16="http://schemas.microsoft.com/office/drawing/2014/main" id="{072941D2-9F4C-4386-ADDC-C2A399807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590" y="3510105"/>
            <a:ext cx="2731525" cy="2731525"/>
          </a:xfrm>
          <a:prstGeom prst="rect">
            <a:avLst/>
          </a:prstGeom>
        </p:spPr>
      </p:pic>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5">
            <a:alphaModFix/>
          </a:blip>
          <a:srcRect l="12726" r="12719"/>
          <a:stretch/>
        </p:blipFill>
        <p:spPr>
          <a:xfrm>
            <a:off x="986839" y="1297865"/>
            <a:ext cx="1301105" cy="1564919"/>
          </a:xfrm>
          <a:prstGeom prst="rect">
            <a:avLst/>
          </a:prstGeom>
          <a:noFill/>
          <a:ln>
            <a:noFill/>
          </a:ln>
        </p:spPr>
      </p:pic>
    </p:spTree>
    <p:extLst>
      <p:ext uri="{BB962C8B-B14F-4D97-AF65-F5344CB8AC3E}">
        <p14:creationId xmlns:p14="http://schemas.microsoft.com/office/powerpoint/2010/main" val="4657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8" y="830997"/>
            <a:ext cx="8863781" cy="10509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gn="just">
              <a:lnSpc>
                <a:spcPct val="150000"/>
              </a:lnSpc>
              <a:buFont typeface="Wingdings" panose="05000000000000000000" pitchFamily="2" charset="2"/>
              <a:buChar char="§"/>
            </a:pPr>
            <a:r>
              <a:rPr lang="en-US" sz="2000" b="1" dirty="0">
                <a:solidFill>
                  <a:srgbClr val="222222"/>
                </a:solidFill>
                <a:latin typeface="arial" panose="020B0604020202020204" pitchFamily="34" charset="0"/>
              </a:rPr>
              <a:t>About us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533815"/>
            <a:ext cx="1301105" cy="1564919"/>
          </a:xfrm>
          <a:prstGeom prst="rect">
            <a:avLst/>
          </a:prstGeom>
          <a:noFill/>
          <a:ln>
            <a:noFill/>
          </a:ln>
        </p:spPr>
      </p:pic>
      <p:pic>
        <p:nvPicPr>
          <p:cNvPr id="4" name="Picture 3">
            <a:extLst>
              <a:ext uri="{FF2B5EF4-FFF2-40B4-BE49-F238E27FC236}">
                <a16:creationId xmlns:a16="http://schemas.microsoft.com/office/drawing/2014/main" id="{321B211C-B812-45CD-B8EB-8BC396A10196}"/>
              </a:ext>
            </a:extLst>
          </p:cNvPr>
          <p:cNvPicPr>
            <a:picLocks noChangeAspect="1"/>
          </p:cNvPicPr>
          <p:nvPr/>
        </p:nvPicPr>
        <p:blipFill>
          <a:blip r:embed="rId3"/>
          <a:stretch>
            <a:fillRect/>
          </a:stretch>
        </p:blipFill>
        <p:spPr>
          <a:xfrm>
            <a:off x="0" y="2098734"/>
            <a:ext cx="12192000" cy="4916566"/>
          </a:xfrm>
          <a:prstGeom prst="rect">
            <a:avLst/>
          </a:prstGeom>
        </p:spPr>
      </p:pic>
    </p:spTree>
    <p:extLst>
      <p:ext uri="{BB962C8B-B14F-4D97-AF65-F5344CB8AC3E}">
        <p14:creationId xmlns:p14="http://schemas.microsoft.com/office/powerpoint/2010/main" val="351668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33815" y="830997"/>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Menu List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5" name="Picture 4">
            <a:extLst>
              <a:ext uri="{FF2B5EF4-FFF2-40B4-BE49-F238E27FC236}">
                <a16:creationId xmlns:a16="http://schemas.microsoft.com/office/drawing/2014/main" id="{244DE387-6F2F-4B11-BDD9-07EC61EA8DD5}"/>
              </a:ext>
            </a:extLst>
          </p:cNvPr>
          <p:cNvPicPr>
            <a:picLocks noChangeAspect="1"/>
          </p:cNvPicPr>
          <p:nvPr/>
        </p:nvPicPr>
        <p:blipFill>
          <a:blip r:embed="rId3"/>
          <a:stretch>
            <a:fillRect/>
          </a:stretch>
        </p:blipFill>
        <p:spPr>
          <a:xfrm>
            <a:off x="0" y="1881990"/>
            <a:ext cx="12329652" cy="5710678"/>
          </a:xfrm>
          <a:prstGeom prst="rect">
            <a:avLst/>
          </a:prstGeom>
        </p:spPr>
      </p:pic>
    </p:spTree>
    <p:extLst>
      <p:ext uri="{BB962C8B-B14F-4D97-AF65-F5344CB8AC3E}">
        <p14:creationId xmlns:p14="http://schemas.microsoft.com/office/powerpoint/2010/main" val="408683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FE0352-2717-4842-8C27-BF119644DA12}"/>
              </a:ext>
            </a:extLst>
          </p:cNvPr>
          <p:cNvSpPr txBox="1"/>
          <p:nvPr/>
        </p:nvSpPr>
        <p:spPr>
          <a:xfrm>
            <a:off x="1880419" y="0"/>
            <a:ext cx="10311581" cy="830997"/>
          </a:xfrm>
          <a:prstGeom prst="rect">
            <a:avLst/>
          </a:prstGeom>
          <a:noFill/>
        </p:spPr>
        <p:txBody>
          <a:bodyPr wrap="square" rtlCol="0">
            <a:spAutoFit/>
          </a:bodyPr>
          <a:lstStyle/>
          <a:p>
            <a:pPr algn="ctr"/>
            <a:r>
              <a:rPr lang="en-US" sz="4800" b="1" dirty="0"/>
              <a:t>Feature</a:t>
            </a:r>
          </a:p>
        </p:txBody>
      </p:sp>
      <p:sp>
        <p:nvSpPr>
          <p:cNvPr id="2" name="TextBox 1">
            <a:extLst>
              <a:ext uri="{FF2B5EF4-FFF2-40B4-BE49-F238E27FC236}">
                <a16:creationId xmlns:a16="http://schemas.microsoft.com/office/drawing/2014/main" id="{4E147BCF-9D88-4F4F-A78D-784BA736D787}"/>
              </a:ext>
            </a:extLst>
          </p:cNvPr>
          <p:cNvSpPr txBox="1"/>
          <p:nvPr/>
        </p:nvSpPr>
        <p:spPr>
          <a:xfrm>
            <a:off x="2604318" y="504501"/>
            <a:ext cx="8863781" cy="105099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solidFill>
                  <a:srgbClr val="222222"/>
                </a:solidFill>
                <a:latin typeface="arial" panose="020B0604020202020204" pitchFamily="34" charset="0"/>
              </a:rPr>
              <a:t>Front end</a:t>
            </a:r>
          </a:p>
          <a:p>
            <a:pPr marL="342900" indent="-342900">
              <a:lnSpc>
                <a:spcPct val="150000"/>
              </a:lnSpc>
              <a:buFont typeface="Wingdings" panose="05000000000000000000" pitchFamily="2" charset="2"/>
              <a:buChar char="§"/>
            </a:pPr>
            <a:r>
              <a:rPr lang="en-US" sz="2000" b="1" dirty="0">
                <a:solidFill>
                  <a:srgbClr val="222222"/>
                </a:solidFill>
                <a:latin typeface="arial" panose="020B0604020202020204" pitchFamily="34" charset="0"/>
              </a:rPr>
              <a:t>Reservation Page</a:t>
            </a:r>
          </a:p>
        </p:txBody>
      </p:sp>
      <p:pic>
        <p:nvPicPr>
          <p:cNvPr id="12" name="Google Shape;68;p15">
            <a:extLst>
              <a:ext uri="{FF2B5EF4-FFF2-40B4-BE49-F238E27FC236}">
                <a16:creationId xmlns:a16="http://schemas.microsoft.com/office/drawing/2014/main" id="{44837F68-C5D7-4CAE-B344-33EE601AFD34}"/>
              </a:ext>
            </a:extLst>
          </p:cNvPr>
          <p:cNvPicPr preferRelativeResize="0"/>
          <p:nvPr/>
        </p:nvPicPr>
        <p:blipFill rotWithShape="1">
          <a:blip r:embed="rId2">
            <a:alphaModFix/>
          </a:blip>
          <a:srcRect l="12726" r="12719"/>
          <a:stretch/>
        </p:blipFill>
        <p:spPr>
          <a:xfrm>
            <a:off x="1040275" y="342091"/>
            <a:ext cx="1301105" cy="1564919"/>
          </a:xfrm>
          <a:prstGeom prst="rect">
            <a:avLst/>
          </a:prstGeom>
          <a:noFill/>
          <a:ln>
            <a:noFill/>
          </a:ln>
        </p:spPr>
      </p:pic>
      <p:pic>
        <p:nvPicPr>
          <p:cNvPr id="4" name="Picture 3">
            <a:extLst>
              <a:ext uri="{FF2B5EF4-FFF2-40B4-BE49-F238E27FC236}">
                <a16:creationId xmlns:a16="http://schemas.microsoft.com/office/drawing/2014/main" id="{E669806A-0129-421C-86F4-287DD4A3625A}"/>
              </a:ext>
            </a:extLst>
          </p:cNvPr>
          <p:cNvPicPr>
            <a:picLocks noChangeAspect="1"/>
          </p:cNvPicPr>
          <p:nvPr/>
        </p:nvPicPr>
        <p:blipFill>
          <a:blip r:embed="rId3"/>
          <a:stretch>
            <a:fillRect/>
          </a:stretch>
        </p:blipFill>
        <p:spPr>
          <a:xfrm>
            <a:off x="-37038" y="1555493"/>
            <a:ext cx="12248594" cy="5508983"/>
          </a:xfrm>
          <a:prstGeom prst="rect">
            <a:avLst/>
          </a:prstGeom>
        </p:spPr>
      </p:pic>
    </p:spTree>
    <p:extLst>
      <p:ext uri="{BB962C8B-B14F-4D97-AF65-F5344CB8AC3E}">
        <p14:creationId xmlns:p14="http://schemas.microsoft.com/office/powerpoint/2010/main" val="12143755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144</TotalTime>
  <Words>379</Words>
  <Application>Microsoft Office PowerPoint</Application>
  <PresentationFormat>Widescreen</PresentationFormat>
  <Paragraphs>93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Bell MT</vt:lpstr>
      <vt:lpstr>Helvetica</vt:lpstr>
      <vt:lpstr>Lato</vt:lpstr>
      <vt:lpstr>Palatino Linotype</vt:lpstr>
      <vt:lpstr>Poppins</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dc:creator>
  <cp:lastModifiedBy>kay</cp:lastModifiedBy>
  <cp:revision>26</cp:revision>
  <dcterms:created xsi:type="dcterms:W3CDTF">2020-10-11T12:58:43Z</dcterms:created>
  <dcterms:modified xsi:type="dcterms:W3CDTF">2020-10-15T14:37:50Z</dcterms:modified>
</cp:coreProperties>
</file>