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66" r:id="rId5"/>
    <p:sldId id="267" r:id="rId6"/>
    <p:sldId id="268" r:id="rId7"/>
    <p:sldId id="277" r:id="rId8"/>
    <p:sldId id="269" r:id="rId9"/>
    <p:sldId id="276" r:id="rId10"/>
    <p:sldId id="279" r:id="rId11"/>
    <p:sldId id="270" r:id="rId12"/>
    <p:sldId id="280" r:id="rId13"/>
    <p:sldId id="283" r:id="rId14"/>
    <p:sldId id="281" r:id="rId15"/>
    <p:sldId id="282" r:id="rId16"/>
    <p:sldId id="271" r:id="rId17"/>
    <p:sldId id="274" r:id="rId18"/>
    <p:sldId id="272" r:id="rId19"/>
    <p:sldId id="273" r:id="rId20"/>
  </p:sldIdLst>
  <p:sldSz cx="18288000" cy="10287000"/>
  <p:notesSz cx="6858000" cy="9144000"/>
  <p:embeddedFontLst>
    <p:embeddedFont>
      <p:font typeface="THELuxGoB" panose="020B0600000101010101" charset="-127"/>
      <p:regular r:id="rId22"/>
    </p:embeddedFont>
    <p:embeddedFont>
      <p:font typeface="THELuxGoM" panose="020B0600000101010101" charset="-127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eologica Roman SemiBold" panose="020B0600000101010101" charset="0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7" autoAdjust="0"/>
    <p:restoredTop sz="86397" autoAdjust="0"/>
  </p:normalViewPr>
  <p:slideViewPr>
    <p:cSldViewPr>
      <p:cViewPr varScale="1">
        <p:scale>
          <a:sx n="44" d="100"/>
          <a:sy n="44" d="100"/>
        </p:scale>
        <p:origin x="78" y="29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1978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1860C-16DB-4935-9242-48A5A68615AB}" type="datetimeFigureOut">
              <a:rPr lang="ko-KR" altLang="en-US" smtClean="0"/>
              <a:t>2025-02-27(Thu)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EC806-4ABC-4899-A067-3EE08D25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3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C806-4ABC-4899-A067-3EE08D2560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89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C806-4ABC-4899-A067-3EE08D25602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8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 프로그램 보여주기</a:t>
            </a:r>
            <a:r>
              <a:rPr lang="en-US" altLang="ko-KR" dirty="0"/>
              <a:t>(</a:t>
            </a:r>
            <a:r>
              <a:rPr lang="en-US" altLang="ko-KR" dirty="0" err="1"/>
              <a:t>c_features.c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C806-4ABC-4899-A067-3EE08D2560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Final </a:t>
            </a:r>
            <a:r>
              <a:rPr lang="ko-KR" altLang="en-US" dirty="0"/>
              <a:t>시험은 </a:t>
            </a:r>
            <a:r>
              <a:rPr lang="en-US" altLang="ko-KR" dirty="0" err="1"/>
              <a:t>codyssey</a:t>
            </a:r>
            <a:r>
              <a:rPr lang="ko-KR" altLang="en-US" dirty="0"/>
              <a:t> 문제를 풀면 해결하수 있는 문제들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C806-4ABC-4899-A067-3EE08D2560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6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C806-4ABC-4899-A067-3EE08D2560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88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00" dirty="0" err="1">
                <a:solidFill>
                  <a:srgbClr val="000000"/>
                </a:solidFill>
                <a:latin typeface="THELuxGoB"/>
                <a:ea typeface="THELuxGoB"/>
              </a:rPr>
              <a:t>Github</a:t>
            </a:r>
            <a:r>
              <a:rPr lang="en-US" altLang="ko-KR" sz="1200" spc="-100" dirty="0">
                <a:solidFill>
                  <a:srgbClr val="000000"/>
                </a:solidFill>
                <a:latin typeface="THELuxGoB"/>
                <a:ea typeface="THELuxGoB"/>
              </a:rPr>
              <a:t> &amp; </a:t>
            </a:r>
            <a:r>
              <a:rPr lang="en-US" altLang="ko-KR" sz="1200" spc="-100" dirty="0" err="1">
                <a:solidFill>
                  <a:srgbClr val="000000"/>
                </a:solidFill>
                <a:latin typeface="THELuxGoB"/>
                <a:ea typeface="THELuxGoB"/>
              </a:rPr>
              <a:t>Codyssey</a:t>
            </a:r>
            <a:endParaRPr lang="en-US" altLang="ko-KR" sz="1200" spc="-100" dirty="0">
              <a:solidFill>
                <a:srgbClr val="000000"/>
              </a:solidFill>
              <a:latin typeface="THELuxGoB"/>
              <a:ea typeface="THELuxGoB"/>
            </a:endParaRPr>
          </a:p>
          <a:p>
            <a:r>
              <a:rPr lang="en-US" altLang="ko-KR" dirty="0"/>
              <a:t> - </a:t>
            </a:r>
            <a:r>
              <a:rPr lang="en-US" altLang="ko-KR" dirty="0" err="1"/>
              <a:t>Github</a:t>
            </a:r>
            <a:r>
              <a:rPr lang="en-US" altLang="ko-KR" dirty="0"/>
              <a:t> account </a:t>
            </a:r>
            <a:r>
              <a:rPr lang="ko-KR" altLang="en-US" dirty="0"/>
              <a:t>만들기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spc="-100" dirty="0">
                <a:solidFill>
                  <a:srgbClr val="000000"/>
                </a:solidFill>
                <a:latin typeface="THELuxGoB"/>
              </a:rPr>
              <a:t>IDE (VS code) &amp; </a:t>
            </a:r>
            <a:r>
              <a:rPr lang="en-US" altLang="ko-KR" sz="1200" b="1" dirty="0"/>
              <a:t>MinGW</a:t>
            </a:r>
            <a:endParaRPr lang="en-US" altLang="ko-KR" sz="1200" dirty="0"/>
          </a:p>
          <a:p>
            <a:r>
              <a:rPr lang="en-US" altLang="ko-KR" dirty="0"/>
              <a:t>  - install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spc="-100" dirty="0">
                <a:solidFill>
                  <a:srgbClr val="000000"/>
                </a:solidFill>
                <a:latin typeface="THELuxGoB"/>
              </a:rPr>
              <a:t>Make the first my program</a:t>
            </a:r>
          </a:p>
          <a:p>
            <a:r>
              <a:rPr lang="en-US" altLang="ko-KR" dirty="0"/>
              <a:t>  - console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  - VSC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en-US" altLang="ko-KR" dirty="0" err="1"/>
              <a:t>codespaces</a:t>
            </a:r>
            <a:r>
              <a:rPr lang="ko-KR" altLang="en-US" dirty="0"/>
              <a:t>에서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C806-4ABC-4899-A067-3EE08D2560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85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00" dirty="0" err="1">
                <a:solidFill>
                  <a:srgbClr val="000000"/>
                </a:solidFill>
                <a:latin typeface="THELuxGoB"/>
                <a:ea typeface="THELuxGoB"/>
              </a:rPr>
              <a:t>Github</a:t>
            </a:r>
            <a:r>
              <a:rPr lang="en-US" altLang="ko-KR" sz="1200" spc="-100" dirty="0">
                <a:solidFill>
                  <a:srgbClr val="000000"/>
                </a:solidFill>
                <a:latin typeface="THELuxGoB"/>
                <a:ea typeface="THELuxGoB"/>
              </a:rPr>
              <a:t> &amp; </a:t>
            </a:r>
            <a:r>
              <a:rPr lang="en-US" altLang="ko-KR" sz="1200" spc="-100" dirty="0" err="1">
                <a:solidFill>
                  <a:srgbClr val="000000"/>
                </a:solidFill>
                <a:latin typeface="THELuxGoB"/>
                <a:ea typeface="THELuxGoB"/>
              </a:rPr>
              <a:t>Codyssey</a:t>
            </a:r>
            <a:endParaRPr lang="en-US" altLang="ko-KR" sz="1200" spc="-100" dirty="0">
              <a:solidFill>
                <a:srgbClr val="000000"/>
              </a:solidFill>
              <a:latin typeface="THELuxGoB"/>
              <a:ea typeface="THELuxGoB"/>
            </a:endParaRPr>
          </a:p>
          <a:p>
            <a:r>
              <a:rPr lang="en-US" altLang="ko-KR" dirty="0"/>
              <a:t> - </a:t>
            </a:r>
            <a:r>
              <a:rPr lang="en-US" altLang="ko-KR" dirty="0" err="1"/>
              <a:t>Github</a:t>
            </a:r>
            <a:r>
              <a:rPr lang="en-US" altLang="ko-KR" dirty="0"/>
              <a:t> account </a:t>
            </a:r>
            <a:r>
              <a:rPr lang="ko-KR" altLang="en-US" dirty="0"/>
              <a:t>만들기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spc="-100" dirty="0">
                <a:solidFill>
                  <a:srgbClr val="000000"/>
                </a:solidFill>
                <a:latin typeface="THELuxGoB"/>
              </a:rPr>
              <a:t>IDE (VS code) &amp; </a:t>
            </a:r>
            <a:r>
              <a:rPr lang="en-US" altLang="ko-KR" sz="1200" b="1" dirty="0"/>
              <a:t>MinGW</a:t>
            </a:r>
            <a:endParaRPr lang="en-US" altLang="ko-KR" sz="1200" dirty="0"/>
          </a:p>
          <a:p>
            <a:r>
              <a:rPr lang="en-US" altLang="ko-KR" dirty="0"/>
              <a:t>  - install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spc="-100" dirty="0">
                <a:solidFill>
                  <a:srgbClr val="000000"/>
                </a:solidFill>
                <a:latin typeface="THELuxGoB"/>
              </a:rPr>
              <a:t>Make the first my program</a:t>
            </a:r>
          </a:p>
          <a:p>
            <a:r>
              <a:rPr lang="en-US" altLang="ko-KR" dirty="0"/>
              <a:t>  - console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  - VSC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en-US" altLang="ko-KR" dirty="0" err="1"/>
              <a:t>codespaces</a:t>
            </a:r>
            <a:r>
              <a:rPr lang="ko-KR" altLang="en-US" dirty="0"/>
              <a:t>에서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C806-4ABC-4899-A067-3EE08D2560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00" dirty="0" err="1">
                <a:solidFill>
                  <a:srgbClr val="000000"/>
                </a:solidFill>
                <a:latin typeface="THELuxGoB"/>
                <a:ea typeface="THELuxGoB"/>
              </a:rPr>
              <a:t>Github</a:t>
            </a:r>
            <a:r>
              <a:rPr lang="en-US" altLang="ko-KR" sz="1200" spc="-100" dirty="0">
                <a:solidFill>
                  <a:srgbClr val="000000"/>
                </a:solidFill>
                <a:latin typeface="THELuxGoB"/>
                <a:ea typeface="THELuxGoB"/>
              </a:rPr>
              <a:t> </a:t>
            </a:r>
            <a:r>
              <a:rPr lang="ko-KR" altLang="en-US" sz="1200" spc="-100" dirty="0">
                <a:solidFill>
                  <a:srgbClr val="000000"/>
                </a:solidFill>
                <a:latin typeface="THELuxGoB"/>
                <a:ea typeface="THELuxGoB"/>
              </a:rPr>
              <a:t>설명</a:t>
            </a:r>
            <a:endParaRPr lang="en-US" altLang="ko-KR" sz="1200" spc="-100" dirty="0">
              <a:solidFill>
                <a:srgbClr val="000000"/>
              </a:solidFill>
              <a:latin typeface="THELuxGoB"/>
              <a:ea typeface="THELuxGoB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00" dirty="0">
                <a:solidFill>
                  <a:srgbClr val="000000"/>
                </a:solidFill>
                <a:latin typeface="THELuxGoB"/>
                <a:ea typeface="THELuxGoB"/>
              </a:rPr>
              <a:t>Git </a:t>
            </a:r>
            <a:r>
              <a:rPr lang="ko-KR" altLang="en-US" sz="1200" spc="-100" dirty="0">
                <a:solidFill>
                  <a:srgbClr val="000000"/>
                </a:solidFill>
                <a:latin typeface="THELuxGoB"/>
                <a:ea typeface="THELuxGoB"/>
              </a:rPr>
              <a:t>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C806-4ABC-4899-A067-3EE08D25602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1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00" dirty="0" err="1">
                <a:solidFill>
                  <a:srgbClr val="000000"/>
                </a:solidFill>
                <a:latin typeface="THELuxGoB"/>
                <a:ea typeface="THELuxGoB"/>
              </a:rPr>
              <a:t>Github</a:t>
            </a:r>
            <a:r>
              <a:rPr lang="en-US" altLang="ko-KR" sz="1200" spc="-100" dirty="0">
                <a:solidFill>
                  <a:srgbClr val="000000"/>
                </a:solidFill>
                <a:latin typeface="THELuxGoB"/>
                <a:ea typeface="THELuxGoB"/>
              </a:rPr>
              <a:t> &amp; </a:t>
            </a:r>
            <a:r>
              <a:rPr lang="en-US" altLang="ko-KR" sz="1200" spc="-100" dirty="0" err="1">
                <a:solidFill>
                  <a:srgbClr val="000000"/>
                </a:solidFill>
                <a:latin typeface="THELuxGoB"/>
                <a:ea typeface="THELuxGoB"/>
              </a:rPr>
              <a:t>Codyssey</a:t>
            </a:r>
            <a:endParaRPr lang="en-US" altLang="ko-KR" sz="1200" spc="-100" dirty="0">
              <a:solidFill>
                <a:srgbClr val="000000"/>
              </a:solidFill>
              <a:latin typeface="THELuxGoB"/>
              <a:ea typeface="THELuxGoB"/>
            </a:endParaRPr>
          </a:p>
          <a:p>
            <a:r>
              <a:rPr lang="en-US" altLang="ko-KR" dirty="0"/>
              <a:t> - </a:t>
            </a:r>
            <a:r>
              <a:rPr lang="en-US" altLang="ko-KR" dirty="0" err="1"/>
              <a:t>Github</a:t>
            </a:r>
            <a:r>
              <a:rPr lang="en-US" altLang="ko-KR" dirty="0"/>
              <a:t> account </a:t>
            </a:r>
            <a:r>
              <a:rPr lang="ko-KR" altLang="en-US" dirty="0"/>
              <a:t>만들기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spc="-100" dirty="0">
                <a:solidFill>
                  <a:srgbClr val="000000"/>
                </a:solidFill>
                <a:latin typeface="THELuxGoB"/>
              </a:rPr>
              <a:t>IDE (VS code) &amp; </a:t>
            </a:r>
            <a:r>
              <a:rPr lang="en-US" altLang="ko-KR" sz="1200" b="1" dirty="0"/>
              <a:t>MinGW</a:t>
            </a:r>
            <a:endParaRPr lang="en-US" altLang="ko-KR" sz="1200" dirty="0"/>
          </a:p>
          <a:p>
            <a:r>
              <a:rPr lang="en-US" altLang="ko-KR" dirty="0"/>
              <a:t>  - install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spc="-100" dirty="0">
                <a:solidFill>
                  <a:srgbClr val="000000"/>
                </a:solidFill>
                <a:latin typeface="THELuxGoB"/>
              </a:rPr>
              <a:t>Make the first my program</a:t>
            </a:r>
          </a:p>
          <a:p>
            <a:r>
              <a:rPr lang="en-US" altLang="ko-KR" dirty="0"/>
              <a:t>  - console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  - VSC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en-US" altLang="ko-KR" dirty="0" err="1"/>
              <a:t>codespaces</a:t>
            </a:r>
            <a:r>
              <a:rPr lang="ko-KR" altLang="en-US" dirty="0"/>
              <a:t>에서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C806-4ABC-4899-A067-3EE08D25602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215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spc="-100" dirty="0">
                <a:solidFill>
                  <a:srgbClr val="000000"/>
                </a:solidFill>
                <a:latin typeface="THELuxGoB"/>
              </a:rPr>
              <a:t>Make the first my program  </a:t>
            </a:r>
            <a:r>
              <a:rPr lang="ko-KR" altLang="en-US" sz="1200" b="0" i="0" u="none" strike="noStrike" spc="-100" dirty="0">
                <a:solidFill>
                  <a:srgbClr val="000000"/>
                </a:solidFill>
                <a:latin typeface="THELuxGoB"/>
              </a:rPr>
              <a:t>실습</a:t>
            </a:r>
            <a:endParaRPr lang="en-US" altLang="ko-KR" sz="1200" b="0" i="0" u="none" strike="noStrike" spc="-100" dirty="0">
              <a:solidFill>
                <a:srgbClr val="000000"/>
              </a:solidFill>
              <a:latin typeface="THELuxGoB"/>
            </a:endParaRPr>
          </a:p>
          <a:p>
            <a:r>
              <a:rPr lang="en-US" altLang="ko-KR" dirty="0"/>
              <a:t>  - console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  - VSC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en-US" altLang="ko-KR" dirty="0" err="1"/>
              <a:t>codespaces</a:t>
            </a:r>
            <a:r>
              <a:rPr lang="ko-KR" altLang="en-US" dirty="0"/>
              <a:t>에서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C806-4ABC-4899-A067-3EE08D2560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1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f-kweon/C-Language-Course/tree/main/EN/Doc/(EN)%20Codyssey%20with%20GitHub.pdf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hyperlink" Target="https://code.visualstudio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usr.codyssey.kr/main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f-kweon/C-Language-Course/tree/main/EN/Doc/(EN)%20Codyssey%20with%20GitHub.pdf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hyperlink" Target="https://github.com/prof-kweon/C-Language-Course/tree/main/EN/Doc/(EN)%20Codyssey%20with%20GitHub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www.innovationacademy.kr/en/innovation_academy/business_info/codyssey.html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935200" y="4406900"/>
            <a:ext cx="58166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463800" y="4406900"/>
            <a:ext cx="58166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898900"/>
            <a:ext cx="139700" cy="1041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00" y="3898900"/>
            <a:ext cx="139700" cy="1041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900" y="5880100"/>
            <a:ext cx="3149600" cy="393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500" y="5880100"/>
            <a:ext cx="2806700" cy="393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/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sp>
        <p:nvSpPr>
          <p:cNvPr id="15" name="TextBox 15"/>
          <p:cNvSpPr txBox="1"/>
          <p:nvPr/>
        </p:nvSpPr>
        <p:spPr>
          <a:xfrm rot="-5400000">
            <a:off x="-838200" y="8432800"/>
            <a:ext cx="2552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95959"/>
                </a:solidFill>
                <a:latin typeface="THELuxGoM"/>
              </a:rPr>
              <a:t>miricanvas.com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149600" y="3657600"/>
            <a:ext cx="11938000" cy="190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0700" b="0" i="0" u="none" strike="noStrike" spc="-300" dirty="0" err="1">
                <a:solidFill>
                  <a:srgbClr val="000000"/>
                </a:solidFill>
                <a:ea typeface="THELuxGoB"/>
              </a:rPr>
              <a:t>Ｃ</a:t>
            </a:r>
            <a:r>
              <a:rPr lang="ko-KR" altLang="en-US" sz="10700" b="0" i="0" u="none" strike="noStrike" spc="-300" dirty="0">
                <a:solidFill>
                  <a:srgbClr val="000000"/>
                </a:solidFill>
                <a:ea typeface="THELuxGoB"/>
              </a:rPr>
              <a:t> </a:t>
            </a:r>
            <a:r>
              <a:rPr lang="ko-KR" altLang="en-US" sz="10700" b="0" i="0" u="none" strike="noStrike" spc="-300" dirty="0" err="1">
                <a:solidFill>
                  <a:srgbClr val="000000"/>
                </a:solidFill>
                <a:ea typeface="THELuxGoB"/>
              </a:rPr>
              <a:t>Ｐｒｏｇｒａｍｍｉｎｇ</a:t>
            </a:r>
            <a:endParaRPr lang="ko-KR" sz="10700" b="0" i="0" u="none" strike="noStrike" spc="-300" dirty="0">
              <a:solidFill>
                <a:srgbClr val="000000"/>
              </a:solidFill>
              <a:ea typeface="THELuxGoB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388100" y="5867400"/>
            <a:ext cx="28829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ko-KR" sz="2300" b="0" i="0" u="none" strike="noStrike" spc="-100" dirty="0">
              <a:solidFill>
                <a:srgbClr val="FFFFFF"/>
              </a:solidFill>
              <a:ea typeface="THELuxGoB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967793-C71D-4EB4-9831-F93345919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935200" y="4406900"/>
            <a:ext cx="58166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463800" y="4406900"/>
            <a:ext cx="58166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898900"/>
            <a:ext cx="139700" cy="1041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00" y="3898900"/>
            <a:ext cx="139700" cy="1041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900" y="5880100"/>
            <a:ext cx="3149600" cy="393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500" y="5880100"/>
            <a:ext cx="2806700" cy="393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/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sp>
        <p:nvSpPr>
          <p:cNvPr id="15" name="TextBox 15"/>
          <p:cNvSpPr txBox="1"/>
          <p:nvPr/>
        </p:nvSpPr>
        <p:spPr>
          <a:xfrm rot="-5400000">
            <a:off x="-838200" y="8432800"/>
            <a:ext cx="2552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95959"/>
                </a:solidFill>
                <a:latin typeface="THELuxGoM"/>
              </a:rPr>
              <a:t>miricanvas.com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08200" y="3238500"/>
            <a:ext cx="12979400" cy="190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10700" b="0" i="0" u="none" strike="noStrike" spc="-300" dirty="0">
                <a:solidFill>
                  <a:srgbClr val="000000"/>
                </a:solidFill>
                <a:ea typeface="THELuxGoB"/>
              </a:rPr>
              <a:t>Break time</a:t>
            </a:r>
            <a:br>
              <a:rPr lang="en-US" altLang="ko-KR" sz="10700" b="0" i="0" u="none" strike="noStrike" spc="-300" dirty="0">
                <a:solidFill>
                  <a:srgbClr val="000000"/>
                </a:solidFill>
                <a:ea typeface="THELuxGoB"/>
              </a:rPr>
            </a:br>
            <a:r>
              <a:rPr lang="en-US" altLang="ko-KR" sz="10700" b="0" i="0" u="none" strike="noStrike" spc="-300" dirty="0">
                <a:solidFill>
                  <a:srgbClr val="000000"/>
                </a:solidFill>
                <a:ea typeface="THELuxGoB"/>
              </a:rPr>
              <a:t>(Start at 10:30)</a:t>
            </a:r>
            <a:endParaRPr lang="ko-KR" sz="10700" b="0" i="0" u="none" strike="noStrike" spc="-300" dirty="0">
              <a:solidFill>
                <a:srgbClr val="000000"/>
              </a:solidFill>
              <a:ea typeface="THELuxGoB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388100" y="5867400"/>
            <a:ext cx="28829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ko-KR" sz="2300" b="0" i="0" u="none" strike="noStrike" spc="-100" dirty="0">
              <a:solidFill>
                <a:srgbClr val="FFFFFF"/>
              </a:solidFill>
              <a:ea typeface="THELuxGoB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967793-C71D-4EB4-9831-F93345919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0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741532EA-0F7C-4339-9CE9-62F971EABEE4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43BEE7-4D01-4EB0-845C-78A3CF56D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8E5D024A-D1CA-4FCA-AAF7-99586C37353D}"/>
              </a:ext>
            </a:extLst>
          </p:cNvPr>
          <p:cNvSpPr txBox="1"/>
          <p:nvPr/>
        </p:nvSpPr>
        <p:spPr>
          <a:xfrm>
            <a:off x="698500" y="1574800"/>
            <a:ext cx="126492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4400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rPr>
              <a:t>Development Environment &amp; setup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F2E241-036C-4C91-98D6-90A47C9D9F33}"/>
              </a:ext>
            </a:extLst>
          </p:cNvPr>
          <p:cNvGrpSpPr/>
          <p:nvPr/>
        </p:nvGrpSpPr>
        <p:grpSpPr>
          <a:xfrm>
            <a:off x="1523999" y="2508250"/>
            <a:ext cx="13241983" cy="1244600"/>
            <a:chOff x="8534400" y="3028950"/>
            <a:chExt cx="8191500" cy="1244600"/>
          </a:xfrm>
        </p:grpSpPr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B93EEB62-575D-4DD4-903F-50DC0990B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296400" y="3644900"/>
              <a:ext cx="1244600" cy="12700"/>
            </a:xfrm>
            <a:prstGeom prst="rect">
              <a:avLst/>
            </a:prstGeom>
          </p:spPr>
        </p:pic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17FCD610-CFC0-4727-B665-A6065F9A9B67}"/>
                </a:ext>
              </a:extLst>
            </p:cNvPr>
            <p:cNvSpPr txBox="1"/>
            <p:nvPr/>
          </p:nvSpPr>
          <p:spPr>
            <a:xfrm>
              <a:off x="10172700" y="32893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8770"/>
                </a:lnSpc>
              </a:pPr>
              <a:r>
                <a:rPr lang="en-US" altLang="ko-KR" sz="3600" b="0" i="0" u="none" strike="noStrike" spc="-100" dirty="0" err="1">
                  <a:solidFill>
                    <a:srgbClr val="000000"/>
                  </a:solidFill>
                  <a:latin typeface="THELuxGoB" panose="020B0600000101010101" charset="-127"/>
                  <a:ea typeface="THELuxGoB" panose="020B0600000101010101" charset="-127"/>
                </a:rPr>
                <a:t>Codyssey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endParaRPr>
            </a:p>
          </p:txBody>
        </p:sp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337929FF-2A49-45B0-A7F6-8DA8E3145CCB}"/>
                </a:ext>
              </a:extLst>
            </p:cNvPr>
            <p:cNvSpPr txBox="1"/>
            <p:nvPr/>
          </p:nvSpPr>
          <p:spPr>
            <a:xfrm>
              <a:off x="8534400" y="31242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01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A405B3-00CF-4B0D-9CD1-0161B8390B82}"/>
              </a:ext>
            </a:extLst>
          </p:cNvPr>
          <p:cNvGrpSpPr/>
          <p:nvPr/>
        </p:nvGrpSpPr>
        <p:grpSpPr>
          <a:xfrm>
            <a:off x="1523999" y="4343400"/>
            <a:ext cx="13241983" cy="1244600"/>
            <a:chOff x="8534400" y="4908550"/>
            <a:chExt cx="8191500" cy="1244600"/>
          </a:xfrm>
        </p:grpSpPr>
        <p:pic>
          <p:nvPicPr>
            <p:cNvPr id="20" name="Picture 9">
              <a:extLst>
                <a:ext uri="{FF2B5EF4-FFF2-40B4-BE49-F238E27FC236}">
                  <a16:creationId xmlns:a16="http://schemas.microsoft.com/office/drawing/2014/main" id="{925B08AB-3314-48AC-8472-2E30F9D0F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296400" y="5524500"/>
              <a:ext cx="1244600" cy="12700"/>
            </a:xfrm>
            <a:prstGeom prst="rect">
              <a:avLst/>
            </a:prstGeom>
          </p:spPr>
        </p:pic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2061F1E4-52D3-4789-BF50-C239C57F2D5F}"/>
                </a:ext>
              </a:extLst>
            </p:cNvPr>
            <p:cNvSpPr txBox="1"/>
            <p:nvPr/>
          </p:nvSpPr>
          <p:spPr>
            <a:xfrm>
              <a:off x="10172700" y="52070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altLang="ko-KR" sz="3600" spc="-100" dirty="0" err="1">
                  <a:solidFill>
                    <a:srgbClr val="000000"/>
                  </a:solidFill>
                  <a:latin typeface="THELuxGoB"/>
                  <a:ea typeface="THELuxGoB"/>
                </a:rPr>
                <a:t>Github</a:t>
              </a: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 &amp; </a:t>
              </a:r>
              <a:r>
                <a:rPr lang="en-US" altLang="ko-KR" sz="3600" spc="-100" dirty="0" err="1">
                  <a:solidFill>
                    <a:srgbClr val="000000"/>
                  </a:solidFill>
                  <a:latin typeface="THELuxGoB"/>
                  <a:ea typeface="THELuxGoB"/>
                </a:rPr>
                <a:t>Codyssey</a:t>
              </a:r>
              <a:endParaRPr lang="en-US" altLang="ko-KR" sz="3600" spc="-100" dirty="0">
                <a:solidFill>
                  <a:srgbClr val="000000"/>
                </a:solidFill>
                <a:latin typeface="THELuxGoB"/>
                <a:ea typeface="THELuxGoB"/>
              </a:endParaRP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07E8B9CC-6633-4A0C-8066-606F397DADD8}"/>
                </a:ext>
              </a:extLst>
            </p:cNvPr>
            <p:cNvSpPr txBox="1"/>
            <p:nvPr/>
          </p:nvSpPr>
          <p:spPr>
            <a:xfrm>
              <a:off x="8534400" y="50038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02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217CEE-5EFB-4FBD-8E39-7FBDBBEFEA4B}"/>
              </a:ext>
            </a:extLst>
          </p:cNvPr>
          <p:cNvGrpSpPr/>
          <p:nvPr/>
        </p:nvGrpSpPr>
        <p:grpSpPr>
          <a:xfrm>
            <a:off x="1523999" y="6178550"/>
            <a:ext cx="13241983" cy="1244600"/>
            <a:chOff x="8534400" y="6737350"/>
            <a:chExt cx="8191500" cy="1244600"/>
          </a:xfrm>
        </p:grpSpPr>
        <p:pic>
          <p:nvPicPr>
            <p:cNvPr id="24" name="Picture 10">
              <a:extLst>
                <a:ext uri="{FF2B5EF4-FFF2-40B4-BE49-F238E27FC236}">
                  <a16:creationId xmlns:a16="http://schemas.microsoft.com/office/drawing/2014/main" id="{F187497C-53F0-4155-AFEA-EB8136CE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296400" y="7353300"/>
              <a:ext cx="1244600" cy="12700"/>
            </a:xfrm>
            <a:prstGeom prst="rect">
              <a:avLst/>
            </a:prstGeom>
          </p:spPr>
        </p:pic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DAF9B268-F94D-44E7-B103-77DC424DF825}"/>
                </a:ext>
              </a:extLst>
            </p:cNvPr>
            <p:cNvSpPr txBox="1"/>
            <p:nvPr/>
          </p:nvSpPr>
          <p:spPr>
            <a:xfrm>
              <a:off x="10172700" y="70612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altLang="ko-KR" sz="3600" b="0" i="0" u="none" strike="noStrike" spc="-100" dirty="0">
                  <a:solidFill>
                    <a:srgbClr val="000000"/>
                  </a:solidFill>
                  <a:latin typeface="THELuxGoB"/>
                </a:rPr>
                <a:t>IDE (VS code) &amp; </a:t>
              </a:r>
              <a:r>
                <a:rPr lang="en-US" altLang="ko-KR" sz="3600" b="1" dirty="0"/>
                <a:t>MinGW</a:t>
              </a:r>
              <a:endParaRPr lang="en-US" altLang="ko-KR" sz="3600" dirty="0"/>
            </a:p>
          </p:txBody>
        </p:sp>
        <p:sp>
          <p:nvSpPr>
            <p:cNvPr id="26" name="TextBox 23">
              <a:extLst>
                <a:ext uri="{FF2B5EF4-FFF2-40B4-BE49-F238E27FC236}">
                  <a16:creationId xmlns:a16="http://schemas.microsoft.com/office/drawing/2014/main" id="{D2889871-0C14-42CD-AC03-627F1DFB7B19}"/>
                </a:ext>
              </a:extLst>
            </p:cNvPr>
            <p:cNvSpPr txBox="1"/>
            <p:nvPr/>
          </p:nvSpPr>
          <p:spPr>
            <a:xfrm>
              <a:off x="8534400" y="68326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03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DB032AD-8A51-4641-8B40-0256E990BFA5}"/>
              </a:ext>
            </a:extLst>
          </p:cNvPr>
          <p:cNvGrpSpPr/>
          <p:nvPr/>
        </p:nvGrpSpPr>
        <p:grpSpPr>
          <a:xfrm>
            <a:off x="1267691" y="8013700"/>
            <a:ext cx="14884400" cy="1244600"/>
            <a:chOff x="8572500" y="8013700"/>
            <a:chExt cx="8191500" cy="1244600"/>
          </a:xfrm>
        </p:grpSpPr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1EC1F626-D54F-48E1-A5E0-0F2805A93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334500" y="8629650"/>
              <a:ext cx="1244600" cy="12700"/>
            </a:xfrm>
            <a:prstGeom prst="rect">
              <a:avLst/>
            </a:prstGeom>
          </p:spPr>
        </p:pic>
        <p:sp>
          <p:nvSpPr>
            <p:cNvPr id="29" name="TextBox 19">
              <a:extLst>
                <a:ext uri="{FF2B5EF4-FFF2-40B4-BE49-F238E27FC236}">
                  <a16:creationId xmlns:a16="http://schemas.microsoft.com/office/drawing/2014/main" id="{85B212C4-194A-4A19-8CB9-0F1BA6717F45}"/>
                </a:ext>
              </a:extLst>
            </p:cNvPr>
            <p:cNvSpPr txBox="1"/>
            <p:nvPr/>
          </p:nvSpPr>
          <p:spPr>
            <a:xfrm>
              <a:off x="10210800" y="83312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altLang="ko-KR" sz="3600" b="0" i="0" u="none" strike="noStrike" spc="-100" dirty="0">
                  <a:solidFill>
                    <a:srgbClr val="000000"/>
                  </a:solidFill>
                  <a:latin typeface="THELuxGoB"/>
                </a:rPr>
                <a:t>Make the first my program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/>
              </a:endParaRPr>
            </a:p>
          </p:txBody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F0759FBC-C5F4-4D4E-86C7-2F2B7A43A2F8}"/>
                </a:ext>
              </a:extLst>
            </p:cNvPr>
            <p:cNvSpPr txBox="1"/>
            <p:nvPr/>
          </p:nvSpPr>
          <p:spPr>
            <a:xfrm>
              <a:off x="8572500" y="810895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 dirty="0">
                  <a:solidFill>
                    <a:srgbClr val="000000"/>
                  </a:solidFill>
                  <a:latin typeface="Geologica Roman SemiBold"/>
                </a:rPr>
                <a:t>04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31492-4029-48B5-AB3F-81494C49C1D3}"/>
              </a:ext>
            </a:extLst>
          </p:cNvPr>
          <p:cNvSpPr/>
          <p:nvPr/>
        </p:nvSpPr>
        <p:spPr>
          <a:xfrm>
            <a:off x="4572000" y="5295900"/>
            <a:ext cx="3495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pc="-100" dirty="0" err="1">
                <a:solidFill>
                  <a:srgbClr val="000000"/>
                </a:solidFill>
                <a:latin typeface="THELuxGoB"/>
                <a:ea typeface="THELuxGoB"/>
                <a:hlinkClick r:id="rId8"/>
              </a:rPr>
              <a:t>Codyssey</a:t>
            </a:r>
            <a:r>
              <a:rPr lang="ko-KR" altLang="en-US" sz="2800" spc="-100" dirty="0">
                <a:solidFill>
                  <a:srgbClr val="000000"/>
                </a:solidFill>
                <a:latin typeface="THELuxGoB"/>
                <a:ea typeface="THELuxGoB"/>
                <a:hlinkClick r:id="rId8"/>
              </a:rPr>
              <a:t> </a:t>
            </a:r>
            <a:r>
              <a:rPr lang="en-US" altLang="ko-KR" sz="2800" spc="-100" dirty="0">
                <a:solidFill>
                  <a:srgbClr val="000000"/>
                </a:solidFill>
                <a:latin typeface="THELuxGoB"/>
                <a:ea typeface="THELuxGoB"/>
                <a:hlinkClick r:id="rId8"/>
              </a:rPr>
              <a:t>with</a:t>
            </a:r>
            <a:r>
              <a:rPr lang="ko-KR" altLang="en-US" sz="2800" spc="-100" dirty="0">
                <a:solidFill>
                  <a:srgbClr val="000000"/>
                </a:solidFill>
                <a:latin typeface="THELuxGoB"/>
                <a:ea typeface="THELuxGoB"/>
                <a:hlinkClick r:id="rId8"/>
              </a:rPr>
              <a:t> </a:t>
            </a:r>
            <a:r>
              <a:rPr lang="en-US" altLang="ko-KR" sz="2800" spc="-100" dirty="0" err="1">
                <a:solidFill>
                  <a:srgbClr val="000000"/>
                </a:solidFill>
                <a:latin typeface="THELuxGoB"/>
                <a:ea typeface="THELuxGoB"/>
                <a:hlinkClick r:id="rId8"/>
              </a:rPr>
              <a:t>github</a:t>
            </a:r>
            <a:endParaRPr lang="ko-KR" altLang="en-US" sz="2800" spc="-100" dirty="0">
              <a:solidFill>
                <a:srgbClr val="000000"/>
              </a:solidFill>
              <a:latin typeface="THELuxGoB"/>
              <a:ea typeface="THELuxGoB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D61AC9-45B8-4F8A-89AC-5C9C0BF1981E}"/>
              </a:ext>
            </a:extLst>
          </p:cNvPr>
          <p:cNvSpPr/>
          <p:nvPr/>
        </p:nvSpPr>
        <p:spPr>
          <a:xfrm>
            <a:off x="4572000" y="7058680"/>
            <a:ext cx="4916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00" dirty="0">
                <a:solidFill>
                  <a:srgbClr val="000000"/>
                </a:solidFill>
                <a:latin typeface="THELuxGoB"/>
                <a:ea typeface="THELuxGoB"/>
                <a:hlinkClick r:id="rId9"/>
              </a:rPr>
              <a:t>https://code.visualstudio.com/</a:t>
            </a:r>
            <a:endParaRPr lang="ko-KR" altLang="en-US" sz="2800" spc="-100" dirty="0">
              <a:solidFill>
                <a:srgbClr val="000000"/>
              </a:solidFill>
              <a:latin typeface="THELuxGoB"/>
              <a:ea typeface="THELuxGoB"/>
            </a:endParaRPr>
          </a:p>
        </p:txBody>
      </p:sp>
    </p:spTree>
    <p:extLst>
      <p:ext uri="{BB962C8B-B14F-4D97-AF65-F5344CB8AC3E}">
        <p14:creationId xmlns:p14="http://schemas.microsoft.com/office/powerpoint/2010/main" val="330907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741532EA-0F7C-4339-9CE9-62F971EABEE4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43BEE7-4D01-4EB0-845C-78A3CF56D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8E5D024A-D1CA-4FCA-AAF7-99586C37353D}"/>
              </a:ext>
            </a:extLst>
          </p:cNvPr>
          <p:cNvSpPr txBox="1"/>
          <p:nvPr/>
        </p:nvSpPr>
        <p:spPr>
          <a:xfrm>
            <a:off x="698500" y="1574800"/>
            <a:ext cx="159893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4400" spc="-100" dirty="0">
                <a:solidFill>
                  <a:schemeClr val="bg1">
                    <a:lumMod val="85000"/>
                  </a:schemeClr>
                </a:solidFill>
                <a:latin typeface="THELuxGoB" panose="020B0600000101010101" charset="-127"/>
                <a:ea typeface="THELuxGoB" panose="020B0600000101010101" charset="-127"/>
              </a:rPr>
              <a:t>Development Environment &amp; setup - </a:t>
            </a:r>
            <a:r>
              <a:rPr lang="en-US" altLang="ko-KR" sz="4400" spc="-100" dirty="0" err="1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rPr>
              <a:t>Codyssey</a:t>
            </a:r>
            <a:endParaRPr lang="en-US" altLang="ko-KR" sz="4400" spc="-100" dirty="0">
              <a:solidFill>
                <a:srgbClr val="000000"/>
              </a:solidFill>
              <a:latin typeface="THELuxGoB" panose="020B0600000101010101" charset="-127"/>
              <a:ea typeface="THELuxGoB" panose="020B0600000101010101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F2E241-036C-4C91-98D6-90A47C9D9F33}"/>
              </a:ext>
            </a:extLst>
          </p:cNvPr>
          <p:cNvGrpSpPr/>
          <p:nvPr/>
        </p:nvGrpSpPr>
        <p:grpSpPr>
          <a:xfrm>
            <a:off x="1523999" y="2508250"/>
            <a:ext cx="13241983" cy="1244600"/>
            <a:chOff x="8534400" y="3028950"/>
            <a:chExt cx="8191500" cy="1244600"/>
          </a:xfrm>
        </p:grpSpPr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B93EEB62-575D-4DD4-903F-50DC0990B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296400" y="3644900"/>
              <a:ext cx="1244600" cy="12700"/>
            </a:xfrm>
            <a:prstGeom prst="rect">
              <a:avLst/>
            </a:prstGeom>
          </p:spPr>
        </p:pic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17FCD610-CFC0-4727-B665-A6065F9A9B67}"/>
                </a:ext>
              </a:extLst>
            </p:cNvPr>
            <p:cNvSpPr txBox="1"/>
            <p:nvPr/>
          </p:nvSpPr>
          <p:spPr>
            <a:xfrm>
              <a:off x="10172700" y="32893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8770"/>
                </a:lnSpc>
              </a:pPr>
              <a:r>
                <a:rPr lang="en-US" sz="3600" b="0" i="0" u="none" strike="noStrike" spc="-100" dirty="0">
                  <a:solidFill>
                    <a:srgbClr val="000000"/>
                  </a:solidFill>
                  <a:latin typeface="THELuxGoB" panose="020B0600000101010101" charset="-127"/>
                  <a:ea typeface="THELuxGoB" panose="020B0600000101010101" charset="-127"/>
                </a:rPr>
                <a:t>Check login</a:t>
              </a:r>
            </a:p>
          </p:txBody>
        </p:sp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337929FF-2A49-45B0-A7F6-8DA8E3145CCB}"/>
                </a:ext>
              </a:extLst>
            </p:cNvPr>
            <p:cNvSpPr txBox="1"/>
            <p:nvPr/>
          </p:nvSpPr>
          <p:spPr>
            <a:xfrm>
              <a:off x="8534400" y="31242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01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A405B3-00CF-4B0D-9CD1-0161B8390B82}"/>
              </a:ext>
            </a:extLst>
          </p:cNvPr>
          <p:cNvGrpSpPr/>
          <p:nvPr/>
        </p:nvGrpSpPr>
        <p:grpSpPr>
          <a:xfrm>
            <a:off x="1523999" y="4343400"/>
            <a:ext cx="13241983" cy="1244600"/>
            <a:chOff x="8534400" y="4908550"/>
            <a:chExt cx="8191500" cy="1244600"/>
          </a:xfrm>
        </p:grpSpPr>
        <p:pic>
          <p:nvPicPr>
            <p:cNvPr id="20" name="Picture 9">
              <a:extLst>
                <a:ext uri="{FF2B5EF4-FFF2-40B4-BE49-F238E27FC236}">
                  <a16:creationId xmlns:a16="http://schemas.microsoft.com/office/drawing/2014/main" id="{925B08AB-3314-48AC-8472-2E30F9D0F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296400" y="5524500"/>
              <a:ext cx="1244600" cy="12700"/>
            </a:xfrm>
            <a:prstGeom prst="rect">
              <a:avLst/>
            </a:prstGeom>
          </p:spPr>
        </p:pic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2061F1E4-52D3-4789-BF50-C239C57F2D5F}"/>
                </a:ext>
              </a:extLst>
            </p:cNvPr>
            <p:cNvSpPr txBox="1"/>
            <p:nvPr/>
          </p:nvSpPr>
          <p:spPr>
            <a:xfrm>
              <a:off x="10172700" y="52070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Explore menu tree &amp; read a project story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07E8B9CC-6633-4A0C-8066-606F397DADD8}"/>
                </a:ext>
              </a:extLst>
            </p:cNvPr>
            <p:cNvSpPr txBox="1"/>
            <p:nvPr/>
          </p:nvSpPr>
          <p:spPr>
            <a:xfrm>
              <a:off x="8534400" y="50038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02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217CEE-5EFB-4FBD-8E39-7FBDBBEFEA4B}"/>
              </a:ext>
            </a:extLst>
          </p:cNvPr>
          <p:cNvGrpSpPr/>
          <p:nvPr/>
        </p:nvGrpSpPr>
        <p:grpSpPr>
          <a:xfrm>
            <a:off x="1523999" y="6178550"/>
            <a:ext cx="13241983" cy="1244600"/>
            <a:chOff x="8534400" y="6737350"/>
            <a:chExt cx="8191500" cy="1244600"/>
          </a:xfrm>
        </p:grpSpPr>
        <p:pic>
          <p:nvPicPr>
            <p:cNvPr id="24" name="Picture 10">
              <a:extLst>
                <a:ext uri="{FF2B5EF4-FFF2-40B4-BE49-F238E27FC236}">
                  <a16:creationId xmlns:a16="http://schemas.microsoft.com/office/drawing/2014/main" id="{F187497C-53F0-4155-AFEA-EB8136CE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296400" y="7353300"/>
              <a:ext cx="1244600" cy="12700"/>
            </a:xfrm>
            <a:prstGeom prst="rect">
              <a:avLst/>
            </a:prstGeom>
          </p:spPr>
        </p:pic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DAF9B268-F94D-44E7-B103-77DC424DF825}"/>
                </a:ext>
              </a:extLst>
            </p:cNvPr>
            <p:cNvSpPr txBox="1"/>
            <p:nvPr/>
          </p:nvSpPr>
          <p:spPr>
            <a:xfrm>
              <a:off x="10172700" y="70612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</a:rPr>
                <a:t>Team discussion &amp; Peer evaluation/review</a:t>
              </a:r>
              <a:endParaRPr lang="en-US" altLang="ko-KR" sz="3600" dirty="0"/>
            </a:p>
          </p:txBody>
        </p:sp>
        <p:sp>
          <p:nvSpPr>
            <p:cNvPr id="26" name="TextBox 23">
              <a:extLst>
                <a:ext uri="{FF2B5EF4-FFF2-40B4-BE49-F238E27FC236}">
                  <a16:creationId xmlns:a16="http://schemas.microsoft.com/office/drawing/2014/main" id="{D2889871-0C14-42CD-AC03-627F1DFB7B19}"/>
                </a:ext>
              </a:extLst>
            </p:cNvPr>
            <p:cNvSpPr txBox="1"/>
            <p:nvPr/>
          </p:nvSpPr>
          <p:spPr>
            <a:xfrm>
              <a:off x="8534400" y="68326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03</a:t>
              </a:r>
            </a:p>
          </p:txBody>
        </p:sp>
      </p:grpSp>
      <p:sp>
        <p:nvSpPr>
          <p:cNvPr id="31" name="TextBox 10">
            <a:extLst>
              <a:ext uri="{FF2B5EF4-FFF2-40B4-BE49-F238E27FC236}">
                <a16:creationId xmlns:a16="http://schemas.microsoft.com/office/drawing/2014/main" id="{0EA66BB0-8840-4447-B565-1DD7C26FC9F4}"/>
              </a:ext>
            </a:extLst>
          </p:cNvPr>
          <p:cNvSpPr txBox="1"/>
          <p:nvPr/>
        </p:nvSpPr>
        <p:spPr>
          <a:xfrm>
            <a:off x="4591061" y="3206750"/>
            <a:ext cx="59944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2800" spc="-100" dirty="0">
                <a:solidFill>
                  <a:srgbClr val="000000"/>
                </a:solidFill>
                <a:latin typeface="THELuxGoB"/>
                <a:ea typeface="THELuxGoB"/>
                <a:hlinkClick r:id="rId8"/>
              </a:rPr>
              <a:t>https://usr.codyssey.kr/main/</a:t>
            </a:r>
            <a:endParaRPr lang="en-US" altLang="ko-KR" sz="2800" spc="-100" dirty="0">
              <a:solidFill>
                <a:srgbClr val="000000"/>
              </a:solidFill>
              <a:latin typeface="THELuxGoB"/>
              <a:ea typeface="THELuxGoB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D61AC9-45B8-4F8A-89AC-5C9C0BF1981E}"/>
              </a:ext>
            </a:extLst>
          </p:cNvPr>
          <p:cNvSpPr/>
          <p:nvPr/>
        </p:nvSpPr>
        <p:spPr>
          <a:xfrm>
            <a:off x="4572000" y="7058680"/>
            <a:ext cx="1835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00" dirty="0">
                <a:solidFill>
                  <a:srgbClr val="000000"/>
                </a:solidFill>
                <a:latin typeface="THELuxGoB"/>
                <a:ea typeface="THELuxGoB"/>
              </a:rPr>
              <a:t>Next week</a:t>
            </a:r>
            <a:endParaRPr lang="ko-KR" altLang="en-US" sz="2800" spc="-100" dirty="0">
              <a:solidFill>
                <a:srgbClr val="000000"/>
              </a:solidFill>
              <a:latin typeface="THELuxGoB"/>
              <a:ea typeface="THELuxGoB"/>
            </a:endParaRPr>
          </a:p>
        </p:txBody>
      </p:sp>
    </p:spTree>
    <p:extLst>
      <p:ext uri="{BB962C8B-B14F-4D97-AF65-F5344CB8AC3E}">
        <p14:creationId xmlns:p14="http://schemas.microsoft.com/office/powerpoint/2010/main" val="93939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741532EA-0F7C-4339-9CE9-62F971EABEE4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43BEE7-4D01-4EB0-845C-78A3CF56D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8E5D024A-D1CA-4FCA-AAF7-99586C37353D}"/>
              </a:ext>
            </a:extLst>
          </p:cNvPr>
          <p:cNvSpPr txBox="1"/>
          <p:nvPr/>
        </p:nvSpPr>
        <p:spPr>
          <a:xfrm>
            <a:off x="698500" y="1574800"/>
            <a:ext cx="169037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4400" spc="-100" dirty="0">
                <a:solidFill>
                  <a:schemeClr val="bg1">
                    <a:lumMod val="85000"/>
                  </a:schemeClr>
                </a:solidFill>
                <a:latin typeface="THELuxGoB" panose="020B0600000101010101" charset="-127"/>
                <a:ea typeface="THELuxGoB" panose="020B0600000101010101" charset="-127"/>
              </a:rPr>
              <a:t>Development Environment &amp; setup – </a:t>
            </a:r>
            <a:r>
              <a:rPr lang="en-US" altLang="ko-KR" sz="4400" spc="-100" dirty="0" err="1">
                <a:solidFill>
                  <a:srgbClr val="000000"/>
                </a:solidFill>
                <a:latin typeface="THELuxGoB"/>
                <a:ea typeface="THELuxGoB"/>
              </a:rPr>
              <a:t>Github</a:t>
            </a:r>
            <a:r>
              <a:rPr lang="en-US" altLang="ko-KR" sz="4400" spc="-100" dirty="0">
                <a:solidFill>
                  <a:srgbClr val="000000"/>
                </a:solidFill>
                <a:latin typeface="THELuxGoB"/>
                <a:ea typeface="THELuxGoB"/>
              </a:rPr>
              <a:t> &amp; Git</a:t>
            </a:r>
            <a:endParaRPr lang="en-US" altLang="ko-KR" sz="4400" spc="-100" dirty="0">
              <a:solidFill>
                <a:srgbClr val="000000"/>
              </a:solidFill>
              <a:latin typeface="THELuxGoB" panose="020B0600000101010101" charset="-127"/>
              <a:ea typeface="THELuxGoB" panose="020B0600000101010101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F2E241-036C-4C91-98D6-90A47C9D9F33}"/>
              </a:ext>
            </a:extLst>
          </p:cNvPr>
          <p:cNvGrpSpPr/>
          <p:nvPr/>
        </p:nvGrpSpPr>
        <p:grpSpPr>
          <a:xfrm>
            <a:off x="1523999" y="2508250"/>
            <a:ext cx="13241983" cy="1244600"/>
            <a:chOff x="8534400" y="3028950"/>
            <a:chExt cx="8191500" cy="1244600"/>
          </a:xfrm>
        </p:grpSpPr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B93EEB62-575D-4DD4-903F-50DC0990B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296400" y="3644900"/>
              <a:ext cx="1244600" cy="12700"/>
            </a:xfrm>
            <a:prstGeom prst="rect">
              <a:avLst/>
            </a:prstGeom>
          </p:spPr>
        </p:pic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17FCD610-CFC0-4727-B665-A6065F9A9B67}"/>
                </a:ext>
              </a:extLst>
            </p:cNvPr>
            <p:cNvSpPr txBox="1"/>
            <p:nvPr/>
          </p:nvSpPr>
          <p:spPr>
            <a:xfrm>
              <a:off x="10172700" y="32893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8770"/>
                </a:lnSpc>
              </a:pPr>
              <a:r>
                <a:rPr lang="en-US" sz="3600" spc="-100" dirty="0">
                  <a:solidFill>
                    <a:srgbClr val="000000"/>
                  </a:solidFill>
                  <a:latin typeface="THELuxGoB" panose="020B0600000101010101" charset="-127"/>
                  <a:ea typeface="THELuxGoB" panose="020B0600000101010101" charset="-127"/>
                </a:rPr>
                <a:t>Make an account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endParaRPr>
            </a:p>
          </p:txBody>
        </p:sp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337929FF-2A49-45B0-A7F6-8DA8E3145CCB}"/>
                </a:ext>
              </a:extLst>
            </p:cNvPr>
            <p:cNvSpPr txBox="1"/>
            <p:nvPr/>
          </p:nvSpPr>
          <p:spPr>
            <a:xfrm>
              <a:off x="8534400" y="31242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01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A405B3-00CF-4B0D-9CD1-0161B8390B82}"/>
              </a:ext>
            </a:extLst>
          </p:cNvPr>
          <p:cNvGrpSpPr/>
          <p:nvPr/>
        </p:nvGrpSpPr>
        <p:grpSpPr>
          <a:xfrm>
            <a:off x="1523999" y="4343400"/>
            <a:ext cx="13241983" cy="1244600"/>
            <a:chOff x="8534400" y="4908550"/>
            <a:chExt cx="8191500" cy="1244600"/>
          </a:xfrm>
        </p:grpSpPr>
        <p:pic>
          <p:nvPicPr>
            <p:cNvPr id="20" name="Picture 9">
              <a:extLst>
                <a:ext uri="{FF2B5EF4-FFF2-40B4-BE49-F238E27FC236}">
                  <a16:creationId xmlns:a16="http://schemas.microsoft.com/office/drawing/2014/main" id="{925B08AB-3314-48AC-8472-2E30F9D0F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296400" y="5524500"/>
              <a:ext cx="1244600" cy="12700"/>
            </a:xfrm>
            <a:prstGeom prst="rect">
              <a:avLst/>
            </a:prstGeom>
          </p:spPr>
        </p:pic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2061F1E4-52D3-4789-BF50-C239C57F2D5F}"/>
                </a:ext>
              </a:extLst>
            </p:cNvPr>
            <p:cNvSpPr txBox="1"/>
            <p:nvPr/>
          </p:nvSpPr>
          <p:spPr>
            <a:xfrm>
              <a:off x="10172700" y="52070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Create a repository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07E8B9CC-6633-4A0C-8066-606F397DADD8}"/>
                </a:ext>
              </a:extLst>
            </p:cNvPr>
            <p:cNvSpPr txBox="1"/>
            <p:nvPr/>
          </p:nvSpPr>
          <p:spPr>
            <a:xfrm>
              <a:off x="8534400" y="50038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02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217CEE-5EFB-4FBD-8E39-7FBDBBEFEA4B}"/>
              </a:ext>
            </a:extLst>
          </p:cNvPr>
          <p:cNvGrpSpPr/>
          <p:nvPr/>
        </p:nvGrpSpPr>
        <p:grpSpPr>
          <a:xfrm>
            <a:off x="1523999" y="6178550"/>
            <a:ext cx="13241983" cy="1244600"/>
            <a:chOff x="8534400" y="6737350"/>
            <a:chExt cx="8191500" cy="1244600"/>
          </a:xfrm>
        </p:grpSpPr>
        <p:pic>
          <p:nvPicPr>
            <p:cNvPr id="24" name="Picture 10">
              <a:extLst>
                <a:ext uri="{FF2B5EF4-FFF2-40B4-BE49-F238E27FC236}">
                  <a16:creationId xmlns:a16="http://schemas.microsoft.com/office/drawing/2014/main" id="{F187497C-53F0-4155-AFEA-EB8136CE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296400" y="7353300"/>
              <a:ext cx="1244600" cy="12700"/>
            </a:xfrm>
            <a:prstGeom prst="rect">
              <a:avLst/>
            </a:prstGeom>
          </p:spPr>
        </p:pic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DAF9B268-F94D-44E7-B103-77DC424DF825}"/>
                </a:ext>
              </a:extLst>
            </p:cNvPr>
            <p:cNvSpPr txBox="1"/>
            <p:nvPr/>
          </p:nvSpPr>
          <p:spPr>
            <a:xfrm>
              <a:off x="10172700" y="70612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Edit </a:t>
              </a:r>
              <a:r>
                <a:rPr lang="en-US" altLang="ko-KR" sz="3600" spc="-100" dirty="0" err="1">
                  <a:solidFill>
                    <a:srgbClr val="000000"/>
                  </a:solidFill>
                  <a:latin typeface="THELuxGoB"/>
                  <a:ea typeface="THELuxGoB"/>
                </a:rPr>
                <a:t>readme.rd</a:t>
              </a: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</a:rPr>
                <a:t> </a:t>
              </a:r>
              <a:endParaRPr lang="en-US" altLang="ko-KR" sz="3600" spc="-100" dirty="0">
                <a:solidFill>
                  <a:srgbClr val="000000"/>
                </a:solidFill>
                <a:latin typeface="THELuxGoB"/>
                <a:ea typeface="THELuxGoB"/>
              </a:endParaRPr>
            </a:p>
          </p:txBody>
        </p:sp>
        <p:sp>
          <p:nvSpPr>
            <p:cNvPr id="26" name="TextBox 23">
              <a:extLst>
                <a:ext uri="{FF2B5EF4-FFF2-40B4-BE49-F238E27FC236}">
                  <a16:creationId xmlns:a16="http://schemas.microsoft.com/office/drawing/2014/main" id="{D2889871-0C14-42CD-AC03-627F1DFB7B19}"/>
                </a:ext>
              </a:extLst>
            </p:cNvPr>
            <p:cNvSpPr txBox="1"/>
            <p:nvPr/>
          </p:nvSpPr>
          <p:spPr>
            <a:xfrm>
              <a:off x="8534400" y="68326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03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DB032AD-8A51-4641-8B40-0256E990BFA5}"/>
              </a:ext>
            </a:extLst>
          </p:cNvPr>
          <p:cNvGrpSpPr/>
          <p:nvPr/>
        </p:nvGrpSpPr>
        <p:grpSpPr>
          <a:xfrm>
            <a:off x="1267691" y="8013700"/>
            <a:ext cx="14884400" cy="1244600"/>
            <a:chOff x="8572500" y="8013700"/>
            <a:chExt cx="8191500" cy="1244600"/>
          </a:xfrm>
        </p:grpSpPr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1EC1F626-D54F-48E1-A5E0-0F2805A93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334500" y="8629650"/>
              <a:ext cx="1244600" cy="12700"/>
            </a:xfrm>
            <a:prstGeom prst="rect">
              <a:avLst/>
            </a:prstGeom>
          </p:spPr>
        </p:pic>
        <p:sp>
          <p:nvSpPr>
            <p:cNvPr id="29" name="TextBox 19">
              <a:extLst>
                <a:ext uri="{FF2B5EF4-FFF2-40B4-BE49-F238E27FC236}">
                  <a16:creationId xmlns:a16="http://schemas.microsoft.com/office/drawing/2014/main" id="{85B212C4-194A-4A19-8CB9-0F1BA6717F45}"/>
                </a:ext>
              </a:extLst>
            </p:cNvPr>
            <p:cNvSpPr txBox="1"/>
            <p:nvPr/>
          </p:nvSpPr>
          <p:spPr>
            <a:xfrm>
              <a:off x="10210800" y="83312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sz="3600" b="0" i="0" u="none" strike="noStrike" spc="-100" dirty="0">
                  <a:solidFill>
                    <a:srgbClr val="000000"/>
                  </a:solidFill>
                  <a:latin typeface="THELuxGoB"/>
                </a:rPr>
                <a:t>Upload</a:t>
              </a:r>
              <a:r>
                <a:rPr lang="ko-KR" altLang="en-US" sz="3600" b="0" i="0" u="none" strike="noStrike" spc="-100" dirty="0">
                  <a:solidFill>
                    <a:srgbClr val="000000"/>
                  </a:solidFill>
                  <a:latin typeface="THELuxGoB"/>
                </a:rPr>
                <a:t> </a:t>
              </a:r>
              <a:r>
                <a:rPr lang="en-US" altLang="ko-KR" sz="3600" b="0" i="0" u="none" strike="noStrike" spc="-100" dirty="0">
                  <a:solidFill>
                    <a:srgbClr val="000000"/>
                  </a:solidFill>
                  <a:latin typeface="THELuxGoB"/>
                </a:rPr>
                <a:t>&amp;</a:t>
              </a:r>
              <a:r>
                <a:rPr lang="ko-KR" altLang="en-US" sz="3600" b="0" i="0" u="none" strike="noStrike" spc="-100" dirty="0">
                  <a:solidFill>
                    <a:srgbClr val="000000"/>
                  </a:solidFill>
                  <a:latin typeface="THELuxGoB"/>
                </a:rPr>
                <a:t> </a:t>
              </a:r>
              <a:r>
                <a:rPr lang="en-US" altLang="ko-KR" sz="3600" b="0" i="0" u="none" strike="noStrike" spc="-100" dirty="0">
                  <a:solidFill>
                    <a:srgbClr val="000000"/>
                  </a:solidFill>
                  <a:latin typeface="THELuxGoB"/>
                </a:rPr>
                <a:t>Download</a:t>
              </a:r>
              <a:r>
                <a:rPr lang="ko-KR" altLang="en-US" sz="3600" b="0" i="0" u="none" strike="noStrike" spc="-100" dirty="0">
                  <a:solidFill>
                    <a:srgbClr val="000000"/>
                  </a:solidFill>
                  <a:latin typeface="THELuxGoB"/>
                </a:rPr>
                <a:t> </a:t>
              </a:r>
              <a:r>
                <a:rPr lang="en-US" altLang="ko-KR" sz="3600" b="0" i="0" u="none" strike="noStrike" spc="-100" dirty="0">
                  <a:solidFill>
                    <a:srgbClr val="000000"/>
                  </a:solidFill>
                  <a:latin typeface="THELuxGoB"/>
                </a:rPr>
                <a:t>files</a:t>
              </a:r>
              <a:r>
                <a:rPr lang="ko-KR" altLang="en-US" sz="3600" b="0" i="0" u="none" strike="noStrike" spc="-100" dirty="0">
                  <a:solidFill>
                    <a:srgbClr val="000000"/>
                  </a:solidFill>
                  <a:latin typeface="THELuxGoB"/>
                </a:rPr>
                <a:t> </a:t>
              </a: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</a:rPr>
                <a:t>with </a:t>
              </a:r>
              <a:r>
                <a:rPr lang="en-US" altLang="ko-KR" sz="3600" spc="-100" dirty="0" err="1">
                  <a:solidFill>
                    <a:srgbClr val="000000"/>
                  </a:solidFill>
                  <a:latin typeface="THELuxGoB"/>
                </a:rPr>
                <a:t>github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/>
              </a:endParaRPr>
            </a:p>
          </p:txBody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F0759FBC-C5F4-4D4E-86C7-2F2B7A43A2F8}"/>
                </a:ext>
              </a:extLst>
            </p:cNvPr>
            <p:cNvSpPr txBox="1"/>
            <p:nvPr/>
          </p:nvSpPr>
          <p:spPr>
            <a:xfrm>
              <a:off x="8572500" y="810895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 dirty="0">
                  <a:solidFill>
                    <a:srgbClr val="000000"/>
                  </a:solidFill>
                  <a:latin typeface="Geologica Roman SemiBold"/>
                </a:rPr>
                <a:t>04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31492-4029-48B5-AB3F-81494C49C1D3}"/>
              </a:ext>
            </a:extLst>
          </p:cNvPr>
          <p:cNvSpPr/>
          <p:nvPr/>
        </p:nvSpPr>
        <p:spPr>
          <a:xfrm>
            <a:off x="4572000" y="5295900"/>
            <a:ext cx="3495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pc="-100" dirty="0" err="1">
                <a:solidFill>
                  <a:srgbClr val="000000"/>
                </a:solidFill>
                <a:latin typeface="THELuxGoB"/>
                <a:ea typeface="THELuxGoB"/>
                <a:hlinkClick r:id="rId8"/>
              </a:rPr>
              <a:t>Codyssey</a:t>
            </a:r>
            <a:r>
              <a:rPr lang="ko-KR" altLang="en-US" sz="2800" spc="-100" dirty="0">
                <a:solidFill>
                  <a:srgbClr val="000000"/>
                </a:solidFill>
                <a:latin typeface="THELuxGoB"/>
                <a:ea typeface="THELuxGoB"/>
                <a:hlinkClick r:id="rId8"/>
              </a:rPr>
              <a:t> </a:t>
            </a:r>
            <a:r>
              <a:rPr lang="en-US" altLang="ko-KR" sz="2800" spc="-100" dirty="0">
                <a:solidFill>
                  <a:srgbClr val="000000"/>
                </a:solidFill>
                <a:latin typeface="THELuxGoB"/>
                <a:ea typeface="THELuxGoB"/>
                <a:hlinkClick r:id="rId8"/>
              </a:rPr>
              <a:t>with</a:t>
            </a:r>
            <a:r>
              <a:rPr lang="ko-KR" altLang="en-US" sz="2800" spc="-100" dirty="0">
                <a:solidFill>
                  <a:srgbClr val="000000"/>
                </a:solidFill>
                <a:latin typeface="THELuxGoB"/>
                <a:ea typeface="THELuxGoB"/>
                <a:hlinkClick r:id="rId8"/>
              </a:rPr>
              <a:t> </a:t>
            </a:r>
            <a:r>
              <a:rPr lang="en-US" altLang="ko-KR" sz="2800" spc="-100" dirty="0" err="1">
                <a:solidFill>
                  <a:srgbClr val="000000"/>
                </a:solidFill>
                <a:latin typeface="THELuxGoB"/>
                <a:ea typeface="THELuxGoB"/>
                <a:hlinkClick r:id="rId8"/>
              </a:rPr>
              <a:t>github</a:t>
            </a:r>
            <a:endParaRPr lang="ko-KR" altLang="en-US" sz="2800" spc="-100" dirty="0">
              <a:solidFill>
                <a:srgbClr val="000000"/>
              </a:solidFill>
              <a:latin typeface="THELuxGoB"/>
              <a:ea typeface="THELuxGoB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030DE2-B8FA-4541-B12B-391A3A0DB1CD}"/>
              </a:ext>
            </a:extLst>
          </p:cNvPr>
          <p:cNvSpPr/>
          <p:nvPr/>
        </p:nvSpPr>
        <p:spPr>
          <a:xfrm>
            <a:off x="4550229" y="8934450"/>
            <a:ext cx="8020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https://github.com/prof-kweon/C-Language-Course/tree/main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962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741532EA-0F7C-4339-9CE9-62F971EABEE4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43BEE7-4D01-4EB0-845C-78A3CF56D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8E5D024A-D1CA-4FCA-AAF7-99586C37353D}"/>
              </a:ext>
            </a:extLst>
          </p:cNvPr>
          <p:cNvSpPr txBox="1"/>
          <p:nvPr/>
        </p:nvSpPr>
        <p:spPr>
          <a:xfrm>
            <a:off x="698500" y="1574800"/>
            <a:ext cx="169037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4400" spc="-100" dirty="0">
                <a:solidFill>
                  <a:schemeClr val="bg1">
                    <a:lumMod val="85000"/>
                  </a:schemeClr>
                </a:solidFill>
                <a:latin typeface="THELuxGoB" panose="020B0600000101010101" charset="-127"/>
                <a:ea typeface="THELuxGoB" panose="020B0600000101010101" charset="-127"/>
              </a:rPr>
              <a:t>Development Environment &amp; setup - </a:t>
            </a:r>
            <a:r>
              <a:rPr lang="en-US" altLang="ko-KR" sz="4400" spc="-100" dirty="0">
                <a:solidFill>
                  <a:srgbClr val="000000"/>
                </a:solidFill>
                <a:latin typeface="THELuxGoB"/>
              </a:rPr>
              <a:t>IDE (</a:t>
            </a:r>
            <a:r>
              <a:rPr lang="en-US" altLang="ko-KR" sz="4400" spc="-100" dirty="0" err="1">
                <a:solidFill>
                  <a:srgbClr val="000000"/>
                </a:solidFill>
                <a:latin typeface="THELuxGoB"/>
              </a:rPr>
              <a:t>VSCode</a:t>
            </a:r>
            <a:r>
              <a:rPr lang="en-US" altLang="ko-KR" sz="4400" spc="-100" dirty="0">
                <a:solidFill>
                  <a:srgbClr val="000000"/>
                </a:solidFill>
                <a:latin typeface="THELuxGoB"/>
              </a:rPr>
              <a:t>) &amp; </a:t>
            </a:r>
            <a:r>
              <a:rPr lang="en-US" altLang="ko-KR" sz="4400" b="1" dirty="0"/>
              <a:t>MinGW</a:t>
            </a:r>
            <a:endParaRPr lang="en-US" altLang="ko-KR" sz="4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F2E241-036C-4C91-98D6-90A47C9D9F33}"/>
              </a:ext>
            </a:extLst>
          </p:cNvPr>
          <p:cNvGrpSpPr/>
          <p:nvPr/>
        </p:nvGrpSpPr>
        <p:grpSpPr>
          <a:xfrm>
            <a:off x="1523999" y="2508250"/>
            <a:ext cx="13241983" cy="1244600"/>
            <a:chOff x="8534400" y="3028950"/>
            <a:chExt cx="8191500" cy="1244600"/>
          </a:xfrm>
        </p:grpSpPr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B93EEB62-575D-4DD4-903F-50DC0990B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296400" y="3644900"/>
              <a:ext cx="1244600" cy="12700"/>
            </a:xfrm>
            <a:prstGeom prst="rect">
              <a:avLst/>
            </a:prstGeom>
          </p:spPr>
        </p:pic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17FCD610-CFC0-4727-B665-A6065F9A9B67}"/>
                </a:ext>
              </a:extLst>
            </p:cNvPr>
            <p:cNvSpPr txBox="1"/>
            <p:nvPr/>
          </p:nvSpPr>
          <p:spPr>
            <a:xfrm>
              <a:off x="10172700" y="32893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8770"/>
                </a:lnSpc>
              </a:pPr>
              <a:r>
                <a:rPr lang="en-US" sz="3600" spc="-100" dirty="0">
                  <a:solidFill>
                    <a:srgbClr val="000000"/>
                  </a:solidFill>
                  <a:latin typeface="THELuxGoB" panose="020B0600000101010101" charset="-127"/>
                  <a:ea typeface="THELuxGoB" panose="020B0600000101010101" charset="-127"/>
                </a:rPr>
                <a:t>Install </a:t>
              </a:r>
              <a:r>
                <a:rPr lang="en-US" sz="3600" spc="-100" dirty="0" err="1">
                  <a:solidFill>
                    <a:srgbClr val="000000"/>
                  </a:solidFill>
                  <a:latin typeface="THELuxGoB" panose="020B0600000101010101" charset="-127"/>
                  <a:ea typeface="THELuxGoB" panose="020B0600000101010101" charset="-127"/>
                </a:rPr>
                <a:t>VSCode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endParaRPr>
            </a:p>
          </p:txBody>
        </p:sp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337929FF-2A49-45B0-A7F6-8DA8E3145CCB}"/>
                </a:ext>
              </a:extLst>
            </p:cNvPr>
            <p:cNvSpPr txBox="1"/>
            <p:nvPr/>
          </p:nvSpPr>
          <p:spPr>
            <a:xfrm>
              <a:off x="8534400" y="31242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01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A405B3-00CF-4B0D-9CD1-0161B8390B82}"/>
              </a:ext>
            </a:extLst>
          </p:cNvPr>
          <p:cNvGrpSpPr/>
          <p:nvPr/>
        </p:nvGrpSpPr>
        <p:grpSpPr>
          <a:xfrm>
            <a:off x="1523999" y="4343400"/>
            <a:ext cx="13241983" cy="1244600"/>
            <a:chOff x="8534400" y="4908550"/>
            <a:chExt cx="8191500" cy="1244600"/>
          </a:xfrm>
        </p:grpSpPr>
        <p:pic>
          <p:nvPicPr>
            <p:cNvPr id="20" name="Picture 9">
              <a:extLst>
                <a:ext uri="{FF2B5EF4-FFF2-40B4-BE49-F238E27FC236}">
                  <a16:creationId xmlns:a16="http://schemas.microsoft.com/office/drawing/2014/main" id="{925B08AB-3314-48AC-8472-2E30F9D0F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296400" y="5524500"/>
              <a:ext cx="1244600" cy="12700"/>
            </a:xfrm>
            <a:prstGeom prst="rect">
              <a:avLst/>
            </a:prstGeom>
          </p:spPr>
        </p:pic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2061F1E4-52D3-4789-BF50-C239C57F2D5F}"/>
                </a:ext>
              </a:extLst>
            </p:cNvPr>
            <p:cNvSpPr txBox="1"/>
            <p:nvPr/>
          </p:nvSpPr>
          <p:spPr>
            <a:xfrm>
              <a:off x="10172700" y="52070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Connect </a:t>
              </a:r>
              <a:r>
                <a:rPr lang="en-US" altLang="ko-KR" sz="3600" spc="-100" dirty="0" err="1">
                  <a:solidFill>
                    <a:srgbClr val="000000"/>
                  </a:solidFill>
                  <a:latin typeface="THELuxGoB"/>
                  <a:ea typeface="THELuxGoB"/>
                </a:rPr>
                <a:t>VSCode</a:t>
              </a: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 &amp; </a:t>
              </a:r>
              <a:r>
                <a:rPr lang="en-US" altLang="ko-KR" sz="3600" spc="-100" dirty="0" err="1">
                  <a:solidFill>
                    <a:srgbClr val="000000"/>
                  </a:solidFill>
                  <a:latin typeface="THELuxGoB"/>
                  <a:ea typeface="THELuxGoB"/>
                </a:rPr>
                <a:t>Codyssey</a:t>
              </a:r>
              <a:endParaRPr lang="en-US" altLang="ko-KR" sz="3600" spc="-100" dirty="0">
                <a:solidFill>
                  <a:srgbClr val="000000"/>
                </a:solidFill>
                <a:latin typeface="THELuxGoB"/>
                <a:ea typeface="THELuxGoB"/>
              </a:endParaRP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07E8B9CC-6633-4A0C-8066-606F397DADD8}"/>
                </a:ext>
              </a:extLst>
            </p:cNvPr>
            <p:cNvSpPr txBox="1"/>
            <p:nvPr/>
          </p:nvSpPr>
          <p:spPr>
            <a:xfrm>
              <a:off x="8534400" y="50038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02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217CEE-5EFB-4FBD-8E39-7FBDBBEFEA4B}"/>
              </a:ext>
            </a:extLst>
          </p:cNvPr>
          <p:cNvGrpSpPr/>
          <p:nvPr/>
        </p:nvGrpSpPr>
        <p:grpSpPr>
          <a:xfrm>
            <a:off x="1523999" y="6178550"/>
            <a:ext cx="13241983" cy="1244600"/>
            <a:chOff x="8534400" y="6737350"/>
            <a:chExt cx="8191500" cy="1244600"/>
          </a:xfrm>
        </p:grpSpPr>
        <p:pic>
          <p:nvPicPr>
            <p:cNvPr id="24" name="Picture 10">
              <a:extLst>
                <a:ext uri="{FF2B5EF4-FFF2-40B4-BE49-F238E27FC236}">
                  <a16:creationId xmlns:a16="http://schemas.microsoft.com/office/drawing/2014/main" id="{F187497C-53F0-4155-AFEA-EB8136CE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296400" y="7353300"/>
              <a:ext cx="1244600" cy="12700"/>
            </a:xfrm>
            <a:prstGeom prst="rect">
              <a:avLst/>
            </a:prstGeom>
          </p:spPr>
        </p:pic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DAF9B268-F94D-44E7-B103-77DC424DF825}"/>
                </a:ext>
              </a:extLst>
            </p:cNvPr>
            <p:cNvSpPr txBox="1"/>
            <p:nvPr/>
          </p:nvSpPr>
          <p:spPr>
            <a:xfrm>
              <a:off x="10172700" y="70612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altLang="ko-KR" sz="3600" b="0" i="0" u="none" strike="noStrike" spc="-100" dirty="0">
                  <a:solidFill>
                    <a:srgbClr val="000000"/>
                  </a:solidFill>
                  <a:latin typeface="THELuxGoB"/>
                </a:rPr>
                <a:t>Install </a:t>
              </a:r>
              <a:r>
                <a:rPr lang="en-US" altLang="ko-KR" sz="3600" b="1" dirty="0"/>
                <a:t>MinGW </a:t>
              </a:r>
              <a:r>
                <a:rPr lang="en-US" altLang="ko-KR" sz="3600" b="1" dirty="0">
                  <a:solidFill>
                    <a:srgbClr val="FF0000"/>
                  </a:solidFill>
                </a:rPr>
                <a:t>(Only for personal Notebook, windows)</a:t>
              </a:r>
              <a:endParaRPr lang="en-US" altLang="ko-KR" sz="36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3">
              <a:extLst>
                <a:ext uri="{FF2B5EF4-FFF2-40B4-BE49-F238E27FC236}">
                  <a16:creationId xmlns:a16="http://schemas.microsoft.com/office/drawing/2014/main" id="{D2889871-0C14-42CD-AC03-627F1DFB7B19}"/>
                </a:ext>
              </a:extLst>
            </p:cNvPr>
            <p:cNvSpPr txBox="1"/>
            <p:nvPr/>
          </p:nvSpPr>
          <p:spPr>
            <a:xfrm>
              <a:off x="8534400" y="68326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03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DB032AD-8A51-4641-8B40-0256E990BFA5}"/>
              </a:ext>
            </a:extLst>
          </p:cNvPr>
          <p:cNvGrpSpPr/>
          <p:nvPr/>
        </p:nvGrpSpPr>
        <p:grpSpPr>
          <a:xfrm>
            <a:off x="1267691" y="8013700"/>
            <a:ext cx="14884400" cy="1244600"/>
            <a:chOff x="8572500" y="8013700"/>
            <a:chExt cx="8191500" cy="1244600"/>
          </a:xfrm>
        </p:grpSpPr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1EC1F626-D54F-48E1-A5E0-0F2805A93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334500" y="8629650"/>
              <a:ext cx="1244600" cy="12700"/>
            </a:xfrm>
            <a:prstGeom prst="rect">
              <a:avLst/>
            </a:prstGeom>
          </p:spPr>
        </p:pic>
        <p:sp>
          <p:nvSpPr>
            <p:cNvPr id="29" name="TextBox 19">
              <a:extLst>
                <a:ext uri="{FF2B5EF4-FFF2-40B4-BE49-F238E27FC236}">
                  <a16:creationId xmlns:a16="http://schemas.microsoft.com/office/drawing/2014/main" id="{85B212C4-194A-4A19-8CB9-0F1BA6717F45}"/>
                </a:ext>
              </a:extLst>
            </p:cNvPr>
            <p:cNvSpPr txBox="1"/>
            <p:nvPr/>
          </p:nvSpPr>
          <p:spPr>
            <a:xfrm>
              <a:off x="10210800" y="83312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sz="3600" b="0" i="0" u="none" strike="noStrike" spc="-100" dirty="0">
                  <a:solidFill>
                    <a:srgbClr val="000000"/>
                  </a:solidFill>
                  <a:latin typeface="THELuxGoB"/>
                </a:rPr>
                <a:t>Verify installation</a:t>
              </a:r>
            </a:p>
          </p:txBody>
        </p:sp>
        <p:sp>
          <p:nvSpPr>
            <p:cNvPr id="30" name="TextBox 23">
              <a:extLst>
                <a:ext uri="{FF2B5EF4-FFF2-40B4-BE49-F238E27FC236}">
                  <a16:creationId xmlns:a16="http://schemas.microsoft.com/office/drawing/2014/main" id="{F0759FBC-C5F4-4D4E-86C7-2F2B7A43A2F8}"/>
                </a:ext>
              </a:extLst>
            </p:cNvPr>
            <p:cNvSpPr txBox="1"/>
            <p:nvPr/>
          </p:nvSpPr>
          <p:spPr>
            <a:xfrm>
              <a:off x="8572500" y="810895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 dirty="0">
                  <a:solidFill>
                    <a:srgbClr val="000000"/>
                  </a:solidFill>
                  <a:latin typeface="Geologica Roman SemiBold"/>
                </a:rPr>
                <a:t>04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D61AC9-45B8-4F8A-89AC-5C9C0BF1981E}"/>
              </a:ext>
            </a:extLst>
          </p:cNvPr>
          <p:cNvSpPr/>
          <p:nvPr/>
        </p:nvSpPr>
        <p:spPr>
          <a:xfrm>
            <a:off x="4572000" y="7058680"/>
            <a:ext cx="4916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00" dirty="0">
                <a:solidFill>
                  <a:srgbClr val="000000"/>
                </a:solidFill>
                <a:latin typeface="THELuxGoB"/>
                <a:ea typeface="THELuxGoB"/>
                <a:hlinkClick r:id="rId8"/>
              </a:rPr>
              <a:t>https://code.visualstudio.com/</a:t>
            </a:r>
            <a:endParaRPr lang="ko-KR" altLang="en-US" sz="2800" spc="-100" dirty="0">
              <a:solidFill>
                <a:srgbClr val="000000"/>
              </a:solidFill>
              <a:latin typeface="THELuxGoB"/>
              <a:ea typeface="THELuxGoB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030654-BF19-43F8-8C3D-94327412435F}"/>
              </a:ext>
            </a:extLst>
          </p:cNvPr>
          <p:cNvSpPr/>
          <p:nvPr/>
        </p:nvSpPr>
        <p:spPr>
          <a:xfrm>
            <a:off x="4572000" y="5153680"/>
            <a:ext cx="3495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pc="-100" dirty="0" err="1">
                <a:solidFill>
                  <a:srgbClr val="000000"/>
                </a:solidFill>
                <a:latin typeface="THELuxGoB"/>
                <a:ea typeface="THELuxGoB"/>
                <a:hlinkClick r:id="rId9"/>
              </a:rPr>
              <a:t>Codyssey</a:t>
            </a:r>
            <a:r>
              <a:rPr lang="ko-KR" altLang="en-US" sz="2800" spc="-100" dirty="0">
                <a:solidFill>
                  <a:srgbClr val="000000"/>
                </a:solidFill>
                <a:latin typeface="THELuxGoB"/>
                <a:ea typeface="THELuxGoB"/>
                <a:hlinkClick r:id="rId9"/>
              </a:rPr>
              <a:t> </a:t>
            </a:r>
            <a:r>
              <a:rPr lang="en-US" altLang="ko-KR" sz="2800" spc="-100" dirty="0">
                <a:solidFill>
                  <a:srgbClr val="000000"/>
                </a:solidFill>
                <a:latin typeface="THELuxGoB"/>
                <a:ea typeface="THELuxGoB"/>
                <a:hlinkClick r:id="rId9"/>
              </a:rPr>
              <a:t>with</a:t>
            </a:r>
            <a:r>
              <a:rPr lang="ko-KR" altLang="en-US" sz="2800" spc="-100" dirty="0">
                <a:solidFill>
                  <a:srgbClr val="000000"/>
                </a:solidFill>
                <a:latin typeface="THELuxGoB"/>
                <a:ea typeface="THELuxGoB"/>
                <a:hlinkClick r:id="rId9"/>
              </a:rPr>
              <a:t> </a:t>
            </a:r>
            <a:r>
              <a:rPr lang="en-US" altLang="ko-KR" sz="2800" spc="-100" dirty="0" err="1">
                <a:solidFill>
                  <a:srgbClr val="000000"/>
                </a:solidFill>
                <a:latin typeface="THELuxGoB"/>
                <a:ea typeface="THELuxGoB"/>
                <a:hlinkClick r:id="rId9"/>
              </a:rPr>
              <a:t>github</a:t>
            </a:r>
            <a:endParaRPr lang="ko-KR" altLang="en-US" sz="2800" spc="-100" dirty="0">
              <a:solidFill>
                <a:srgbClr val="000000"/>
              </a:solidFill>
              <a:latin typeface="THELuxGoB"/>
              <a:ea typeface="THELuxGoB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D2B79F-95EA-413A-A24F-23E7F62A7EA4}"/>
              </a:ext>
            </a:extLst>
          </p:cNvPr>
          <p:cNvSpPr/>
          <p:nvPr/>
        </p:nvSpPr>
        <p:spPr>
          <a:xfrm>
            <a:off x="4572000" y="3314700"/>
            <a:ext cx="4916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00" dirty="0">
                <a:solidFill>
                  <a:srgbClr val="000000"/>
                </a:solidFill>
                <a:latin typeface="THELuxGoB"/>
                <a:ea typeface="THELuxGoB"/>
                <a:hlinkClick r:id="rId8"/>
              </a:rPr>
              <a:t>https://code.visualstudio.com/</a:t>
            </a:r>
            <a:endParaRPr lang="ko-KR" altLang="en-US" sz="2800" spc="-100" dirty="0">
              <a:solidFill>
                <a:srgbClr val="000000"/>
              </a:solidFill>
              <a:latin typeface="THELuxGoB"/>
              <a:ea typeface="THELuxGoB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09EA03-6B09-4BEC-89C7-3769957168ED}"/>
              </a:ext>
            </a:extLst>
          </p:cNvPr>
          <p:cNvSpPr/>
          <p:nvPr/>
        </p:nvSpPr>
        <p:spPr>
          <a:xfrm>
            <a:off x="4572000" y="7515880"/>
            <a:ext cx="3495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pc="-100" dirty="0" err="1">
                <a:solidFill>
                  <a:srgbClr val="000000"/>
                </a:solidFill>
                <a:latin typeface="THELuxGoB"/>
                <a:ea typeface="THELuxGoB"/>
                <a:hlinkClick r:id="rId9"/>
              </a:rPr>
              <a:t>Codyssey</a:t>
            </a:r>
            <a:r>
              <a:rPr lang="ko-KR" altLang="en-US" sz="2800" spc="-100" dirty="0">
                <a:solidFill>
                  <a:srgbClr val="000000"/>
                </a:solidFill>
                <a:latin typeface="THELuxGoB"/>
                <a:ea typeface="THELuxGoB"/>
                <a:hlinkClick r:id="rId9"/>
              </a:rPr>
              <a:t> </a:t>
            </a:r>
            <a:r>
              <a:rPr lang="en-US" altLang="ko-KR" sz="2800" spc="-100" dirty="0">
                <a:solidFill>
                  <a:srgbClr val="000000"/>
                </a:solidFill>
                <a:latin typeface="THELuxGoB"/>
                <a:ea typeface="THELuxGoB"/>
                <a:hlinkClick r:id="rId9"/>
              </a:rPr>
              <a:t>with</a:t>
            </a:r>
            <a:r>
              <a:rPr lang="ko-KR" altLang="en-US" sz="2800" spc="-100" dirty="0">
                <a:solidFill>
                  <a:srgbClr val="000000"/>
                </a:solidFill>
                <a:latin typeface="THELuxGoB"/>
                <a:ea typeface="THELuxGoB"/>
                <a:hlinkClick r:id="rId9"/>
              </a:rPr>
              <a:t> </a:t>
            </a:r>
            <a:r>
              <a:rPr lang="en-US" altLang="ko-KR" sz="2800" spc="-100" dirty="0" err="1">
                <a:solidFill>
                  <a:srgbClr val="000000"/>
                </a:solidFill>
                <a:latin typeface="THELuxGoB"/>
                <a:ea typeface="THELuxGoB"/>
                <a:hlinkClick r:id="rId9"/>
              </a:rPr>
              <a:t>github</a:t>
            </a:r>
            <a:endParaRPr lang="ko-KR" altLang="en-US" sz="2800" spc="-100" dirty="0">
              <a:solidFill>
                <a:srgbClr val="000000"/>
              </a:solidFill>
              <a:latin typeface="THELuxGoB"/>
              <a:ea typeface="THELuxGoB"/>
            </a:endParaRPr>
          </a:p>
        </p:txBody>
      </p:sp>
    </p:spTree>
    <p:extLst>
      <p:ext uri="{BB962C8B-B14F-4D97-AF65-F5344CB8AC3E}">
        <p14:creationId xmlns:p14="http://schemas.microsoft.com/office/powerpoint/2010/main" val="94041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741532EA-0F7C-4339-9CE9-62F971EABEE4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43BEE7-4D01-4EB0-845C-78A3CF56D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8E5D024A-D1CA-4FCA-AAF7-99586C37353D}"/>
              </a:ext>
            </a:extLst>
          </p:cNvPr>
          <p:cNvSpPr txBox="1"/>
          <p:nvPr/>
        </p:nvSpPr>
        <p:spPr>
          <a:xfrm>
            <a:off x="698500" y="1574800"/>
            <a:ext cx="169037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4400" spc="-100" dirty="0">
                <a:solidFill>
                  <a:schemeClr val="bg1">
                    <a:lumMod val="85000"/>
                  </a:schemeClr>
                </a:solidFill>
                <a:latin typeface="THELuxGoB" panose="020B0600000101010101" charset="-127"/>
                <a:ea typeface="THELuxGoB" panose="020B0600000101010101" charset="-127"/>
              </a:rPr>
              <a:t>Development Environment &amp; setup - </a:t>
            </a:r>
            <a:r>
              <a:rPr lang="en-US" altLang="ko-KR" sz="4400" spc="-100" dirty="0">
                <a:solidFill>
                  <a:srgbClr val="000000"/>
                </a:solidFill>
                <a:latin typeface="THELuxGoB"/>
              </a:rPr>
              <a:t>Make the first my program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F2E241-036C-4C91-98D6-90A47C9D9F33}"/>
              </a:ext>
            </a:extLst>
          </p:cNvPr>
          <p:cNvGrpSpPr/>
          <p:nvPr/>
        </p:nvGrpSpPr>
        <p:grpSpPr>
          <a:xfrm>
            <a:off x="1523999" y="2508250"/>
            <a:ext cx="13241983" cy="1244600"/>
            <a:chOff x="8534400" y="3028950"/>
            <a:chExt cx="8191500" cy="1244600"/>
          </a:xfrm>
        </p:grpSpPr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B93EEB62-575D-4DD4-903F-50DC0990B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296400" y="3644900"/>
              <a:ext cx="1244600" cy="12700"/>
            </a:xfrm>
            <a:prstGeom prst="rect">
              <a:avLst/>
            </a:prstGeom>
          </p:spPr>
        </p:pic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17FCD610-CFC0-4727-B665-A6065F9A9B67}"/>
                </a:ext>
              </a:extLst>
            </p:cNvPr>
            <p:cNvSpPr txBox="1"/>
            <p:nvPr/>
          </p:nvSpPr>
          <p:spPr>
            <a:xfrm>
              <a:off x="10172700" y="32893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8770"/>
                </a:lnSpc>
              </a:pPr>
              <a:r>
                <a:rPr lang="en-US" sz="3600" spc="-100" dirty="0">
                  <a:solidFill>
                    <a:srgbClr val="000000"/>
                  </a:solidFill>
                  <a:latin typeface="THELuxGoB" panose="020B0600000101010101" charset="-127"/>
                  <a:ea typeface="THELuxGoB" panose="020B0600000101010101" charset="-127"/>
                </a:rPr>
                <a:t>@ windows </a:t>
              </a:r>
              <a:r>
                <a:rPr lang="en-US" sz="3600" spc="-100" dirty="0" err="1">
                  <a:solidFill>
                    <a:srgbClr val="000000"/>
                  </a:solidFill>
                  <a:latin typeface="THELuxGoB" panose="020B0600000101010101" charset="-127"/>
                  <a:ea typeface="THELuxGoB" panose="020B0600000101010101" charset="-127"/>
                </a:rPr>
                <a:t>cmd</a:t>
              </a:r>
              <a:r>
                <a:rPr lang="ko-KR" altLang="en-US" sz="3600" spc="-100" dirty="0">
                  <a:solidFill>
                    <a:srgbClr val="000000"/>
                  </a:solidFill>
                  <a:latin typeface="THELuxGoB" panose="020B0600000101010101" charset="-127"/>
                  <a:ea typeface="THELuxGoB" panose="020B0600000101010101" charset="-127"/>
                </a:rPr>
                <a:t> </a:t>
              </a:r>
              <a:r>
                <a:rPr lang="en-US" sz="3600" spc="-100" dirty="0">
                  <a:solidFill>
                    <a:srgbClr val="000000"/>
                  </a:solidFill>
                  <a:latin typeface="THELuxGoB" panose="020B0600000101010101" charset="-127"/>
                  <a:ea typeface="THELuxGoB" panose="020B0600000101010101" charset="-127"/>
                </a:rPr>
                <a:t>console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endParaRPr>
            </a:p>
          </p:txBody>
        </p:sp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337929FF-2A49-45B0-A7F6-8DA8E3145CCB}"/>
                </a:ext>
              </a:extLst>
            </p:cNvPr>
            <p:cNvSpPr txBox="1"/>
            <p:nvPr/>
          </p:nvSpPr>
          <p:spPr>
            <a:xfrm>
              <a:off x="8534400" y="31242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01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A405B3-00CF-4B0D-9CD1-0161B8390B82}"/>
              </a:ext>
            </a:extLst>
          </p:cNvPr>
          <p:cNvGrpSpPr/>
          <p:nvPr/>
        </p:nvGrpSpPr>
        <p:grpSpPr>
          <a:xfrm>
            <a:off x="1523999" y="4343400"/>
            <a:ext cx="13241983" cy="1244600"/>
            <a:chOff x="8534400" y="4908550"/>
            <a:chExt cx="8191500" cy="1244600"/>
          </a:xfrm>
        </p:grpSpPr>
        <p:pic>
          <p:nvPicPr>
            <p:cNvPr id="20" name="Picture 9">
              <a:extLst>
                <a:ext uri="{FF2B5EF4-FFF2-40B4-BE49-F238E27FC236}">
                  <a16:creationId xmlns:a16="http://schemas.microsoft.com/office/drawing/2014/main" id="{925B08AB-3314-48AC-8472-2E30F9D0F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296400" y="5524500"/>
              <a:ext cx="1244600" cy="12700"/>
            </a:xfrm>
            <a:prstGeom prst="rect">
              <a:avLst/>
            </a:prstGeom>
          </p:spPr>
        </p:pic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2061F1E4-52D3-4789-BF50-C239C57F2D5F}"/>
                </a:ext>
              </a:extLst>
            </p:cNvPr>
            <p:cNvSpPr txBox="1"/>
            <p:nvPr/>
          </p:nvSpPr>
          <p:spPr>
            <a:xfrm>
              <a:off x="10172700" y="52070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@ </a:t>
              </a:r>
              <a:r>
                <a:rPr lang="en-US" altLang="ko-KR" sz="3600" spc="-100" dirty="0" err="1">
                  <a:solidFill>
                    <a:srgbClr val="000000"/>
                  </a:solidFill>
                  <a:latin typeface="THELuxGoB"/>
                  <a:ea typeface="THELuxGoB"/>
                </a:rPr>
                <a:t>VSCode</a:t>
              </a: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 (with your notebook) - recommend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07E8B9CC-6633-4A0C-8066-606F397DADD8}"/>
                </a:ext>
              </a:extLst>
            </p:cNvPr>
            <p:cNvSpPr txBox="1"/>
            <p:nvPr/>
          </p:nvSpPr>
          <p:spPr>
            <a:xfrm>
              <a:off x="8534400" y="50038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02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217CEE-5EFB-4FBD-8E39-7FBDBBEFEA4B}"/>
              </a:ext>
            </a:extLst>
          </p:cNvPr>
          <p:cNvGrpSpPr/>
          <p:nvPr/>
        </p:nvGrpSpPr>
        <p:grpSpPr>
          <a:xfrm>
            <a:off x="1523999" y="6178550"/>
            <a:ext cx="13241983" cy="1244600"/>
            <a:chOff x="8534400" y="6737350"/>
            <a:chExt cx="8191500" cy="1244600"/>
          </a:xfrm>
        </p:grpSpPr>
        <p:pic>
          <p:nvPicPr>
            <p:cNvPr id="24" name="Picture 10">
              <a:extLst>
                <a:ext uri="{FF2B5EF4-FFF2-40B4-BE49-F238E27FC236}">
                  <a16:creationId xmlns:a16="http://schemas.microsoft.com/office/drawing/2014/main" id="{F187497C-53F0-4155-AFEA-EB8136CE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5400000">
              <a:off x="9296400" y="7353300"/>
              <a:ext cx="1244600" cy="12700"/>
            </a:xfrm>
            <a:prstGeom prst="rect">
              <a:avLst/>
            </a:prstGeom>
          </p:spPr>
        </p:pic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DAF9B268-F94D-44E7-B103-77DC424DF825}"/>
                </a:ext>
              </a:extLst>
            </p:cNvPr>
            <p:cNvSpPr txBox="1"/>
            <p:nvPr/>
          </p:nvSpPr>
          <p:spPr>
            <a:xfrm>
              <a:off x="10172700" y="70612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</a:rPr>
                <a:t>@ </a:t>
              </a:r>
              <a:r>
                <a:rPr lang="en-US" altLang="ko-KR" sz="3600" spc="-100" dirty="0" err="1">
                  <a:solidFill>
                    <a:srgbClr val="000000"/>
                  </a:solidFill>
                  <a:latin typeface="THELuxGoB"/>
                </a:rPr>
                <a:t>Codespaces</a:t>
              </a: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</a:rPr>
                <a:t> (in the class) - recommend</a:t>
              </a:r>
              <a:endParaRPr lang="en-US" altLang="ko-KR" sz="3600" dirty="0"/>
            </a:p>
          </p:txBody>
        </p:sp>
        <p:sp>
          <p:nvSpPr>
            <p:cNvPr id="26" name="TextBox 23">
              <a:extLst>
                <a:ext uri="{FF2B5EF4-FFF2-40B4-BE49-F238E27FC236}">
                  <a16:creationId xmlns:a16="http://schemas.microsoft.com/office/drawing/2014/main" id="{D2889871-0C14-42CD-AC03-627F1DFB7B19}"/>
                </a:ext>
              </a:extLst>
            </p:cNvPr>
            <p:cNvSpPr txBox="1"/>
            <p:nvPr/>
          </p:nvSpPr>
          <p:spPr>
            <a:xfrm>
              <a:off x="8534400" y="68326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81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001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741532EA-0F7C-4339-9CE9-62F971EABEE4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43BEE7-4D01-4EB0-845C-78A3CF56D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8E5D024A-D1CA-4FCA-AAF7-99586C37353D}"/>
              </a:ext>
            </a:extLst>
          </p:cNvPr>
          <p:cNvSpPr txBox="1"/>
          <p:nvPr/>
        </p:nvSpPr>
        <p:spPr>
          <a:xfrm>
            <a:off x="762000" y="863600"/>
            <a:ext cx="126492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4400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rPr>
              <a:t>Write the first my program</a:t>
            </a: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133F1067-C126-4304-A806-01C2CECA798F}"/>
              </a:ext>
            </a:extLst>
          </p:cNvPr>
          <p:cNvSpPr txBox="1"/>
          <p:nvPr/>
        </p:nvSpPr>
        <p:spPr>
          <a:xfrm>
            <a:off x="1841500" y="3060700"/>
            <a:ext cx="15481300" cy="436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rtlCol="0" anchor="ctr"/>
          <a:lstStyle/>
          <a:p>
            <a:pPr lvl="0">
              <a:lnSpc>
                <a:spcPct val="128650"/>
              </a:lnSpc>
            </a:pPr>
            <a:r>
              <a:rPr lang="en-US" sz="3600" spc="-100" dirty="0">
                <a:solidFill>
                  <a:srgbClr val="000000"/>
                </a:solidFill>
                <a:latin typeface="THELuxGoB"/>
              </a:rPr>
              <a:t>#include &lt;</a:t>
            </a:r>
            <a:r>
              <a:rPr lang="en-US" sz="3600" spc="-100" dirty="0" err="1">
                <a:solidFill>
                  <a:srgbClr val="000000"/>
                </a:solidFill>
                <a:latin typeface="THELuxGoB"/>
              </a:rPr>
              <a:t>stdio.h</a:t>
            </a:r>
            <a:r>
              <a:rPr lang="en-US" sz="3600" spc="-100" dirty="0">
                <a:solidFill>
                  <a:srgbClr val="000000"/>
                </a:solidFill>
                <a:latin typeface="THELuxGoB"/>
              </a:rPr>
              <a:t>&gt;</a:t>
            </a:r>
          </a:p>
          <a:p>
            <a:pPr lvl="0">
              <a:lnSpc>
                <a:spcPct val="128650"/>
              </a:lnSpc>
            </a:pPr>
            <a:endParaRPr lang="en-US" sz="3600" spc="-100" dirty="0">
              <a:solidFill>
                <a:srgbClr val="000000"/>
              </a:solidFill>
              <a:latin typeface="THELuxGoB"/>
            </a:endParaRPr>
          </a:p>
          <a:p>
            <a:pPr lvl="0">
              <a:lnSpc>
                <a:spcPct val="128650"/>
              </a:lnSpc>
            </a:pPr>
            <a:r>
              <a:rPr lang="en-US" sz="3600" spc="-100" dirty="0">
                <a:solidFill>
                  <a:srgbClr val="000000"/>
                </a:solidFill>
                <a:latin typeface="THELuxGoB"/>
              </a:rPr>
              <a:t>int main() {    </a:t>
            </a:r>
          </a:p>
          <a:p>
            <a:pPr lvl="0">
              <a:lnSpc>
                <a:spcPct val="128650"/>
              </a:lnSpc>
            </a:pPr>
            <a:r>
              <a:rPr lang="en-US" sz="3600" spc="-100" dirty="0">
                <a:solidFill>
                  <a:srgbClr val="000000"/>
                </a:solidFill>
                <a:latin typeface="THELuxGoB"/>
              </a:rPr>
              <a:t>    </a:t>
            </a:r>
            <a:r>
              <a:rPr lang="en-US" sz="3600" spc="-100" dirty="0" err="1">
                <a:solidFill>
                  <a:srgbClr val="000000"/>
                </a:solidFill>
                <a:latin typeface="THELuxGoB"/>
              </a:rPr>
              <a:t>printf</a:t>
            </a:r>
            <a:r>
              <a:rPr lang="en-US" sz="3600" spc="-100" dirty="0">
                <a:solidFill>
                  <a:srgbClr val="000000"/>
                </a:solidFill>
                <a:latin typeface="THELuxGoB"/>
              </a:rPr>
              <a:t>("</a:t>
            </a:r>
            <a:r>
              <a:rPr lang="en-US" altLang="ko-KR" sz="3600" spc="-100" dirty="0">
                <a:solidFill>
                  <a:srgbClr val="000000"/>
                </a:solidFill>
                <a:latin typeface="THELuxGoB"/>
              </a:rPr>
              <a:t>Hello world!\n</a:t>
            </a:r>
            <a:r>
              <a:rPr lang="en-US" sz="3600" spc="-100" dirty="0">
                <a:solidFill>
                  <a:srgbClr val="000000"/>
                </a:solidFill>
                <a:latin typeface="THELuxGoB"/>
              </a:rPr>
              <a:t>"); </a:t>
            </a:r>
          </a:p>
          <a:p>
            <a:pPr lvl="0">
              <a:lnSpc>
                <a:spcPct val="128650"/>
              </a:lnSpc>
            </a:pPr>
            <a:r>
              <a:rPr lang="en-US" sz="3600" spc="-100" dirty="0">
                <a:solidFill>
                  <a:srgbClr val="000000"/>
                </a:solidFill>
                <a:latin typeface="THELuxGoB"/>
              </a:rPr>
              <a:t>return 0;}</a:t>
            </a:r>
            <a:endParaRPr lang="en-US" sz="3600" b="0" i="0" u="none" strike="noStrike" spc="-100" dirty="0">
              <a:solidFill>
                <a:srgbClr val="000000"/>
              </a:solidFill>
              <a:latin typeface="THELuxGo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CE332-85F8-421C-8519-12CCBAD79526}"/>
              </a:ext>
            </a:extLst>
          </p:cNvPr>
          <p:cNvSpPr txBox="1"/>
          <p:nvPr/>
        </p:nvSpPr>
        <p:spPr>
          <a:xfrm>
            <a:off x="1905000" y="2324100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main.c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7169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001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741532EA-0F7C-4339-9CE9-62F971EABEE4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43BEE7-4D01-4EB0-845C-78A3CF56D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8E5D024A-D1CA-4FCA-AAF7-99586C37353D}"/>
              </a:ext>
            </a:extLst>
          </p:cNvPr>
          <p:cNvSpPr txBox="1"/>
          <p:nvPr/>
        </p:nvSpPr>
        <p:spPr>
          <a:xfrm>
            <a:off x="762000" y="863600"/>
            <a:ext cx="126492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4400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rPr>
              <a:t>Build the first my program</a:t>
            </a: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133F1067-C126-4304-A806-01C2CECA798F}"/>
              </a:ext>
            </a:extLst>
          </p:cNvPr>
          <p:cNvSpPr txBox="1"/>
          <p:nvPr/>
        </p:nvSpPr>
        <p:spPr>
          <a:xfrm>
            <a:off x="1066800" y="5943600"/>
            <a:ext cx="16681450" cy="3771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rtlCol="0" anchor="ctr"/>
          <a:lstStyle/>
          <a:p>
            <a:pPr>
              <a:lnSpc>
                <a:spcPct val="128650"/>
              </a:lnSpc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If you don’t need an object file and just want an executable, omit the –c flag and </a:t>
            </a:r>
          </a:p>
          <a:p>
            <a:pPr>
              <a:lnSpc>
                <a:spcPct val="128650"/>
              </a:lnSpc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use –o flag.</a:t>
            </a:r>
          </a:p>
          <a:p>
            <a:pPr>
              <a:lnSpc>
                <a:spcPct val="128650"/>
              </a:lnSpc>
            </a:pPr>
            <a:endParaRPr lang="ko-KR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28650"/>
              </a:lnSpc>
            </a:pPr>
            <a:r>
              <a:rPr lang="en-US" altLang="ko-KR" sz="3600" spc="-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lang="en-US" altLang="ko-KR" sz="3600" spc="-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600" spc="-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r>
              <a:rPr lang="en-US" altLang="ko-KR" sz="3600" spc="-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–o </a:t>
            </a:r>
            <a:r>
              <a:rPr lang="en-US" altLang="ko-KR" sz="3600" spc="-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my_gragram</a:t>
            </a:r>
            <a:r>
              <a:rPr lang="en-US" altLang="ko-KR" sz="3600" spc="-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=&gt; </a:t>
            </a:r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my_program</a:t>
            </a:r>
            <a:endParaRPr lang="en-US" sz="3600" b="0" i="0" u="none" strike="noStrike" spc="-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AA882D6B-5D67-42C4-90AC-446A879B2F7B}"/>
              </a:ext>
            </a:extLst>
          </p:cNvPr>
          <p:cNvSpPr txBox="1"/>
          <p:nvPr/>
        </p:nvSpPr>
        <p:spPr>
          <a:xfrm>
            <a:off x="1092200" y="1790700"/>
            <a:ext cx="16681450" cy="3867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rtlCol="0" anchor="ctr"/>
          <a:lstStyle/>
          <a:p>
            <a:pPr>
              <a:lnSpc>
                <a:spcPct val="128650"/>
              </a:lnSpc>
            </a:pPr>
            <a:r>
              <a:rPr lang="ko-KR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ko-KR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-c</a:t>
            </a:r>
            <a:r>
              <a:rPr lang="ko-KR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4000" dirty="0" err="1"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ko-KR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4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dirty="0" err="1"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lang="ko-KR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4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ko-KR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4000" dirty="0" err="1">
                <a:latin typeface="Arial" panose="020B0604020202020204" pitchFamily="34" charset="0"/>
                <a:cs typeface="Arial" panose="020B0604020202020204" pitchFamily="34" charset="0"/>
              </a:rPr>
              <a:t>compile</a:t>
            </a:r>
            <a:r>
              <a:rPr lang="ko-KR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4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40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ko-KR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4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ko-KR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40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ko-KR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4000" dirty="0" err="1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ko-KR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40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ko-KR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4000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4000" dirty="0" err="1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ko-KR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4000" dirty="0" err="1">
                <a:latin typeface="Arial" panose="020B0604020202020204" pitchFamily="34" charset="0"/>
                <a:cs typeface="Arial" panose="020B0604020202020204" pitchFamily="34" charset="0"/>
              </a:rPr>
              <a:t>linking</a:t>
            </a:r>
            <a:r>
              <a:rPr lang="ko-KR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8650"/>
              </a:lnSpc>
            </a:pPr>
            <a:endParaRPr lang="ko-KR" altLang="ko-K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28650"/>
              </a:lnSpc>
            </a:pPr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 –c </a:t>
            </a:r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=&gt; </a:t>
            </a:r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main.o</a:t>
            </a:r>
            <a:endParaRPr lang="en-US" altLang="ko-K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28650"/>
              </a:lnSpc>
            </a:pPr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main.o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 -o </a:t>
            </a:r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my_program</a:t>
            </a:r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=&gt; </a:t>
            </a:r>
            <a:r>
              <a:rPr lang="en-US" altLang="ko-K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my_program</a:t>
            </a:r>
            <a:endParaRPr lang="en-US" altLang="ko-KR" sz="4000" b="1" i="0" u="none" strike="noStrike" spc="-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066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741532EA-0F7C-4339-9CE9-62F971EABEE4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43BEE7-4D01-4EB0-845C-78A3CF56D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8E5D024A-D1CA-4FCA-AAF7-99586C37353D}"/>
              </a:ext>
            </a:extLst>
          </p:cNvPr>
          <p:cNvSpPr txBox="1"/>
          <p:nvPr/>
        </p:nvSpPr>
        <p:spPr>
          <a:xfrm>
            <a:off x="762000" y="1574800"/>
            <a:ext cx="126492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4400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rPr>
              <a:t>Homework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16CF1CB-D0EE-4754-A898-E9B604674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" y="3467100"/>
            <a:ext cx="16719550" cy="5981700"/>
          </a:xfrm>
          <a:prstGeom prst="rect">
            <a:avLst/>
          </a:prstGeom>
        </p:spPr>
      </p:pic>
      <p:sp>
        <p:nvSpPr>
          <p:cNvPr id="21" name="TextBox 18">
            <a:extLst>
              <a:ext uri="{FF2B5EF4-FFF2-40B4-BE49-F238E27FC236}">
                <a16:creationId xmlns:a16="http://schemas.microsoft.com/office/drawing/2014/main" id="{CA65A1F9-9237-4047-ABCB-A7CD1E825F0E}"/>
              </a:ext>
            </a:extLst>
          </p:cNvPr>
          <p:cNvSpPr txBox="1"/>
          <p:nvPr/>
        </p:nvSpPr>
        <p:spPr>
          <a:xfrm>
            <a:off x="1371600" y="3797300"/>
            <a:ext cx="15780327" cy="515273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1143000" lvl="0" indent="-1143000">
              <a:lnSpc>
                <a:spcPct val="128650"/>
              </a:lnSpc>
              <a:buAutoNum type="arabicPeriod"/>
            </a:pPr>
            <a:r>
              <a:rPr lang="en-US" sz="6600" spc="-100" dirty="0">
                <a:solidFill>
                  <a:srgbClr val="000000"/>
                </a:solidFill>
                <a:latin typeface="THELuxGoB"/>
              </a:rPr>
              <a:t>Explore the entire </a:t>
            </a:r>
            <a:r>
              <a:rPr lang="en-US" sz="6600" spc="-100" dirty="0" err="1">
                <a:solidFill>
                  <a:srgbClr val="000000"/>
                </a:solidFill>
                <a:latin typeface="THELuxGoB"/>
              </a:rPr>
              <a:t>codyssey</a:t>
            </a:r>
            <a:r>
              <a:rPr lang="en-US" sz="6600" spc="-100" dirty="0">
                <a:solidFill>
                  <a:srgbClr val="000000"/>
                </a:solidFill>
                <a:latin typeface="THELuxGoB"/>
              </a:rPr>
              <a:t> menu tree</a:t>
            </a:r>
          </a:p>
          <a:p>
            <a:pPr lvl="0">
              <a:lnSpc>
                <a:spcPct val="128650"/>
              </a:lnSpc>
            </a:pPr>
            <a:r>
              <a:rPr lang="en-US" altLang="ko-KR" sz="6600" spc="-100" dirty="0">
                <a:solidFill>
                  <a:srgbClr val="000000"/>
                </a:solidFill>
                <a:latin typeface="THELuxGoB"/>
              </a:rPr>
              <a:t>2.  </a:t>
            </a:r>
            <a:r>
              <a:rPr lang="en-US" sz="6600" spc="-100" dirty="0">
                <a:solidFill>
                  <a:srgbClr val="000000"/>
                </a:solidFill>
                <a:latin typeface="THELuxGoB"/>
              </a:rPr>
              <a:t>Read Step 1, Course 1, Problem 1</a:t>
            </a:r>
          </a:p>
          <a:p>
            <a:pPr lvl="0">
              <a:lnSpc>
                <a:spcPct val="128650"/>
              </a:lnSpc>
            </a:pPr>
            <a:r>
              <a:rPr lang="en-US" sz="6600" b="0" i="0" u="none" strike="noStrike" spc="-100" dirty="0">
                <a:solidFill>
                  <a:srgbClr val="000000"/>
                </a:solidFill>
                <a:latin typeface="THELuxGoB"/>
              </a:rPr>
              <a:t>     </a:t>
            </a:r>
            <a:r>
              <a:rPr lang="en-US" altLang="ko-KR" sz="6600" b="0" i="0" u="none" strike="noStrike" spc="-100" dirty="0">
                <a:solidFill>
                  <a:srgbClr val="000000"/>
                </a:solidFill>
                <a:latin typeface="THELuxGoB"/>
              </a:rPr>
              <a:t>(Think over the requirements)</a:t>
            </a:r>
            <a:endParaRPr lang="en-US" sz="6600" b="0" i="0" u="none" strike="noStrike" spc="-100" dirty="0">
              <a:solidFill>
                <a:srgbClr val="000000"/>
              </a:solidFill>
              <a:latin typeface="THELuxGoB"/>
            </a:endParaRPr>
          </a:p>
        </p:txBody>
      </p:sp>
    </p:spTree>
    <p:extLst>
      <p:ext uri="{BB962C8B-B14F-4D97-AF65-F5344CB8AC3E}">
        <p14:creationId xmlns:p14="http://schemas.microsoft.com/office/powerpoint/2010/main" val="1631208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935200" y="4406900"/>
            <a:ext cx="58166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463800" y="4406900"/>
            <a:ext cx="58166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898900"/>
            <a:ext cx="139700" cy="1041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00" y="3898900"/>
            <a:ext cx="139700" cy="1041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900" y="5880100"/>
            <a:ext cx="3149600" cy="393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500" y="5880100"/>
            <a:ext cx="2806700" cy="393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/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sp>
        <p:nvSpPr>
          <p:cNvPr id="15" name="TextBox 15"/>
          <p:cNvSpPr txBox="1"/>
          <p:nvPr/>
        </p:nvSpPr>
        <p:spPr>
          <a:xfrm rot="-5400000">
            <a:off x="-838200" y="8432800"/>
            <a:ext cx="2552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95959"/>
                </a:solidFill>
                <a:latin typeface="THELuxGoM"/>
              </a:rPr>
              <a:t>miricanvas.com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08200" y="3238500"/>
            <a:ext cx="12979400" cy="190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10700" b="0" i="0" u="none" strike="noStrike" spc="-300" dirty="0">
                <a:solidFill>
                  <a:srgbClr val="000000"/>
                </a:solidFill>
                <a:ea typeface="THELuxGoB"/>
              </a:rPr>
              <a:t>See you next week!</a:t>
            </a:r>
          </a:p>
          <a:p>
            <a:pPr lvl="0" algn="ctr">
              <a:lnSpc>
                <a:spcPct val="99600"/>
              </a:lnSpc>
            </a:pPr>
            <a:r>
              <a:rPr lang="en-US" altLang="ko-KR" sz="10700" spc="-300" dirty="0">
                <a:solidFill>
                  <a:srgbClr val="000000"/>
                </a:solidFill>
                <a:ea typeface="THELuxGoB"/>
              </a:rPr>
              <a:t>DO NOT miss the classes</a:t>
            </a:r>
            <a:endParaRPr lang="ko-KR" sz="10700" b="0" i="0" u="none" strike="noStrike" spc="-300" dirty="0">
              <a:solidFill>
                <a:srgbClr val="000000"/>
              </a:solidFill>
              <a:ea typeface="THELuxGoB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388100" y="5867400"/>
            <a:ext cx="28829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ko-KR" sz="2300" b="0" i="0" u="none" strike="noStrike" spc="-100" dirty="0">
              <a:solidFill>
                <a:srgbClr val="FFFFFF"/>
              </a:solidFill>
              <a:ea typeface="THELuxGoB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967793-C71D-4EB4-9831-F93345919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001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2" name="TextBox 12"/>
          <p:cNvSpPr txBox="1"/>
          <p:nvPr/>
        </p:nvSpPr>
        <p:spPr>
          <a:xfrm>
            <a:off x="927100" y="863600"/>
            <a:ext cx="46609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4600" b="0" i="0" u="none" strike="noStrike" spc="-100" dirty="0">
              <a:solidFill>
                <a:srgbClr val="000000"/>
              </a:solidFill>
              <a:latin typeface="Geologica Roman Semi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57250" y="939800"/>
            <a:ext cx="415925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200" b="0" i="0" u="none" strike="noStrike" spc="-100" dirty="0">
                <a:solidFill>
                  <a:srgbClr val="595959"/>
                </a:solidFill>
                <a:ea typeface="THELuxGoM"/>
              </a:rPr>
              <a:t>Who am I?</a:t>
            </a:r>
            <a:endParaRPr lang="ko-KR" sz="4200" b="0" i="0" u="none" strike="noStrike" spc="-100" dirty="0">
              <a:solidFill>
                <a:srgbClr val="595959"/>
              </a:solidFill>
              <a:ea typeface="THELuxGoM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BB01254-5D5B-4A49-99F9-B3B83F355EE9}"/>
              </a:ext>
            </a:extLst>
          </p:cNvPr>
          <p:cNvGrpSpPr/>
          <p:nvPr/>
        </p:nvGrpSpPr>
        <p:grpSpPr>
          <a:xfrm>
            <a:off x="8534400" y="2508250"/>
            <a:ext cx="8191500" cy="1244600"/>
            <a:chOff x="8534400" y="3028950"/>
            <a:chExt cx="8191500" cy="12446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9296400" y="3644900"/>
              <a:ext cx="1244600" cy="12700"/>
            </a:xfrm>
            <a:prstGeom prst="rect">
              <a:avLst/>
            </a:prstGeom>
          </p:spPr>
        </p:pic>
        <p:sp>
          <p:nvSpPr>
            <p:cNvPr id="14" name="TextBox 14"/>
            <p:cNvSpPr txBox="1"/>
            <p:nvPr/>
          </p:nvSpPr>
          <p:spPr>
            <a:xfrm>
              <a:off x="10172700" y="32258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8770"/>
                </a:lnSpc>
              </a:pPr>
              <a:r>
                <a:rPr lang="en-US" sz="3600" spc="-100" dirty="0">
                  <a:solidFill>
                    <a:srgbClr val="000000"/>
                  </a:solidFill>
                  <a:latin typeface="THELuxGoB"/>
                </a:rPr>
                <a:t>Major in Computer Science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534400" y="31242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01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E83FBA1-21A7-4076-9FD5-ED23BA009E7E}"/>
              </a:ext>
            </a:extLst>
          </p:cNvPr>
          <p:cNvGrpSpPr/>
          <p:nvPr/>
        </p:nvGrpSpPr>
        <p:grpSpPr>
          <a:xfrm>
            <a:off x="8534400" y="4343400"/>
            <a:ext cx="8191500" cy="1244600"/>
            <a:chOff x="8534400" y="4908550"/>
            <a:chExt cx="8191500" cy="1244600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9296400" y="5524500"/>
              <a:ext cx="1244600" cy="12700"/>
            </a:xfrm>
            <a:prstGeom prst="rect">
              <a:avLst/>
            </a:prstGeom>
          </p:spPr>
        </p:pic>
        <p:sp>
          <p:nvSpPr>
            <p:cNvPr id="17" name="TextBox 17"/>
            <p:cNvSpPr txBox="1"/>
            <p:nvPr/>
          </p:nvSpPr>
          <p:spPr>
            <a:xfrm>
              <a:off x="10172700" y="52070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8770"/>
                </a:lnSpc>
              </a:pPr>
              <a:r>
                <a:rPr lang="en-US" altLang="ko-KR" sz="3600" b="0" i="0" u="none" strike="noStrike" spc="-100" dirty="0">
                  <a:solidFill>
                    <a:srgbClr val="000000"/>
                  </a:solidFill>
                  <a:latin typeface="THELuxGoB"/>
                  <a:ea typeface="THELuxGoB"/>
                </a:rPr>
                <a:t>Samsung Electronics.</a:t>
              </a:r>
            </a:p>
            <a:p>
              <a:pPr lvl="0" algn="l"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Video Display Division</a:t>
              </a:r>
            </a:p>
            <a:p>
              <a:pPr lvl="0" algn="l"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(Advanced Tech.)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8534400" y="50038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02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506802C-0F9E-4900-B92E-E78FBF5EA1D7}"/>
              </a:ext>
            </a:extLst>
          </p:cNvPr>
          <p:cNvGrpSpPr/>
          <p:nvPr/>
        </p:nvGrpSpPr>
        <p:grpSpPr>
          <a:xfrm>
            <a:off x="8534400" y="6178550"/>
            <a:ext cx="8191500" cy="1244600"/>
            <a:chOff x="8534400" y="6737350"/>
            <a:chExt cx="8191500" cy="12446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9296400" y="7353300"/>
              <a:ext cx="1244600" cy="12700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10172700" y="69723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Samsung Global R&amp;D Center</a:t>
              </a:r>
            </a:p>
            <a:p>
              <a:pPr lvl="0" algn="l"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@</a:t>
              </a:r>
              <a:r>
                <a:rPr lang="en-US" altLang="ko-KR" sz="3600" spc="-100" dirty="0" err="1">
                  <a:solidFill>
                    <a:srgbClr val="000000"/>
                  </a:solidFill>
                  <a:latin typeface="THELuxGoB"/>
                  <a:ea typeface="THELuxGoB"/>
                </a:rPr>
                <a:t>shaghai</a:t>
              </a:r>
              <a:r>
                <a:rPr lang="ko-KR" altLang="en-US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 </a:t>
              </a: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(Director)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8534400" y="68326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03</a:t>
              </a:r>
            </a:p>
          </p:txBody>
        </p:sp>
      </p:grpSp>
      <p:sp>
        <p:nvSpPr>
          <p:cNvPr id="24" name="TextBox 13">
            <a:extLst>
              <a:ext uri="{FF2B5EF4-FFF2-40B4-BE49-F238E27FC236}">
                <a16:creationId xmlns:a16="http://schemas.microsoft.com/office/drawing/2014/main" id="{1402C272-E5BE-449F-AA1B-57C4D76F286B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0C8BD78-96D9-41A1-91F8-49DB7ABFAC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F1369A3C-95F8-442C-B663-CF609004C652}"/>
              </a:ext>
            </a:extLst>
          </p:cNvPr>
          <p:cNvGrpSpPr/>
          <p:nvPr/>
        </p:nvGrpSpPr>
        <p:grpSpPr>
          <a:xfrm>
            <a:off x="8382000" y="8013700"/>
            <a:ext cx="9207500" cy="1244600"/>
            <a:chOff x="8572500" y="8013700"/>
            <a:chExt cx="8191500" cy="1244600"/>
          </a:xfrm>
        </p:grpSpPr>
        <p:pic>
          <p:nvPicPr>
            <p:cNvPr id="26" name="Picture 10">
              <a:extLst>
                <a:ext uri="{FF2B5EF4-FFF2-40B4-BE49-F238E27FC236}">
                  <a16:creationId xmlns:a16="http://schemas.microsoft.com/office/drawing/2014/main" id="{3E619C7F-E9BD-4453-8F50-3C27707E7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9334500" y="8629650"/>
              <a:ext cx="1244600" cy="12700"/>
            </a:xfrm>
            <a:prstGeom prst="rect">
              <a:avLst/>
            </a:prstGeom>
          </p:spPr>
        </p:pic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E54A8305-B998-48AA-A067-44A3B447E2C8}"/>
                </a:ext>
              </a:extLst>
            </p:cNvPr>
            <p:cNvSpPr txBox="1"/>
            <p:nvPr/>
          </p:nvSpPr>
          <p:spPr>
            <a:xfrm>
              <a:off x="10210800" y="82677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Samsung Electronics.</a:t>
              </a:r>
            </a:p>
            <a:p>
              <a:pPr lvl="0" algn="l"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Manufacturing Process Tech.</a:t>
              </a:r>
              <a:r>
                <a:rPr lang="ko-KR" altLang="en-US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 </a:t>
              </a:r>
              <a:endParaRPr lang="en-US" altLang="ko-KR" sz="3600" spc="-100" dirty="0">
                <a:solidFill>
                  <a:srgbClr val="000000"/>
                </a:solidFill>
                <a:latin typeface="THELuxGoB"/>
                <a:ea typeface="THELuxGoB"/>
              </a:endParaRPr>
            </a:p>
            <a:p>
              <a:pPr lvl="0" algn="l"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(Smart Factory)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/>
              </a:endParaRPr>
            </a:p>
          </p:txBody>
        </p: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F1475CCC-1F59-4957-BE1A-1ED4E2E96619}"/>
                </a:ext>
              </a:extLst>
            </p:cNvPr>
            <p:cNvSpPr txBox="1"/>
            <p:nvPr/>
          </p:nvSpPr>
          <p:spPr>
            <a:xfrm>
              <a:off x="8572500" y="810895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 dirty="0">
                  <a:solidFill>
                    <a:srgbClr val="000000"/>
                  </a:solidFill>
                  <a:latin typeface="Geologica Roman SemiBold"/>
                </a:rPr>
                <a:t>04</a:t>
              </a:r>
            </a:p>
          </p:txBody>
        </p:sp>
      </p:grpSp>
      <p:sp>
        <p:nvSpPr>
          <p:cNvPr id="33" name="TextBox 20">
            <a:extLst>
              <a:ext uri="{FF2B5EF4-FFF2-40B4-BE49-F238E27FC236}">
                <a16:creationId xmlns:a16="http://schemas.microsoft.com/office/drawing/2014/main" id="{5C214EF4-44C8-4CFE-B80A-8D21B573687F}"/>
              </a:ext>
            </a:extLst>
          </p:cNvPr>
          <p:cNvSpPr txBox="1"/>
          <p:nvPr/>
        </p:nvSpPr>
        <p:spPr>
          <a:xfrm>
            <a:off x="1066800" y="2857500"/>
            <a:ext cx="7696200" cy="33210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8800" spc="-100" dirty="0">
                <a:solidFill>
                  <a:srgbClr val="595959"/>
                </a:solidFill>
                <a:ea typeface="THELuxGoM"/>
              </a:rPr>
              <a:t>Professor</a:t>
            </a:r>
          </a:p>
          <a:p>
            <a:pPr lvl="0" algn="l">
              <a:lnSpc>
                <a:spcPct val="99600"/>
              </a:lnSpc>
            </a:pPr>
            <a:r>
              <a:rPr lang="en-US" altLang="ko-KR" sz="8800" spc="-100" dirty="0" err="1">
                <a:solidFill>
                  <a:srgbClr val="595959"/>
                </a:solidFill>
                <a:ea typeface="THELuxGoM"/>
              </a:rPr>
              <a:t>Kweon</a:t>
            </a:r>
            <a:r>
              <a:rPr lang="en-US" altLang="ko-KR" sz="8800" spc="-100" dirty="0">
                <a:solidFill>
                  <a:srgbClr val="595959"/>
                </a:solidFill>
                <a:ea typeface="THELuxGoM"/>
              </a:rPr>
              <a:t>,</a:t>
            </a:r>
            <a:r>
              <a:rPr lang="ko-KR" altLang="en-US" sz="8800" spc="-100" dirty="0">
                <a:solidFill>
                  <a:srgbClr val="595959"/>
                </a:solidFill>
                <a:ea typeface="THELuxGoM"/>
              </a:rPr>
              <a:t> </a:t>
            </a:r>
            <a:r>
              <a:rPr lang="en-US" altLang="ko-KR" sz="8800" spc="-100" dirty="0">
                <a:solidFill>
                  <a:srgbClr val="595959"/>
                </a:solidFill>
                <a:ea typeface="THELuxGoM"/>
              </a:rPr>
              <a:t>Tae</a:t>
            </a:r>
            <a:r>
              <a:rPr lang="ko-KR" altLang="en-US" sz="8800" spc="-100" dirty="0">
                <a:solidFill>
                  <a:srgbClr val="595959"/>
                </a:solidFill>
                <a:ea typeface="THELuxGoM"/>
              </a:rPr>
              <a:t> </a:t>
            </a:r>
            <a:r>
              <a:rPr lang="en-US" altLang="ko-KR" sz="8800" spc="-100" dirty="0" err="1">
                <a:solidFill>
                  <a:srgbClr val="595959"/>
                </a:solidFill>
                <a:ea typeface="THELuxGoM"/>
              </a:rPr>
              <a:t>Deok</a:t>
            </a:r>
            <a:endParaRPr lang="ko-KR" sz="8800" b="0" i="0" u="none" strike="noStrike" spc="-100" dirty="0">
              <a:solidFill>
                <a:srgbClr val="595959"/>
              </a:solidFill>
              <a:ea typeface="THELuxGoM"/>
            </a:endParaRPr>
          </a:p>
        </p:txBody>
      </p:sp>
      <p:sp>
        <p:nvSpPr>
          <p:cNvPr id="35" name="TextBox 13">
            <a:extLst>
              <a:ext uri="{FF2B5EF4-FFF2-40B4-BE49-F238E27FC236}">
                <a16:creationId xmlns:a16="http://schemas.microsoft.com/office/drawing/2014/main" id="{36A78F21-9731-40FB-9934-18813D3B623B}"/>
              </a:ext>
            </a:extLst>
          </p:cNvPr>
          <p:cNvSpPr txBox="1"/>
          <p:nvPr/>
        </p:nvSpPr>
        <p:spPr>
          <a:xfrm>
            <a:off x="1219200" y="6515100"/>
            <a:ext cx="54102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200" spc="-100" dirty="0">
                <a:solidFill>
                  <a:srgbClr val="595959"/>
                </a:solidFill>
                <a:ea typeface="THELuxGoM"/>
              </a:rPr>
              <a:t>tdkw</a:t>
            </a:r>
            <a:r>
              <a:rPr lang="en-US" altLang="ko-KR" sz="4200" spc="-100" dirty="0">
                <a:solidFill>
                  <a:srgbClr val="FF0000"/>
                </a:solidFill>
                <a:ea typeface="THELuxGoM"/>
              </a:rPr>
              <a:t>e</a:t>
            </a:r>
            <a:r>
              <a:rPr lang="en-US" altLang="ko-KR" sz="4200" spc="-100" dirty="0">
                <a:solidFill>
                  <a:srgbClr val="595959"/>
                </a:solidFill>
                <a:ea typeface="THELuxGoM"/>
              </a:rPr>
              <a:t>on@wsu.ac.kr</a:t>
            </a:r>
            <a:endParaRPr lang="ko-KR" sz="4200" b="0" i="0" u="none" strike="noStrike" spc="-100" dirty="0">
              <a:solidFill>
                <a:srgbClr val="595959"/>
              </a:solidFill>
              <a:ea typeface="THELuxGo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001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2" name="TextBox 12"/>
          <p:cNvSpPr txBox="1"/>
          <p:nvPr/>
        </p:nvSpPr>
        <p:spPr>
          <a:xfrm>
            <a:off x="927100" y="863600"/>
            <a:ext cx="46609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4600" b="0" i="0" u="none" strike="noStrike" spc="-100" dirty="0">
              <a:solidFill>
                <a:srgbClr val="000000"/>
              </a:solidFill>
              <a:latin typeface="Geologica Roman Semi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57250" y="939800"/>
            <a:ext cx="415925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200" spc="-100" dirty="0">
                <a:solidFill>
                  <a:srgbClr val="595959"/>
                </a:solidFill>
                <a:ea typeface="THELuxGoM"/>
              </a:rPr>
              <a:t>Who</a:t>
            </a:r>
            <a:r>
              <a:rPr lang="ko-KR" altLang="en-US" sz="4200" spc="-100" dirty="0">
                <a:solidFill>
                  <a:srgbClr val="595959"/>
                </a:solidFill>
                <a:ea typeface="THELuxGoM"/>
              </a:rPr>
              <a:t> </a:t>
            </a:r>
            <a:r>
              <a:rPr lang="en-US" altLang="ko-KR" sz="4200" spc="-100" dirty="0">
                <a:solidFill>
                  <a:srgbClr val="595959"/>
                </a:solidFill>
                <a:ea typeface="THELuxGoM"/>
              </a:rPr>
              <a:t>are</a:t>
            </a:r>
            <a:r>
              <a:rPr lang="ko-KR" altLang="en-US" sz="4200" spc="-100" dirty="0">
                <a:solidFill>
                  <a:srgbClr val="595959"/>
                </a:solidFill>
                <a:ea typeface="THELuxGoM"/>
              </a:rPr>
              <a:t> </a:t>
            </a:r>
            <a:r>
              <a:rPr lang="en-US" altLang="ko-KR" sz="4200" spc="-100" dirty="0">
                <a:solidFill>
                  <a:srgbClr val="595959"/>
                </a:solidFill>
                <a:ea typeface="THELuxGoM"/>
              </a:rPr>
              <a:t>you?</a:t>
            </a:r>
            <a:endParaRPr lang="ko-KR" sz="4200" b="0" i="0" u="none" strike="noStrike" spc="-100" dirty="0">
              <a:solidFill>
                <a:srgbClr val="595959"/>
              </a:solidFill>
              <a:ea typeface="THELuxGoM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BB01254-5D5B-4A49-99F9-B3B83F355EE9}"/>
              </a:ext>
            </a:extLst>
          </p:cNvPr>
          <p:cNvGrpSpPr/>
          <p:nvPr/>
        </p:nvGrpSpPr>
        <p:grpSpPr>
          <a:xfrm>
            <a:off x="8534400" y="2508250"/>
            <a:ext cx="8191500" cy="1244600"/>
            <a:chOff x="8534400" y="3028950"/>
            <a:chExt cx="8191500" cy="12446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9296400" y="3644900"/>
              <a:ext cx="1244600" cy="12700"/>
            </a:xfrm>
            <a:prstGeom prst="rect">
              <a:avLst/>
            </a:prstGeom>
          </p:spPr>
        </p:pic>
        <p:sp>
          <p:nvSpPr>
            <p:cNvPr id="14" name="TextBox 14"/>
            <p:cNvSpPr txBox="1"/>
            <p:nvPr/>
          </p:nvSpPr>
          <p:spPr>
            <a:xfrm>
              <a:off x="10172700" y="32258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8770"/>
                </a:lnSpc>
              </a:pPr>
              <a:r>
                <a:rPr lang="en-US" sz="3600" spc="-100" dirty="0">
                  <a:solidFill>
                    <a:srgbClr val="000000"/>
                  </a:solidFill>
                  <a:latin typeface="THELuxGoB"/>
                  <a:ea typeface="THELuxGoB" panose="020B0600000101010101" charset="-127"/>
                </a:rPr>
                <a:t>Name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534400" y="31242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01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E83FBA1-21A7-4076-9FD5-ED23BA009E7E}"/>
              </a:ext>
            </a:extLst>
          </p:cNvPr>
          <p:cNvGrpSpPr/>
          <p:nvPr/>
        </p:nvGrpSpPr>
        <p:grpSpPr>
          <a:xfrm>
            <a:off x="8534400" y="4343400"/>
            <a:ext cx="8191500" cy="1244600"/>
            <a:chOff x="8534400" y="4908550"/>
            <a:chExt cx="8191500" cy="1244600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9296400" y="5524500"/>
              <a:ext cx="1244600" cy="12700"/>
            </a:xfrm>
            <a:prstGeom prst="rect">
              <a:avLst/>
            </a:prstGeom>
          </p:spPr>
        </p:pic>
        <p:sp>
          <p:nvSpPr>
            <p:cNvPr id="17" name="TextBox 17"/>
            <p:cNvSpPr txBox="1"/>
            <p:nvPr/>
          </p:nvSpPr>
          <p:spPr>
            <a:xfrm>
              <a:off x="10172700" y="52070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8770"/>
                </a:lnSpc>
              </a:pPr>
              <a:r>
                <a:rPr lang="en-US" sz="3600" b="0" i="0" u="none" strike="noStrike" spc="-100" dirty="0">
                  <a:solidFill>
                    <a:srgbClr val="000000"/>
                  </a:solidFill>
                  <a:latin typeface="THELuxGoB"/>
                  <a:ea typeface="THELuxGoB"/>
                </a:rPr>
                <a:t>Gender / Email / Phone Num.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8534400" y="50038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02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506802C-0F9E-4900-B92E-E78FBF5EA1D7}"/>
              </a:ext>
            </a:extLst>
          </p:cNvPr>
          <p:cNvGrpSpPr/>
          <p:nvPr/>
        </p:nvGrpSpPr>
        <p:grpSpPr>
          <a:xfrm>
            <a:off x="8534400" y="6178550"/>
            <a:ext cx="8191500" cy="1244600"/>
            <a:chOff x="8534400" y="6737350"/>
            <a:chExt cx="8191500" cy="12446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9296400" y="7353300"/>
              <a:ext cx="1244600" cy="12700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10172700" y="69723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8770"/>
                </a:lnSpc>
              </a:pPr>
              <a:r>
                <a:rPr lang="en-US" sz="3600" b="0" i="0" u="none" strike="noStrike" spc="-100" dirty="0">
                  <a:solidFill>
                    <a:srgbClr val="000000"/>
                  </a:solidFill>
                  <a:latin typeface="THELuxGoB"/>
                  <a:ea typeface="THELuxGoB"/>
                </a:rPr>
                <a:t>Nationality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8534400" y="68326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03</a:t>
              </a:r>
            </a:p>
          </p:txBody>
        </p:sp>
      </p:grpSp>
      <p:sp>
        <p:nvSpPr>
          <p:cNvPr id="24" name="TextBox 13">
            <a:extLst>
              <a:ext uri="{FF2B5EF4-FFF2-40B4-BE49-F238E27FC236}">
                <a16:creationId xmlns:a16="http://schemas.microsoft.com/office/drawing/2014/main" id="{1402C272-E5BE-449F-AA1B-57C4D76F286B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0C8BD78-96D9-41A1-91F8-49DB7ABFAC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F1369A3C-95F8-442C-B663-CF609004C652}"/>
              </a:ext>
            </a:extLst>
          </p:cNvPr>
          <p:cNvGrpSpPr/>
          <p:nvPr/>
        </p:nvGrpSpPr>
        <p:grpSpPr>
          <a:xfrm>
            <a:off x="8382000" y="8013700"/>
            <a:ext cx="9207500" cy="1244600"/>
            <a:chOff x="8572500" y="8013700"/>
            <a:chExt cx="8191500" cy="1244600"/>
          </a:xfrm>
        </p:grpSpPr>
        <p:pic>
          <p:nvPicPr>
            <p:cNvPr id="26" name="Picture 10">
              <a:extLst>
                <a:ext uri="{FF2B5EF4-FFF2-40B4-BE49-F238E27FC236}">
                  <a16:creationId xmlns:a16="http://schemas.microsoft.com/office/drawing/2014/main" id="{3E619C7F-E9BD-4453-8F50-3C27707E7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9334500" y="8629650"/>
              <a:ext cx="1244600" cy="12700"/>
            </a:xfrm>
            <a:prstGeom prst="rect">
              <a:avLst/>
            </a:prstGeom>
          </p:spPr>
        </p:pic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E54A8305-B998-48AA-A067-44A3B447E2C8}"/>
                </a:ext>
              </a:extLst>
            </p:cNvPr>
            <p:cNvSpPr txBox="1"/>
            <p:nvPr/>
          </p:nvSpPr>
          <p:spPr>
            <a:xfrm>
              <a:off x="10210800" y="82677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8770"/>
                </a:lnSpc>
              </a:pPr>
              <a:r>
                <a:rPr lang="en-US" sz="3600" b="0" i="0" u="none" strike="noStrike" spc="-100" dirty="0">
                  <a:solidFill>
                    <a:srgbClr val="000000"/>
                  </a:solidFill>
                  <a:latin typeface="THELuxGoB"/>
                </a:rPr>
                <a:t>Programming skill (1 ~ 4) ex) c (1)</a:t>
              </a:r>
              <a:endParaRPr lang="en-US" sz="3600" spc="-100" dirty="0">
                <a:solidFill>
                  <a:srgbClr val="000000"/>
                </a:solidFill>
                <a:latin typeface="THELuxGoB"/>
              </a:endParaRPr>
            </a:p>
            <a:p>
              <a:pPr lvl="0" algn="l">
                <a:lnSpc>
                  <a:spcPct val="98770"/>
                </a:lnSpc>
              </a:pPr>
              <a:r>
                <a:rPr lang="en-US" sz="3600" b="0" i="0" u="none" strike="noStrike" spc="-100" dirty="0">
                  <a:solidFill>
                    <a:srgbClr val="000000"/>
                  </a:solidFill>
                  <a:latin typeface="THELuxGoB"/>
                </a:rPr>
                <a:t>Kore</a:t>
              </a:r>
              <a:r>
                <a:rPr lang="en-US" sz="3600" spc="-100" dirty="0">
                  <a:solidFill>
                    <a:srgbClr val="000000"/>
                  </a:solidFill>
                  <a:latin typeface="THELuxGoB"/>
                </a:rPr>
                <a:t>an ability(1~3)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/>
              </a:endParaRPr>
            </a:p>
          </p:txBody>
        </p: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F1475CCC-1F59-4957-BE1A-1ED4E2E96619}"/>
                </a:ext>
              </a:extLst>
            </p:cNvPr>
            <p:cNvSpPr txBox="1"/>
            <p:nvPr/>
          </p:nvSpPr>
          <p:spPr>
            <a:xfrm>
              <a:off x="8572500" y="810895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 dirty="0">
                  <a:solidFill>
                    <a:srgbClr val="000000"/>
                  </a:solidFill>
                  <a:latin typeface="Geologica Roman SemiBold"/>
                </a:rPr>
                <a:t>04</a:t>
              </a:r>
            </a:p>
          </p:txBody>
        </p:sp>
      </p:grpSp>
      <p:sp>
        <p:nvSpPr>
          <p:cNvPr id="33" name="TextBox 20">
            <a:extLst>
              <a:ext uri="{FF2B5EF4-FFF2-40B4-BE49-F238E27FC236}">
                <a16:creationId xmlns:a16="http://schemas.microsoft.com/office/drawing/2014/main" id="{5C214EF4-44C8-4CFE-B80A-8D21B573687F}"/>
              </a:ext>
            </a:extLst>
          </p:cNvPr>
          <p:cNvSpPr txBox="1"/>
          <p:nvPr/>
        </p:nvSpPr>
        <p:spPr>
          <a:xfrm>
            <a:off x="1676400" y="2857500"/>
            <a:ext cx="6467475" cy="311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ko-KR" sz="13800" b="0" i="0" u="none" strike="noStrike" spc="-100" dirty="0">
              <a:solidFill>
                <a:srgbClr val="595959"/>
              </a:solidFill>
              <a:ea typeface="THELuxGoM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C40755AA-A861-4E30-9701-E809BEBAE4F3}"/>
              </a:ext>
            </a:extLst>
          </p:cNvPr>
          <p:cNvSpPr txBox="1"/>
          <p:nvPr/>
        </p:nvSpPr>
        <p:spPr>
          <a:xfrm>
            <a:off x="2357119" y="2628900"/>
            <a:ext cx="5786755" cy="273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5400" spc="-100" dirty="0">
                <a:solidFill>
                  <a:srgbClr val="595959"/>
                </a:solidFill>
                <a:ea typeface="THELuxGoM"/>
              </a:rPr>
              <a:t>Write</a:t>
            </a:r>
            <a:r>
              <a:rPr lang="ko-KR" altLang="en-US" sz="5400" spc="-100" dirty="0">
                <a:solidFill>
                  <a:srgbClr val="595959"/>
                </a:solidFill>
                <a:ea typeface="THELuxGoM"/>
              </a:rPr>
              <a:t> </a:t>
            </a:r>
            <a:r>
              <a:rPr lang="en-US" altLang="ko-KR" sz="5400" spc="-100" dirty="0">
                <a:solidFill>
                  <a:srgbClr val="595959"/>
                </a:solidFill>
                <a:ea typeface="THELuxGoM"/>
              </a:rPr>
              <a:t>about</a:t>
            </a:r>
            <a:r>
              <a:rPr lang="ko-KR" altLang="en-US" sz="5400" spc="-100" dirty="0">
                <a:solidFill>
                  <a:srgbClr val="595959"/>
                </a:solidFill>
                <a:ea typeface="THELuxGoM"/>
              </a:rPr>
              <a:t> </a:t>
            </a:r>
            <a:r>
              <a:rPr lang="en-US" altLang="ko-KR" sz="5400" spc="-100" dirty="0">
                <a:solidFill>
                  <a:srgbClr val="595959"/>
                </a:solidFill>
                <a:ea typeface="THELuxGoM"/>
              </a:rPr>
              <a:t>yourself</a:t>
            </a:r>
            <a:r>
              <a:rPr lang="ko-KR" altLang="en-US" sz="5400" spc="-100" dirty="0">
                <a:solidFill>
                  <a:srgbClr val="595959"/>
                </a:solidFill>
                <a:ea typeface="THELuxGoM"/>
              </a:rPr>
              <a:t> </a:t>
            </a:r>
            <a:r>
              <a:rPr lang="en-US" altLang="ko-KR" sz="5400" spc="-100" dirty="0">
                <a:solidFill>
                  <a:srgbClr val="595959"/>
                </a:solidFill>
                <a:ea typeface="THELuxGoM"/>
              </a:rPr>
              <a:t>in the</a:t>
            </a:r>
            <a:r>
              <a:rPr lang="ko-KR" altLang="en-US" sz="5400" spc="-100" dirty="0">
                <a:solidFill>
                  <a:srgbClr val="595959"/>
                </a:solidFill>
                <a:ea typeface="THELuxGoM"/>
              </a:rPr>
              <a:t> </a:t>
            </a:r>
            <a:r>
              <a:rPr lang="en-US" altLang="ko-KR" sz="5400" spc="-100" dirty="0">
                <a:solidFill>
                  <a:srgbClr val="595959"/>
                </a:solidFill>
                <a:ea typeface="THELuxGoM"/>
              </a:rPr>
              <a:t>postage</a:t>
            </a:r>
            <a:endParaRPr lang="ko-KR" sz="5400" b="0" i="0" u="none" strike="noStrike" spc="-100" dirty="0">
              <a:solidFill>
                <a:srgbClr val="595959"/>
              </a:solidFill>
              <a:ea typeface="THELuxGoM"/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2E75C5A8-FC54-4275-B2F2-2454A18A7EA7}"/>
              </a:ext>
            </a:extLst>
          </p:cNvPr>
          <p:cNvSpPr/>
          <p:nvPr/>
        </p:nvSpPr>
        <p:spPr>
          <a:xfrm>
            <a:off x="741916" y="5980545"/>
            <a:ext cx="7633735" cy="3505201"/>
          </a:xfrm>
          <a:prstGeom prst="wedgeRoundRectCallout">
            <a:avLst>
              <a:gd name="adj1" fmla="val 57642"/>
              <a:gd name="adj2" fmla="val 2664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1. I don't know anything at all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2. I have no programming experience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3. I have some programming experience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4. I can write my own programs</a:t>
            </a:r>
          </a:p>
          <a:p>
            <a:endParaRPr lang="en-US" altLang="ko-KR" sz="28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chemeClr val="tx1"/>
                </a:solidFill>
              </a:rPr>
              <a:t>Disable Korean</a:t>
            </a: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chemeClr val="tx1"/>
                </a:solidFill>
              </a:rPr>
              <a:t>Vocabulary</a:t>
            </a: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chemeClr val="tx1"/>
                </a:solidFill>
              </a:rPr>
              <a:t>Sentence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99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001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2" name="TextBox 12"/>
          <p:cNvSpPr txBox="1"/>
          <p:nvPr/>
        </p:nvSpPr>
        <p:spPr>
          <a:xfrm>
            <a:off x="927100" y="863600"/>
            <a:ext cx="46609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4600" b="0" i="0" u="none" strike="noStrike" spc="-100" dirty="0">
              <a:solidFill>
                <a:srgbClr val="000000"/>
              </a:solidFill>
              <a:latin typeface="Geologica Roman Semi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57250" y="939800"/>
            <a:ext cx="798195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4200" spc="-100" dirty="0">
                <a:solidFill>
                  <a:srgbClr val="595959"/>
                </a:solidFill>
                <a:ea typeface="THELuxGoM"/>
              </a:rPr>
              <a:t>Things to do today</a:t>
            </a:r>
            <a:endParaRPr lang="ko-KR" sz="4200" b="0" i="0" u="none" strike="noStrike" spc="-100" dirty="0">
              <a:solidFill>
                <a:srgbClr val="595959"/>
              </a:solidFill>
              <a:ea typeface="THELuxGoM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BB01254-5D5B-4A49-99F9-B3B83F355EE9}"/>
              </a:ext>
            </a:extLst>
          </p:cNvPr>
          <p:cNvGrpSpPr/>
          <p:nvPr/>
        </p:nvGrpSpPr>
        <p:grpSpPr>
          <a:xfrm>
            <a:off x="1523999" y="2508250"/>
            <a:ext cx="13241983" cy="1244600"/>
            <a:chOff x="8534400" y="3028950"/>
            <a:chExt cx="8191500" cy="12446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9296400" y="3644900"/>
              <a:ext cx="1244600" cy="12700"/>
            </a:xfrm>
            <a:prstGeom prst="rect">
              <a:avLst/>
            </a:prstGeom>
          </p:spPr>
        </p:pic>
        <p:sp>
          <p:nvSpPr>
            <p:cNvPr id="14" name="TextBox 14"/>
            <p:cNvSpPr txBox="1"/>
            <p:nvPr/>
          </p:nvSpPr>
          <p:spPr>
            <a:xfrm>
              <a:off x="10172700" y="32258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 panose="020B0600000101010101" charset="-127"/>
                  <a:ea typeface="THELuxGoB" panose="020B0600000101010101" charset="-127"/>
                </a:rPr>
                <a:t>Contents</a:t>
              </a:r>
              <a:r>
                <a:rPr lang="en-US" sz="3600" spc="-100" dirty="0">
                  <a:solidFill>
                    <a:srgbClr val="000000"/>
                  </a:solidFill>
                  <a:latin typeface="THELuxGoB" panose="020B0600000101010101" charset="-127"/>
                  <a:ea typeface="THELuxGoB" panose="020B0600000101010101" charset="-127"/>
                </a:rPr>
                <a:t> of </a:t>
              </a:r>
              <a:r>
                <a:rPr lang="en-US" altLang="ko-KR" sz="3600" spc="-100" dirty="0">
                  <a:solidFill>
                    <a:srgbClr val="000000"/>
                  </a:solidFill>
                  <a:latin typeface="THELuxGoB" panose="020B0600000101010101" charset="-127"/>
                  <a:ea typeface="THELuxGoB" panose="020B0600000101010101" charset="-127"/>
                </a:rPr>
                <a:t>C</a:t>
              </a:r>
              <a:r>
                <a:rPr lang="en-US" sz="3600" spc="-100" dirty="0">
                  <a:solidFill>
                    <a:srgbClr val="000000"/>
                  </a:solidFill>
                  <a:latin typeface="THELuxGoB" panose="020B0600000101010101" charset="-127"/>
                  <a:ea typeface="THELuxGoB" panose="020B0600000101010101" charset="-127"/>
                </a:rPr>
                <a:t> course to learn during the semester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534400" y="31242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01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E83FBA1-21A7-4076-9FD5-ED23BA009E7E}"/>
              </a:ext>
            </a:extLst>
          </p:cNvPr>
          <p:cNvGrpSpPr/>
          <p:nvPr/>
        </p:nvGrpSpPr>
        <p:grpSpPr>
          <a:xfrm>
            <a:off x="1523999" y="4343400"/>
            <a:ext cx="13241983" cy="1244600"/>
            <a:chOff x="8534400" y="4908550"/>
            <a:chExt cx="8191500" cy="1244600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9296400" y="5524500"/>
              <a:ext cx="1244600" cy="12700"/>
            </a:xfrm>
            <a:prstGeom prst="rect">
              <a:avLst/>
            </a:prstGeom>
          </p:spPr>
        </p:pic>
        <p:sp>
          <p:nvSpPr>
            <p:cNvPr id="17" name="TextBox 17"/>
            <p:cNvSpPr txBox="1"/>
            <p:nvPr/>
          </p:nvSpPr>
          <p:spPr>
            <a:xfrm>
              <a:off x="10172700" y="52070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About </a:t>
              </a:r>
              <a:r>
                <a:rPr lang="en-US" altLang="ko-KR" sz="3600" spc="-100" dirty="0" err="1">
                  <a:solidFill>
                    <a:srgbClr val="000000"/>
                  </a:solidFill>
                  <a:latin typeface="THELuxGoB"/>
                  <a:ea typeface="THELuxGoB"/>
                </a:rPr>
                <a:t>codyssey</a:t>
              </a:r>
              <a:endParaRPr lang="en-US" altLang="ko-KR" sz="3600" spc="-100" dirty="0">
                <a:solidFill>
                  <a:srgbClr val="000000"/>
                </a:solidFill>
                <a:latin typeface="THELuxGoB"/>
                <a:ea typeface="THELuxGoB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8534400" y="50038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02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506802C-0F9E-4900-B92E-E78FBF5EA1D7}"/>
              </a:ext>
            </a:extLst>
          </p:cNvPr>
          <p:cNvGrpSpPr/>
          <p:nvPr/>
        </p:nvGrpSpPr>
        <p:grpSpPr>
          <a:xfrm>
            <a:off x="1523999" y="6178550"/>
            <a:ext cx="13241983" cy="1244600"/>
            <a:chOff x="8534400" y="6737350"/>
            <a:chExt cx="8191500" cy="12446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9296400" y="7353300"/>
              <a:ext cx="1244600" cy="12700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10172700" y="69723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Course</a:t>
              </a:r>
              <a:r>
                <a:rPr lang="ko-KR" altLang="en-US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 </a:t>
              </a: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evaluation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8534400" y="68326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03</a:t>
              </a:r>
            </a:p>
          </p:txBody>
        </p:sp>
      </p:grpSp>
      <p:sp>
        <p:nvSpPr>
          <p:cNvPr id="24" name="TextBox 13">
            <a:extLst>
              <a:ext uri="{FF2B5EF4-FFF2-40B4-BE49-F238E27FC236}">
                <a16:creationId xmlns:a16="http://schemas.microsoft.com/office/drawing/2014/main" id="{1402C272-E5BE-449F-AA1B-57C4D76F286B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0C8BD78-96D9-41A1-91F8-49DB7ABFAC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F1369A3C-95F8-442C-B663-CF609004C652}"/>
              </a:ext>
            </a:extLst>
          </p:cNvPr>
          <p:cNvGrpSpPr/>
          <p:nvPr/>
        </p:nvGrpSpPr>
        <p:grpSpPr>
          <a:xfrm>
            <a:off x="1267691" y="8013700"/>
            <a:ext cx="14884400" cy="1244600"/>
            <a:chOff x="8572500" y="8013700"/>
            <a:chExt cx="8191500" cy="1244600"/>
          </a:xfrm>
        </p:grpSpPr>
        <p:pic>
          <p:nvPicPr>
            <p:cNvPr id="26" name="Picture 10">
              <a:extLst>
                <a:ext uri="{FF2B5EF4-FFF2-40B4-BE49-F238E27FC236}">
                  <a16:creationId xmlns:a16="http://schemas.microsoft.com/office/drawing/2014/main" id="{3E619C7F-E9BD-4453-8F50-3C27707E7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9334500" y="8629650"/>
              <a:ext cx="1244600" cy="12700"/>
            </a:xfrm>
            <a:prstGeom prst="rect">
              <a:avLst/>
            </a:prstGeom>
          </p:spPr>
        </p:pic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E54A8305-B998-48AA-A067-44A3B447E2C8}"/>
                </a:ext>
              </a:extLst>
            </p:cNvPr>
            <p:cNvSpPr txBox="1"/>
            <p:nvPr/>
          </p:nvSpPr>
          <p:spPr>
            <a:xfrm>
              <a:off x="10210800" y="82677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Development environment &amp; setup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/>
              </a:endParaRPr>
            </a:p>
          </p:txBody>
        </p: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F1475CCC-1F59-4957-BE1A-1ED4E2E96619}"/>
                </a:ext>
              </a:extLst>
            </p:cNvPr>
            <p:cNvSpPr txBox="1"/>
            <p:nvPr/>
          </p:nvSpPr>
          <p:spPr>
            <a:xfrm>
              <a:off x="8572500" y="810895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 dirty="0">
                  <a:solidFill>
                    <a:srgbClr val="000000"/>
                  </a:solidFill>
                  <a:latin typeface="Geologica Roman SemiBold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55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049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0" name="TextBox 10"/>
          <p:cNvSpPr txBox="1"/>
          <p:nvPr/>
        </p:nvSpPr>
        <p:spPr>
          <a:xfrm>
            <a:off x="698500" y="1219200"/>
            <a:ext cx="126492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4400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rPr>
              <a:t>Contents of C course to learn during the semester</a:t>
            </a:r>
            <a:endParaRPr lang="ko-KR" sz="4200" b="0" i="0" u="none" strike="noStrike" spc="-100" dirty="0">
              <a:solidFill>
                <a:srgbClr val="595959"/>
              </a:solidFill>
              <a:ea typeface="THELuxGoM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41532EA-0F7C-4339-9CE9-62F971EABEE4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43BEE7-4D01-4EB0-845C-78A3CF56D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1C60FDF-4A43-4B8A-A970-3BB5D0FFD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10426"/>
              </p:ext>
            </p:extLst>
          </p:nvPr>
        </p:nvGraphicFramePr>
        <p:xfrm>
          <a:off x="2171700" y="2374900"/>
          <a:ext cx="13944600" cy="77161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7617">
                  <a:extLst>
                    <a:ext uri="{9D8B030D-6E8A-4147-A177-3AD203B41FA5}">
                      <a16:colId xmlns:a16="http://schemas.microsoft.com/office/drawing/2014/main" val="67945046"/>
                    </a:ext>
                  </a:extLst>
                </a:gridCol>
                <a:gridCol w="11786983">
                  <a:extLst>
                    <a:ext uri="{9D8B030D-6E8A-4147-A177-3AD203B41FA5}">
                      <a16:colId xmlns:a16="http://schemas.microsoft.com/office/drawing/2014/main" val="956999471"/>
                    </a:ext>
                  </a:extLst>
                </a:gridCol>
              </a:tblGrid>
              <a:tr h="451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Week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Contents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52261"/>
                  </a:ext>
                </a:extLst>
              </a:tr>
              <a:tr h="451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600" u="none" strike="noStrike" dirty="0">
                          <a:effectLst/>
                        </a:rPr>
                        <a:t>1</a:t>
                      </a:r>
                      <a:endParaRPr lang="en-US" altLang="ko-KR" sz="3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  Introduction </a:t>
                      </a:r>
                      <a:r>
                        <a:rPr lang="en-US" altLang="ko-KR" sz="3600" u="none" strike="noStrike" dirty="0">
                          <a:effectLst/>
                        </a:rPr>
                        <a:t>of C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525453"/>
                  </a:ext>
                </a:extLst>
              </a:tr>
              <a:tr h="451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600" u="none" strike="noStrike" dirty="0">
                          <a:effectLst/>
                        </a:rPr>
                        <a:t>2</a:t>
                      </a:r>
                      <a:endParaRPr lang="en-US" altLang="ko-KR" sz="3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  Data type, Operator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607456"/>
                  </a:ext>
                </a:extLst>
              </a:tr>
              <a:tr h="451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600" u="none" strike="noStrike">
                          <a:effectLst/>
                        </a:rPr>
                        <a:t>3</a:t>
                      </a:r>
                      <a:endParaRPr lang="en-US" altLang="ko-KR" sz="3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  Statement (Condition, Loop)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309885"/>
                  </a:ext>
                </a:extLst>
              </a:tr>
              <a:tr h="451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600" u="none" strike="noStrike">
                          <a:effectLst/>
                        </a:rPr>
                        <a:t>4</a:t>
                      </a:r>
                      <a:endParaRPr lang="en-US" altLang="ko-KR" sz="3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  Standard </a:t>
                      </a:r>
                      <a:r>
                        <a:rPr lang="en-US" sz="3600" u="none" strike="noStrike" dirty="0" err="1">
                          <a:effectLst/>
                        </a:rPr>
                        <a:t>Input/Output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824406"/>
                  </a:ext>
                </a:extLst>
              </a:tr>
              <a:tr h="451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600" u="none" strike="noStrike">
                          <a:effectLst/>
                        </a:rPr>
                        <a:t>5~6</a:t>
                      </a:r>
                      <a:endParaRPr lang="en-US" altLang="ko-KR" sz="3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  Arrays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115310"/>
                  </a:ext>
                </a:extLst>
              </a:tr>
              <a:tr h="451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600" u="none" strike="noStrike">
                          <a:effectLst/>
                        </a:rPr>
                        <a:t>7~8</a:t>
                      </a:r>
                      <a:endParaRPr lang="en-US" altLang="ko-KR" sz="3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  Structures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017241"/>
                  </a:ext>
                </a:extLst>
              </a:tr>
              <a:tr h="451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600" u="none" strike="noStrike">
                          <a:effectLst/>
                        </a:rPr>
                        <a:t>9</a:t>
                      </a:r>
                      <a:endParaRPr lang="en-US" altLang="ko-KR" sz="3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  Pointers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631258"/>
                  </a:ext>
                </a:extLst>
              </a:tr>
              <a:tr h="451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600" u="none" strike="noStrike">
                          <a:effectLst/>
                        </a:rPr>
                        <a:t>10</a:t>
                      </a:r>
                      <a:endParaRPr lang="en-US" altLang="ko-KR" sz="3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  Function Pointers, Pointer Operations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128316"/>
                  </a:ext>
                </a:extLst>
              </a:tr>
              <a:tr h="451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600" u="none" strike="noStrike">
                          <a:effectLst/>
                        </a:rPr>
                        <a:t>11</a:t>
                      </a:r>
                      <a:endParaRPr lang="en-US" altLang="ko-KR" sz="3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  File </a:t>
                      </a:r>
                      <a:r>
                        <a:rPr lang="en-US" sz="3600" u="none" strike="noStrike" dirty="0" err="1">
                          <a:effectLst/>
                        </a:rPr>
                        <a:t>Input/Output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384680"/>
                  </a:ext>
                </a:extLst>
              </a:tr>
              <a:tr h="451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600" u="none" strike="noStrike">
                          <a:effectLst/>
                        </a:rPr>
                        <a:t>12</a:t>
                      </a:r>
                      <a:endParaRPr lang="en-US" altLang="ko-KR" sz="3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  Dynamic Memory Allocation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81147"/>
                  </a:ext>
                </a:extLst>
              </a:tr>
              <a:tr h="451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600" u="none" strike="noStrike">
                          <a:effectLst/>
                        </a:rPr>
                        <a:t>13</a:t>
                      </a:r>
                      <a:endParaRPr lang="en-US" altLang="ko-KR" sz="3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  Preprocessing, External Variables, Split Compilation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920883"/>
                  </a:ext>
                </a:extLst>
              </a:tr>
              <a:tr h="5838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600" u="none" strike="noStrike">
                          <a:effectLst/>
                        </a:rPr>
                        <a:t>14</a:t>
                      </a:r>
                      <a:endParaRPr lang="en-US" altLang="ko-KR" sz="3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  Linked List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188894"/>
                  </a:ext>
                </a:extLst>
              </a:tr>
              <a:tr h="451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600" u="none" strike="noStrike">
                          <a:effectLst/>
                        </a:rPr>
                        <a:t>15</a:t>
                      </a:r>
                      <a:endParaRPr lang="en-US" altLang="ko-KR" sz="3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  Final exam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0504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049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0" name="TextBox 10"/>
          <p:cNvSpPr txBox="1"/>
          <p:nvPr/>
        </p:nvSpPr>
        <p:spPr>
          <a:xfrm>
            <a:off x="698500" y="1181100"/>
            <a:ext cx="126492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4400" spc="-100" dirty="0">
                <a:solidFill>
                  <a:srgbClr val="000000"/>
                </a:solidFill>
                <a:latin typeface="THELuxGoB"/>
                <a:ea typeface="THELuxGoB"/>
              </a:rPr>
              <a:t>About </a:t>
            </a:r>
            <a:r>
              <a:rPr lang="en-US" altLang="ko-KR" sz="4400" spc="-100" dirty="0" err="1">
                <a:solidFill>
                  <a:srgbClr val="000000"/>
                </a:solidFill>
                <a:latin typeface="THELuxGoB"/>
                <a:ea typeface="THELuxGoB"/>
              </a:rPr>
              <a:t>codyssey</a:t>
            </a:r>
            <a:endParaRPr lang="en-US" altLang="ko-KR" sz="4400" spc="-100" dirty="0">
              <a:solidFill>
                <a:srgbClr val="000000"/>
              </a:solidFill>
              <a:latin typeface="THELuxGoB"/>
              <a:ea typeface="THELuxGoB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41532EA-0F7C-4339-9CE9-62F971EABEE4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43BEE7-4D01-4EB0-845C-78A3CF56D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9588350-2720-4256-961C-06FC77DE3DE4}"/>
              </a:ext>
            </a:extLst>
          </p:cNvPr>
          <p:cNvGrpSpPr/>
          <p:nvPr/>
        </p:nvGrpSpPr>
        <p:grpSpPr>
          <a:xfrm>
            <a:off x="1523999" y="2508250"/>
            <a:ext cx="13241983" cy="1244600"/>
            <a:chOff x="8534400" y="3028950"/>
            <a:chExt cx="8191500" cy="1244600"/>
          </a:xfrm>
        </p:grpSpPr>
        <p:pic>
          <p:nvPicPr>
            <p:cNvPr id="19" name="Picture 5">
              <a:extLst>
                <a:ext uri="{FF2B5EF4-FFF2-40B4-BE49-F238E27FC236}">
                  <a16:creationId xmlns:a16="http://schemas.microsoft.com/office/drawing/2014/main" id="{316993F0-B3FE-4716-89D7-1295DE7E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-5400000">
              <a:off x="9296400" y="3644900"/>
              <a:ext cx="1244600" cy="12700"/>
            </a:xfrm>
            <a:prstGeom prst="rect">
              <a:avLst/>
            </a:prstGeom>
          </p:spPr>
        </p:pic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57B37709-93E3-433F-AF57-045A3969965C}"/>
                </a:ext>
              </a:extLst>
            </p:cNvPr>
            <p:cNvSpPr txBox="1"/>
            <p:nvPr/>
          </p:nvSpPr>
          <p:spPr>
            <a:xfrm>
              <a:off x="10172700" y="32893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8770"/>
                </a:lnSpc>
              </a:pPr>
              <a:r>
                <a:rPr lang="en-US" altLang="ko-KR" sz="3600" b="0" i="0" u="none" strike="noStrike" spc="-100" dirty="0">
                  <a:solidFill>
                    <a:srgbClr val="000000"/>
                  </a:solidFill>
                  <a:latin typeface="THELuxGoB" panose="020B0600000101010101" charset="-127"/>
                  <a:ea typeface="THELuxGoB" panose="020B0600000101010101" charset="-127"/>
                </a:rPr>
                <a:t>What is </a:t>
              </a:r>
              <a:r>
                <a:rPr lang="en-US" altLang="ko-KR" sz="3600" b="0" i="0" u="none" strike="noStrike" spc="-100" dirty="0" err="1">
                  <a:solidFill>
                    <a:srgbClr val="000000"/>
                  </a:solidFill>
                  <a:latin typeface="THELuxGoB" panose="020B0600000101010101" charset="-127"/>
                  <a:ea typeface="THELuxGoB" panose="020B0600000101010101" charset="-127"/>
                </a:rPr>
                <a:t>codyssey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endParaRPr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765F95D0-0F18-4D78-A18D-545752EC1193}"/>
                </a:ext>
              </a:extLst>
            </p:cNvPr>
            <p:cNvSpPr txBox="1"/>
            <p:nvPr/>
          </p:nvSpPr>
          <p:spPr>
            <a:xfrm>
              <a:off x="8534400" y="31242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01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56412F-4B04-4443-92B7-02AB55C3BAD7}"/>
              </a:ext>
            </a:extLst>
          </p:cNvPr>
          <p:cNvGrpSpPr/>
          <p:nvPr/>
        </p:nvGrpSpPr>
        <p:grpSpPr>
          <a:xfrm>
            <a:off x="1523999" y="4343400"/>
            <a:ext cx="13241983" cy="1244600"/>
            <a:chOff x="8534400" y="4908550"/>
            <a:chExt cx="8191500" cy="1244600"/>
          </a:xfrm>
        </p:grpSpPr>
        <p:pic>
          <p:nvPicPr>
            <p:cNvPr id="23" name="Picture 9">
              <a:extLst>
                <a:ext uri="{FF2B5EF4-FFF2-40B4-BE49-F238E27FC236}">
                  <a16:creationId xmlns:a16="http://schemas.microsoft.com/office/drawing/2014/main" id="{D013BD2F-7347-446C-942E-C214B83F6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-5400000">
              <a:off x="9296400" y="5524500"/>
              <a:ext cx="1244600" cy="12700"/>
            </a:xfrm>
            <a:prstGeom prst="rect">
              <a:avLst/>
            </a:prstGeom>
          </p:spPr>
        </p:pic>
        <p:sp>
          <p:nvSpPr>
            <p:cNvPr id="24" name="TextBox 17">
              <a:extLst>
                <a:ext uri="{FF2B5EF4-FFF2-40B4-BE49-F238E27FC236}">
                  <a16:creationId xmlns:a16="http://schemas.microsoft.com/office/drawing/2014/main" id="{32D8BACA-952F-4EBC-819E-AB3FB111CAD9}"/>
                </a:ext>
              </a:extLst>
            </p:cNvPr>
            <p:cNvSpPr txBox="1"/>
            <p:nvPr/>
          </p:nvSpPr>
          <p:spPr>
            <a:xfrm>
              <a:off x="10172700" y="52070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Class with </a:t>
              </a:r>
              <a:r>
                <a:rPr lang="en-US" altLang="ko-KR" sz="3600" spc="-100" dirty="0" err="1">
                  <a:solidFill>
                    <a:srgbClr val="000000"/>
                  </a:solidFill>
                  <a:latin typeface="THELuxGoB"/>
                  <a:ea typeface="THELuxGoB"/>
                </a:rPr>
                <a:t>codyssey</a:t>
              </a: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 (Requirement, discussion, coding)</a:t>
              </a:r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7BAC4C91-C394-458F-A7E1-2263B53A794C}"/>
                </a:ext>
              </a:extLst>
            </p:cNvPr>
            <p:cNvSpPr txBox="1"/>
            <p:nvPr/>
          </p:nvSpPr>
          <p:spPr>
            <a:xfrm>
              <a:off x="8534400" y="50038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02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13989B8-FF9F-4722-A5E4-A613690B0DCE}"/>
              </a:ext>
            </a:extLst>
          </p:cNvPr>
          <p:cNvGrpSpPr/>
          <p:nvPr/>
        </p:nvGrpSpPr>
        <p:grpSpPr>
          <a:xfrm>
            <a:off x="1523999" y="6178550"/>
            <a:ext cx="13241983" cy="1244600"/>
            <a:chOff x="8534400" y="6737350"/>
            <a:chExt cx="8191500" cy="1244600"/>
          </a:xfrm>
        </p:grpSpPr>
        <p:pic>
          <p:nvPicPr>
            <p:cNvPr id="27" name="Picture 10">
              <a:extLst>
                <a:ext uri="{FF2B5EF4-FFF2-40B4-BE49-F238E27FC236}">
                  <a16:creationId xmlns:a16="http://schemas.microsoft.com/office/drawing/2014/main" id="{BEC8B3D1-F8A1-4966-AB1A-0D6490FC2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-5400000">
              <a:off x="9296400" y="7353300"/>
              <a:ext cx="1244600" cy="12700"/>
            </a:xfrm>
            <a:prstGeom prst="rect">
              <a:avLst/>
            </a:prstGeom>
          </p:spPr>
        </p:pic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DAA705BB-B8CD-47EA-B9FC-A70D207519B5}"/>
                </a:ext>
              </a:extLst>
            </p:cNvPr>
            <p:cNvSpPr txBox="1"/>
            <p:nvPr/>
          </p:nvSpPr>
          <p:spPr>
            <a:xfrm>
              <a:off x="10172700" y="70612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8770"/>
                </a:lnSpc>
              </a:pPr>
              <a:r>
                <a:rPr lang="en-US" sz="3600" spc="-100" dirty="0">
                  <a:solidFill>
                    <a:srgbClr val="000000"/>
                  </a:solidFill>
                  <a:latin typeface="THELuxGoB"/>
                </a:rPr>
                <a:t>Homework with </a:t>
              </a:r>
              <a:r>
                <a:rPr lang="en-US" sz="3600" spc="-100" dirty="0" err="1">
                  <a:solidFill>
                    <a:srgbClr val="000000"/>
                  </a:solidFill>
                  <a:latin typeface="THELuxGoB"/>
                </a:rPr>
                <a:t>Codyssey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/>
              </a:endParaRPr>
            </a:p>
          </p:txBody>
        </p:sp>
        <p:sp>
          <p:nvSpPr>
            <p:cNvPr id="29" name="TextBox 23">
              <a:extLst>
                <a:ext uri="{FF2B5EF4-FFF2-40B4-BE49-F238E27FC236}">
                  <a16:creationId xmlns:a16="http://schemas.microsoft.com/office/drawing/2014/main" id="{DB433D27-BD49-4945-A7BA-2A005EE22C74}"/>
                </a:ext>
              </a:extLst>
            </p:cNvPr>
            <p:cNvSpPr txBox="1"/>
            <p:nvPr/>
          </p:nvSpPr>
          <p:spPr>
            <a:xfrm>
              <a:off x="8534400" y="68326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03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395A38E-821E-45EF-B46C-D43F44E84E31}"/>
              </a:ext>
            </a:extLst>
          </p:cNvPr>
          <p:cNvGrpSpPr/>
          <p:nvPr/>
        </p:nvGrpSpPr>
        <p:grpSpPr>
          <a:xfrm>
            <a:off x="1267691" y="8013700"/>
            <a:ext cx="14884400" cy="1244600"/>
            <a:chOff x="8572500" y="8013700"/>
            <a:chExt cx="8191500" cy="1244600"/>
          </a:xfrm>
        </p:grpSpPr>
        <p:pic>
          <p:nvPicPr>
            <p:cNvPr id="31" name="Picture 10">
              <a:extLst>
                <a:ext uri="{FF2B5EF4-FFF2-40B4-BE49-F238E27FC236}">
                  <a16:creationId xmlns:a16="http://schemas.microsoft.com/office/drawing/2014/main" id="{5560240F-EB77-41BD-8B82-72F72230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-5400000">
              <a:off x="9334500" y="8629650"/>
              <a:ext cx="1244600" cy="12700"/>
            </a:xfrm>
            <a:prstGeom prst="rect">
              <a:avLst/>
            </a:prstGeom>
          </p:spPr>
        </p:pic>
        <p:sp>
          <p:nvSpPr>
            <p:cNvPr id="32" name="TextBox 19">
              <a:extLst>
                <a:ext uri="{FF2B5EF4-FFF2-40B4-BE49-F238E27FC236}">
                  <a16:creationId xmlns:a16="http://schemas.microsoft.com/office/drawing/2014/main" id="{93A7EEFE-BFFE-42ED-91A5-C655BB435571}"/>
                </a:ext>
              </a:extLst>
            </p:cNvPr>
            <p:cNvSpPr txBox="1"/>
            <p:nvPr/>
          </p:nvSpPr>
          <p:spPr>
            <a:xfrm>
              <a:off x="10210800" y="83312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altLang="ko-KR" sz="3600" b="0" i="0" u="none" strike="noStrike" spc="-100" dirty="0">
                  <a:solidFill>
                    <a:srgbClr val="000000"/>
                  </a:solidFill>
                  <a:latin typeface="THELuxGoB"/>
                </a:rPr>
                <a:t>Peer evaluation &amp; review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/>
              </a:endParaRPr>
            </a:p>
          </p:txBody>
        </p:sp>
        <p:sp>
          <p:nvSpPr>
            <p:cNvPr id="33" name="TextBox 23">
              <a:extLst>
                <a:ext uri="{FF2B5EF4-FFF2-40B4-BE49-F238E27FC236}">
                  <a16:creationId xmlns:a16="http://schemas.microsoft.com/office/drawing/2014/main" id="{5DA780C2-0545-4A94-B601-2D3E0C37829F}"/>
                </a:ext>
              </a:extLst>
            </p:cNvPr>
            <p:cNvSpPr txBox="1"/>
            <p:nvPr/>
          </p:nvSpPr>
          <p:spPr>
            <a:xfrm>
              <a:off x="8572500" y="810895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 dirty="0">
                  <a:solidFill>
                    <a:srgbClr val="000000"/>
                  </a:solidFill>
                  <a:latin typeface="Geologica Roman SemiBold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535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049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0" name="TextBox 10"/>
          <p:cNvSpPr txBox="1"/>
          <p:nvPr/>
        </p:nvSpPr>
        <p:spPr>
          <a:xfrm>
            <a:off x="698500" y="1181100"/>
            <a:ext cx="167513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8770"/>
              </a:lnSpc>
            </a:pPr>
            <a:r>
              <a:rPr lang="en-US" altLang="ko-KR" sz="2800" spc="-100" dirty="0">
                <a:solidFill>
                  <a:srgbClr val="000000"/>
                </a:solidFill>
                <a:latin typeface="THELuxGoB"/>
                <a:ea typeface="THELuxGoB"/>
                <a:hlinkClick r:id="rId5"/>
              </a:rPr>
              <a:t>https://www.innovationacademy.kr/en/innovation_academy/business_info/codyssey.html</a:t>
            </a:r>
            <a:endParaRPr lang="en-US" altLang="ko-KR" sz="2800" spc="-100" dirty="0">
              <a:solidFill>
                <a:srgbClr val="000000"/>
              </a:solidFill>
              <a:latin typeface="THELuxGoB"/>
              <a:ea typeface="THELuxGoB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41532EA-0F7C-4339-9CE9-62F971EABEE4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43BEE7-4D01-4EB0-845C-78A3CF56D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AEA361-5604-46E6-A074-9D931E6C6D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0" y="1954339"/>
            <a:ext cx="14186932" cy="82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287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0" name="TextBox 10"/>
          <p:cNvSpPr txBox="1"/>
          <p:nvPr/>
        </p:nvSpPr>
        <p:spPr>
          <a:xfrm>
            <a:off x="698500" y="1143000"/>
            <a:ext cx="126492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4400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rPr>
              <a:t>Course evaluation</a:t>
            </a:r>
            <a:endParaRPr lang="ko-KR" sz="4200" b="0" i="0" u="none" strike="noStrike" spc="-100" dirty="0">
              <a:solidFill>
                <a:srgbClr val="595959"/>
              </a:solidFill>
              <a:ea typeface="THELuxGoM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41532EA-0F7C-4339-9CE9-62F971EABEE4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43BEE7-4D01-4EB0-845C-78A3CF56D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0808CFB-E8C5-437D-B720-6DA592DB2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45383"/>
              </p:ext>
            </p:extLst>
          </p:nvPr>
        </p:nvGraphicFramePr>
        <p:xfrm>
          <a:off x="825500" y="2476500"/>
          <a:ext cx="16243300" cy="6591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0137">
                  <a:extLst>
                    <a:ext uri="{9D8B030D-6E8A-4147-A177-3AD203B41FA5}">
                      <a16:colId xmlns:a16="http://schemas.microsoft.com/office/drawing/2014/main" val="3590962718"/>
                    </a:ext>
                  </a:extLst>
                </a:gridCol>
                <a:gridCol w="4141584">
                  <a:extLst>
                    <a:ext uri="{9D8B030D-6E8A-4147-A177-3AD203B41FA5}">
                      <a16:colId xmlns:a16="http://schemas.microsoft.com/office/drawing/2014/main" val="2415925363"/>
                    </a:ext>
                  </a:extLst>
                </a:gridCol>
                <a:gridCol w="8821579">
                  <a:extLst>
                    <a:ext uri="{9D8B030D-6E8A-4147-A177-3AD203B41FA5}">
                      <a16:colId xmlns:a16="http://schemas.microsoft.com/office/drawing/2014/main" val="511762911"/>
                    </a:ext>
                  </a:extLst>
                </a:gridCol>
              </a:tblGrid>
              <a:tr h="941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Course evalu</a:t>
                      </a:r>
                      <a:r>
                        <a:rPr lang="en-US" altLang="ko-KR" sz="3200" b="1" u="none" strike="noStrike" dirty="0">
                          <a:effectLst/>
                        </a:rPr>
                        <a:t>a</a:t>
                      </a:r>
                      <a:r>
                        <a:rPr lang="en-US" sz="3200" b="1" u="none" strike="noStrike" dirty="0">
                          <a:effectLst/>
                        </a:rPr>
                        <a:t>tion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Distribution of points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Note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679926"/>
                  </a:ext>
                </a:extLst>
              </a:tr>
              <a:tr h="941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Attendance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20 points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 dirty="0">
                          <a:effectLst/>
                        </a:rPr>
                        <a:t>  -1 point per absence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897980"/>
                  </a:ext>
                </a:extLst>
              </a:tr>
              <a:tr h="9416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 err="1">
                          <a:effectLst/>
                        </a:rPr>
                        <a:t>Codyssey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40 points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 dirty="0">
                          <a:effectLst/>
                        </a:rPr>
                        <a:t>  20 essential problems: 2 point per a problem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36883"/>
                  </a:ext>
                </a:extLst>
              </a:tr>
              <a:tr h="941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Extra points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 dirty="0">
                          <a:effectLst/>
                        </a:rPr>
                        <a:t>  60 optional problems: 0.5 point per a problem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264564"/>
                  </a:ext>
                </a:extLst>
              </a:tr>
              <a:tr h="941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20 points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 dirty="0">
                          <a:effectLst/>
                        </a:rPr>
                        <a:t>  Contribution (Peer evalu</a:t>
                      </a:r>
                      <a:r>
                        <a:rPr lang="en-US" altLang="ko-KR" sz="3200" u="none" strike="noStrike" dirty="0">
                          <a:effectLst/>
                        </a:rPr>
                        <a:t>a</a:t>
                      </a:r>
                      <a:r>
                        <a:rPr lang="en-US" sz="3200" u="none" strike="noStrike" dirty="0">
                          <a:effectLst/>
                        </a:rPr>
                        <a:t>tion &amp; review)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879480"/>
                  </a:ext>
                </a:extLst>
              </a:tr>
              <a:tr h="941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effectLst/>
                        </a:rPr>
                        <a:t>Final exam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20 points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 dirty="0">
                          <a:effectLst/>
                        </a:rPr>
                        <a:t>  Open book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79501"/>
                  </a:ext>
                </a:extLst>
              </a:tr>
              <a:tr h="94161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3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ko-KR" sz="3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3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Complete </a:t>
                      </a:r>
                      <a:r>
                        <a:rPr lang="en-US" sz="32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Codyssey</a:t>
                      </a:r>
                      <a:r>
                        <a:rPr lang="en-US" sz="3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80 problems: A+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94330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942DBBD-6CDE-4E4E-991D-B0FFD820A8E7}"/>
              </a:ext>
            </a:extLst>
          </p:cNvPr>
          <p:cNvSpPr/>
          <p:nvPr/>
        </p:nvSpPr>
        <p:spPr>
          <a:xfrm>
            <a:off x="4191000" y="9182100"/>
            <a:ext cx="6963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* </a:t>
            </a:r>
            <a:r>
              <a:rPr lang="en-US" altLang="ko-KR" sz="2400" dirty="0"/>
              <a:t>Grades are determined based on relative evaluation.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3E8585-0467-4501-91AE-F6D2E9DD9D69}"/>
              </a:ext>
            </a:extLst>
          </p:cNvPr>
          <p:cNvSpPr/>
          <p:nvPr/>
        </p:nvSpPr>
        <p:spPr>
          <a:xfrm>
            <a:off x="8966200" y="1199637"/>
            <a:ext cx="8130309" cy="1041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Important!</a:t>
            </a:r>
            <a:br>
              <a:rPr lang="en-US" altLang="ko-KR" sz="3200" dirty="0">
                <a:solidFill>
                  <a:srgbClr val="FF0000"/>
                </a:solidFill>
              </a:rPr>
            </a:br>
            <a:r>
              <a:rPr lang="en-US" altLang="ko-KR" sz="3200" b="1" dirty="0">
                <a:solidFill>
                  <a:srgbClr val="0000FF"/>
                </a:solidFill>
              </a:rPr>
              <a:t>MUST</a:t>
            </a:r>
            <a:r>
              <a:rPr lang="en-US" altLang="ko-KR" sz="3200" dirty="0">
                <a:solidFill>
                  <a:srgbClr val="0000FF"/>
                </a:solidFill>
              </a:rPr>
              <a:t> finish homework before the class!!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7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0287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0" name="TextBox 10"/>
          <p:cNvSpPr txBox="1"/>
          <p:nvPr/>
        </p:nvSpPr>
        <p:spPr>
          <a:xfrm>
            <a:off x="698500" y="1143000"/>
            <a:ext cx="126492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4400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rPr>
              <a:t>Course structure &amp; method</a:t>
            </a:r>
            <a:endParaRPr lang="ko-KR" sz="4200" b="0" i="0" u="none" strike="noStrike" spc="-100" dirty="0">
              <a:solidFill>
                <a:srgbClr val="595959"/>
              </a:solidFill>
              <a:ea typeface="THELuxGoM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41532EA-0F7C-4339-9CE9-62F971EABEE4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43BEE7-4D01-4EB0-845C-78A3CF56D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6BA251-9414-4203-870B-F9A033870BDE}"/>
              </a:ext>
            </a:extLst>
          </p:cNvPr>
          <p:cNvSpPr/>
          <p:nvPr/>
        </p:nvSpPr>
        <p:spPr>
          <a:xfrm>
            <a:off x="1295400" y="2324100"/>
            <a:ext cx="14528800" cy="712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ko-KR" sz="2800" kern="100" dirty="0">
                <a:latin typeface="Arial" panose="020B0604020202020204" pitchFamily="34" charset="0"/>
              </a:rPr>
              <a:t>Course duration: 15 weeks</a:t>
            </a:r>
            <a:endParaRPr lang="ko-KR" altLang="ko-KR" sz="2400" kern="100" dirty="0">
              <a:latin typeface="Arial" panose="020B0604020202020204" pitchFamily="34" charset="0"/>
            </a:endParaRPr>
          </a:p>
          <a:p>
            <a:pPr marL="342900" lvl="0" indent="-342900" latinLnBrk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ko-KR" sz="2800" kern="100" dirty="0">
                <a:latin typeface="Arial" panose="020B0604020202020204" pitchFamily="34" charset="0"/>
              </a:rPr>
              <a:t>(</a:t>
            </a:r>
            <a:r>
              <a:rPr lang="en-US" altLang="ko-KR" sz="2800" kern="100" dirty="0" err="1">
                <a:latin typeface="Arial" panose="020B0604020202020204" pitchFamily="34" charset="0"/>
              </a:rPr>
              <a:t>Codyssey</a:t>
            </a:r>
            <a:r>
              <a:rPr lang="en-US" altLang="ko-KR" sz="2800" kern="100" dirty="0">
                <a:latin typeface="Arial" panose="020B0604020202020204" pitchFamily="34" charset="0"/>
              </a:rPr>
              <a:t>) Problems: 10 sub-courses with 80 problems</a:t>
            </a:r>
            <a:endParaRPr lang="ko-KR" altLang="ko-KR" sz="2400" kern="100" dirty="0">
              <a:latin typeface="Arial" panose="020B0604020202020204" pitchFamily="34" charset="0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en-US" altLang="ko-KR" sz="28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Essential: 20 problems, Optional: 60 problems</a:t>
            </a:r>
            <a:endParaRPr lang="ko-KR" altLang="ko-KR" sz="24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ko-KR" sz="2800" kern="100" dirty="0">
                <a:latin typeface="Arial" panose="020B0604020202020204" pitchFamily="34" charset="0"/>
              </a:rPr>
              <a:t>Course operation: </a:t>
            </a:r>
            <a:endParaRPr lang="ko-KR" altLang="ko-KR" sz="2400" kern="100" dirty="0">
              <a:latin typeface="Arial" panose="020B0604020202020204" pitchFamily="34" charset="0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en-US" altLang="ko-KR" sz="28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Introductory lectures: 1 ~ 4 weeks</a:t>
            </a:r>
            <a:endParaRPr lang="ko-KR" altLang="ko-KR" sz="24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en-US" altLang="ko-KR" sz="28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PBL classes: 10~13 weeks</a:t>
            </a:r>
            <a:endParaRPr lang="ko-KR" altLang="ko-KR" sz="24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en-US" altLang="ko-KR" sz="28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Examination: 1 week (Open book, Don't memorize, Do understand)</a:t>
            </a:r>
            <a:endParaRPr lang="ko-KR" altLang="ko-KR" sz="24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ko-KR" sz="2800" kern="100" dirty="0">
                <a:latin typeface="Arial" panose="020B0604020202020204" pitchFamily="34" charset="0"/>
              </a:rPr>
              <a:t>PBL class operation: </a:t>
            </a:r>
            <a:endParaRPr lang="ko-KR" altLang="ko-KR" sz="2400" kern="100" dirty="0">
              <a:latin typeface="Arial" panose="020B0604020202020204" pitchFamily="34" charset="0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en-US" altLang="ko-KR" sz="28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Lecture with 1~2 problems solving of the week</a:t>
            </a:r>
            <a:endParaRPr lang="ko-KR" altLang="ko-KR" sz="24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en-US" altLang="ko-KR" sz="28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In-class exercise with 1~2 problems (Team)</a:t>
            </a:r>
            <a:endParaRPr lang="ko-KR" altLang="ko-KR" sz="24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−"/>
            </a:pPr>
            <a:r>
              <a:rPr lang="en-US" altLang="ko-KR" sz="28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Assignments with 16 problems, followed by group sharing in the next weeks</a:t>
            </a:r>
            <a:endParaRPr lang="ko-KR" altLang="ko-KR" sz="24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1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1067</Words>
  <Application>Microsoft Office PowerPoint</Application>
  <PresentationFormat>사용자 지정</PresentationFormat>
  <Paragraphs>263</Paragraphs>
  <Slides>19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Geologica Roman SemiBold</vt:lpstr>
      <vt:lpstr>Calibri</vt:lpstr>
      <vt:lpstr>Arial</vt:lpstr>
      <vt:lpstr>THELuxGoM</vt:lpstr>
      <vt:lpstr>맑은 고딕</vt:lpstr>
      <vt:lpstr>Times New Roman</vt:lpstr>
      <vt:lpstr>THELuxGoB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37</cp:revision>
  <dcterms:created xsi:type="dcterms:W3CDTF">2006-08-16T00:00:00Z</dcterms:created>
  <dcterms:modified xsi:type="dcterms:W3CDTF">2025-02-28T01:45:56Z</dcterms:modified>
</cp:coreProperties>
</file>