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6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506C4-3431-4618-B0E1-00075F78870C}" type="datetimeFigureOut">
              <a:rPr lang="ko-KR" altLang="en-US" smtClean="0"/>
              <a:t>2025-02-20(Thu)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F7CEE-46D7-4FA4-978A-596D356FD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6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8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C1DA1-B667-47DA-8B6C-D500ACA4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12E04-17AA-423F-A457-99EE84CF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033AF-BEFC-442B-B353-357CEFA4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66D8-F873-4E59-BC4B-1D0C668F0545}" type="datetimeFigureOut">
              <a:rPr lang="ko-KR" altLang="en-US" smtClean="0"/>
              <a:t>2025-02-20(Thu)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9F134-77EB-4808-86CE-D0CE3086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44FFA-9604-4F65-81E0-77EE93A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7FEE-3044-43B2-9CEF-5E68FDBE0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6DE28-87F2-41C0-A994-28D0E35E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FC9414-674C-413F-9219-16F8B85C6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0B47D-BE05-431C-A9B5-DE463B4E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66D8-F873-4E59-BC4B-1D0C668F0545}" type="datetimeFigureOut">
              <a:rPr lang="ko-KR" altLang="en-US" smtClean="0"/>
              <a:t>2025-02-20(Thu)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1336D-7A3C-4372-B554-95E9ED56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35B5E-D89E-4653-90EE-31825318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7FEE-3044-43B2-9CEF-5E68FDBE0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3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B37ABD-9B7D-4B1A-A7ED-224690CDD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1E111-E9DB-441A-8F6A-D18A86F31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37590-4373-4948-BE76-D25B037B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66D8-F873-4E59-BC4B-1D0C668F0545}" type="datetimeFigureOut">
              <a:rPr lang="ko-KR" altLang="en-US" smtClean="0"/>
              <a:t>2025-02-20(Thu)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E5494-86A6-41A5-8A67-35F1061E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01E64-DC71-4207-8077-C1BDFF27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7FEE-3044-43B2-9CEF-5E68FDBE0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25711-DDD1-4F34-88EA-3C676307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E3E64-9C1D-479F-9E02-89380C8D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863C4-E259-46D1-A5DF-A4EA3A99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66D8-F873-4E59-BC4B-1D0C668F0545}" type="datetimeFigureOut">
              <a:rPr lang="ko-KR" altLang="en-US" smtClean="0"/>
              <a:t>2025-02-20(Thu)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6A7B7-AA53-4190-8D32-6BB97EEF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76864-1333-4E1E-B786-25E0B525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7FEE-3044-43B2-9CEF-5E68FDBE0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3FCD1-835F-4D38-9354-52B8D433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C7D680-0363-4C04-832F-9B72D7731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2D452-F005-4ADE-89B3-CBBD5E69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66D8-F873-4E59-BC4B-1D0C668F0545}" type="datetimeFigureOut">
              <a:rPr lang="ko-KR" altLang="en-US" smtClean="0"/>
              <a:t>2025-02-20(Thu)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73E08-A24A-4E9D-AD19-52FAFEC5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0DB72-5A4E-4E51-97F0-6BC1AA13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7FEE-3044-43B2-9CEF-5E68FDBE0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38181-2107-4AD9-8B36-47162CEA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8B7C1-741B-44F6-A2E6-44AB21C85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C62E95-8B9F-4A02-8DC7-1D054E54C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BF0FB-30F3-4D0D-898D-138721D9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66D8-F873-4E59-BC4B-1D0C668F0545}" type="datetimeFigureOut">
              <a:rPr lang="ko-KR" altLang="en-US" smtClean="0"/>
              <a:t>2025-02-20(Thu)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B9AA4-6088-471B-BE17-09C7D0D2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A9BD3-B688-485A-BF9D-5B8B7A5E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7FEE-3044-43B2-9CEF-5E68FDBE0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E82D3-E9CB-4BC9-ABB0-8EB3C33E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78EB3-C478-4B35-93B2-50103396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561BB-C6E8-435B-A643-33724A3FC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494720-BE3F-45A5-B94B-8C4BED87B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D20856-6C57-40C6-836D-04E601158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DF879B-AA76-4B87-9537-908BFB0C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66D8-F873-4E59-BC4B-1D0C668F0545}" type="datetimeFigureOut">
              <a:rPr lang="ko-KR" altLang="en-US" smtClean="0"/>
              <a:t>2025-02-20(Thu)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38741C-6CDB-47F1-94B3-7CAB6749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A34567-63DB-480F-99A4-CF529D8F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7FEE-3044-43B2-9CEF-5E68FDBE0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8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DD233-9611-4C87-9054-5AECA2EF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674200-9721-458C-A12B-E151B7BD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66D8-F873-4E59-BC4B-1D0C668F0545}" type="datetimeFigureOut">
              <a:rPr lang="ko-KR" altLang="en-US" smtClean="0"/>
              <a:t>2025-02-20(Thu)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115FE9-D5AC-45DD-BD8C-E463D24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903E7-852B-4C25-A3D0-21FCB67A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7FEE-3044-43B2-9CEF-5E68FDBE0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9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329188-4A06-42F2-BABB-03D1C3B2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66D8-F873-4E59-BC4B-1D0C668F0545}" type="datetimeFigureOut">
              <a:rPr lang="ko-KR" altLang="en-US" smtClean="0"/>
              <a:t>2025-02-20(Thu)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E83A2E-2068-4F1D-B84F-F86C5EB8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4E60C-5B9A-4EAE-B8B6-105CC48B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7FEE-3044-43B2-9CEF-5E68FDBE0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4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F02E-96F1-4E3B-BFEF-620F5A3C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83DC8-0B08-4619-B867-5551751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AEA152-E134-4AA2-988D-6EF3ADFC4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814FE-5862-4B41-A1DB-4EBBA63A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66D8-F873-4E59-BC4B-1D0C668F0545}" type="datetimeFigureOut">
              <a:rPr lang="ko-KR" altLang="en-US" smtClean="0"/>
              <a:t>2025-02-20(Thu)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39588-38D3-423E-A78F-A097712D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77853-C7A8-4CB1-BC6D-6CF1F9C0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7FEE-3044-43B2-9CEF-5E68FDBE0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A5ADA-C7BC-4542-ABA9-96776B3B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14492-5E64-42FF-921C-CE063C6C6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4C22D-4D74-4183-B311-CDDAD9616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336C3-B591-4BDC-87C1-A510201C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66D8-F873-4E59-BC4B-1D0C668F0545}" type="datetimeFigureOut">
              <a:rPr lang="ko-KR" altLang="en-US" smtClean="0"/>
              <a:t>2025-02-20(Thu)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FFB1F-23A8-479E-AC01-C399B57F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16BDA-EA3E-45A3-9E46-6F3099E6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7FEE-3044-43B2-9CEF-5E68FDBE0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67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29C510-3D20-4ECC-B5FF-8FAC01E8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5FE78-7965-451A-B9B5-D6266836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C87C8-3D17-45F7-AA3E-573D14913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66D8-F873-4E59-BC4B-1D0C668F0545}" type="datetimeFigureOut">
              <a:rPr lang="ko-KR" altLang="en-US" smtClean="0"/>
              <a:t>2025-02-20(Thu)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34731-15A3-4000-9889-838C9F702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AAA-E3FE-441B-A17A-A2669B371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07FEE-3044-43B2-9CEF-5E68FDBE0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4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git-scm.com/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956800" y="2937933"/>
            <a:ext cx="3877733" cy="84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642533" y="2937933"/>
            <a:ext cx="3877733" cy="84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34" y="2599267"/>
            <a:ext cx="93133" cy="6942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334" y="2599267"/>
            <a:ext cx="93133" cy="6942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934" y="3920067"/>
            <a:ext cx="2099733" cy="26246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5667" y="3920067"/>
            <a:ext cx="1871133" cy="26246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sp>
        <p:nvSpPr>
          <p:cNvPr id="9" name="TextBox 9"/>
          <p:cNvSpPr txBox="1"/>
          <p:nvPr/>
        </p:nvSpPr>
        <p:spPr>
          <a:xfrm>
            <a:off x="270934" y="270933"/>
            <a:ext cx="1935237" cy="313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1333" spc="-67" dirty="0">
                <a:solidFill>
                  <a:srgbClr val="000000"/>
                </a:solidFill>
                <a:ea typeface="THELuxGoB"/>
              </a:rPr>
              <a:t>C Programing Language</a:t>
            </a:r>
            <a:endParaRPr lang="ko-KR" altLang="en-US" sz="1333" spc="-67" dirty="0">
              <a:solidFill>
                <a:srgbClr val="000000"/>
              </a:solidFill>
              <a:ea typeface="THELuxGoB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alphaModFix amt="51000"/>
          </a:blip>
          <a:stretch>
            <a:fillRect/>
          </a:stretch>
        </p:blipFill>
        <p:spPr>
          <a:xfrm>
            <a:off x="10481733" y="381000"/>
            <a:ext cx="364067" cy="160867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879667" y="364067"/>
            <a:ext cx="1041400" cy="220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1267" spc="-67" dirty="0">
                <a:solidFill>
                  <a:srgbClr val="595959">
                    <a:alpha val="50980"/>
                  </a:srgbClr>
                </a:solidFill>
                <a:ea typeface="THELuxGoB"/>
              </a:rPr>
              <a:t>AI &amp; Bigdata</a:t>
            </a:r>
            <a:endParaRPr lang="ko-KR" altLang="en-US" sz="1267" spc="-67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sp>
        <p:nvSpPr>
          <p:cNvPr id="15" name="TextBox 15"/>
          <p:cNvSpPr txBox="1"/>
          <p:nvPr/>
        </p:nvSpPr>
        <p:spPr>
          <a:xfrm rot="-5400000">
            <a:off x="-558800" y="5621867"/>
            <a:ext cx="1701800" cy="2116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00">
                <a:solidFill>
                  <a:srgbClr val="595959"/>
                </a:solidFill>
                <a:latin typeface="THELuxGoM"/>
              </a:rPr>
              <a:t>miricanvas.com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99733" y="2438400"/>
            <a:ext cx="7958667" cy="127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7134" spc="-200" dirty="0" err="1">
                <a:solidFill>
                  <a:srgbClr val="000000"/>
                </a:solidFill>
                <a:ea typeface="THELuxGoB"/>
              </a:rPr>
              <a:t>Github</a:t>
            </a:r>
            <a:r>
              <a:rPr lang="en-US" altLang="ko-KR" sz="7134" spc="-200" dirty="0">
                <a:solidFill>
                  <a:srgbClr val="000000"/>
                </a:solidFill>
                <a:ea typeface="THELuxGoB"/>
              </a:rPr>
              <a:t> Setting</a:t>
            </a:r>
            <a:endParaRPr lang="ko-KR" altLang="en-US" sz="7134" spc="-200" dirty="0">
              <a:solidFill>
                <a:srgbClr val="000000"/>
              </a:solidFill>
              <a:ea typeface="THELuxGoB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258734" y="3911600"/>
            <a:ext cx="1921933" cy="270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1533" spc="-67" dirty="0">
                <a:solidFill>
                  <a:srgbClr val="FFFFFF"/>
                </a:solidFill>
                <a:ea typeface="THELuxGoM"/>
              </a:rPr>
              <a:t>AI</a:t>
            </a:r>
            <a:r>
              <a:rPr lang="ko-KR" altLang="en-US" sz="1533" spc="-67" dirty="0">
                <a:solidFill>
                  <a:srgbClr val="FFFFFF"/>
                </a:solidFill>
                <a:ea typeface="THELuxGoM"/>
              </a:rPr>
              <a:t> </a:t>
            </a:r>
            <a:r>
              <a:rPr lang="en-US" altLang="ko-KR" sz="1533" spc="-67" dirty="0">
                <a:solidFill>
                  <a:srgbClr val="FFFFFF"/>
                </a:solidFill>
                <a:ea typeface="THELuxGoM"/>
              </a:rPr>
              <a:t>Bigdata</a:t>
            </a:r>
            <a:endParaRPr lang="ko-KR" altLang="en-US" sz="1533" spc="-67" dirty="0">
              <a:solidFill>
                <a:srgbClr val="FFFFFF"/>
              </a:solidFill>
              <a:ea typeface="THELuxGo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83467" y="3462867"/>
            <a:ext cx="6959600" cy="84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33400"/>
            <a:ext cx="93133" cy="6942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6197600" y="2334383"/>
            <a:ext cx="829733" cy="846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alphaModFix amt="51000"/>
          </a:blip>
          <a:stretch>
            <a:fillRect/>
          </a:stretch>
        </p:blipFill>
        <p:spPr>
          <a:xfrm>
            <a:off x="10371667" y="381000"/>
            <a:ext cx="364067" cy="16086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769600" y="364067"/>
            <a:ext cx="1041400" cy="220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1267" spc="-67" dirty="0">
                <a:solidFill>
                  <a:srgbClr val="595959">
                    <a:alpha val="50980"/>
                  </a:srgbClr>
                </a:solidFill>
                <a:ea typeface="THELuxGoB"/>
              </a:rPr>
              <a:t>AI &amp; Bigdata</a:t>
            </a:r>
            <a:endParaRPr lang="ko-KR" altLang="en-US" sz="1267" spc="-67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6197600" y="3587449"/>
            <a:ext cx="829733" cy="846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6197600" y="4806649"/>
            <a:ext cx="829733" cy="846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514667" y="5585583"/>
            <a:ext cx="347133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spc="-67" dirty="0">
                <a:solidFill>
                  <a:srgbClr val="FFFFFF"/>
                </a:solidFill>
                <a:latin typeface="THELuxGoB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8067" y="575734"/>
            <a:ext cx="3107267" cy="550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67" spc="-67">
                <a:solidFill>
                  <a:srgbClr val="000000"/>
                </a:solidFill>
                <a:latin typeface="Geologica Roman SemiBold"/>
              </a:rPr>
              <a:t>Contents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81800" y="1860249"/>
            <a:ext cx="4368800" cy="313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8770"/>
              </a:lnSpc>
            </a:pPr>
            <a:r>
              <a:rPr lang="en-US" altLang="ko-KR" sz="1600" dirty="0"/>
              <a:t>Install GitHub (Local Machine)</a:t>
            </a:r>
            <a:endParaRPr lang="en-US" sz="1733" spc="-67" dirty="0">
              <a:solidFill>
                <a:srgbClr val="000000"/>
              </a:solidFill>
              <a:latin typeface="THELuxGoB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781800" y="3104849"/>
            <a:ext cx="4368800" cy="313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8770"/>
              </a:lnSpc>
            </a:pPr>
            <a:r>
              <a:rPr lang="en-US" altLang="ko-KR" sz="1600" dirty="0"/>
              <a:t>Set Up GitHub Account</a:t>
            </a:r>
            <a:endParaRPr lang="en-US" sz="1733" spc="-67" dirty="0">
              <a:solidFill>
                <a:srgbClr val="000000"/>
              </a:solidFill>
              <a:latin typeface="THELuxGoB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781800" y="4324049"/>
            <a:ext cx="4368800" cy="313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8770"/>
              </a:lnSpc>
            </a:pPr>
            <a:r>
              <a:rPr lang="en-US" altLang="ko-KR" sz="1600" dirty="0"/>
              <a:t>Clone a GitHub Repository</a:t>
            </a:r>
            <a:endParaRPr lang="en-US" sz="1733" spc="-67" dirty="0">
              <a:solidFill>
                <a:srgbClr val="000000"/>
              </a:solidFill>
              <a:latin typeface="THELuxGoB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689600" y="1792516"/>
            <a:ext cx="804333" cy="550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3067" spc="-67">
                <a:solidFill>
                  <a:srgbClr val="000000"/>
                </a:solidFill>
                <a:latin typeface="Geologica Roman SemiBold"/>
              </a:rPr>
              <a:t>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689600" y="3045583"/>
            <a:ext cx="804333" cy="550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3067" spc="-67">
                <a:solidFill>
                  <a:srgbClr val="000000"/>
                </a:solidFill>
                <a:latin typeface="Geologica Roman SemiBold"/>
              </a:rPr>
              <a:t>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689600" y="4264783"/>
            <a:ext cx="804333" cy="550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3067" spc="-67">
                <a:solidFill>
                  <a:srgbClr val="000000"/>
                </a:solidFill>
                <a:latin typeface="Geologica Roman SemiBold"/>
              </a:rPr>
              <a:t>03</a:t>
            </a: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28A7A1EC-1724-41E1-B908-2615BC8E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6204860" y="5902475"/>
            <a:ext cx="829733" cy="8467"/>
          </a:xfrm>
          <a:prstGeom prst="rect">
            <a:avLst/>
          </a:prstGeom>
        </p:spPr>
      </p:pic>
      <p:sp>
        <p:nvSpPr>
          <p:cNvPr id="25" name="TextBox 19">
            <a:extLst>
              <a:ext uri="{FF2B5EF4-FFF2-40B4-BE49-F238E27FC236}">
                <a16:creationId xmlns:a16="http://schemas.microsoft.com/office/drawing/2014/main" id="{99904C58-4165-421F-820F-6D55ACF8EE26}"/>
              </a:ext>
            </a:extLst>
          </p:cNvPr>
          <p:cNvSpPr txBox="1"/>
          <p:nvPr/>
        </p:nvSpPr>
        <p:spPr>
          <a:xfrm>
            <a:off x="6789060" y="5419875"/>
            <a:ext cx="4368800" cy="313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8770"/>
              </a:lnSpc>
            </a:pPr>
            <a:r>
              <a:rPr lang="en-US" altLang="ko-KR" sz="1600" dirty="0"/>
              <a:t>Set Up &amp; Use GitHub </a:t>
            </a:r>
            <a:r>
              <a:rPr lang="en-US" altLang="ko-KR" sz="1600" dirty="0" err="1"/>
              <a:t>Codespaces</a:t>
            </a:r>
            <a:endParaRPr lang="en-US" sz="1733" spc="-67" dirty="0">
              <a:solidFill>
                <a:srgbClr val="000000"/>
              </a:solidFill>
              <a:latin typeface="THELuxGoB"/>
            </a:endParaRP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3FCF2A2A-F374-4003-A518-1DD4B821031B}"/>
              </a:ext>
            </a:extLst>
          </p:cNvPr>
          <p:cNvSpPr txBox="1"/>
          <p:nvPr/>
        </p:nvSpPr>
        <p:spPr>
          <a:xfrm>
            <a:off x="5696860" y="5360609"/>
            <a:ext cx="804333" cy="550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3067" spc="-67" dirty="0">
                <a:solidFill>
                  <a:srgbClr val="000000"/>
                </a:solidFill>
                <a:latin typeface="Geologica Roman Semi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83467" y="3462867"/>
            <a:ext cx="6959600" cy="84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33400"/>
            <a:ext cx="93133" cy="69426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sp>
        <p:nvSpPr>
          <p:cNvPr id="15" name="TextBox 15"/>
          <p:cNvSpPr txBox="1"/>
          <p:nvPr/>
        </p:nvSpPr>
        <p:spPr>
          <a:xfrm>
            <a:off x="11514667" y="6282267"/>
            <a:ext cx="347133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spc="-67">
                <a:solidFill>
                  <a:srgbClr val="FFFFFF"/>
                </a:solidFill>
                <a:latin typeface="THELuxGoB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8067" y="575734"/>
            <a:ext cx="6929362" cy="5079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3067" spc="-67" dirty="0">
                <a:solidFill>
                  <a:srgbClr val="000000"/>
                </a:solidFill>
                <a:latin typeface="Geologica Roman SemiBold"/>
              </a:rPr>
              <a:t>Step 1: Install GitHub (Local Machine)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B7F8C1-0D40-4F5B-A54C-F3B7059FC49F}"/>
              </a:ext>
            </a:extLst>
          </p:cNvPr>
          <p:cNvSpPr/>
          <p:nvPr/>
        </p:nvSpPr>
        <p:spPr>
          <a:xfrm>
            <a:off x="1190775" y="1902863"/>
            <a:ext cx="91808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1.1 Download and Install Git</a:t>
            </a:r>
          </a:p>
          <a:p>
            <a:r>
              <a:rPr lang="en-US" altLang="ko-KR" dirty="0"/>
              <a:t>  1. Download Git: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Go to the official Git website: </a:t>
            </a:r>
            <a:r>
              <a:rPr lang="en-US" altLang="ko-KR" dirty="0">
                <a:hlinkClick r:id="rId4"/>
              </a:rPr>
              <a:t>https://git-scm.com/downloads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Choose your operating system (Windows, macOS, or Linux).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Download the latest version.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  2. Install Git (Windows)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Run the installer (.exe file).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Choose the default settings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Finish the installation.</a:t>
            </a:r>
          </a:p>
          <a:p>
            <a:endParaRPr lang="en-US" altLang="ko-KR" dirty="0"/>
          </a:p>
          <a:p>
            <a:r>
              <a:rPr lang="en-US" altLang="ko-KR" dirty="0"/>
              <a:t>  3. Verify Git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 Command Prompt (Windows) / Terminal (macOS, Linux).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Run: git –version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You should see the installed Git version.</a:t>
            </a:r>
            <a:endParaRPr lang="ko-KR" altLang="en-US" dirty="0"/>
          </a:p>
        </p:txBody>
      </p:sp>
      <p:pic>
        <p:nvPicPr>
          <p:cNvPr id="32" name="Picture 7">
            <a:extLst>
              <a:ext uri="{FF2B5EF4-FFF2-40B4-BE49-F238E27FC236}">
                <a16:creationId xmlns:a16="http://schemas.microsoft.com/office/drawing/2014/main" id="{FCC1D18E-130F-4907-9A8F-D4B9F4F898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1000"/>
          </a:blip>
          <a:stretch>
            <a:fillRect/>
          </a:stretch>
        </p:blipFill>
        <p:spPr>
          <a:xfrm>
            <a:off x="10371667" y="381000"/>
            <a:ext cx="364067" cy="160867"/>
          </a:xfrm>
          <a:prstGeom prst="rect">
            <a:avLst/>
          </a:prstGeom>
        </p:spPr>
      </p:pic>
      <p:sp>
        <p:nvSpPr>
          <p:cNvPr id="33" name="TextBox 8">
            <a:extLst>
              <a:ext uri="{FF2B5EF4-FFF2-40B4-BE49-F238E27FC236}">
                <a16:creationId xmlns:a16="http://schemas.microsoft.com/office/drawing/2014/main" id="{1984C600-36A0-4AF0-AF32-C98C27F7E917}"/>
              </a:ext>
            </a:extLst>
          </p:cNvPr>
          <p:cNvSpPr txBox="1"/>
          <p:nvPr/>
        </p:nvSpPr>
        <p:spPr>
          <a:xfrm>
            <a:off x="10769600" y="364067"/>
            <a:ext cx="1041400" cy="220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1267" spc="-67" dirty="0">
                <a:solidFill>
                  <a:srgbClr val="595959">
                    <a:alpha val="50980"/>
                  </a:srgbClr>
                </a:solidFill>
                <a:ea typeface="THELuxGoB"/>
              </a:rPr>
              <a:t>AI &amp; Bigdata</a:t>
            </a:r>
            <a:endParaRPr lang="ko-KR" altLang="en-US" sz="1267" spc="-67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83467" y="3462867"/>
            <a:ext cx="6959600" cy="84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33400"/>
            <a:ext cx="93133" cy="69426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sp>
        <p:nvSpPr>
          <p:cNvPr id="15" name="TextBox 15"/>
          <p:cNvSpPr txBox="1"/>
          <p:nvPr/>
        </p:nvSpPr>
        <p:spPr>
          <a:xfrm>
            <a:off x="11514667" y="6282267"/>
            <a:ext cx="347133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spc="-67">
                <a:solidFill>
                  <a:srgbClr val="FFFFFF"/>
                </a:solidFill>
                <a:latin typeface="THELuxGoB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8067" y="575734"/>
            <a:ext cx="6929362" cy="5079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3067" spc="-67" dirty="0">
                <a:solidFill>
                  <a:srgbClr val="000000"/>
                </a:solidFill>
                <a:latin typeface="Geologica Roman SemiBold"/>
              </a:rPr>
              <a:t>Step 2: Set Up GitHub Account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B7F8C1-0D40-4F5B-A54C-F3B7059FC49F}"/>
              </a:ext>
            </a:extLst>
          </p:cNvPr>
          <p:cNvSpPr/>
          <p:nvPr/>
        </p:nvSpPr>
        <p:spPr>
          <a:xfrm>
            <a:off x="1190775" y="1902863"/>
            <a:ext cx="918089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Go to GitHub: </a:t>
            </a:r>
            <a:r>
              <a:rPr lang="en-US" altLang="ko-KR" dirty="0">
                <a:hlinkClick r:id="rId4"/>
              </a:rPr>
              <a:t>https://github.com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Sign Up (if you don’t have an account)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Set Up SSH Key (Recommended)</a:t>
            </a:r>
          </a:p>
        </p:txBody>
      </p:sp>
      <p:pic>
        <p:nvPicPr>
          <p:cNvPr id="32" name="Picture 7">
            <a:extLst>
              <a:ext uri="{FF2B5EF4-FFF2-40B4-BE49-F238E27FC236}">
                <a16:creationId xmlns:a16="http://schemas.microsoft.com/office/drawing/2014/main" id="{FCC1D18E-130F-4907-9A8F-D4B9F4F898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1000"/>
          </a:blip>
          <a:stretch>
            <a:fillRect/>
          </a:stretch>
        </p:blipFill>
        <p:spPr>
          <a:xfrm>
            <a:off x="10371667" y="381000"/>
            <a:ext cx="364067" cy="160867"/>
          </a:xfrm>
          <a:prstGeom prst="rect">
            <a:avLst/>
          </a:prstGeom>
        </p:spPr>
      </p:pic>
      <p:sp>
        <p:nvSpPr>
          <p:cNvPr id="33" name="TextBox 8">
            <a:extLst>
              <a:ext uri="{FF2B5EF4-FFF2-40B4-BE49-F238E27FC236}">
                <a16:creationId xmlns:a16="http://schemas.microsoft.com/office/drawing/2014/main" id="{1984C600-36A0-4AF0-AF32-C98C27F7E917}"/>
              </a:ext>
            </a:extLst>
          </p:cNvPr>
          <p:cNvSpPr txBox="1"/>
          <p:nvPr/>
        </p:nvSpPr>
        <p:spPr>
          <a:xfrm>
            <a:off x="10769600" y="364067"/>
            <a:ext cx="1041400" cy="220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1267" spc="-67" dirty="0">
                <a:solidFill>
                  <a:srgbClr val="595959">
                    <a:alpha val="50980"/>
                  </a:srgbClr>
                </a:solidFill>
                <a:ea typeface="THELuxGoB"/>
              </a:rPr>
              <a:t>AI &amp; Bigdata</a:t>
            </a:r>
            <a:endParaRPr lang="ko-KR" altLang="en-US" sz="1267" spc="-67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</p:spTree>
    <p:extLst>
      <p:ext uri="{BB962C8B-B14F-4D97-AF65-F5344CB8AC3E}">
        <p14:creationId xmlns:p14="http://schemas.microsoft.com/office/powerpoint/2010/main" val="217459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83467" y="3462867"/>
            <a:ext cx="6959600" cy="84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33400"/>
            <a:ext cx="93133" cy="69426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sp>
        <p:nvSpPr>
          <p:cNvPr id="15" name="TextBox 15"/>
          <p:cNvSpPr txBox="1"/>
          <p:nvPr/>
        </p:nvSpPr>
        <p:spPr>
          <a:xfrm>
            <a:off x="11514667" y="6282267"/>
            <a:ext cx="347133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spc="-67">
                <a:solidFill>
                  <a:srgbClr val="FFFFFF"/>
                </a:solidFill>
                <a:latin typeface="THELuxGoB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8066" y="575734"/>
            <a:ext cx="9180891" cy="5079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3067" spc="-67" dirty="0">
                <a:solidFill>
                  <a:srgbClr val="000000"/>
                </a:solidFill>
                <a:latin typeface="Geologica Roman SemiBold"/>
              </a:rPr>
              <a:t>Step 3: Clone a GitHub Repository (Local Machine)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B7F8C1-0D40-4F5B-A54C-F3B7059FC49F}"/>
              </a:ext>
            </a:extLst>
          </p:cNvPr>
          <p:cNvSpPr/>
          <p:nvPr/>
        </p:nvSpPr>
        <p:spPr>
          <a:xfrm>
            <a:off x="1190775" y="1902863"/>
            <a:ext cx="9180892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Open </a:t>
            </a:r>
            <a:r>
              <a:rPr lang="en-US" altLang="ko-KR" b="1" dirty="0"/>
              <a:t>Terminal</a:t>
            </a:r>
            <a:r>
              <a:rPr lang="en-US" altLang="ko-KR" dirty="0"/>
              <a:t> or </a:t>
            </a:r>
            <a:r>
              <a:rPr lang="en-US" altLang="ko-KR" b="1" dirty="0"/>
              <a:t>Command Prompt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Clone a repository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git clone https://github.com/username/repository.git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ko-KR" dirty="0" err="1">
                <a:latin typeface="Arial" panose="020B0604020202020204" pitchFamily="34" charset="0"/>
              </a:rPr>
              <a:t>Navigate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</a:rPr>
              <a:t>to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</a:rPr>
              <a:t>the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</a:rPr>
              <a:t>project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</a:rPr>
              <a:t>directory</a:t>
            </a:r>
            <a:r>
              <a:rPr lang="ko-KR" altLang="ko-KR" dirty="0">
                <a:latin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cd repository</a:t>
            </a:r>
            <a:endParaRPr lang="ko-KR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pic>
        <p:nvPicPr>
          <p:cNvPr id="32" name="Picture 7">
            <a:extLst>
              <a:ext uri="{FF2B5EF4-FFF2-40B4-BE49-F238E27FC236}">
                <a16:creationId xmlns:a16="http://schemas.microsoft.com/office/drawing/2014/main" id="{FCC1D18E-130F-4907-9A8F-D4B9F4F898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10371667" y="381000"/>
            <a:ext cx="364067" cy="160867"/>
          </a:xfrm>
          <a:prstGeom prst="rect">
            <a:avLst/>
          </a:prstGeom>
        </p:spPr>
      </p:pic>
      <p:sp>
        <p:nvSpPr>
          <p:cNvPr id="33" name="TextBox 8">
            <a:extLst>
              <a:ext uri="{FF2B5EF4-FFF2-40B4-BE49-F238E27FC236}">
                <a16:creationId xmlns:a16="http://schemas.microsoft.com/office/drawing/2014/main" id="{1984C600-36A0-4AF0-AF32-C98C27F7E917}"/>
              </a:ext>
            </a:extLst>
          </p:cNvPr>
          <p:cNvSpPr txBox="1"/>
          <p:nvPr/>
        </p:nvSpPr>
        <p:spPr>
          <a:xfrm>
            <a:off x="10769600" y="364067"/>
            <a:ext cx="1041400" cy="220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1267" spc="-67" dirty="0">
                <a:solidFill>
                  <a:srgbClr val="595959">
                    <a:alpha val="50980"/>
                  </a:srgbClr>
                </a:solidFill>
                <a:ea typeface="THELuxGoB"/>
              </a:rPr>
              <a:t>AI &amp; Bigdata</a:t>
            </a:r>
            <a:endParaRPr lang="ko-KR" altLang="en-US" sz="1267" spc="-67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</p:spTree>
    <p:extLst>
      <p:ext uri="{BB962C8B-B14F-4D97-AF65-F5344CB8AC3E}">
        <p14:creationId xmlns:p14="http://schemas.microsoft.com/office/powerpoint/2010/main" val="50675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83467" y="3462867"/>
            <a:ext cx="6959600" cy="84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33400"/>
            <a:ext cx="93133" cy="69426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sp>
        <p:nvSpPr>
          <p:cNvPr id="15" name="TextBox 15"/>
          <p:cNvSpPr txBox="1"/>
          <p:nvPr/>
        </p:nvSpPr>
        <p:spPr>
          <a:xfrm>
            <a:off x="11514667" y="6282267"/>
            <a:ext cx="347133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spc="-67">
                <a:solidFill>
                  <a:srgbClr val="FFFFFF"/>
                </a:solidFill>
                <a:latin typeface="THELuxGoB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8066" y="575734"/>
            <a:ext cx="9180891" cy="5079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3067" spc="-67" dirty="0">
                <a:solidFill>
                  <a:srgbClr val="000000"/>
                </a:solidFill>
                <a:latin typeface="Geologica Roman SemiBold"/>
              </a:rPr>
              <a:t>Step 4: Set Up &amp; Use GitHub </a:t>
            </a:r>
            <a:r>
              <a:rPr lang="en-US" sz="3067" spc="-67" dirty="0" err="1">
                <a:solidFill>
                  <a:srgbClr val="000000"/>
                </a:solidFill>
                <a:latin typeface="Geologica Roman SemiBold"/>
              </a:rPr>
              <a:t>Codespaces</a:t>
            </a:r>
            <a:endParaRPr lang="en-US" sz="3067" spc="-67" dirty="0">
              <a:solidFill>
                <a:srgbClr val="000000"/>
              </a:solidFill>
              <a:latin typeface="Geologica Roman SemiBold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B7F8C1-0D40-4F5B-A54C-F3B7059FC49F}"/>
              </a:ext>
            </a:extLst>
          </p:cNvPr>
          <p:cNvSpPr/>
          <p:nvPr/>
        </p:nvSpPr>
        <p:spPr>
          <a:xfrm>
            <a:off x="1190775" y="1307778"/>
            <a:ext cx="9180892" cy="544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Enable </a:t>
            </a:r>
            <a:r>
              <a:rPr lang="en-US" altLang="ko-KR" dirty="0" err="1"/>
              <a:t>Codespaces</a:t>
            </a:r>
            <a:endParaRPr lang="en-US" altLang="ko-KR" dirty="0"/>
          </a:p>
          <a:p>
            <a:pPr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dirty="0" err="1"/>
              <a:t>Click</a:t>
            </a:r>
            <a:r>
              <a:rPr lang="ko-KR" altLang="ko-KR" dirty="0"/>
              <a:t> </a:t>
            </a:r>
            <a:r>
              <a:rPr lang="ko-KR" altLang="ko-KR" dirty="0" err="1"/>
              <a:t>Code</a:t>
            </a:r>
            <a:r>
              <a:rPr lang="ko-KR" altLang="ko-KR" dirty="0"/>
              <a:t> → </a:t>
            </a:r>
            <a:r>
              <a:rPr lang="ko-KR" altLang="ko-KR" dirty="0" err="1"/>
              <a:t>Codespaces</a:t>
            </a:r>
            <a:r>
              <a:rPr lang="ko-KR" altLang="ko-KR" dirty="0"/>
              <a:t> </a:t>
            </a:r>
            <a:r>
              <a:rPr lang="ko-KR" altLang="ko-KR" dirty="0" err="1"/>
              <a:t>tab</a:t>
            </a:r>
            <a:r>
              <a:rPr lang="ko-KR" altLang="ko-KR" dirty="0"/>
              <a:t>.</a:t>
            </a:r>
          </a:p>
          <a:p>
            <a:pPr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dirty="0" err="1"/>
              <a:t>Click</a:t>
            </a:r>
            <a:r>
              <a:rPr lang="ko-KR" altLang="ko-KR" dirty="0"/>
              <a:t> “New </a:t>
            </a:r>
            <a:r>
              <a:rPr lang="ko-KR" altLang="ko-KR" dirty="0" err="1"/>
              <a:t>Codespace</a:t>
            </a:r>
            <a:r>
              <a:rPr lang="ko-KR" altLang="ko-KR" dirty="0"/>
              <a:t>”.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Start Using </a:t>
            </a:r>
            <a:r>
              <a:rPr lang="en-US" altLang="ko-KR" dirty="0" err="1"/>
              <a:t>Codespaces</a:t>
            </a:r>
            <a:endParaRPr lang="ko-KR" altLang="ko-KR" dirty="0">
              <a:latin typeface="Arial" panose="020B0604020202020204" pitchFamily="34" charset="0"/>
            </a:endParaRPr>
          </a:p>
          <a:p>
            <a:pPr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dirty="0" err="1"/>
              <a:t>Once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Codespace</a:t>
            </a:r>
            <a:r>
              <a:rPr lang="ko-KR" altLang="ko-KR" dirty="0"/>
              <a:t> </a:t>
            </a:r>
            <a:r>
              <a:rPr lang="ko-KR" altLang="ko-KR" dirty="0" err="1"/>
              <a:t>loads</a:t>
            </a:r>
            <a:r>
              <a:rPr lang="ko-KR" altLang="ko-KR" dirty="0"/>
              <a:t>, </a:t>
            </a:r>
            <a:r>
              <a:rPr lang="ko-KR" altLang="ko-KR" dirty="0" err="1"/>
              <a:t>you</a:t>
            </a:r>
            <a:r>
              <a:rPr lang="ko-KR" altLang="ko-KR" dirty="0"/>
              <a:t> </a:t>
            </a:r>
            <a:r>
              <a:rPr lang="ko-KR" altLang="ko-KR" dirty="0" err="1"/>
              <a:t>will</a:t>
            </a:r>
            <a:r>
              <a:rPr lang="ko-KR" altLang="ko-KR" dirty="0"/>
              <a:t> </a:t>
            </a:r>
            <a:r>
              <a:rPr lang="ko-KR" altLang="ko-KR" dirty="0" err="1"/>
              <a:t>see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VS </a:t>
            </a:r>
            <a:r>
              <a:rPr lang="ko-KR" altLang="ko-KR" dirty="0" err="1"/>
              <a:t>Code</a:t>
            </a:r>
            <a:r>
              <a:rPr lang="ko-KR" altLang="ko-KR" dirty="0"/>
              <a:t> </a:t>
            </a:r>
            <a:r>
              <a:rPr lang="ko-KR" altLang="ko-KR" dirty="0" err="1"/>
              <a:t>interface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your</a:t>
            </a:r>
            <a:r>
              <a:rPr lang="ko-KR" altLang="ko-KR" dirty="0"/>
              <a:t> </a:t>
            </a:r>
            <a:r>
              <a:rPr lang="ko-KR" altLang="ko-KR" dirty="0" err="1"/>
              <a:t>browser</a:t>
            </a:r>
            <a:r>
              <a:rPr lang="ko-KR" altLang="ko-KR" dirty="0"/>
              <a:t>.</a:t>
            </a:r>
          </a:p>
          <a:p>
            <a:pPr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dirty="0" err="1"/>
              <a:t>You</a:t>
            </a:r>
            <a:r>
              <a:rPr lang="ko-KR" altLang="ko-KR" dirty="0"/>
              <a:t> </a:t>
            </a:r>
            <a:r>
              <a:rPr lang="ko-KR" altLang="ko-KR" dirty="0" err="1"/>
              <a:t>can</a:t>
            </a:r>
            <a:r>
              <a:rPr lang="ko-KR" altLang="ko-KR" dirty="0"/>
              <a:t> </a:t>
            </a:r>
            <a:r>
              <a:rPr lang="ko-KR" altLang="ko-KR" dirty="0" err="1"/>
              <a:t>open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Terminal (</a:t>
            </a:r>
            <a:r>
              <a:rPr lang="ko-KR" altLang="ko-KR" dirty="0" err="1"/>
              <a:t>Ctrl</a:t>
            </a:r>
            <a:r>
              <a:rPr lang="ko-KR" altLang="ko-KR" dirty="0"/>
              <a:t> + ~) and </a:t>
            </a:r>
            <a:r>
              <a:rPr lang="ko-KR" altLang="ko-KR" dirty="0" err="1"/>
              <a:t>run</a:t>
            </a:r>
            <a:r>
              <a:rPr lang="ko-KR" altLang="ko-KR" dirty="0"/>
              <a:t> </a:t>
            </a:r>
            <a:r>
              <a:rPr lang="ko-KR" altLang="ko-KR" dirty="0" err="1"/>
              <a:t>commands</a:t>
            </a:r>
            <a:r>
              <a:rPr lang="ko-KR" altLang="ko-KR" dirty="0"/>
              <a:t> </a:t>
            </a:r>
            <a:r>
              <a:rPr lang="ko-KR" altLang="ko-KR" dirty="0" err="1"/>
              <a:t>like</a:t>
            </a:r>
            <a:r>
              <a:rPr lang="ko-KR" altLang="ko-KR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ls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     git status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Commit &amp; Push Code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git add 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git commit -m "Updated code in </a:t>
            </a:r>
            <a:r>
              <a:rPr lang="en-US" altLang="ko-KR" dirty="0" err="1"/>
              <a:t>Codespaces</a:t>
            </a:r>
            <a:r>
              <a:rPr lang="en-US" altLang="ko-KR" dirty="0"/>
              <a:t>“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git push origin main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Debugging with </a:t>
            </a:r>
            <a:r>
              <a:rPr lang="en-US" altLang="ko-KR" dirty="0" err="1"/>
              <a:t>Codespaces</a:t>
            </a:r>
            <a:endParaRPr lang="en-US" altLang="ko-KR" dirty="0"/>
          </a:p>
        </p:txBody>
      </p:sp>
      <p:pic>
        <p:nvPicPr>
          <p:cNvPr id="32" name="Picture 7">
            <a:extLst>
              <a:ext uri="{FF2B5EF4-FFF2-40B4-BE49-F238E27FC236}">
                <a16:creationId xmlns:a16="http://schemas.microsoft.com/office/drawing/2014/main" id="{FCC1D18E-130F-4907-9A8F-D4B9F4F898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10371667" y="381000"/>
            <a:ext cx="364067" cy="160867"/>
          </a:xfrm>
          <a:prstGeom prst="rect">
            <a:avLst/>
          </a:prstGeom>
        </p:spPr>
      </p:pic>
      <p:sp>
        <p:nvSpPr>
          <p:cNvPr id="33" name="TextBox 8">
            <a:extLst>
              <a:ext uri="{FF2B5EF4-FFF2-40B4-BE49-F238E27FC236}">
                <a16:creationId xmlns:a16="http://schemas.microsoft.com/office/drawing/2014/main" id="{1984C600-36A0-4AF0-AF32-C98C27F7E917}"/>
              </a:ext>
            </a:extLst>
          </p:cNvPr>
          <p:cNvSpPr txBox="1"/>
          <p:nvPr/>
        </p:nvSpPr>
        <p:spPr>
          <a:xfrm>
            <a:off x="10769600" y="364067"/>
            <a:ext cx="1041400" cy="220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1267" spc="-67" dirty="0">
                <a:solidFill>
                  <a:srgbClr val="595959">
                    <a:alpha val="50980"/>
                  </a:srgbClr>
                </a:solidFill>
                <a:ea typeface="THELuxGoB"/>
              </a:rPr>
              <a:t>AI &amp; Bigdata</a:t>
            </a:r>
            <a:endParaRPr lang="ko-KR" altLang="en-US" sz="1267" spc="-67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</p:spTree>
    <p:extLst>
      <p:ext uri="{BB962C8B-B14F-4D97-AF65-F5344CB8AC3E}">
        <p14:creationId xmlns:p14="http://schemas.microsoft.com/office/powerpoint/2010/main" val="242991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323</Words>
  <Application>Microsoft Office PowerPoint</Application>
  <PresentationFormat>와이드스크린</PresentationFormat>
  <Paragraphs>65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Geologica Roman SemiBold</vt:lpstr>
      <vt:lpstr>THELuxGoB</vt:lpstr>
      <vt:lpstr>THELuxGoM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6</cp:revision>
  <dcterms:created xsi:type="dcterms:W3CDTF">2025-02-19T02:33:43Z</dcterms:created>
  <dcterms:modified xsi:type="dcterms:W3CDTF">2025-02-20T06:09:21Z</dcterms:modified>
</cp:coreProperties>
</file>