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embeddedFontLst>
    <p:embeddedFont>
      <p:font typeface="Geologica SemiBold"/>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hjeY4EyiJ1xjDSpKX7WbvjxbZL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19F48E-0C58-4231-9FF9-F613D8D1923D}">
  <a:tblStyle styleId="{1F19F48E-0C58-4231-9FF9-F613D8D1923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F5BC14D-777E-43AD-997E-088157F44422}"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GeologicaSemiBold-regular.fntdata"/><Relationship Id="rId25" Type="http://schemas.openxmlformats.org/officeDocument/2006/relationships/slide" Target="slides/slide19.xml"/><Relationship Id="rId28" Type="http://schemas.openxmlformats.org/officeDocument/2006/relationships/font" Target="fonts/RobotoMono-regular.fntdata"/><Relationship Id="rId27" Type="http://schemas.openxmlformats.org/officeDocument/2006/relationships/font" Target="fonts/GeologicaSemiBo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Malgun Gothic"/>
                <a:ea typeface="Malgun Gothic"/>
                <a:cs typeface="Malgun Gothic"/>
                <a:sym typeface="Malgu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Malgun Gothic"/>
              <a:buNone/>
            </a:pPr>
            <a:r>
              <a:rPr lang="ko-KR" sz="1200"/>
              <a:t>001  분반 보강 날짜 확인 (3/12)</a:t>
            </a:r>
            <a:endParaRPr sz="1200"/>
          </a:p>
        </p:txBody>
      </p:sp>
      <p:sp>
        <p:nvSpPr>
          <p:cNvPr id="69" name="Google Shape;6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a8f5571c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34a8f5571ca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34a8f5571ca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fd3ad192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35fd3ad1920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35fd3ad1920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fd3ad192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fd3ad192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35fd3ad192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3b67eaa53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g33b67eaa53c_0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33b67eaa53c_0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fd3ad192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fd3ad192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5fd3ad192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a8f5571ca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34a8f5571ca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4a8f5571ca_0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ko-K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9" name="Shape 19"/>
        <p:cNvGrpSpPr/>
        <p:nvPr/>
      </p:nvGrpSpPr>
      <p:grpSpPr>
        <a:xfrm>
          <a:off x="0" y="0"/>
          <a:ext cx="0" cy="0"/>
          <a:chOff x="0" y="0"/>
          <a:chExt cx="0" cy="0"/>
        </a:xfrm>
      </p:grpSpPr>
      <p:sp>
        <p:nvSpPr>
          <p:cNvPr id="20" name="Google Shape;2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2" name="Google Shape;22;p1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3" name="Google Shape;2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6" name="Shape 26"/>
        <p:cNvGrpSpPr/>
        <p:nvPr/>
      </p:nvGrpSpPr>
      <p:grpSpPr>
        <a:xfrm>
          <a:off x="0" y="0"/>
          <a:ext cx="0" cy="0"/>
          <a:chOff x="0" y="0"/>
          <a:chExt cx="0" cy="0"/>
        </a:xfrm>
      </p:grpSpPr>
      <p:sp>
        <p:nvSpPr>
          <p:cNvPr id="27" name="Google Shape;2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 name="Google Shape;29;p1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0" name="Google Shape;30;p1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1" name="Google Shape;31;p1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32" name="Google Shape;3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p:nvPr>
            <p:ph idx="2" type="pic"/>
          </p:nvPr>
        </p:nvSpPr>
        <p:spPr>
          <a:xfrm>
            <a:off x="1792288" y="612775"/>
            <a:ext cx="5486400" cy="4114800"/>
          </a:xfrm>
          <a:prstGeom prst="rect">
            <a:avLst/>
          </a:prstGeom>
          <a:noFill/>
          <a:ln>
            <a:noFill/>
          </a:ln>
        </p:spPr>
      </p:sp>
      <p:sp>
        <p:nvSpPr>
          <p:cNvPr id="50" name="Google Shape;50;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0" name="Shape 60"/>
        <p:cNvGrpSpPr/>
        <p:nvPr/>
      </p:nvGrpSpPr>
      <p:grpSpPr>
        <a:xfrm>
          <a:off x="0" y="0"/>
          <a:ext cx="0" cy="0"/>
          <a:chOff x="0" y="0"/>
          <a:chExt cx="0" cy="0"/>
        </a:xfrm>
      </p:grpSpPr>
      <p:sp>
        <p:nvSpPr>
          <p:cNvPr id="61" name="Google Shape;61;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 Id="rId7"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
          <p:cNvPicPr preferRelativeResize="0"/>
          <p:nvPr/>
        </p:nvPicPr>
        <p:blipFill rotWithShape="1">
          <a:blip r:embed="rId3">
            <a:alphaModFix/>
          </a:blip>
          <a:srcRect b="0" l="0" r="0" t="0"/>
          <a:stretch/>
        </p:blipFill>
        <p:spPr>
          <a:xfrm rot="5400000">
            <a:off x="14935200" y="4406900"/>
            <a:ext cx="5816600" cy="12700"/>
          </a:xfrm>
          <a:prstGeom prst="rect">
            <a:avLst/>
          </a:prstGeom>
          <a:noFill/>
          <a:ln>
            <a:noFill/>
          </a:ln>
        </p:spPr>
      </p:pic>
      <p:pic>
        <p:nvPicPr>
          <p:cNvPr id="72" name="Google Shape;72;p1"/>
          <p:cNvPicPr preferRelativeResize="0"/>
          <p:nvPr/>
        </p:nvPicPr>
        <p:blipFill rotWithShape="1">
          <a:blip r:embed="rId3">
            <a:alphaModFix/>
          </a:blip>
          <a:srcRect b="0" l="0" r="0" t="0"/>
          <a:stretch/>
        </p:blipFill>
        <p:spPr>
          <a:xfrm rot="5400000">
            <a:off x="-2463800" y="4406900"/>
            <a:ext cx="5816600" cy="12700"/>
          </a:xfrm>
          <a:prstGeom prst="rect">
            <a:avLst/>
          </a:prstGeom>
          <a:noFill/>
          <a:ln>
            <a:noFill/>
          </a:ln>
        </p:spPr>
      </p:pic>
      <p:pic>
        <p:nvPicPr>
          <p:cNvPr id="73" name="Google Shape;73;p1"/>
          <p:cNvPicPr preferRelativeResize="0"/>
          <p:nvPr/>
        </p:nvPicPr>
        <p:blipFill rotWithShape="1">
          <a:blip r:embed="rId4">
            <a:alphaModFix/>
          </a:blip>
          <a:srcRect b="0" l="0" r="0" t="0"/>
          <a:stretch/>
        </p:blipFill>
        <p:spPr>
          <a:xfrm>
            <a:off x="368300" y="3898900"/>
            <a:ext cx="139700" cy="1041400"/>
          </a:xfrm>
          <a:prstGeom prst="rect">
            <a:avLst/>
          </a:prstGeom>
          <a:noFill/>
          <a:ln>
            <a:noFill/>
          </a:ln>
        </p:spPr>
      </p:pic>
      <p:pic>
        <p:nvPicPr>
          <p:cNvPr id="74" name="Google Shape;74;p1"/>
          <p:cNvPicPr preferRelativeResize="0"/>
          <p:nvPr/>
        </p:nvPicPr>
        <p:blipFill rotWithShape="1">
          <a:blip r:embed="rId4">
            <a:alphaModFix/>
          </a:blip>
          <a:srcRect b="0" l="0" r="0" t="0"/>
          <a:stretch/>
        </p:blipFill>
        <p:spPr>
          <a:xfrm>
            <a:off x="17780000" y="3898900"/>
            <a:ext cx="139700" cy="1041400"/>
          </a:xfrm>
          <a:prstGeom prst="rect">
            <a:avLst/>
          </a:prstGeom>
          <a:noFill/>
          <a:ln>
            <a:noFill/>
          </a:ln>
        </p:spPr>
      </p:pic>
      <p:pic>
        <p:nvPicPr>
          <p:cNvPr id="75" name="Google Shape;75;p1"/>
          <p:cNvPicPr preferRelativeResize="0"/>
          <p:nvPr/>
        </p:nvPicPr>
        <p:blipFill rotWithShape="1">
          <a:blip r:embed="rId5">
            <a:alphaModFix/>
          </a:blip>
          <a:srcRect b="0" l="0" r="0" t="0"/>
          <a:stretch/>
        </p:blipFill>
        <p:spPr>
          <a:xfrm>
            <a:off x="8597900" y="4775200"/>
            <a:ext cx="3149600" cy="393700"/>
          </a:xfrm>
          <a:prstGeom prst="rect">
            <a:avLst/>
          </a:prstGeom>
          <a:noFill/>
          <a:ln>
            <a:noFill/>
          </a:ln>
        </p:spPr>
      </p:pic>
      <p:pic>
        <p:nvPicPr>
          <p:cNvPr id="76" name="Google Shape;76;p1"/>
          <p:cNvPicPr preferRelativeResize="0"/>
          <p:nvPr/>
        </p:nvPicPr>
        <p:blipFill rotWithShape="1">
          <a:blip r:embed="rId6">
            <a:alphaModFix/>
          </a:blip>
          <a:srcRect b="0" l="0" r="0" t="0"/>
          <a:stretch/>
        </p:blipFill>
        <p:spPr>
          <a:xfrm>
            <a:off x="6413500" y="4775200"/>
            <a:ext cx="2806700" cy="393700"/>
          </a:xfrm>
          <a:prstGeom prst="rect">
            <a:avLst/>
          </a:prstGeom>
          <a:noFill/>
          <a:ln>
            <a:noFill/>
          </a:ln>
        </p:spPr>
      </p:pic>
      <p:sp>
        <p:nvSpPr>
          <p:cNvPr id="77" name="Google Shape;77;p1"/>
          <p:cNvSpPr txBox="1"/>
          <p:nvPr/>
        </p:nvSpPr>
        <p:spPr>
          <a:xfrm>
            <a:off x="16374918" y="469900"/>
            <a:ext cx="1562100" cy="330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sp>
        <p:nvSpPr>
          <p:cNvPr id="78" name="Google Shape;78;p1"/>
          <p:cNvSpPr txBox="1"/>
          <p:nvPr/>
        </p:nvSpPr>
        <p:spPr>
          <a:xfrm rot="-5400000">
            <a:off x="-838200" y="8432800"/>
            <a:ext cx="2552700" cy="3175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800"/>
              <a:buFont typeface="Arial"/>
              <a:buNone/>
            </a:pPr>
            <a:r>
              <a:rPr b="0" i="0" lang="ko-KR" sz="1800" u="none" cap="none" strike="noStrike">
                <a:solidFill>
                  <a:srgbClr val="595959"/>
                </a:solidFill>
                <a:latin typeface="Arial"/>
                <a:ea typeface="Arial"/>
                <a:cs typeface="Arial"/>
                <a:sym typeface="Arial"/>
              </a:rPr>
              <a:t>miricanvas.com</a:t>
            </a:r>
            <a:endParaRPr b="0" i="0" sz="1400" u="none" cap="none" strike="noStrike">
              <a:solidFill>
                <a:srgbClr val="000000"/>
              </a:solidFill>
              <a:latin typeface="Arial"/>
              <a:ea typeface="Arial"/>
              <a:cs typeface="Arial"/>
              <a:sym typeface="Arial"/>
            </a:endParaRPr>
          </a:p>
        </p:txBody>
      </p:sp>
      <p:sp>
        <p:nvSpPr>
          <p:cNvPr id="79" name="Google Shape;79;p1"/>
          <p:cNvSpPr txBox="1"/>
          <p:nvPr/>
        </p:nvSpPr>
        <p:spPr>
          <a:xfrm>
            <a:off x="3079172" y="2422263"/>
            <a:ext cx="12659591" cy="1905000"/>
          </a:xfrm>
          <a:prstGeom prst="rect">
            <a:avLst/>
          </a:prstGeom>
          <a:noFill/>
          <a:ln>
            <a:noFill/>
          </a:ln>
        </p:spPr>
        <p:txBody>
          <a:bodyPr anchorCtr="0" anchor="ctr" bIns="0" lIns="0" spcFirstLastPara="1" rIns="0" wrap="square" tIns="0">
            <a:noAutofit/>
          </a:bodyPr>
          <a:lstStyle/>
          <a:p>
            <a:pPr indent="0" lvl="0" marL="0" marR="0" rtl="0" algn="ctr">
              <a:lnSpc>
                <a:spcPct val="99600"/>
              </a:lnSpc>
              <a:spcBef>
                <a:spcPts val="0"/>
              </a:spcBef>
              <a:spcAft>
                <a:spcPts val="0"/>
              </a:spcAft>
              <a:buClr>
                <a:srgbClr val="000000"/>
              </a:buClr>
              <a:buSzPts val="10700"/>
              <a:buFont typeface="Arial"/>
              <a:buNone/>
            </a:pPr>
            <a:r>
              <a:rPr b="0" i="0" lang="ko-KR" sz="10700" u="none" cap="none" strike="noStrike">
                <a:solidFill>
                  <a:srgbClr val="000000"/>
                </a:solidFill>
                <a:latin typeface="Calibri"/>
                <a:ea typeface="Calibri"/>
                <a:cs typeface="Calibri"/>
                <a:sym typeface="Calibri"/>
              </a:rPr>
              <a:t>Ｃ Programming (W14)</a:t>
            </a:r>
            <a:endParaRPr b="0" i="0" sz="10700" u="none" cap="none" strike="noStrike">
              <a:solidFill>
                <a:srgbClr val="000000"/>
              </a:solidFill>
              <a:latin typeface="Calibri"/>
              <a:ea typeface="Calibri"/>
              <a:cs typeface="Calibri"/>
              <a:sym typeface="Calibri"/>
            </a:endParaRPr>
          </a:p>
        </p:txBody>
      </p:sp>
      <p:sp>
        <p:nvSpPr>
          <p:cNvPr id="80" name="Google Shape;80;p1"/>
          <p:cNvSpPr txBox="1"/>
          <p:nvPr/>
        </p:nvSpPr>
        <p:spPr>
          <a:xfrm>
            <a:off x="6388100" y="5867400"/>
            <a:ext cx="2882900" cy="406400"/>
          </a:xfrm>
          <a:prstGeom prst="rect">
            <a:avLst/>
          </a:prstGeom>
          <a:noFill/>
          <a:ln>
            <a:noFill/>
          </a:ln>
        </p:spPr>
        <p:txBody>
          <a:bodyPr anchorCtr="0" anchor="ctr" bIns="0" lIns="0" spcFirstLastPara="1" rIns="0" wrap="square" tIns="0">
            <a:noAutofit/>
          </a:bodyPr>
          <a:lstStyle/>
          <a:p>
            <a:pPr indent="0" lvl="0" marL="0" marR="0" rtl="0" algn="ctr">
              <a:lnSpc>
                <a:spcPct val="99600"/>
              </a:lnSpc>
              <a:spcBef>
                <a:spcPts val="0"/>
              </a:spcBef>
              <a:spcAft>
                <a:spcPts val="0"/>
              </a:spcAft>
              <a:buClr>
                <a:srgbClr val="000000"/>
              </a:buClr>
              <a:buSzPts val="2300"/>
              <a:buFont typeface="Arial"/>
              <a:buNone/>
            </a:pPr>
            <a:r>
              <a:t/>
            </a:r>
            <a:endParaRPr b="0" i="0" sz="2300" u="none" cap="none" strike="noStrike">
              <a:solidFill>
                <a:srgbClr val="FFFFFF"/>
              </a:solidFill>
              <a:latin typeface="Calibri"/>
              <a:ea typeface="Calibri"/>
              <a:cs typeface="Calibri"/>
              <a:sym typeface="Calibri"/>
            </a:endParaRPr>
          </a:p>
        </p:txBody>
      </p:sp>
      <p:pic>
        <p:nvPicPr>
          <p:cNvPr id="81" name="Google Shape;81;p1"/>
          <p:cNvPicPr preferRelativeResize="0"/>
          <p:nvPr/>
        </p:nvPicPr>
        <p:blipFill rotWithShape="1">
          <a:blip r:embed="rId7">
            <a:alphaModFix/>
          </a:blip>
          <a:srcRect b="0" l="0" r="0" t="0"/>
          <a:stretch/>
        </p:blipFill>
        <p:spPr>
          <a:xfrm>
            <a:off x="15220798" y="424873"/>
            <a:ext cx="1086002" cy="457264"/>
          </a:xfrm>
          <a:prstGeom prst="rect">
            <a:avLst/>
          </a:prstGeom>
          <a:noFill/>
          <a:ln>
            <a:noFill/>
          </a:ln>
        </p:spPr>
      </p:pic>
      <p:sp>
        <p:nvSpPr>
          <p:cNvPr id="82" name="Google Shape;82;p1"/>
          <p:cNvSpPr txBox="1"/>
          <p:nvPr/>
        </p:nvSpPr>
        <p:spPr>
          <a:xfrm>
            <a:off x="1930400" y="6896100"/>
            <a:ext cx="14444518" cy="1905000"/>
          </a:xfrm>
          <a:prstGeom prst="rect">
            <a:avLst/>
          </a:prstGeom>
          <a:noFill/>
          <a:ln>
            <a:noFill/>
          </a:ln>
        </p:spPr>
        <p:txBody>
          <a:bodyPr anchorCtr="0" anchor="ctr" bIns="0" lIns="0" spcFirstLastPara="1" rIns="0" wrap="square" tIns="0">
            <a:noAutofit/>
          </a:bodyPr>
          <a:lstStyle/>
          <a:p>
            <a:pPr indent="0" lvl="0" marL="0" marR="0" rtl="0" algn="ctr">
              <a:lnSpc>
                <a:spcPct val="99600"/>
              </a:lnSpc>
              <a:spcBef>
                <a:spcPts val="0"/>
              </a:spcBef>
              <a:spcAft>
                <a:spcPts val="0"/>
              </a:spcAft>
              <a:buClr>
                <a:srgbClr val="000000"/>
              </a:buClr>
              <a:buSzPts val="7200"/>
              <a:buFont typeface="Arial"/>
              <a:buNone/>
            </a:pPr>
            <a:r>
              <a:rPr b="0" i="0" lang="ko-KR" sz="7200" u="none" cap="none" strike="noStrike">
                <a:solidFill>
                  <a:srgbClr val="000000"/>
                </a:solidFill>
                <a:latin typeface="Calibri"/>
                <a:ea typeface="Calibri"/>
                <a:cs typeface="Calibri"/>
                <a:sym typeface="Calibri"/>
              </a:rPr>
              <a:t>Welcome!!</a:t>
            </a:r>
            <a:endParaRPr b="0" i="0" sz="1400" u="none" cap="none" strike="noStrike">
              <a:solidFill>
                <a:srgbClr val="000000"/>
              </a:solidFill>
              <a:latin typeface="Arial"/>
              <a:ea typeface="Arial"/>
              <a:cs typeface="Arial"/>
              <a:sym typeface="Arial"/>
            </a:endParaRPr>
          </a:p>
          <a:p>
            <a:pPr indent="0" lvl="0" marL="0" marR="0" rtl="0" algn="ctr">
              <a:lnSpc>
                <a:spcPct val="99600"/>
              </a:lnSpc>
              <a:spcBef>
                <a:spcPts val="0"/>
              </a:spcBef>
              <a:spcAft>
                <a:spcPts val="0"/>
              </a:spcAft>
              <a:buClr>
                <a:srgbClr val="000000"/>
              </a:buClr>
              <a:buSzPts val="7200"/>
              <a:buFont typeface="Arial"/>
              <a:buNone/>
            </a:pPr>
            <a:r>
              <a:rPr b="0" i="0" lang="ko-KR" sz="7200" u="none" cap="none" strike="noStrike">
                <a:solidFill>
                  <a:srgbClr val="000000"/>
                </a:solidFill>
                <a:latin typeface="Calibri"/>
                <a:ea typeface="Calibri"/>
                <a:cs typeface="Calibri"/>
                <a:sym typeface="Calibri"/>
              </a:rPr>
              <a:t>Please check attendance individually.</a:t>
            </a:r>
            <a:endParaRPr b="0" i="0" sz="1400" u="none" cap="none" strike="noStrike">
              <a:solidFill>
                <a:srgbClr val="000000"/>
              </a:solidFill>
              <a:latin typeface="Arial"/>
              <a:ea typeface="Arial"/>
              <a:cs typeface="Arial"/>
              <a:sym typeface="Arial"/>
            </a:endParaRPr>
          </a:p>
          <a:p>
            <a:pPr indent="0" lvl="0" marL="0" marR="0" rtl="0" algn="ctr">
              <a:lnSpc>
                <a:spcPct val="99600"/>
              </a:lnSpc>
              <a:spcBef>
                <a:spcPts val="0"/>
              </a:spcBef>
              <a:spcAft>
                <a:spcPts val="0"/>
              </a:spcAft>
              <a:buClr>
                <a:srgbClr val="000000"/>
              </a:buClr>
              <a:buSzPts val="7200"/>
              <a:buFont typeface="Arial"/>
              <a:buNone/>
            </a:pPr>
            <a:r>
              <a:rPr b="0" i="0" lang="ko-KR" sz="7200" u="none" cap="none" strike="noStrike">
                <a:solidFill>
                  <a:srgbClr val="000000"/>
                </a:solidFill>
                <a:latin typeface="Calibri"/>
                <a:ea typeface="Calibri"/>
                <a:cs typeface="Calibri"/>
                <a:sym typeface="Calibri"/>
              </a:rPr>
              <a:t>(Mobile App)</a:t>
            </a:r>
            <a:endParaRPr b="0" i="0" sz="72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g34a8f5571ca_0_75"/>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90" name="Google Shape;190;g34a8f5571ca_0_75"/>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191" name="Google Shape;191;g34a8f5571ca_0_75"/>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92" name="Google Shape;192;g34a8f5571ca_0_75"/>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193" name="Google Shape;193;g34a8f5571ca_0_75"/>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Cheating Policy</a:t>
            </a:r>
            <a:endParaRPr b="0" i="0" sz="4200" u="none" cap="none" strike="noStrike">
              <a:solidFill>
                <a:srgbClr val="595959"/>
              </a:solidFill>
              <a:latin typeface="Calibri"/>
              <a:ea typeface="Calibri"/>
              <a:cs typeface="Calibri"/>
              <a:sym typeface="Calibri"/>
            </a:endParaRPr>
          </a:p>
        </p:txBody>
      </p:sp>
      <p:sp>
        <p:nvSpPr>
          <p:cNvPr id="194" name="Google Shape;194;g34a8f5571ca_0_75"/>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95" name="Google Shape;195;g34a8f5571ca_0_75"/>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196" name="Google Shape;196;g34a8f5571ca_0_75"/>
          <p:cNvSpPr/>
          <p:nvPr/>
        </p:nvSpPr>
        <p:spPr>
          <a:xfrm>
            <a:off x="1509823" y="2371210"/>
            <a:ext cx="15349278" cy="67403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No computer, no phone, no extra material allowed.</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800" u="none" cap="none" strike="noStrike">
                <a:solidFill>
                  <a:srgbClr val="FF0000"/>
                </a:solidFill>
                <a:latin typeface="Arial"/>
                <a:ea typeface="Arial"/>
                <a:cs typeface="Arial"/>
                <a:sym typeface="Arial"/>
              </a:rPr>
              <a:t>Only A4 2 pages written by yourself are allowed</a:t>
            </a:r>
            <a:r>
              <a:rPr b="0" i="0" lang="ko-KR" sz="4800" u="none" cap="none" strike="noStrike">
                <a:solidFill>
                  <a:srgbClr val="000000"/>
                </a:solidFill>
                <a:latin typeface="Arial"/>
                <a:ea typeface="Arial"/>
                <a:cs typeface="Arial"/>
                <a:sym typeface="Arial"/>
              </a:rPr>
              <a:t>, and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ko-KR" sz="4800"/>
              <a:t>A4 </a:t>
            </a:r>
            <a:r>
              <a:rPr b="0" i="0" lang="ko-KR" sz="4800" u="none" cap="none" strike="noStrike">
                <a:solidFill>
                  <a:srgbClr val="000000"/>
                </a:solidFill>
                <a:latin typeface="Arial"/>
                <a:ea typeface="Arial"/>
                <a:cs typeface="Arial"/>
                <a:sym typeface="Arial"/>
              </a:rPr>
              <a:t>2 pa</a:t>
            </a:r>
            <a:r>
              <a:rPr lang="ko-KR" sz="4800"/>
              <a:t>ges</a:t>
            </a:r>
            <a:r>
              <a:rPr b="0" i="0" lang="ko-KR" sz="4800" u="none" cap="none" strike="noStrike">
                <a:solidFill>
                  <a:srgbClr val="000000"/>
                </a:solidFill>
                <a:latin typeface="Arial"/>
                <a:ea typeface="Arial"/>
                <a:cs typeface="Arial"/>
                <a:sym typeface="Arial"/>
              </a:rPr>
              <a:t> must be submitted together with the exam answer sheet after the final e</a:t>
            </a:r>
            <a:r>
              <a:rPr lang="ko-KR" sz="4800"/>
              <a:t>xam</a:t>
            </a:r>
            <a:r>
              <a:rPr b="0" i="0" lang="ko-KR" sz="4800" u="none" cap="none" strike="noStrike">
                <a:solidFill>
                  <a:srgbClr val="000000"/>
                </a:solidFill>
                <a:latin typeface="Arial"/>
                <a:ea typeface="Arial"/>
                <a:cs typeface="Arial"/>
                <a:sym typeface="Arial"/>
              </a:rPr>
              <a:t>. (</a:t>
            </a:r>
            <a:r>
              <a:rPr lang="ko-KR" sz="4800"/>
              <a:t>Expect </a:t>
            </a:r>
            <a:r>
              <a:rPr b="0" i="0" lang="ko-KR" sz="4800" u="none" cap="none" strike="noStrike">
                <a:solidFill>
                  <a:srgbClr val="000000"/>
                </a:solidFill>
                <a:latin typeface="Arial"/>
                <a:ea typeface="Arial"/>
                <a:cs typeface="Arial"/>
                <a:sym typeface="Arial"/>
              </a:rPr>
              <a:t>2 Hr)</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If you look at other people's answer sheets or discuss together during the exam, it will be considered cheating and you will receive an F, so don’t 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1"/>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03" name="Google Shape;203;p21"/>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04" name="Google Shape;204;p21"/>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05" name="Google Shape;205;p21"/>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06" name="Google Shape;206;p21"/>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Cheating Policy</a:t>
            </a:r>
            <a:endParaRPr b="0" i="0" sz="4200" u="none" cap="none" strike="noStrike">
              <a:solidFill>
                <a:srgbClr val="595959"/>
              </a:solidFill>
              <a:latin typeface="Calibri"/>
              <a:ea typeface="Calibri"/>
              <a:cs typeface="Calibri"/>
              <a:sym typeface="Calibri"/>
            </a:endParaRPr>
          </a:p>
        </p:txBody>
      </p:sp>
      <p:sp>
        <p:nvSpPr>
          <p:cNvPr id="207" name="Google Shape;207;p21"/>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08" name="Google Shape;208;p21"/>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09" name="Google Shape;209;p21"/>
          <p:cNvSpPr/>
          <p:nvPr/>
        </p:nvSpPr>
        <p:spPr>
          <a:xfrm>
            <a:off x="1509822" y="2371210"/>
            <a:ext cx="15812977"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No computer, No phone, No extra material.</a:t>
            </a:r>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오직 본인이 작성한 A4 2장만 허락되며, </a:t>
            </a:r>
            <a:endParaRPr/>
          </a:p>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시험 답안지와 함께 2장의 A4용지는 같이 제출해야 한다.</a:t>
            </a:r>
            <a:endParaRPr/>
          </a:p>
          <a:p>
            <a:pPr indent="0" lvl="0" marL="0" marR="0" rtl="0" algn="l">
              <a:lnSpc>
                <a:spcPct val="100000"/>
              </a:lnSpc>
              <a:spcBef>
                <a:spcPts val="0"/>
              </a:spcBef>
              <a:spcAft>
                <a:spcPts val="0"/>
              </a:spcAft>
              <a:buNone/>
            </a:pPr>
            <a:r>
              <a:t/>
            </a:r>
            <a:endParaRPr b="0" i="0" sz="4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800" u="none" cap="none" strike="noStrike">
                <a:solidFill>
                  <a:srgbClr val="000000"/>
                </a:solidFill>
                <a:latin typeface="Arial"/>
                <a:ea typeface="Arial"/>
                <a:cs typeface="Arial"/>
                <a:sym typeface="Arial"/>
              </a:rPr>
              <a:t>만일 시험 중에 다른 사람의 답안지를  보거나, 서로 협의 하는 것은 부정행위로 간주되고 F를 받을 수 있습니다.</a:t>
            </a:r>
            <a:endParaRPr b="0" i="0" sz="4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3"/>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16" name="Google Shape;216;p23"/>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17" name="Google Shape;217;p23"/>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18" name="Google Shape;218;p23"/>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19" name="Google Shape;219;p23"/>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Codyssey Policy</a:t>
            </a:r>
            <a:endParaRPr b="0" i="0" sz="4200" u="none" cap="none" strike="noStrike">
              <a:solidFill>
                <a:srgbClr val="595959"/>
              </a:solidFill>
              <a:latin typeface="Calibri"/>
              <a:ea typeface="Calibri"/>
              <a:cs typeface="Calibri"/>
              <a:sym typeface="Calibri"/>
            </a:endParaRPr>
          </a:p>
        </p:txBody>
      </p:sp>
      <p:sp>
        <p:nvSpPr>
          <p:cNvPr id="220" name="Google Shape;220;p23"/>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21" name="Google Shape;221;p23"/>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22" name="Google Shape;222;p23"/>
          <p:cNvSpPr/>
          <p:nvPr/>
        </p:nvSpPr>
        <p:spPr>
          <a:xfrm>
            <a:off x="1275907" y="1990211"/>
            <a:ext cx="16046893" cy="68634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4400" u="none" cap="none" strike="noStrike">
                <a:solidFill>
                  <a:srgbClr val="000000"/>
                </a:solidFill>
                <a:latin typeface="Arial"/>
                <a:ea typeface="Arial"/>
                <a:cs typeface="Arial"/>
                <a:sym typeface="Arial"/>
              </a:rPr>
              <a:t>많은 학생들이 추가 점수를 받기 위해 선택적인 코디세이 문제를 풀었다는 것을 알고 있습니다. 혼자 힘으로 문제를 풀고 공부한 학생들의 공정성을 위해, 코드를 복사하여 github에 붙여 넣은 학생들과 그렇지 않은 학생들을 구분이 필요합니다.</a:t>
            </a:r>
            <a:endParaRPr/>
          </a:p>
          <a:p>
            <a:pPr indent="0" lvl="0" marL="0" marR="0" rtl="0" algn="l">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400" u="none" cap="none" strike="noStrike">
                <a:solidFill>
                  <a:srgbClr val="000000"/>
                </a:solidFill>
                <a:latin typeface="Arial"/>
                <a:ea typeface="Arial"/>
                <a:cs typeface="Arial"/>
                <a:sym typeface="Arial"/>
              </a:rPr>
              <a:t>10개 이상의 문제를 풀었던 학생들은 교수님께 이메일로 github 주소를 보내주시기 바랍니다.</a:t>
            </a:r>
            <a:endParaRPr/>
          </a:p>
          <a:p>
            <a:pPr indent="0" lvl="0" marL="0" marR="0" rtl="0" algn="l">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4400" u="none" cap="none" strike="noStrike">
                <a:solidFill>
                  <a:srgbClr val="000000"/>
                </a:solidFill>
                <a:latin typeface="Arial"/>
                <a:ea typeface="Arial"/>
                <a:cs typeface="Arial"/>
                <a:sym typeface="Arial"/>
              </a:rPr>
              <a:t>확인 후, 필요한 경우 코드 내용에 대한 설명을 요청드릴 수 있습니다.</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4"/>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29" name="Google Shape;229;p24"/>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30" name="Google Shape;230;p24"/>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31" name="Google Shape;231;p24"/>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32" name="Google Shape;232;p24"/>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Mini Project </a:t>
            </a:r>
            <a:endParaRPr b="0" i="0" sz="4200" u="none" cap="none" strike="noStrike">
              <a:solidFill>
                <a:srgbClr val="595959"/>
              </a:solidFill>
              <a:latin typeface="Calibri"/>
              <a:ea typeface="Calibri"/>
              <a:cs typeface="Calibri"/>
              <a:sym typeface="Calibri"/>
            </a:endParaRPr>
          </a:p>
        </p:txBody>
      </p:sp>
      <p:sp>
        <p:nvSpPr>
          <p:cNvPr id="233" name="Google Shape;233;p24"/>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34" name="Google Shape;234;p24"/>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35" name="Google Shape;235;p24"/>
          <p:cNvSpPr/>
          <p:nvPr/>
        </p:nvSpPr>
        <p:spPr>
          <a:xfrm>
            <a:off x="1275907" y="1990211"/>
            <a:ext cx="16046893" cy="7294305"/>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ko-KR" sz="3200">
                <a:solidFill>
                  <a:schemeClr val="dk1"/>
                </a:solidFill>
              </a:rPr>
              <a:t>Today is our final class, and we’ll be working on a mini project.</a:t>
            </a:r>
            <a:endParaRPr sz="3200">
              <a:solidFill>
                <a:schemeClr val="dk1"/>
              </a:solidFill>
            </a:endParaRPr>
          </a:p>
          <a:p>
            <a:pPr indent="0" lvl="2" marL="0" marR="0" rtl="0" algn="l">
              <a:lnSpc>
                <a:spcPct val="100000"/>
              </a:lnSpc>
              <a:spcBef>
                <a:spcPts val="0"/>
              </a:spcBef>
              <a:spcAft>
                <a:spcPts val="0"/>
              </a:spcAft>
              <a:buNone/>
            </a:pPr>
            <a:r>
              <a:rPr lang="ko-KR" sz="3200">
                <a:solidFill>
                  <a:schemeClr val="dk1"/>
                </a:solidFill>
              </a:rPr>
              <a:t>To become truly skilled at programming, understanding the overall </a:t>
            </a:r>
            <a:r>
              <a:rPr b="1" lang="ko-KR" sz="3200">
                <a:solidFill>
                  <a:schemeClr val="dk1"/>
                </a:solidFill>
              </a:rPr>
              <a:t>data flow</a:t>
            </a:r>
            <a:r>
              <a:rPr lang="ko-KR" sz="3200">
                <a:solidFill>
                  <a:schemeClr val="dk1"/>
                </a:solidFill>
              </a:rPr>
              <a:t> and properly </a:t>
            </a:r>
            <a:r>
              <a:rPr b="1" lang="ko-KR" sz="3200">
                <a:solidFill>
                  <a:schemeClr val="dk1"/>
                </a:solidFill>
              </a:rPr>
              <a:t>modularizing functions</a:t>
            </a:r>
            <a:r>
              <a:rPr lang="ko-KR" sz="3200">
                <a:solidFill>
                  <a:schemeClr val="dk1"/>
                </a:solidFill>
              </a:rPr>
              <a:t> is more important than just writing technical code.</a:t>
            </a:r>
            <a:endParaRPr sz="3200">
              <a:solidFill>
                <a:schemeClr val="dk1"/>
              </a:solidFill>
            </a:endParaRPr>
          </a:p>
          <a:p>
            <a:pPr indent="0" lvl="2" marL="0" marR="0" rtl="0" algn="l">
              <a:lnSpc>
                <a:spcPct val="100000"/>
              </a:lnSpc>
              <a:spcBef>
                <a:spcPts val="0"/>
              </a:spcBef>
              <a:spcAft>
                <a:spcPts val="0"/>
              </a:spcAft>
              <a:buNone/>
            </a:pPr>
            <a:r>
              <a:t/>
            </a:r>
            <a:endParaRPr sz="3200">
              <a:solidFill>
                <a:schemeClr val="dk1"/>
              </a:solidFill>
            </a:endParaRPr>
          </a:p>
          <a:p>
            <a:pPr indent="0" lvl="2" marL="0" marR="0" rtl="0" algn="l">
              <a:lnSpc>
                <a:spcPct val="100000"/>
              </a:lnSpc>
              <a:spcBef>
                <a:spcPts val="0"/>
              </a:spcBef>
              <a:spcAft>
                <a:spcPts val="0"/>
              </a:spcAft>
              <a:buNone/>
            </a:pPr>
            <a:r>
              <a:rPr lang="ko-KR" sz="3200">
                <a:solidFill>
                  <a:schemeClr val="dk1"/>
                </a:solidFill>
              </a:rPr>
              <a:t>It is recommended to form teams of 4 to 6 members.</a:t>
            </a:r>
            <a:endParaRPr sz="3200">
              <a:solidFill>
                <a:schemeClr val="dk1"/>
              </a:solidFill>
            </a:endParaRPr>
          </a:p>
          <a:p>
            <a:pPr indent="0" lvl="2" marL="0" marR="0" rtl="0" algn="l">
              <a:lnSpc>
                <a:spcPct val="100000"/>
              </a:lnSpc>
              <a:spcBef>
                <a:spcPts val="0"/>
              </a:spcBef>
              <a:spcAft>
                <a:spcPts val="0"/>
              </a:spcAft>
              <a:buNone/>
            </a:pPr>
            <a:r>
              <a:rPr lang="ko-KR" sz="3200">
                <a:solidFill>
                  <a:schemeClr val="dk1"/>
                </a:solidFill>
              </a:rPr>
              <a:t>Each team will give a presentation starting at 11 a.m. to explain the reasoning behind their project design. (5 ~ 10 minutes)</a:t>
            </a:r>
            <a:endParaRPr sz="3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g35fd3ad1920_0_20"/>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42" name="Google Shape;242;g35fd3ad1920_0_20"/>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43" name="Google Shape;243;g35fd3ad1920_0_20"/>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44" name="Google Shape;244;g35fd3ad1920_0_20"/>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45" name="Google Shape;245;g35fd3ad1920_0_20"/>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Mini Project (</a:t>
            </a:r>
            <a:r>
              <a:rPr lang="ko-KR" sz="4200">
                <a:solidFill>
                  <a:srgbClr val="595959"/>
                </a:solidFill>
                <a:latin typeface="Calibri"/>
                <a:ea typeface="Calibri"/>
                <a:cs typeface="Calibri"/>
                <a:sym typeface="Calibri"/>
              </a:rPr>
              <a:t>example</a:t>
            </a:r>
            <a:r>
              <a:rPr b="0" i="0" lang="ko-KR" sz="4200" u="none" cap="none" strike="noStrike">
                <a:solidFill>
                  <a:srgbClr val="595959"/>
                </a:solidFill>
                <a:latin typeface="Calibri"/>
                <a:ea typeface="Calibri"/>
                <a:cs typeface="Calibri"/>
                <a:sym typeface="Calibri"/>
              </a:rPr>
              <a:t>)</a:t>
            </a:r>
            <a:endParaRPr b="0" i="0" sz="4200" u="none" cap="none" strike="noStrike">
              <a:solidFill>
                <a:srgbClr val="595959"/>
              </a:solidFill>
              <a:latin typeface="Calibri"/>
              <a:ea typeface="Calibri"/>
              <a:cs typeface="Calibri"/>
              <a:sym typeface="Calibri"/>
            </a:endParaRPr>
          </a:p>
        </p:txBody>
      </p:sp>
      <p:sp>
        <p:nvSpPr>
          <p:cNvPr id="246" name="Google Shape;246;g35fd3ad1920_0_20"/>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47" name="Google Shape;247;g35fd3ad1920_0_20"/>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48" name="Google Shape;248;g35fd3ad1920_0_20"/>
          <p:cNvSpPr/>
          <p:nvPr/>
        </p:nvSpPr>
        <p:spPr>
          <a:xfrm>
            <a:off x="1275907" y="1990211"/>
            <a:ext cx="16047000" cy="729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We want to store information of 10 students and print out the information of the students. Consider modularization and write a structure and member functions.</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[Structure]</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Student name, student ID, student grades</a:t>
            </a:r>
            <a:endParaRPr/>
          </a:p>
          <a:p>
            <a:pPr indent="-342900" lvl="0" marL="57150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[Member functions]</a:t>
            </a:r>
            <a:endParaRPr/>
          </a:p>
          <a:p>
            <a:pPr indent="0" lvl="2"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Function that prints only the student name</a:t>
            </a:r>
            <a:endParaRPr/>
          </a:p>
          <a:p>
            <a:pPr indent="0" lvl="2"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Function that prints only the student ID</a:t>
            </a:r>
            <a:endParaRPr/>
          </a:p>
          <a:p>
            <a:pPr indent="0" lvl="2"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Function that prints only the student grades</a:t>
            </a:r>
            <a:endParaRPr/>
          </a:p>
          <a:p>
            <a:pPr indent="0" lvl="2"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Function that prints the student name, ID, and grades</a:t>
            </a:r>
            <a:endParaRPr/>
          </a:p>
          <a:p>
            <a:pPr indent="0" lvl="2"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Function that prints the average grade of all students</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25"/>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55" name="Google Shape;255;p25"/>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56" name="Google Shape;256;p25"/>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57" name="Google Shape;257;p25"/>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58" name="Google Shape;258;p25"/>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Mini Project (1)</a:t>
            </a:r>
            <a:endParaRPr b="0" i="0" sz="4200" u="none" cap="none" strike="noStrike">
              <a:solidFill>
                <a:srgbClr val="595959"/>
              </a:solidFill>
              <a:latin typeface="Calibri"/>
              <a:ea typeface="Calibri"/>
              <a:cs typeface="Calibri"/>
              <a:sym typeface="Calibri"/>
            </a:endParaRPr>
          </a:p>
        </p:txBody>
      </p:sp>
      <p:sp>
        <p:nvSpPr>
          <p:cNvPr id="259" name="Google Shape;259;p25"/>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60" name="Google Shape;260;p25"/>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61" name="Google Shape;261;p25"/>
          <p:cNvSpPr/>
          <p:nvPr/>
        </p:nvSpPr>
        <p:spPr>
          <a:xfrm>
            <a:off x="1275907" y="1990211"/>
            <a:ext cx="16046893" cy="67403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학생 10명의 정보를 저장하고 학생들의 정보를 출력하고자 한다. 모듈화를 고려해서 구조체와 멤버 함수를 작성하시요.</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구조체 ]</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이름, 학생 ID, 학생 성적</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멤버 함수]</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이름만 출력하는 함수</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ID만 출력하는 함수</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성적만 출력하는 함수</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이름, ID, 성적을 출력하는 함수</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학생 전체 평균 성적을 출력하는 함수</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26"/>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68" name="Google Shape;268;p26"/>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69" name="Google Shape;269;p26"/>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270" name="Google Shape;270;p26"/>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271" name="Google Shape;271;p26"/>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Mini Project</a:t>
            </a:r>
            <a:endParaRPr b="0" i="0" sz="4200" u="none" cap="none" strike="noStrike">
              <a:solidFill>
                <a:srgbClr val="595959"/>
              </a:solidFill>
              <a:latin typeface="Calibri"/>
              <a:ea typeface="Calibri"/>
              <a:cs typeface="Calibri"/>
              <a:sym typeface="Calibri"/>
            </a:endParaRPr>
          </a:p>
        </p:txBody>
      </p:sp>
      <p:sp>
        <p:nvSpPr>
          <p:cNvPr id="272" name="Google Shape;272;p26"/>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273" name="Google Shape;273;p26"/>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274" name="Google Shape;274;p26"/>
          <p:cNvSpPr/>
          <p:nvPr/>
        </p:nvSpPr>
        <p:spPr>
          <a:xfrm>
            <a:off x="1275907" y="1990211"/>
            <a:ext cx="16046893" cy="67403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Write a car structure and a program to move the car from the starting point to the destination.</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The car moves one </a:t>
            </a:r>
            <a:r>
              <a:rPr lang="ko-KR" sz="3600"/>
              <a:t>step( x or y) </a:t>
            </a:r>
            <a:r>
              <a:rPr b="0" i="0" lang="ko-KR" sz="3600" u="none" cap="none" strike="noStrike">
                <a:solidFill>
                  <a:srgbClr val="000000"/>
                </a:solidFill>
                <a:latin typeface="Arial"/>
                <a:ea typeface="Arial"/>
                <a:cs typeface="Arial"/>
                <a:sym typeface="Arial"/>
              </a:rPr>
              <a:t>at a time on the coordinates by receiving the driver input </a:t>
            </a:r>
            <a:r>
              <a:rPr lang="ko-KR" sz="3600"/>
              <a:t>or</a:t>
            </a:r>
            <a:r>
              <a:rPr b="0" i="0" lang="ko-KR" sz="3600" u="none" cap="none" strike="noStrike">
                <a:solidFill>
                  <a:srgbClr val="000000"/>
                </a:solidFill>
                <a:latin typeface="Arial"/>
                <a:ea typeface="Arial"/>
                <a:cs typeface="Arial"/>
                <a:sym typeface="Arial"/>
              </a:rPr>
              <a:t> by c</a:t>
            </a:r>
            <a:r>
              <a:rPr lang="ko-KR" sz="3600"/>
              <a:t>alculating coordinate automatically</a:t>
            </a:r>
            <a:r>
              <a:rPr b="0" i="0" lang="ko-KR" sz="36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Input: Start, Left Turn, Right Turn, Backward, Stop</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Car Structure ]</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Car Control Function ]</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 </a:t>
            </a:r>
            <a:endParaRPr b="0" i="0" sz="3600" u="none" cap="none" strike="noStrike">
              <a:solidFill>
                <a:srgbClr val="000000"/>
              </a:solidFill>
              <a:latin typeface="Arial"/>
              <a:ea typeface="Arial"/>
              <a:cs typeface="Arial"/>
              <a:sym typeface="Arial"/>
            </a:endParaRPr>
          </a:p>
        </p:txBody>
      </p:sp>
      <p:graphicFrame>
        <p:nvGraphicFramePr>
          <p:cNvPr id="275" name="Google Shape;275;p26"/>
          <p:cNvGraphicFramePr/>
          <p:nvPr/>
        </p:nvGraphicFramePr>
        <p:xfrm>
          <a:off x="13996219" y="5680997"/>
          <a:ext cx="3000000" cy="3000000"/>
        </p:xfrm>
        <a:graphic>
          <a:graphicData uri="http://schemas.openxmlformats.org/drawingml/2006/table">
            <a:tbl>
              <a:tblPr bandRow="1" firstRow="1">
                <a:noFill/>
                <a:tableStyleId>{2F5BC14D-777E-43AD-997E-088157F44422}</a:tableStyleId>
              </a:tblPr>
              <a:tblGrid>
                <a:gridCol w="459650"/>
                <a:gridCol w="459650"/>
                <a:gridCol w="459650"/>
                <a:gridCol w="459650"/>
                <a:gridCol w="459650"/>
                <a:gridCol w="459650"/>
              </a:tblGrid>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276" name="Google Shape;276;p26"/>
          <p:cNvPicPr preferRelativeResize="0"/>
          <p:nvPr/>
        </p:nvPicPr>
        <p:blipFill rotWithShape="1">
          <a:blip r:embed="rId7">
            <a:alphaModFix/>
          </a:blip>
          <a:srcRect b="0" l="0" r="0" t="0"/>
          <a:stretch/>
        </p:blipFill>
        <p:spPr>
          <a:xfrm>
            <a:off x="13468325" y="7727735"/>
            <a:ext cx="495282" cy="356603"/>
          </a:xfrm>
          <a:prstGeom prst="rect">
            <a:avLst/>
          </a:prstGeom>
          <a:noFill/>
          <a:ln>
            <a:noFill/>
          </a:ln>
        </p:spPr>
      </p:pic>
      <p:sp>
        <p:nvSpPr>
          <p:cNvPr id="277" name="Google Shape;277;p26"/>
          <p:cNvSpPr txBox="1"/>
          <p:nvPr/>
        </p:nvSpPr>
        <p:spPr>
          <a:xfrm>
            <a:off x="16562441" y="7919456"/>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800" u="none" cap="none" strike="noStrike">
                <a:solidFill>
                  <a:srgbClr val="000000"/>
                </a:solidFill>
                <a:latin typeface="Arial"/>
                <a:ea typeface="Arial"/>
                <a:cs typeface="Arial"/>
                <a:sym typeface="Arial"/>
              </a:rPr>
              <a:t>X</a:t>
            </a:r>
            <a:endParaRPr b="1" i="0" sz="1800" u="none" cap="none" strike="noStrike">
              <a:solidFill>
                <a:srgbClr val="000000"/>
              </a:solidFill>
              <a:latin typeface="Arial"/>
              <a:ea typeface="Arial"/>
              <a:cs typeface="Arial"/>
              <a:sym typeface="Arial"/>
            </a:endParaRPr>
          </a:p>
        </p:txBody>
      </p:sp>
      <p:sp>
        <p:nvSpPr>
          <p:cNvPr id="278" name="Google Shape;278;p26"/>
          <p:cNvSpPr txBox="1"/>
          <p:nvPr/>
        </p:nvSpPr>
        <p:spPr>
          <a:xfrm>
            <a:off x="13625053" y="5409772"/>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800" u="none" cap="none" strike="noStrike">
                <a:solidFill>
                  <a:srgbClr val="000000"/>
                </a:solidFill>
                <a:latin typeface="Arial"/>
                <a:ea typeface="Arial"/>
                <a:cs typeface="Arial"/>
                <a:sym typeface="Arial"/>
              </a:rPr>
              <a:t>Y</a:t>
            </a:r>
            <a:endParaRPr b="1" i="0" sz="1800" u="none" cap="none" strike="noStrike">
              <a:solidFill>
                <a:srgbClr val="000000"/>
              </a:solidFill>
              <a:latin typeface="Arial"/>
              <a:ea typeface="Arial"/>
              <a:cs typeface="Arial"/>
              <a:sym typeface="Arial"/>
            </a:endParaRPr>
          </a:p>
        </p:txBody>
      </p:sp>
      <p:sp>
        <p:nvSpPr>
          <p:cNvPr id="279" name="Google Shape;279;p26"/>
          <p:cNvSpPr/>
          <p:nvPr/>
        </p:nvSpPr>
        <p:spPr>
          <a:xfrm>
            <a:off x="15220798" y="6268066"/>
            <a:ext cx="321392" cy="355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280" name="Google Shape;280;p26"/>
          <p:cNvCxnSpPr/>
          <p:nvPr/>
        </p:nvCxnSpPr>
        <p:spPr>
          <a:xfrm>
            <a:off x="14004575" y="7906036"/>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281" name="Google Shape;281;p26"/>
          <p:cNvCxnSpPr/>
          <p:nvPr/>
        </p:nvCxnSpPr>
        <p:spPr>
          <a:xfrm>
            <a:off x="14459315" y="7158787"/>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282" name="Google Shape;282;p26"/>
          <p:cNvCxnSpPr/>
          <p:nvPr/>
        </p:nvCxnSpPr>
        <p:spPr>
          <a:xfrm>
            <a:off x="14938642" y="7158782"/>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283" name="Google Shape;283;p26"/>
          <p:cNvCxnSpPr/>
          <p:nvPr/>
        </p:nvCxnSpPr>
        <p:spPr>
          <a:xfrm rot="10800000">
            <a:off x="14460794" y="7151409"/>
            <a:ext cx="0" cy="747253"/>
          </a:xfrm>
          <a:prstGeom prst="straightConnector1">
            <a:avLst/>
          </a:prstGeom>
          <a:noFill/>
          <a:ln cap="flat" cmpd="sng" w="38100">
            <a:solidFill>
              <a:srgbClr val="FF0000"/>
            </a:solidFill>
            <a:prstDash val="solid"/>
            <a:round/>
            <a:headEnd len="sm" w="sm" type="none"/>
            <a:tailEnd len="med" w="med" type="triangle"/>
          </a:ln>
        </p:spPr>
      </p:cxnSp>
      <p:cxnSp>
        <p:nvCxnSpPr>
          <p:cNvPr id="284" name="Google Shape;284;p26"/>
          <p:cNvCxnSpPr/>
          <p:nvPr/>
        </p:nvCxnSpPr>
        <p:spPr>
          <a:xfrm rot="10800000">
            <a:off x="15380111" y="6455778"/>
            <a:ext cx="0" cy="747253"/>
          </a:xfrm>
          <a:prstGeom prst="straightConnector1">
            <a:avLst/>
          </a:prstGeom>
          <a:noFill/>
          <a:ln cap="flat" cmpd="sng" w="38100">
            <a:solidFill>
              <a:srgbClr val="FF0000"/>
            </a:solidFill>
            <a:prstDash val="solid"/>
            <a:round/>
            <a:headEnd len="sm" w="sm" type="none"/>
            <a:tailEnd len="med" w="med" type="triangle"/>
          </a:ln>
        </p:spPr>
      </p:cxnSp>
      <p:sp>
        <p:nvSpPr>
          <p:cNvPr id="285" name="Google Shape;285;p26"/>
          <p:cNvSpPr/>
          <p:nvPr/>
        </p:nvSpPr>
        <p:spPr>
          <a:xfrm>
            <a:off x="16374918" y="4779668"/>
            <a:ext cx="1364226" cy="612648"/>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77898" y="299660"/>
                </a:lnTo>
              </a:path>
            </a:pathLst>
          </a:cu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ko-KR" sz="1800" u="none" cap="none" strike="noStrike">
                <a:solidFill>
                  <a:srgbClr val="0000FF"/>
                </a:solidFill>
                <a:latin typeface="Arial"/>
                <a:ea typeface="Arial"/>
                <a:cs typeface="Arial"/>
                <a:sym typeface="Arial"/>
              </a:rPr>
              <a:t>Destination</a:t>
            </a:r>
            <a:endParaRPr b="0" i="0" sz="1800" u="none" cap="none" strike="noStrike">
              <a:solidFill>
                <a:srgbClr val="0000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5fd3ad1920_0_0"/>
          <p:cNvSpPr txBox="1"/>
          <p:nvPr/>
        </p:nvSpPr>
        <p:spPr>
          <a:xfrm>
            <a:off x="281350" y="287225"/>
            <a:ext cx="17881500" cy="1016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KR" sz="2400">
                <a:solidFill>
                  <a:schemeClr val="dk1"/>
                </a:solidFill>
              </a:rPr>
              <a:t>[ Step 1 ]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ko-KR" sz="2400">
                <a:solidFill>
                  <a:schemeClr val="dk1"/>
                </a:solidFill>
              </a:rPr>
              <a:t>Define a </a:t>
            </a:r>
            <a:r>
              <a:rPr lang="ko-KR" sz="2400">
                <a:solidFill>
                  <a:srgbClr val="188038"/>
                </a:solidFill>
                <a:latin typeface="Roboto Mono"/>
                <a:ea typeface="Roboto Mono"/>
                <a:cs typeface="Roboto Mono"/>
                <a:sym typeface="Roboto Mono"/>
              </a:rPr>
              <a:t>Car</a:t>
            </a:r>
            <a:r>
              <a:rPr lang="ko-KR" sz="2400">
                <a:solidFill>
                  <a:schemeClr val="dk1"/>
                </a:solidFill>
              </a:rPr>
              <a:t> struct with 4+ member variables </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ko-KR" sz="2400">
                <a:solidFill>
                  <a:schemeClr val="dk1"/>
                </a:solidFill>
              </a:rPr>
              <a:t>Create an array of </a:t>
            </a:r>
            <a:r>
              <a:rPr lang="ko-KR" sz="2400">
                <a:solidFill>
                  <a:srgbClr val="188038"/>
                </a:solidFill>
                <a:latin typeface="Roboto Mono"/>
                <a:ea typeface="Roboto Mono"/>
                <a:cs typeface="Roboto Mono"/>
                <a:sym typeface="Roboto Mono"/>
              </a:rPr>
              <a:t>Car</a:t>
            </a:r>
            <a:r>
              <a:rPr lang="ko-KR" sz="2400">
                <a:solidFill>
                  <a:schemeClr val="dk1"/>
                </a:solidFill>
              </a:rPr>
              <a:t> structs (initialize 5 or more)</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ko-KR" sz="2400">
                <a:solidFill>
                  <a:schemeClr val="dk1"/>
                </a:solidFill>
              </a:rPr>
              <a:t>Get user input for one </a:t>
            </a:r>
            <a:r>
              <a:rPr lang="ko-KR" sz="2400">
                <a:solidFill>
                  <a:srgbClr val="188038"/>
                </a:solidFill>
                <a:latin typeface="Roboto Mono"/>
                <a:ea typeface="Roboto Mono"/>
                <a:cs typeface="Roboto Mono"/>
                <a:sym typeface="Roboto Mono"/>
              </a:rPr>
              <a:t>Car, </a:t>
            </a:r>
            <a:r>
              <a:rPr lang="ko-KR" sz="2400">
                <a:solidFill>
                  <a:schemeClr val="dk1"/>
                </a:solidFill>
                <a:latin typeface="Roboto Mono"/>
                <a:ea typeface="Roboto Mono"/>
                <a:cs typeface="Roboto Mono"/>
                <a:sym typeface="Roboto Mono"/>
              </a:rPr>
              <a:t>then store </a:t>
            </a:r>
            <a:r>
              <a:rPr lang="ko-KR" sz="2400">
                <a:solidFill>
                  <a:srgbClr val="188038"/>
                </a:solidFill>
                <a:latin typeface="Roboto Mono"/>
                <a:ea typeface="Roboto Mono"/>
                <a:cs typeface="Roboto Mono"/>
                <a:sym typeface="Roboto Mono"/>
              </a:rPr>
              <a:t>new Car</a:t>
            </a:r>
            <a:r>
              <a:rPr lang="ko-KR" sz="2400">
                <a:solidFill>
                  <a:schemeClr val="dk1"/>
                </a:solidFill>
                <a:latin typeface="Roboto Mono"/>
                <a:ea typeface="Roboto Mono"/>
                <a:cs typeface="Roboto Mono"/>
                <a:sym typeface="Roboto Mono"/>
              </a:rPr>
              <a:t> into the array of struct</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ko-KR" sz="2400">
                <a:solidFill>
                  <a:schemeClr val="dk1"/>
                </a:solidFill>
              </a:rPr>
              <a:t>Function to print all </a:t>
            </a:r>
            <a:r>
              <a:rPr lang="ko-KR" sz="2400">
                <a:solidFill>
                  <a:srgbClr val="188038"/>
                </a:solidFill>
                <a:latin typeface="Roboto Mono"/>
                <a:ea typeface="Roboto Mono"/>
                <a:cs typeface="Roboto Mono"/>
                <a:sym typeface="Roboto Mono"/>
              </a:rPr>
              <a:t>Car</a:t>
            </a:r>
            <a:r>
              <a:rPr lang="ko-KR" sz="2400">
                <a:solidFill>
                  <a:schemeClr val="dk1"/>
                </a:solidFill>
              </a:rPr>
              <a:t> information</a:t>
            </a:r>
            <a:endParaRPr sz="2400">
              <a:solidFill>
                <a:schemeClr val="dk1"/>
              </a:solidFill>
            </a:endParaRPr>
          </a:p>
          <a:p>
            <a:pPr indent="0" lvl="0" marL="914400" rtl="0" algn="l">
              <a:spcBef>
                <a:spcPts val="0"/>
              </a:spcBef>
              <a:spcAft>
                <a:spcPts val="0"/>
              </a:spcAft>
              <a:buNone/>
            </a:pPr>
            <a:r>
              <a:t/>
            </a:r>
            <a:endParaRPr sz="2400">
              <a:solidFill>
                <a:schemeClr val="dk1"/>
              </a:solidFill>
            </a:endParaRPr>
          </a:p>
          <a:p>
            <a:pPr indent="-381000" lvl="0" marL="457200" rtl="0" algn="l">
              <a:spcBef>
                <a:spcPts val="0"/>
              </a:spcBef>
              <a:spcAft>
                <a:spcPts val="0"/>
              </a:spcAft>
              <a:buSzPts val="2400"/>
              <a:buChar char="-"/>
            </a:pPr>
            <a:r>
              <a:rPr lang="ko-KR" sz="2400">
                <a:solidFill>
                  <a:schemeClr val="dk1"/>
                </a:solidFill>
              </a:rPr>
              <a:t>Function to print selected </a:t>
            </a:r>
            <a:r>
              <a:rPr lang="ko-KR" sz="2400">
                <a:solidFill>
                  <a:srgbClr val="188038"/>
                </a:solidFill>
                <a:latin typeface="Roboto Mono"/>
                <a:ea typeface="Roboto Mono"/>
                <a:cs typeface="Roboto Mono"/>
                <a:sym typeface="Roboto Mono"/>
              </a:rPr>
              <a:t>Car</a:t>
            </a:r>
            <a:r>
              <a:rPr lang="ko-KR" sz="2400">
                <a:solidFill>
                  <a:schemeClr val="dk1"/>
                </a:solidFill>
              </a:rPr>
              <a:t> only</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ko-KR" sz="2400">
                <a:solidFill>
                  <a:schemeClr val="dk1"/>
                </a:solidFill>
              </a:rPr>
              <a:t>[ Step 2 ]</a:t>
            </a:r>
            <a:endParaRPr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ko-KR" sz="2400">
                <a:solidFill>
                  <a:schemeClr val="dk1"/>
                </a:solidFill>
              </a:rPr>
              <a:t>Set the c</a:t>
            </a:r>
            <a:r>
              <a:rPr lang="ko-KR" sz="2400">
                <a:solidFill>
                  <a:schemeClr val="dk1"/>
                </a:solidFill>
              </a:rPr>
              <a:t>urrent car position (x, y) = (0, 0)</a:t>
            </a:r>
            <a:br>
              <a:rPr lang="ko-KR"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ko-KR" sz="2400">
                <a:solidFill>
                  <a:schemeClr val="dk1"/>
                </a:solidFill>
              </a:rPr>
              <a:t>Get destination coordinates from the user</a:t>
            </a:r>
            <a:br>
              <a:rPr lang="ko-KR"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ko-KR" sz="2400">
                <a:solidFill>
                  <a:schemeClr val="dk1"/>
                </a:solidFill>
              </a:rPr>
              <a:t>Function to move car step-by-step to the destination (print each step)</a:t>
            </a:r>
            <a:endParaRPr sz="2400">
              <a:solidFill>
                <a:schemeClr val="dk1"/>
              </a:solidFill>
            </a:endParaRPr>
          </a:p>
          <a:p>
            <a:pPr indent="457200" lvl="0" marL="457200" rtl="0" algn="l">
              <a:lnSpc>
                <a:spcPct val="115000"/>
              </a:lnSpc>
              <a:spcBef>
                <a:spcPts val="1200"/>
              </a:spcBef>
              <a:spcAft>
                <a:spcPts val="0"/>
              </a:spcAft>
              <a:buNone/>
            </a:pPr>
            <a:r>
              <a:rPr lang="ko-KR" sz="2400">
                <a:solidFill>
                  <a:schemeClr val="dk1"/>
                </a:solidFill>
              </a:rPr>
              <a:t>. By user input</a:t>
            </a:r>
            <a:endParaRPr sz="2400">
              <a:solidFill>
                <a:schemeClr val="dk1"/>
              </a:solidFill>
            </a:endParaRPr>
          </a:p>
          <a:p>
            <a:pPr indent="457200" lvl="0" marL="457200" rtl="0" algn="l">
              <a:lnSpc>
                <a:spcPct val="115000"/>
              </a:lnSpc>
              <a:spcBef>
                <a:spcPts val="1200"/>
              </a:spcBef>
              <a:spcAft>
                <a:spcPts val="0"/>
              </a:spcAft>
              <a:buNone/>
            </a:pPr>
            <a:r>
              <a:rPr lang="ko-KR" sz="2400">
                <a:solidFill>
                  <a:schemeClr val="dk1"/>
                </a:solidFill>
              </a:rPr>
              <a:t>. Calculate automatically</a:t>
            </a:r>
            <a:br>
              <a:rPr lang="ko-KR" sz="2400">
                <a:solidFill>
                  <a:schemeClr val="dk1"/>
                </a:solidFill>
              </a:rPr>
            </a:br>
            <a:endParaRPr sz="2400">
              <a:solidFill>
                <a:schemeClr val="dk1"/>
              </a:solidFill>
            </a:endParaRPr>
          </a:p>
          <a:p>
            <a:pPr indent="-381000" lvl="0" marL="457200" rtl="0" algn="l">
              <a:lnSpc>
                <a:spcPct val="115000"/>
              </a:lnSpc>
              <a:spcBef>
                <a:spcPts val="1200"/>
              </a:spcBef>
              <a:spcAft>
                <a:spcPts val="0"/>
              </a:spcAft>
              <a:buClr>
                <a:schemeClr val="dk1"/>
              </a:buClr>
              <a:buSzPts val="2400"/>
              <a:buChar char="-"/>
            </a:pPr>
            <a:r>
              <a:rPr lang="ko-KR" sz="2400">
                <a:solidFill>
                  <a:schemeClr val="dk1"/>
                </a:solidFill>
              </a:rPr>
              <a:t>Create a main function to complete all steps</a:t>
            </a:r>
            <a:br>
              <a:rPr lang="ko-KR" sz="2400">
                <a:solidFill>
                  <a:schemeClr val="dk1"/>
                </a:solidFill>
              </a:rPr>
            </a:b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27"/>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298" name="Google Shape;298;p27"/>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299" name="Google Shape;299;p27"/>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300" name="Google Shape;300;p27"/>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301" name="Google Shape;301;p27"/>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Mini Project (2)</a:t>
            </a:r>
            <a:endParaRPr b="0" i="0" sz="4200" u="none" cap="none" strike="noStrike">
              <a:solidFill>
                <a:srgbClr val="595959"/>
              </a:solidFill>
              <a:latin typeface="Calibri"/>
              <a:ea typeface="Calibri"/>
              <a:cs typeface="Calibri"/>
              <a:sym typeface="Calibri"/>
            </a:endParaRPr>
          </a:p>
        </p:txBody>
      </p:sp>
      <p:sp>
        <p:nvSpPr>
          <p:cNvPr id="302" name="Google Shape;302;p27"/>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303" name="Google Shape;303;p27"/>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304" name="Google Shape;304;p27"/>
          <p:cNvSpPr/>
          <p:nvPr/>
        </p:nvSpPr>
        <p:spPr>
          <a:xfrm>
            <a:off x="1275907" y="1990211"/>
            <a:ext cx="16046893" cy="61863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자동차 구조체를 작성하고, 자동차를 출발지에서 목적지까지 이동하도록 하는 프로그램을 작성하시요</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자동차는 조정자 입력을 받아 좌표의 한칸씩 이동한다.</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Input: 출발, 좌회전, 우회전, 후진, 멈춤</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자동차 구조체 ]</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자동차 조절 함수 ]</a:t>
            </a:r>
            <a:endParaRPr/>
          </a:p>
          <a:p>
            <a:pPr indent="0" lvl="0" marL="0" marR="0" rtl="0" algn="l">
              <a:lnSpc>
                <a:spcPct val="100000"/>
              </a:lnSpc>
              <a:spcBef>
                <a:spcPts val="0"/>
              </a:spcBef>
              <a:spcAft>
                <a:spcPts val="0"/>
              </a:spcAft>
              <a:buNone/>
            </a:pPr>
            <a:r>
              <a:rPr b="0" i="0" lang="ko-KR" sz="3600" u="none" cap="none" strike="noStrike">
                <a:solidFill>
                  <a:srgbClr val="000000"/>
                </a:solidFill>
                <a:latin typeface="Arial"/>
                <a:ea typeface="Arial"/>
                <a:cs typeface="Arial"/>
                <a:sym typeface="Arial"/>
              </a:rPr>
              <a:t> -</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3600" u="none" cap="none" strike="noStrike">
              <a:solidFill>
                <a:srgbClr val="000000"/>
              </a:solidFill>
              <a:latin typeface="Arial"/>
              <a:ea typeface="Arial"/>
              <a:cs typeface="Arial"/>
              <a:sym typeface="Arial"/>
            </a:endParaRPr>
          </a:p>
        </p:txBody>
      </p:sp>
      <p:graphicFrame>
        <p:nvGraphicFramePr>
          <p:cNvPr id="305" name="Google Shape;305;p27"/>
          <p:cNvGraphicFramePr/>
          <p:nvPr/>
        </p:nvGraphicFramePr>
        <p:xfrm>
          <a:off x="13996219" y="4678106"/>
          <a:ext cx="3000000" cy="3000000"/>
        </p:xfrm>
        <a:graphic>
          <a:graphicData uri="http://schemas.openxmlformats.org/drawingml/2006/table">
            <a:tbl>
              <a:tblPr bandRow="1" firstRow="1">
                <a:noFill/>
                <a:tableStyleId>{2F5BC14D-777E-43AD-997E-088157F44422}</a:tableStyleId>
              </a:tblPr>
              <a:tblGrid>
                <a:gridCol w="459650"/>
                <a:gridCol w="459650"/>
                <a:gridCol w="459650"/>
                <a:gridCol w="459650"/>
                <a:gridCol w="459650"/>
                <a:gridCol w="459650"/>
              </a:tblGrid>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306" name="Google Shape;306;p27"/>
          <p:cNvPicPr preferRelativeResize="0"/>
          <p:nvPr/>
        </p:nvPicPr>
        <p:blipFill rotWithShape="1">
          <a:blip r:embed="rId7">
            <a:alphaModFix/>
          </a:blip>
          <a:srcRect b="0" l="0" r="0" t="0"/>
          <a:stretch/>
        </p:blipFill>
        <p:spPr>
          <a:xfrm>
            <a:off x="13468325" y="6724844"/>
            <a:ext cx="495282" cy="356603"/>
          </a:xfrm>
          <a:prstGeom prst="rect">
            <a:avLst/>
          </a:prstGeom>
          <a:noFill/>
          <a:ln>
            <a:noFill/>
          </a:ln>
        </p:spPr>
      </p:pic>
      <p:sp>
        <p:nvSpPr>
          <p:cNvPr id="307" name="Google Shape;307;p27"/>
          <p:cNvSpPr txBox="1"/>
          <p:nvPr/>
        </p:nvSpPr>
        <p:spPr>
          <a:xfrm>
            <a:off x="16562441" y="6916565"/>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800" u="none" cap="none" strike="noStrike">
                <a:solidFill>
                  <a:srgbClr val="000000"/>
                </a:solidFill>
                <a:latin typeface="Arial"/>
                <a:ea typeface="Arial"/>
                <a:cs typeface="Arial"/>
                <a:sym typeface="Arial"/>
              </a:rPr>
              <a:t>X</a:t>
            </a:r>
            <a:endParaRPr b="1" i="0" sz="1800" u="none" cap="none" strike="noStrike">
              <a:solidFill>
                <a:srgbClr val="000000"/>
              </a:solidFill>
              <a:latin typeface="Arial"/>
              <a:ea typeface="Arial"/>
              <a:cs typeface="Arial"/>
              <a:sym typeface="Arial"/>
            </a:endParaRPr>
          </a:p>
        </p:txBody>
      </p:sp>
      <p:sp>
        <p:nvSpPr>
          <p:cNvPr id="308" name="Google Shape;308;p27"/>
          <p:cNvSpPr txBox="1"/>
          <p:nvPr/>
        </p:nvSpPr>
        <p:spPr>
          <a:xfrm>
            <a:off x="13625053" y="4406881"/>
            <a:ext cx="3385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ko-KR" sz="1800" u="none" cap="none" strike="noStrike">
                <a:solidFill>
                  <a:srgbClr val="000000"/>
                </a:solidFill>
                <a:latin typeface="Arial"/>
                <a:ea typeface="Arial"/>
                <a:cs typeface="Arial"/>
                <a:sym typeface="Arial"/>
              </a:rPr>
              <a:t>Y</a:t>
            </a:r>
            <a:endParaRPr b="1" i="0" sz="1800" u="none" cap="none" strike="noStrike">
              <a:solidFill>
                <a:srgbClr val="000000"/>
              </a:solidFill>
              <a:latin typeface="Arial"/>
              <a:ea typeface="Arial"/>
              <a:cs typeface="Arial"/>
              <a:sym typeface="Arial"/>
            </a:endParaRPr>
          </a:p>
        </p:txBody>
      </p:sp>
      <p:sp>
        <p:nvSpPr>
          <p:cNvPr id="309" name="Google Shape;309;p27"/>
          <p:cNvSpPr/>
          <p:nvPr/>
        </p:nvSpPr>
        <p:spPr>
          <a:xfrm>
            <a:off x="15220798" y="5265175"/>
            <a:ext cx="321392" cy="35560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10" name="Google Shape;310;p27"/>
          <p:cNvCxnSpPr/>
          <p:nvPr/>
        </p:nvCxnSpPr>
        <p:spPr>
          <a:xfrm>
            <a:off x="14004575" y="6903145"/>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311" name="Google Shape;311;p27"/>
          <p:cNvCxnSpPr/>
          <p:nvPr/>
        </p:nvCxnSpPr>
        <p:spPr>
          <a:xfrm>
            <a:off x="14459315" y="6155896"/>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312" name="Google Shape;312;p27"/>
          <p:cNvCxnSpPr/>
          <p:nvPr/>
        </p:nvCxnSpPr>
        <p:spPr>
          <a:xfrm>
            <a:off x="14938642" y="6155891"/>
            <a:ext cx="478341" cy="0"/>
          </a:xfrm>
          <a:prstGeom prst="straightConnector1">
            <a:avLst/>
          </a:prstGeom>
          <a:noFill/>
          <a:ln cap="flat" cmpd="sng" w="38100">
            <a:solidFill>
              <a:srgbClr val="FF0000"/>
            </a:solidFill>
            <a:prstDash val="solid"/>
            <a:round/>
            <a:headEnd len="sm" w="sm" type="none"/>
            <a:tailEnd len="med" w="med" type="triangle"/>
          </a:ln>
        </p:spPr>
      </p:cxnSp>
      <p:cxnSp>
        <p:nvCxnSpPr>
          <p:cNvPr id="313" name="Google Shape;313;p27"/>
          <p:cNvCxnSpPr/>
          <p:nvPr/>
        </p:nvCxnSpPr>
        <p:spPr>
          <a:xfrm rot="10800000">
            <a:off x="14460794" y="6148518"/>
            <a:ext cx="0" cy="747253"/>
          </a:xfrm>
          <a:prstGeom prst="straightConnector1">
            <a:avLst/>
          </a:prstGeom>
          <a:noFill/>
          <a:ln cap="flat" cmpd="sng" w="38100">
            <a:solidFill>
              <a:srgbClr val="FF0000"/>
            </a:solidFill>
            <a:prstDash val="solid"/>
            <a:round/>
            <a:headEnd len="sm" w="sm" type="none"/>
            <a:tailEnd len="med" w="med" type="triangle"/>
          </a:ln>
        </p:spPr>
      </p:cxnSp>
      <p:cxnSp>
        <p:nvCxnSpPr>
          <p:cNvPr id="314" name="Google Shape;314;p27"/>
          <p:cNvCxnSpPr/>
          <p:nvPr/>
        </p:nvCxnSpPr>
        <p:spPr>
          <a:xfrm rot="10800000">
            <a:off x="15380111" y="5452887"/>
            <a:ext cx="0" cy="747253"/>
          </a:xfrm>
          <a:prstGeom prst="straightConnector1">
            <a:avLst/>
          </a:prstGeom>
          <a:noFill/>
          <a:ln cap="flat" cmpd="sng" w="38100">
            <a:solidFill>
              <a:srgbClr val="FF0000"/>
            </a:solidFill>
            <a:prstDash val="solid"/>
            <a:round/>
            <a:headEnd len="sm" w="sm" type="none"/>
            <a:tailEnd len="med" w="med" type="triangle"/>
          </a:ln>
        </p:spPr>
      </p:cxnSp>
      <p:sp>
        <p:nvSpPr>
          <p:cNvPr id="315" name="Google Shape;315;p27"/>
          <p:cNvSpPr/>
          <p:nvPr/>
        </p:nvSpPr>
        <p:spPr>
          <a:xfrm>
            <a:off x="16374918" y="3776777"/>
            <a:ext cx="1364226" cy="612648"/>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20000" y="22500"/>
                </a:lnTo>
                <a:lnTo>
                  <a:pt x="-77898" y="299660"/>
                </a:lnTo>
              </a:path>
            </a:pathLst>
          </a:cu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ko-KR" sz="1800" u="none" cap="none" strike="noStrike">
                <a:solidFill>
                  <a:srgbClr val="0000FF"/>
                </a:solidFill>
                <a:latin typeface="Arial"/>
                <a:ea typeface="Arial"/>
                <a:cs typeface="Arial"/>
                <a:sym typeface="Arial"/>
              </a:rPr>
              <a:t>목적지</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7"/>
          <p:cNvPicPr preferRelativeResize="0"/>
          <p:nvPr/>
        </p:nvPicPr>
        <p:blipFill rotWithShape="1">
          <a:blip r:embed="rId3">
            <a:alphaModFix/>
          </a:blip>
          <a:srcRect b="0" l="0" r="0" t="0"/>
          <a:stretch/>
        </p:blipFill>
        <p:spPr>
          <a:xfrm rot="5400000">
            <a:off x="14935200" y="4406900"/>
            <a:ext cx="5816600" cy="12700"/>
          </a:xfrm>
          <a:prstGeom prst="rect">
            <a:avLst/>
          </a:prstGeom>
          <a:noFill/>
          <a:ln>
            <a:noFill/>
          </a:ln>
        </p:spPr>
      </p:pic>
      <p:pic>
        <p:nvPicPr>
          <p:cNvPr id="322" name="Google Shape;322;p7"/>
          <p:cNvPicPr preferRelativeResize="0"/>
          <p:nvPr/>
        </p:nvPicPr>
        <p:blipFill rotWithShape="1">
          <a:blip r:embed="rId3">
            <a:alphaModFix/>
          </a:blip>
          <a:srcRect b="0" l="0" r="0" t="0"/>
          <a:stretch/>
        </p:blipFill>
        <p:spPr>
          <a:xfrm rot="5400000">
            <a:off x="-2463800" y="4406900"/>
            <a:ext cx="5816600" cy="12700"/>
          </a:xfrm>
          <a:prstGeom prst="rect">
            <a:avLst/>
          </a:prstGeom>
          <a:noFill/>
          <a:ln>
            <a:noFill/>
          </a:ln>
        </p:spPr>
      </p:pic>
      <p:pic>
        <p:nvPicPr>
          <p:cNvPr id="323" name="Google Shape;323;p7"/>
          <p:cNvPicPr preferRelativeResize="0"/>
          <p:nvPr/>
        </p:nvPicPr>
        <p:blipFill rotWithShape="1">
          <a:blip r:embed="rId4">
            <a:alphaModFix/>
          </a:blip>
          <a:srcRect b="0" l="0" r="0" t="0"/>
          <a:stretch/>
        </p:blipFill>
        <p:spPr>
          <a:xfrm>
            <a:off x="368300" y="3898900"/>
            <a:ext cx="139700" cy="1041400"/>
          </a:xfrm>
          <a:prstGeom prst="rect">
            <a:avLst/>
          </a:prstGeom>
          <a:noFill/>
          <a:ln>
            <a:noFill/>
          </a:ln>
        </p:spPr>
      </p:pic>
      <p:pic>
        <p:nvPicPr>
          <p:cNvPr id="324" name="Google Shape;324;p7"/>
          <p:cNvPicPr preferRelativeResize="0"/>
          <p:nvPr/>
        </p:nvPicPr>
        <p:blipFill rotWithShape="1">
          <a:blip r:embed="rId4">
            <a:alphaModFix/>
          </a:blip>
          <a:srcRect b="0" l="0" r="0" t="0"/>
          <a:stretch/>
        </p:blipFill>
        <p:spPr>
          <a:xfrm>
            <a:off x="17780000" y="3898900"/>
            <a:ext cx="139700" cy="1041400"/>
          </a:xfrm>
          <a:prstGeom prst="rect">
            <a:avLst/>
          </a:prstGeom>
          <a:noFill/>
          <a:ln>
            <a:noFill/>
          </a:ln>
        </p:spPr>
      </p:pic>
      <p:pic>
        <p:nvPicPr>
          <p:cNvPr id="325" name="Google Shape;325;p7"/>
          <p:cNvPicPr preferRelativeResize="0"/>
          <p:nvPr/>
        </p:nvPicPr>
        <p:blipFill rotWithShape="1">
          <a:blip r:embed="rId5">
            <a:alphaModFix/>
          </a:blip>
          <a:srcRect b="0" l="0" r="0" t="0"/>
          <a:stretch/>
        </p:blipFill>
        <p:spPr>
          <a:xfrm>
            <a:off x="8597900" y="5880100"/>
            <a:ext cx="3149600" cy="393700"/>
          </a:xfrm>
          <a:prstGeom prst="rect">
            <a:avLst/>
          </a:prstGeom>
          <a:noFill/>
          <a:ln>
            <a:noFill/>
          </a:ln>
        </p:spPr>
      </p:pic>
      <p:pic>
        <p:nvPicPr>
          <p:cNvPr id="326" name="Google Shape;326;p7"/>
          <p:cNvPicPr preferRelativeResize="0"/>
          <p:nvPr/>
        </p:nvPicPr>
        <p:blipFill rotWithShape="1">
          <a:blip r:embed="rId6">
            <a:alphaModFix/>
          </a:blip>
          <a:srcRect b="0" l="0" r="0" t="0"/>
          <a:stretch/>
        </p:blipFill>
        <p:spPr>
          <a:xfrm>
            <a:off x="6413500" y="5880100"/>
            <a:ext cx="2806700" cy="393700"/>
          </a:xfrm>
          <a:prstGeom prst="rect">
            <a:avLst/>
          </a:prstGeom>
          <a:noFill/>
          <a:ln>
            <a:noFill/>
          </a:ln>
        </p:spPr>
      </p:pic>
      <p:sp>
        <p:nvSpPr>
          <p:cNvPr id="327" name="Google Shape;327;p7"/>
          <p:cNvSpPr txBox="1"/>
          <p:nvPr/>
        </p:nvSpPr>
        <p:spPr>
          <a:xfrm>
            <a:off x="16374918" y="469900"/>
            <a:ext cx="1562100" cy="330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sp>
        <p:nvSpPr>
          <p:cNvPr id="328" name="Google Shape;328;p7"/>
          <p:cNvSpPr txBox="1"/>
          <p:nvPr/>
        </p:nvSpPr>
        <p:spPr>
          <a:xfrm rot="-5400000">
            <a:off x="-838200" y="8432800"/>
            <a:ext cx="2552700" cy="3175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800"/>
              <a:buFont typeface="Arial"/>
              <a:buNone/>
            </a:pPr>
            <a:r>
              <a:rPr b="0" i="0" lang="ko-KR" sz="1800" u="none" cap="none" strike="noStrike">
                <a:solidFill>
                  <a:srgbClr val="595959"/>
                </a:solidFill>
                <a:latin typeface="Arial"/>
                <a:ea typeface="Arial"/>
                <a:cs typeface="Arial"/>
                <a:sym typeface="Arial"/>
              </a:rPr>
              <a:t>miricanvas.com</a:t>
            </a:r>
            <a:endParaRPr b="0" i="0" sz="1400" u="none" cap="none" strike="noStrike">
              <a:solidFill>
                <a:srgbClr val="000000"/>
              </a:solidFill>
              <a:latin typeface="Arial"/>
              <a:ea typeface="Arial"/>
              <a:cs typeface="Arial"/>
              <a:sym typeface="Arial"/>
            </a:endParaRPr>
          </a:p>
        </p:txBody>
      </p:sp>
      <p:sp>
        <p:nvSpPr>
          <p:cNvPr id="329" name="Google Shape;329;p7"/>
          <p:cNvSpPr txBox="1"/>
          <p:nvPr/>
        </p:nvSpPr>
        <p:spPr>
          <a:xfrm>
            <a:off x="2035463" y="3238500"/>
            <a:ext cx="14406349" cy="1905000"/>
          </a:xfrm>
          <a:prstGeom prst="rect">
            <a:avLst/>
          </a:prstGeom>
          <a:noFill/>
          <a:ln>
            <a:noFill/>
          </a:ln>
        </p:spPr>
        <p:txBody>
          <a:bodyPr anchorCtr="0" anchor="ctr" bIns="0" lIns="0" spcFirstLastPara="1" rIns="0" wrap="square" tIns="0">
            <a:noAutofit/>
          </a:bodyPr>
          <a:lstStyle/>
          <a:p>
            <a:pPr indent="0" lvl="0" marL="0" marR="0" rtl="0" algn="ctr">
              <a:lnSpc>
                <a:spcPct val="99600"/>
              </a:lnSpc>
              <a:spcBef>
                <a:spcPts val="0"/>
              </a:spcBef>
              <a:spcAft>
                <a:spcPts val="0"/>
              </a:spcAft>
              <a:buClr>
                <a:srgbClr val="000000"/>
              </a:buClr>
              <a:buSzPts val="10700"/>
              <a:buFont typeface="Arial"/>
              <a:buNone/>
            </a:pPr>
            <a:r>
              <a:rPr b="0" i="0" lang="ko-KR" sz="10700" u="none" cap="none" strike="noStrike">
                <a:solidFill>
                  <a:srgbClr val="000000"/>
                </a:solidFill>
                <a:latin typeface="Calibri"/>
                <a:ea typeface="Calibri"/>
                <a:cs typeface="Calibri"/>
                <a:sym typeface="Calibri"/>
              </a:rPr>
              <a:t>See you next week!</a:t>
            </a:r>
            <a:endParaRPr b="0" i="0" sz="1400" u="none" cap="none" strike="noStrike">
              <a:solidFill>
                <a:srgbClr val="000000"/>
              </a:solidFill>
              <a:latin typeface="Arial"/>
              <a:ea typeface="Arial"/>
              <a:cs typeface="Arial"/>
              <a:sym typeface="Arial"/>
            </a:endParaRPr>
          </a:p>
          <a:p>
            <a:pPr indent="0" lvl="0" marL="0" marR="0" rtl="0" algn="ctr">
              <a:lnSpc>
                <a:spcPct val="99600"/>
              </a:lnSpc>
              <a:spcBef>
                <a:spcPts val="0"/>
              </a:spcBef>
              <a:spcAft>
                <a:spcPts val="0"/>
              </a:spcAft>
              <a:buClr>
                <a:srgbClr val="000000"/>
              </a:buClr>
              <a:buSzPts val="10700"/>
              <a:buFont typeface="Arial"/>
              <a:buNone/>
            </a:pPr>
            <a:r>
              <a:rPr b="0" i="0" lang="ko-KR" sz="10700" u="none" cap="none" strike="noStrike">
                <a:solidFill>
                  <a:srgbClr val="000000"/>
                </a:solidFill>
                <a:latin typeface="Calibri"/>
                <a:ea typeface="Calibri"/>
                <a:cs typeface="Calibri"/>
                <a:sym typeface="Calibri"/>
              </a:rPr>
              <a:t>DO NOT miss a final exam</a:t>
            </a:r>
            <a:endParaRPr b="0" i="0" sz="10700" u="none" cap="none" strike="noStrike">
              <a:solidFill>
                <a:srgbClr val="000000"/>
              </a:solidFill>
              <a:latin typeface="Calibri"/>
              <a:ea typeface="Calibri"/>
              <a:cs typeface="Calibri"/>
              <a:sym typeface="Calibri"/>
            </a:endParaRPr>
          </a:p>
        </p:txBody>
      </p:sp>
      <p:sp>
        <p:nvSpPr>
          <p:cNvPr id="330" name="Google Shape;330;p7"/>
          <p:cNvSpPr txBox="1"/>
          <p:nvPr/>
        </p:nvSpPr>
        <p:spPr>
          <a:xfrm>
            <a:off x="6388100" y="5867400"/>
            <a:ext cx="2882900" cy="406400"/>
          </a:xfrm>
          <a:prstGeom prst="rect">
            <a:avLst/>
          </a:prstGeom>
          <a:noFill/>
          <a:ln>
            <a:noFill/>
          </a:ln>
        </p:spPr>
        <p:txBody>
          <a:bodyPr anchorCtr="0" anchor="ctr" bIns="0" lIns="0" spcFirstLastPara="1" rIns="0" wrap="square" tIns="0">
            <a:noAutofit/>
          </a:bodyPr>
          <a:lstStyle/>
          <a:p>
            <a:pPr indent="0" lvl="0" marL="0" marR="0" rtl="0" algn="ctr">
              <a:lnSpc>
                <a:spcPct val="99600"/>
              </a:lnSpc>
              <a:spcBef>
                <a:spcPts val="0"/>
              </a:spcBef>
              <a:spcAft>
                <a:spcPts val="0"/>
              </a:spcAft>
              <a:buClr>
                <a:srgbClr val="000000"/>
              </a:buClr>
              <a:buSzPts val="2300"/>
              <a:buFont typeface="Arial"/>
              <a:buNone/>
            </a:pPr>
            <a:r>
              <a:t/>
            </a:r>
            <a:endParaRPr b="0" i="0" sz="2300" u="none" cap="none" strike="noStrike">
              <a:solidFill>
                <a:srgbClr val="FFFFFF"/>
              </a:solidFill>
              <a:latin typeface="Calibri"/>
              <a:ea typeface="Calibri"/>
              <a:cs typeface="Calibri"/>
              <a:sym typeface="Calibri"/>
            </a:endParaRPr>
          </a:p>
        </p:txBody>
      </p:sp>
      <p:pic>
        <p:nvPicPr>
          <p:cNvPr id="331" name="Google Shape;331;p7"/>
          <p:cNvPicPr preferRelativeResize="0"/>
          <p:nvPr/>
        </p:nvPicPr>
        <p:blipFill rotWithShape="1">
          <a:blip r:embed="rId7">
            <a:alphaModFix/>
          </a:blip>
          <a:srcRect b="0" l="0" r="0" t="0"/>
          <a:stretch/>
        </p:blipFill>
        <p:spPr>
          <a:xfrm>
            <a:off x="15220798" y="424873"/>
            <a:ext cx="1086002" cy="4572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g33b67eaa53c_0_0"/>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89" name="Google Shape;89;g33b67eaa53c_0_0"/>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90" name="Google Shape;90;g33b67eaa53c_0_0"/>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91" name="Google Shape;91;g33b67eaa53c_0_0"/>
          <p:cNvSpPr txBox="1"/>
          <p:nvPr/>
        </p:nvSpPr>
        <p:spPr>
          <a:xfrm>
            <a:off x="927100" y="863600"/>
            <a:ext cx="4660900" cy="8255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92" name="Google Shape;92;g33b67eaa53c_0_0"/>
          <p:cNvSpPr txBox="1"/>
          <p:nvPr/>
        </p:nvSpPr>
        <p:spPr>
          <a:xfrm>
            <a:off x="857250" y="939800"/>
            <a:ext cx="7981950" cy="749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Things to do today</a:t>
            </a:r>
            <a:endParaRPr b="0" i="0" sz="4200" u="none" cap="none" strike="noStrike">
              <a:solidFill>
                <a:srgbClr val="595959"/>
              </a:solidFill>
              <a:latin typeface="Calibri"/>
              <a:ea typeface="Calibri"/>
              <a:cs typeface="Calibri"/>
              <a:sym typeface="Calibri"/>
            </a:endParaRPr>
          </a:p>
        </p:txBody>
      </p:sp>
      <p:grpSp>
        <p:nvGrpSpPr>
          <p:cNvPr id="93" name="Google Shape;93;g33b67eaa53c_0_0"/>
          <p:cNvGrpSpPr/>
          <p:nvPr/>
        </p:nvGrpSpPr>
        <p:grpSpPr>
          <a:xfrm>
            <a:off x="600634" y="1963722"/>
            <a:ext cx="15126076" cy="1244600"/>
            <a:chOff x="8534400" y="3028950"/>
            <a:chExt cx="9357000" cy="1244600"/>
          </a:xfrm>
        </p:grpSpPr>
        <p:pic>
          <p:nvPicPr>
            <p:cNvPr id="94" name="Google Shape;94;g33b67eaa53c_0_0"/>
            <p:cNvPicPr preferRelativeResize="0"/>
            <p:nvPr/>
          </p:nvPicPr>
          <p:blipFill rotWithShape="1">
            <a:blip r:embed="rId6">
              <a:alphaModFix/>
            </a:blip>
            <a:srcRect b="0" l="0" r="0" t="0"/>
            <a:stretch/>
          </p:blipFill>
          <p:spPr>
            <a:xfrm rot="-5400000">
              <a:off x="9296400" y="3644900"/>
              <a:ext cx="1244600" cy="12700"/>
            </a:xfrm>
            <a:prstGeom prst="rect">
              <a:avLst/>
            </a:prstGeom>
            <a:noFill/>
            <a:ln>
              <a:noFill/>
            </a:ln>
          </p:spPr>
        </p:pic>
        <p:sp>
          <p:nvSpPr>
            <p:cNvPr id="95" name="Google Shape;95;g33b67eaa53c_0_0"/>
            <p:cNvSpPr txBox="1"/>
            <p:nvPr/>
          </p:nvSpPr>
          <p:spPr>
            <a:xfrm>
              <a:off x="10172700" y="3405559"/>
              <a:ext cx="7718700" cy="358500"/>
            </a:xfrm>
            <a:prstGeom prst="rect">
              <a:avLst/>
            </a:prstGeom>
            <a:noFill/>
            <a:ln>
              <a:noFill/>
            </a:ln>
          </p:spPr>
          <p:txBody>
            <a:bodyPr anchorCtr="0" anchor="ctr" bIns="0" lIns="0" spcFirstLastPara="1" rIns="0" wrap="square" tIns="0">
              <a:noAutofit/>
            </a:bodyPr>
            <a:lstStyle/>
            <a:p>
              <a:pPr indent="0" lvl="0" marL="0" marR="0" rtl="0" algn="l">
                <a:lnSpc>
                  <a:spcPct val="98770"/>
                </a:lnSpc>
                <a:spcBef>
                  <a:spcPts val="0"/>
                </a:spcBef>
                <a:spcAft>
                  <a:spcPts val="0"/>
                </a:spcAft>
                <a:buNone/>
              </a:pPr>
              <a:r>
                <a:rPr b="0" i="0" lang="ko-KR" sz="3600" u="none" cap="none" strike="noStrike">
                  <a:solidFill>
                    <a:srgbClr val="000000"/>
                  </a:solidFill>
                  <a:latin typeface="Arial"/>
                  <a:ea typeface="Arial"/>
                  <a:cs typeface="Arial"/>
                  <a:sym typeface="Arial"/>
                </a:rPr>
                <a:t>Notice : The schedule of final exam &amp; </a:t>
              </a:r>
              <a:r>
                <a:rPr lang="ko-KR" sz="3600"/>
                <a:t>P</a:t>
              </a:r>
              <a:r>
                <a:rPr b="0" i="0" lang="ko-KR" sz="3600" u="none" cap="none" strike="noStrike">
                  <a:solidFill>
                    <a:srgbClr val="000000"/>
                  </a:solidFill>
                  <a:latin typeface="Arial"/>
                  <a:ea typeface="Arial"/>
                  <a:cs typeface="Arial"/>
                  <a:sym typeface="Arial"/>
                </a:rPr>
                <a:t>olicy</a:t>
              </a:r>
              <a:endParaRPr b="0" i="0" sz="1400" u="none" cap="none" strike="noStrike">
                <a:solidFill>
                  <a:srgbClr val="000000"/>
                </a:solidFill>
                <a:latin typeface="Arial"/>
                <a:ea typeface="Arial"/>
                <a:cs typeface="Arial"/>
                <a:sym typeface="Arial"/>
              </a:endParaRPr>
            </a:p>
          </p:txBody>
        </p:sp>
        <p:sp>
          <p:nvSpPr>
            <p:cNvPr id="96" name="Google Shape;96;g33b67eaa53c_0_0"/>
            <p:cNvSpPr txBox="1"/>
            <p:nvPr/>
          </p:nvSpPr>
          <p:spPr>
            <a:xfrm>
              <a:off x="8534400" y="3124200"/>
              <a:ext cx="1206500" cy="825500"/>
            </a:xfrm>
            <a:prstGeom prst="rect">
              <a:avLst/>
            </a:prstGeom>
            <a:noFill/>
            <a:ln>
              <a:noFill/>
            </a:ln>
          </p:spPr>
          <p:txBody>
            <a:bodyPr anchorCtr="0" anchor="ctr" bIns="0" lIns="0" spcFirstLastPara="1" rIns="0" wrap="square" tIns="0">
              <a:noAutofit/>
            </a:bodyPr>
            <a:lstStyle/>
            <a:p>
              <a:pPr indent="0" lvl="0" marL="0" marR="0" rtl="0" algn="r">
                <a:lnSpc>
                  <a:spcPct val="99600"/>
                </a:lnSpc>
                <a:spcBef>
                  <a:spcPts val="0"/>
                </a:spcBef>
                <a:spcAft>
                  <a:spcPts val="0"/>
                </a:spcAft>
                <a:buClr>
                  <a:srgbClr val="000000"/>
                </a:buClr>
                <a:buSzPts val="4600"/>
                <a:buFont typeface="Arial"/>
                <a:buNone/>
              </a:pPr>
              <a:r>
                <a:rPr b="0" i="0" lang="ko-KR" sz="4600" u="none" cap="none" strike="noStrike">
                  <a:solidFill>
                    <a:srgbClr val="000000"/>
                  </a:solidFill>
                  <a:latin typeface="Geologica SemiBold"/>
                  <a:ea typeface="Geologica SemiBold"/>
                  <a:cs typeface="Geologica SemiBold"/>
                  <a:sym typeface="Geologica SemiBold"/>
                </a:rPr>
                <a:t>01</a:t>
              </a:r>
              <a:endParaRPr b="0" i="0" sz="1400" u="none" cap="none" strike="noStrike">
                <a:solidFill>
                  <a:srgbClr val="000000"/>
                </a:solidFill>
                <a:latin typeface="Arial"/>
                <a:ea typeface="Arial"/>
                <a:cs typeface="Arial"/>
                <a:sym typeface="Arial"/>
              </a:endParaRPr>
            </a:p>
          </p:txBody>
        </p:sp>
      </p:grpSp>
      <p:grpSp>
        <p:nvGrpSpPr>
          <p:cNvPr id="97" name="Google Shape;97;g33b67eaa53c_0_0"/>
          <p:cNvGrpSpPr/>
          <p:nvPr/>
        </p:nvGrpSpPr>
        <p:grpSpPr>
          <a:xfrm>
            <a:off x="600632" y="5505155"/>
            <a:ext cx="15705129" cy="1244600"/>
            <a:chOff x="8534400" y="4908550"/>
            <a:chExt cx="9715204" cy="1244600"/>
          </a:xfrm>
        </p:grpSpPr>
        <p:pic>
          <p:nvPicPr>
            <p:cNvPr id="98" name="Google Shape;98;g33b67eaa53c_0_0"/>
            <p:cNvPicPr preferRelativeResize="0"/>
            <p:nvPr/>
          </p:nvPicPr>
          <p:blipFill rotWithShape="1">
            <a:blip r:embed="rId6">
              <a:alphaModFix/>
            </a:blip>
            <a:srcRect b="0" l="0" r="0" t="0"/>
            <a:stretch/>
          </p:blipFill>
          <p:spPr>
            <a:xfrm rot="-5400000">
              <a:off x="9296400" y="5524500"/>
              <a:ext cx="1244600" cy="12700"/>
            </a:xfrm>
            <a:prstGeom prst="rect">
              <a:avLst/>
            </a:prstGeom>
            <a:noFill/>
            <a:ln>
              <a:noFill/>
            </a:ln>
          </p:spPr>
        </p:pic>
        <p:sp>
          <p:nvSpPr>
            <p:cNvPr id="99" name="Google Shape;99;g33b67eaa53c_0_0"/>
            <p:cNvSpPr txBox="1"/>
            <p:nvPr/>
          </p:nvSpPr>
          <p:spPr>
            <a:xfrm>
              <a:off x="10172704" y="5283200"/>
              <a:ext cx="8076900" cy="469800"/>
            </a:xfrm>
            <a:prstGeom prst="rect">
              <a:avLst/>
            </a:prstGeom>
            <a:noFill/>
            <a:ln>
              <a:noFill/>
            </a:ln>
          </p:spPr>
          <p:txBody>
            <a:bodyPr anchorCtr="0" anchor="ctr" bIns="0" lIns="0" spcFirstLastPara="1" rIns="0" wrap="square" tIns="0">
              <a:noAutofit/>
            </a:bodyPr>
            <a:lstStyle/>
            <a:p>
              <a:pPr indent="0" lvl="0" marL="0" marR="0" rtl="0" algn="l">
                <a:lnSpc>
                  <a:spcPct val="98770"/>
                </a:lnSpc>
                <a:spcBef>
                  <a:spcPts val="0"/>
                </a:spcBef>
                <a:spcAft>
                  <a:spcPts val="0"/>
                </a:spcAft>
                <a:buNone/>
              </a:pPr>
              <a:r>
                <a:rPr b="0" i="0" lang="ko-KR" sz="3600" u="none" cap="none" strike="noStrike">
                  <a:solidFill>
                    <a:schemeClr val="dk1"/>
                  </a:solidFill>
                  <a:latin typeface="Arial"/>
                  <a:ea typeface="Arial"/>
                  <a:cs typeface="Arial"/>
                  <a:sym typeface="Arial"/>
                </a:rPr>
                <a:t>Homework : Codyssey All (10 Questions) ~6/13</a:t>
              </a:r>
              <a:endParaRPr/>
            </a:p>
            <a:p>
              <a:pPr indent="0" lvl="0" marL="0" marR="0" rtl="0" algn="l">
                <a:lnSpc>
                  <a:spcPct val="98770"/>
                </a:lnSpc>
                <a:spcBef>
                  <a:spcPts val="0"/>
                </a:spcBef>
                <a:spcAft>
                  <a:spcPts val="0"/>
                </a:spcAft>
                <a:buNone/>
              </a:pPr>
              <a:r>
                <a:rPr b="0" i="0" lang="ko-KR" sz="3600" u="none" cap="none" strike="noStrike">
                  <a:solidFill>
                    <a:schemeClr val="dk1"/>
                  </a:solidFill>
                  <a:latin typeface="Arial"/>
                  <a:ea typeface="Arial"/>
                  <a:cs typeface="Arial"/>
                  <a:sym typeface="Arial"/>
                </a:rPr>
                <a:t>Announce: </a:t>
              </a:r>
              <a:endParaRPr/>
            </a:p>
          </p:txBody>
        </p:sp>
        <p:sp>
          <p:nvSpPr>
            <p:cNvPr id="100" name="Google Shape;100;g33b67eaa53c_0_0"/>
            <p:cNvSpPr txBox="1"/>
            <p:nvPr/>
          </p:nvSpPr>
          <p:spPr>
            <a:xfrm>
              <a:off x="8534400" y="5003800"/>
              <a:ext cx="1206500" cy="825500"/>
            </a:xfrm>
            <a:prstGeom prst="rect">
              <a:avLst/>
            </a:prstGeom>
            <a:noFill/>
            <a:ln>
              <a:noFill/>
            </a:ln>
          </p:spPr>
          <p:txBody>
            <a:bodyPr anchorCtr="0" anchor="ctr" bIns="0" lIns="0" spcFirstLastPara="1" rIns="0" wrap="square" tIns="0">
              <a:noAutofit/>
            </a:bodyPr>
            <a:lstStyle/>
            <a:p>
              <a:pPr indent="0" lvl="0" marL="0" marR="0" rtl="0" algn="r">
                <a:lnSpc>
                  <a:spcPct val="99600"/>
                </a:lnSpc>
                <a:spcBef>
                  <a:spcPts val="0"/>
                </a:spcBef>
                <a:spcAft>
                  <a:spcPts val="0"/>
                </a:spcAft>
                <a:buClr>
                  <a:srgbClr val="000000"/>
                </a:buClr>
                <a:buSzPts val="4600"/>
                <a:buFont typeface="Arial"/>
                <a:buNone/>
              </a:pPr>
              <a:r>
                <a:rPr b="0" i="0" lang="ko-KR" sz="4600" u="none" cap="none" strike="noStrike">
                  <a:solidFill>
                    <a:srgbClr val="000000"/>
                  </a:solidFill>
                  <a:latin typeface="Geologica SemiBold"/>
                  <a:ea typeface="Geologica SemiBold"/>
                  <a:cs typeface="Geologica SemiBold"/>
                  <a:sym typeface="Geologica SemiBold"/>
                </a:rPr>
                <a:t>03</a:t>
              </a:r>
              <a:endParaRPr b="0" i="0" sz="1400" u="none" cap="none" strike="noStrike">
                <a:solidFill>
                  <a:srgbClr val="000000"/>
                </a:solidFill>
                <a:latin typeface="Arial"/>
                <a:ea typeface="Arial"/>
                <a:cs typeface="Arial"/>
                <a:sym typeface="Arial"/>
              </a:endParaRPr>
            </a:p>
          </p:txBody>
        </p:sp>
      </p:grpSp>
      <p:sp>
        <p:nvSpPr>
          <p:cNvPr id="101" name="Google Shape;101;g33b67eaa53c_0_0"/>
          <p:cNvSpPr txBox="1"/>
          <p:nvPr/>
        </p:nvSpPr>
        <p:spPr>
          <a:xfrm>
            <a:off x="16374918" y="469900"/>
            <a:ext cx="1562100" cy="3302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02" name="Google Shape;102;g33b67eaa53c_0_0"/>
          <p:cNvPicPr preferRelativeResize="0"/>
          <p:nvPr/>
        </p:nvPicPr>
        <p:blipFill rotWithShape="1">
          <a:blip r:embed="rId7">
            <a:alphaModFix/>
          </a:blip>
          <a:srcRect b="0" l="0" r="0" t="0"/>
          <a:stretch/>
        </p:blipFill>
        <p:spPr>
          <a:xfrm>
            <a:off x="15220798" y="424873"/>
            <a:ext cx="1086002" cy="457264"/>
          </a:xfrm>
          <a:prstGeom prst="rect">
            <a:avLst/>
          </a:prstGeom>
          <a:noFill/>
          <a:ln>
            <a:noFill/>
          </a:ln>
        </p:spPr>
      </p:pic>
      <p:grpSp>
        <p:nvGrpSpPr>
          <p:cNvPr id="103" name="Google Shape;103;g33b67eaa53c_0_0"/>
          <p:cNvGrpSpPr/>
          <p:nvPr/>
        </p:nvGrpSpPr>
        <p:grpSpPr>
          <a:xfrm>
            <a:off x="598922" y="3703713"/>
            <a:ext cx="16547009" cy="1244600"/>
            <a:chOff x="8534400" y="3028950"/>
            <a:chExt cx="10235992" cy="1244600"/>
          </a:xfrm>
        </p:grpSpPr>
        <p:pic>
          <p:nvPicPr>
            <p:cNvPr id="104" name="Google Shape;104;g33b67eaa53c_0_0"/>
            <p:cNvPicPr preferRelativeResize="0"/>
            <p:nvPr/>
          </p:nvPicPr>
          <p:blipFill rotWithShape="1">
            <a:blip r:embed="rId6">
              <a:alphaModFix/>
            </a:blip>
            <a:srcRect b="0" l="0" r="0" t="0"/>
            <a:stretch/>
          </p:blipFill>
          <p:spPr>
            <a:xfrm rot="-5400000">
              <a:off x="9296400" y="3644900"/>
              <a:ext cx="1244600" cy="12700"/>
            </a:xfrm>
            <a:prstGeom prst="rect">
              <a:avLst/>
            </a:prstGeom>
            <a:noFill/>
            <a:ln>
              <a:noFill/>
            </a:ln>
          </p:spPr>
        </p:pic>
        <p:sp>
          <p:nvSpPr>
            <p:cNvPr id="105" name="Google Shape;105;g33b67eaa53c_0_0"/>
            <p:cNvSpPr txBox="1"/>
            <p:nvPr/>
          </p:nvSpPr>
          <p:spPr>
            <a:xfrm>
              <a:off x="10172692" y="3396127"/>
              <a:ext cx="8597700" cy="469800"/>
            </a:xfrm>
            <a:prstGeom prst="rect">
              <a:avLst/>
            </a:prstGeom>
            <a:noFill/>
            <a:ln>
              <a:noFill/>
            </a:ln>
          </p:spPr>
          <p:txBody>
            <a:bodyPr anchorCtr="0" anchor="ctr" bIns="0" lIns="0" spcFirstLastPara="1" rIns="0" wrap="square" tIns="0">
              <a:noAutofit/>
            </a:bodyPr>
            <a:lstStyle/>
            <a:p>
              <a:pPr indent="0" lvl="0" marL="0" marR="0" rtl="0" algn="l">
                <a:lnSpc>
                  <a:spcPct val="98770"/>
                </a:lnSpc>
                <a:spcBef>
                  <a:spcPts val="0"/>
                </a:spcBef>
                <a:spcAft>
                  <a:spcPts val="0"/>
                </a:spcAft>
                <a:buNone/>
              </a:pPr>
              <a:r>
                <a:rPr b="0" i="0" lang="ko-KR" sz="3600" u="none" cap="none" strike="noStrike">
                  <a:solidFill>
                    <a:schemeClr val="dk1"/>
                  </a:solidFill>
                  <a:latin typeface="Arial"/>
                  <a:ea typeface="Arial"/>
                  <a:cs typeface="Arial"/>
                  <a:sym typeface="Arial"/>
                </a:rPr>
                <a:t>Confirm practice submission</a:t>
              </a:r>
              <a:endParaRPr/>
            </a:p>
          </p:txBody>
        </p:sp>
        <p:sp>
          <p:nvSpPr>
            <p:cNvPr id="106" name="Google Shape;106;g33b67eaa53c_0_0"/>
            <p:cNvSpPr txBox="1"/>
            <p:nvPr/>
          </p:nvSpPr>
          <p:spPr>
            <a:xfrm>
              <a:off x="8534400" y="3124200"/>
              <a:ext cx="1206500" cy="825500"/>
            </a:xfrm>
            <a:prstGeom prst="rect">
              <a:avLst/>
            </a:prstGeom>
            <a:noFill/>
            <a:ln>
              <a:noFill/>
            </a:ln>
          </p:spPr>
          <p:txBody>
            <a:bodyPr anchorCtr="0" anchor="ctr" bIns="0" lIns="0" spcFirstLastPara="1" rIns="0" wrap="square" tIns="0">
              <a:noAutofit/>
            </a:bodyPr>
            <a:lstStyle/>
            <a:p>
              <a:pPr indent="0" lvl="0" marL="0" marR="0" rtl="0" algn="r">
                <a:lnSpc>
                  <a:spcPct val="99600"/>
                </a:lnSpc>
                <a:spcBef>
                  <a:spcPts val="0"/>
                </a:spcBef>
                <a:spcAft>
                  <a:spcPts val="0"/>
                </a:spcAft>
                <a:buClr>
                  <a:srgbClr val="000000"/>
                </a:buClr>
                <a:buSzPts val="4600"/>
                <a:buFont typeface="Arial"/>
                <a:buNone/>
              </a:pPr>
              <a:r>
                <a:rPr b="0" i="0" lang="ko-KR" sz="4600" u="none" cap="none" strike="noStrike">
                  <a:solidFill>
                    <a:srgbClr val="000000"/>
                  </a:solidFill>
                  <a:latin typeface="Geologica SemiBold"/>
                  <a:ea typeface="Geologica SemiBold"/>
                  <a:cs typeface="Geologica SemiBold"/>
                  <a:sym typeface="Geologica SemiBold"/>
                </a:rPr>
                <a:t>02</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6"/>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13" name="Google Shape;113;p6"/>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114" name="Google Shape;114;p6"/>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15" name="Google Shape;115;p6"/>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116" name="Google Shape;116;p6"/>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Schedule of final exam</a:t>
            </a:r>
            <a:endParaRPr b="0" i="0" sz="4200" u="none" cap="none" strike="noStrike">
              <a:solidFill>
                <a:srgbClr val="595959"/>
              </a:solidFill>
              <a:latin typeface="Calibri"/>
              <a:ea typeface="Calibri"/>
              <a:cs typeface="Calibri"/>
              <a:sym typeface="Calibri"/>
            </a:endParaRPr>
          </a:p>
        </p:txBody>
      </p:sp>
      <p:sp>
        <p:nvSpPr>
          <p:cNvPr id="117" name="Google Shape;117;p6"/>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18" name="Google Shape;118;p6"/>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graphicFrame>
        <p:nvGraphicFramePr>
          <p:cNvPr id="119" name="Google Shape;119;p6"/>
          <p:cNvGraphicFramePr/>
          <p:nvPr/>
        </p:nvGraphicFramePr>
        <p:xfrm>
          <a:off x="1449750" y="2543925"/>
          <a:ext cx="3000000" cy="3000000"/>
        </p:xfrm>
        <a:graphic>
          <a:graphicData uri="http://schemas.openxmlformats.org/drawingml/2006/table">
            <a:tbl>
              <a:tblPr>
                <a:noFill/>
                <a:tableStyleId>{1F19F48E-0C58-4231-9FF9-F613D8D1923D}</a:tableStyleId>
              </a:tblPr>
              <a:tblGrid>
                <a:gridCol w="3249050"/>
                <a:gridCol w="3249050"/>
                <a:gridCol w="3249050"/>
                <a:gridCol w="3249050"/>
                <a:gridCol w="3249050"/>
              </a:tblGrid>
              <a:tr h="911550">
                <a:tc>
                  <a:txBody>
                    <a:bodyPr/>
                    <a:lstStyle/>
                    <a:p>
                      <a:pPr indent="0" lvl="0" marL="0" rtl="0" algn="l">
                        <a:spcBef>
                          <a:spcPts val="0"/>
                        </a:spcBef>
                        <a:spcAft>
                          <a:spcPts val="0"/>
                        </a:spcAft>
                        <a:buNone/>
                      </a:pPr>
                      <a:r>
                        <a:t/>
                      </a:r>
                      <a:endParaRPr sz="28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C-001(Mon)</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C-002(Tue)</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C-004(Wed)</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C-003(Thur)</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8D8D8"/>
                    </a:solidFill>
                  </a:tcPr>
                </a:tc>
              </a:tr>
              <a:tr h="911550">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Review class</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06/16</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06/10</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06/04</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06/12</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11550">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Notes</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ko-KR" sz="2500">
                          <a:solidFill>
                            <a:srgbClr val="FF0000"/>
                          </a:solidFill>
                          <a:latin typeface="Malgun Gothic"/>
                          <a:ea typeface="Malgun Gothic"/>
                          <a:cs typeface="Malgun Gothic"/>
                          <a:sym typeface="Malgun Gothic"/>
                        </a:rPr>
                        <a:t>2025-06-11 No class</a:t>
                      </a:r>
                      <a:endParaRPr b="1" sz="2500">
                        <a:solidFill>
                          <a:srgbClr val="FF0000"/>
                        </a:solidFill>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28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911550">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Final exam</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2025-06-18 (수)</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2025-06-17 (Tue)</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2025-06-18 (Wed)</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2025-06-19 (Thur)</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511700">
                <a:tc>
                  <a:txBody>
                    <a:bodyPr/>
                    <a:lstStyle/>
                    <a:p>
                      <a:pPr indent="0" lvl="0" marL="0" rtl="0" algn="ctr">
                        <a:lnSpc>
                          <a:spcPct val="115000"/>
                        </a:lnSpc>
                        <a:spcBef>
                          <a:spcPts val="0"/>
                        </a:spcBef>
                        <a:spcAft>
                          <a:spcPts val="0"/>
                        </a:spcAft>
                        <a:buNone/>
                      </a:pPr>
                      <a:r>
                        <a:rPr b="1" lang="ko-KR" sz="2500">
                          <a:latin typeface="Malgun Gothic"/>
                          <a:ea typeface="Malgun Gothic"/>
                          <a:cs typeface="Malgun Gothic"/>
                          <a:sym typeface="Malgun Gothic"/>
                        </a:rPr>
                        <a:t>Room</a:t>
                      </a:r>
                      <a:endParaRPr b="1"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2800"/>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S2 302 (9:00 ~ 12:00)</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S2 301 (9:00 ~ 12:00)</a:t>
                      </a:r>
                      <a:endParaRPr sz="2500">
                        <a:latin typeface="Malgun Gothic"/>
                        <a:ea typeface="Malgun Gothic"/>
                        <a:cs typeface="Malgun Gothic"/>
                        <a:sym typeface="Malgun Gothic"/>
                      </a:endParaRPr>
                    </a:p>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S2 302 (9:00 ~ 12:00)</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ko-KR" sz="2500">
                          <a:latin typeface="Malgun Gothic"/>
                          <a:ea typeface="Malgun Gothic"/>
                          <a:cs typeface="Malgun Gothic"/>
                          <a:sym typeface="Malgun Gothic"/>
                        </a:rPr>
                        <a:t>S2 302 (9:00 ~ 12:00)</a:t>
                      </a:r>
                      <a:endParaRPr sz="2500">
                        <a:latin typeface="Malgun Gothic"/>
                        <a:ea typeface="Malgun Gothic"/>
                        <a:cs typeface="Malgun Gothic"/>
                        <a:sym typeface="Malgun Gothic"/>
                      </a:endParaRPr>
                    </a:p>
                  </a:txBody>
                  <a:tcPr marT="91425" marB="91425"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13"/>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25" name="Google Shape;125;p13"/>
          <p:cNvPicPr preferRelativeResize="0"/>
          <p:nvPr/>
        </p:nvPicPr>
        <p:blipFill rotWithShape="1">
          <a:blip r:embed="rId4">
            <a:alphaModFix/>
          </a:blip>
          <a:srcRect b="0" l="0" r="0" t="0"/>
          <a:stretch/>
        </p:blipFill>
        <p:spPr>
          <a:xfrm>
            <a:off x="381000" y="419100"/>
            <a:ext cx="139700" cy="1041400"/>
          </a:xfrm>
          <a:prstGeom prst="rect">
            <a:avLst/>
          </a:prstGeom>
          <a:noFill/>
          <a:ln>
            <a:noFill/>
          </a:ln>
        </p:spPr>
      </p:pic>
      <p:pic>
        <p:nvPicPr>
          <p:cNvPr id="126" name="Google Shape;126;p13"/>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27" name="Google Shape;127;p13"/>
          <p:cNvSpPr txBox="1"/>
          <p:nvPr/>
        </p:nvSpPr>
        <p:spPr>
          <a:xfrm>
            <a:off x="698500" y="533400"/>
            <a:ext cx="126492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400"/>
              <a:buFont typeface="Arial"/>
              <a:buNone/>
            </a:pPr>
            <a:r>
              <a:rPr b="0" i="0" lang="ko-KR" sz="4400" u="none" cap="none" strike="noStrike">
                <a:solidFill>
                  <a:srgbClr val="000000"/>
                </a:solidFill>
                <a:latin typeface="Arial"/>
                <a:ea typeface="Arial"/>
                <a:cs typeface="Arial"/>
                <a:sym typeface="Arial"/>
              </a:rPr>
              <a:t>Course evaluation</a:t>
            </a:r>
            <a:endParaRPr b="0" i="0" sz="4200" u="none" cap="none" strike="noStrike">
              <a:solidFill>
                <a:srgbClr val="595959"/>
              </a:solidFill>
              <a:latin typeface="Calibri"/>
              <a:ea typeface="Calibri"/>
              <a:cs typeface="Calibri"/>
              <a:sym typeface="Calibri"/>
            </a:endParaRPr>
          </a:p>
        </p:txBody>
      </p:sp>
      <p:sp>
        <p:nvSpPr>
          <p:cNvPr id="128" name="Google Shape;128;p13"/>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29" name="Google Shape;129;p13"/>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graphicFrame>
        <p:nvGraphicFramePr>
          <p:cNvPr id="130" name="Google Shape;130;p13"/>
          <p:cNvGraphicFramePr/>
          <p:nvPr/>
        </p:nvGraphicFramePr>
        <p:xfrm>
          <a:off x="825500" y="1485900"/>
          <a:ext cx="3000000" cy="3000000"/>
        </p:xfrm>
        <a:graphic>
          <a:graphicData uri="http://schemas.openxmlformats.org/drawingml/2006/table">
            <a:tbl>
              <a:tblPr>
                <a:noFill/>
                <a:tableStyleId>{1F19F48E-0C58-4231-9FF9-F613D8D1923D}</a:tableStyleId>
              </a:tblPr>
              <a:tblGrid>
                <a:gridCol w="2886675"/>
                <a:gridCol w="2547200"/>
                <a:gridCol w="10809400"/>
              </a:tblGrid>
              <a:tr h="941625">
                <a:tc>
                  <a:txBody>
                    <a:bodyPr/>
                    <a:lstStyle/>
                    <a:p>
                      <a:pPr indent="0" lvl="0" marL="0" marR="0" rtl="0" algn="ctr">
                        <a:lnSpc>
                          <a:spcPct val="100000"/>
                        </a:lnSpc>
                        <a:spcBef>
                          <a:spcPts val="0"/>
                        </a:spcBef>
                        <a:spcAft>
                          <a:spcPts val="0"/>
                        </a:spcAft>
                        <a:buClr>
                          <a:srgbClr val="000000"/>
                        </a:buClr>
                        <a:buSzPts val="3200"/>
                        <a:buFont typeface="Arial"/>
                        <a:buNone/>
                      </a:pPr>
                      <a:r>
                        <a:rPr b="1" lang="ko-KR" sz="3200" u="none" cap="none" strike="noStrike"/>
                        <a:t>Course evaluation</a:t>
                      </a:r>
                      <a:endParaRPr b="1" i="0" sz="3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ctr">
                        <a:lnSpc>
                          <a:spcPct val="100000"/>
                        </a:lnSpc>
                        <a:spcBef>
                          <a:spcPts val="0"/>
                        </a:spcBef>
                        <a:spcAft>
                          <a:spcPts val="0"/>
                        </a:spcAft>
                        <a:buClr>
                          <a:srgbClr val="000000"/>
                        </a:buClr>
                        <a:buSzPts val="3200"/>
                        <a:buFont typeface="Arial"/>
                        <a:buNone/>
                      </a:pPr>
                      <a:r>
                        <a:rPr b="1" lang="ko-KR" sz="3200" u="none" cap="none" strike="noStrike"/>
                        <a:t>Distribution of points</a:t>
                      </a:r>
                      <a:endParaRPr b="1" i="0" sz="32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c>
                  <a:txBody>
                    <a:bodyPr/>
                    <a:lstStyle/>
                    <a:p>
                      <a:pPr indent="0" lvl="0" marL="0" marR="0" rtl="0" algn="ctr">
                        <a:lnSpc>
                          <a:spcPct val="100000"/>
                        </a:lnSpc>
                        <a:spcBef>
                          <a:spcPts val="0"/>
                        </a:spcBef>
                        <a:spcAft>
                          <a:spcPts val="0"/>
                        </a:spcAft>
                        <a:buClr>
                          <a:srgbClr val="000000"/>
                        </a:buClr>
                        <a:buSzPts val="3200"/>
                        <a:buFont typeface="Arial"/>
                        <a:buNone/>
                      </a:pPr>
                      <a:r>
                        <a:rPr b="1" lang="ko-KR" sz="3200" u="none" cap="none" strike="noStrike"/>
                        <a:t>Note</a:t>
                      </a:r>
                      <a:endParaRPr b="1" i="0" sz="32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6E3BC"/>
                    </a:solidFill>
                  </a:tcPr>
                </a:tc>
              </a:tr>
              <a:tr h="941625">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t>Attendance</a:t>
                      </a:r>
                      <a:endParaRPr b="0" i="0" sz="3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t>20 points</a:t>
                      </a:r>
                      <a:endParaRPr b="0" i="0" sz="32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t>  -1 point per absence</a:t>
                      </a:r>
                      <a:endParaRPr b="0" i="0" sz="32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rowSpan="3">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t>Codyssey</a:t>
                      </a:r>
                      <a:endParaRPr b="0" i="0" sz="3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solidFill>
                            <a:schemeClr val="dk1"/>
                          </a:solidFill>
                        </a:rPr>
                        <a:t>30 points</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10 essential problems: 3 point per a problem (Q.2 ~ 11)</a:t>
                      </a:r>
                      <a:endParaRPr sz="3200" u="none" cap="none" strike="noStrike">
                        <a:solidFill>
                          <a:schemeClr val="dk1"/>
                        </a:solidFill>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vMerge="1"/>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solidFill>
                            <a:schemeClr val="dk1"/>
                          </a:solidFill>
                        </a:rPr>
                        <a:t>Extra points</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9 optional problems: 0.5 point per a problem (Q.12 ~ 20)</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vMerge="1"/>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solidFill>
                            <a:schemeClr val="dk1"/>
                          </a:solidFill>
                        </a:rPr>
                        <a:t>10 points</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Contribution (Peer evaluation &amp; review)</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t>Practice &amp; Quiz</a:t>
                      </a:r>
                      <a:endParaRPr sz="3200" u="none" cap="none" strike="noStrike"/>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solidFill>
                            <a:schemeClr val="dk1"/>
                          </a:solidFill>
                        </a:rPr>
                        <a:t>20 points</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a:t>
                      </a:r>
                      <a:r>
                        <a:rPr lang="ko-KR" sz="3500" u="none" cap="none" strike="noStrike">
                          <a:solidFill>
                            <a:schemeClr val="dk1"/>
                          </a:solidFill>
                        </a:rPr>
                        <a:t> Practice: Every class</a:t>
                      </a:r>
                      <a:r>
                        <a:rPr lang="ko-KR" sz="2700" u="none" cap="none" strike="noStrike">
                          <a:solidFill>
                            <a:schemeClr val="dk1"/>
                          </a:solidFill>
                        </a:rPr>
                        <a:t> (2 ~ 5 practices)</a:t>
                      </a:r>
                      <a:endParaRPr sz="2700" u="none" cap="none" strike="noStrike">
                        <a:solidFill>
                          <a:schemeClr val="dk1"/>
                        </a:solidFill>
                      </a:endParaRPr>
                    </a:p>
                    <a:p>
                      <a:pPr indent="0" lvl="0" marL="0" marR="0" rtl="0" algn="l">
                        <a:lnSpc>
                          <a:spcPct val="100000"/>
                        </a:lnSpc>
                        <a:spcBef>
                          <a:spcPts val="0"/>
                        </a:spcBef>
                        <a:spcAft>
                          <a:spcPts val="0"/>
                        </a:spcAft>
                        <a:buClr>
                          <a:srgbClr val="000000"/>
                        </a:buClr>
                        <a:buSzPts val="2700"/>
                        <a:buFont typeface="Arial"/>
                        <a:buNone/>
                      </a:pPr>
                      <a:r>
                        <a:rPr lang="ko-KR" sz="2700" u="none" cap="none" strike="noStrike">
                          <a:solidFill>
                            <a:schemeClr val="dk1"/>
                          </a:solidFill>
                        </a:rPr>
                        <a:t>       - send an email by the same day with screen capture of results</a:t>
                      </a:r>
                      <a:endParaRPr sz="2700" u="none" cap="none" strike="noStrike">
                        <a:solidFill>
                          <a:schemeClr val="dk1"/>
                        </a:solidFill>
                      </a:endParaRPr>
                    </a:p>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a:t>
                      </a:r>
                      <a:r>
                        <a:rPr lang="ko-KR" sz="3500" u="none" cap="none" strike="noStrike">
                          <a:solidFill>
                            <a:schemeClr val="dk1"/>
                          </a:solidFill>
                        </a:rPr>
                        <a:t>Quiz: In class, depends on schedule</a:t>
                      </a:r>
                      <a:endParaRPr b="0" i="0" sz="35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t>Final exam</a:t>
                      </a:r>
                      <a:endParaRPr b="0" i="0" sz="3200" u="none" cap="none" strike="noStrike">
                        <a:solidFill>
                          <a:srgbClr val="000000"/>
                        </a:solidFill>
                        <a:latin typeface="Malgun Gothic"/>
                        <a:ea typeface="Malgun Gothic"/>
                        <a:cs typeface="Malgun Gothic"/>
                        <a:sym typeface="Malgun Gothic"/>
                      </a:endParaRPr>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lang="ko-KR" sz="3200" u="none" cap="none" strike="noStrike">
                          <a:solidFill>
                            <a:schemeClr val="dk1"/>
                          </a:solidFill>
                        </a:rPr>
                        <a:t>20 points</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lang="ko-KR" sz="3200" u="none" cap="none" strike="noStrike">
                          <a:solidFill>
                            <a:schemeClr val="dk1"/>
                          </a:solidFill>
                        </a:rPr>
                        <a:t>  Open book (Allow A4, 2Pages Summary)</a:t>
                      </a:r>
                      <a:endParaRPr b="0" i="0" sz="3200" u="none" cap="none" strike="noStrike">
                        <a:solidFill>
                          <a:schemeClr val="dk1"/>
                        </a:solidFill>
                        <a:latin typeface="Malgun Gothic"/>
                        <a:ea typeface="Malgun Gothic"/>
                        <a:cs typeface="Malgun Gothic"/>
                        <a:sym typeface="Malgun Gothic"/>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41625">
                <a:tc>
                  <a:txBody>
                    <a:bodyPr/>
                    <a:lstStyle/>
                    <a:p>
                      <a:pPr indent="0" lvl="0" marL="0" marR="0" rtl="0" algn="ctr">
                        <a:lnSpc>
                          <a:spcPct val="100000"/>
                        </a:lnSpc>
                        <a:spcBef>
                          <a:spcPts val="0"/>
                        </a:spcBef>
                        <a:spcAft>
                          <a:spcPts val="0"/>
                        </a:spcAft>
                        <a:buClr>
                          <a:srgbClr val="000000"/>
                        </a:buClr>
                        <a:buSzPts val="3200"/>
                        <a:buFont typeface="Arial"/>
                        <a:buNone/>
                      </a:pPr>
                      <a:r>
                        <a:rPr b="1" lang="ko-KR" sz="3200" u="none" cap="none" strike="noStrike">
                          <a:solidFill>
                            <a:schemeClr val="dk1"/>
                          </a:solidFill>
                          <a:latin typeface="Calibri"/>
                          <a:ea typeface="Calibri"/>
                          <a:cs typeface="Calibri"/>
                          <a:sym typeface="Calibri"/>
                        </a:rPr>
                        <a:t>Total</a:t>
                      </a:r>
                      <a:endParaRPr sz="1400" u="none" cap="none" strike="noStrike"/>
                    </a:p>
                  </a:txBody>
                  <a:tcPr marT="0" marB="0" marR="0" marL="0" anchor="ctr">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200"/>
                        <a:buFont typeface="Arial"/>
                        <a:buNone/>
                      </a:pPr>
                      <a:r>
                        <a:rPr b="1" lang="ko-KR" sz="3200" u="none" cap="none" strike="noStrike">
                          <a:solidFill>
                            <a:schemeClr val="dk1"/>
                          </a:solidFill>
                          <a:latin typeface="Calibri"/>
                          <a:ea typeface="Calibri"/>
                          <a:cs typeface="Calibri"/>
                          <a:sym typeface="Calibri"/>
                        </a:rPr>
                        <a:t>100</a:t>
                      </a:r>
                      <a:endParaRPr sz="1400" u="none" cap="none" strike="noStrike">
                        <a:solidFill>
                          <a:schemeClr val="dk1"/>
                        </a:solidFill>
                      </a:endParaRPr>
                    </a:p>
                  </a:txBody>
                  <a:tcPr marT="0" marB="0" marR="0" marL="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3200"/>
                        <a:buFont typeface="Arial"/>
                        <a:buNone/>
                      </a:pPr>
                      <a:r>
                        <a:rPr b="1" lang="ko-KR" sz="3200" u="none" cap="none" strike="noStrike">
                          <a:solidFill>
                            <a:schemeClr val="dk1"/>
                          </a:solidFill>
                          <a:latin typeface="Calibri"/>
                          <a:ea typeface="Calibri"/>
                          <a:cs typeface="Calibri"/>
                          <a:sym typeface="Calibri"/>
                        </a:rPr>
                        <a:t> </a:t>
                      </a:r>
                      <a:r>
                        <a:rPr lang="ko-KR" sz="3200" u="none" cap="none" strike="noStrike">
                          <a:solidFill>
                            <a:schemeClr val="dk1"/>
                          </a:solidFill>
                          <a:latin typeface="Calibri"/>
                          <a:ea typeface="Calibri"/>
                          <a:cs typeface="Calibri"/>
                          <a:sym typeface="Calibri"/>
                        </a:rPr>
                        <a:t> * if </a:t>
                      </a:r>
                      <a:r>
                        <a:rPr lang="ko-KR" sz="3200" u="none" cap="none" strike="noStrike">
                          <a:solidFill>
                            <a:schemeClr val="dk1"/>
                          </a:solidFill>
                        </a:rPr>
                        <a:t>c</a:t>
                      </a:r>
                      <a:r>
                        <a:rPr lang="ko-KR" sz="3200" u="none" cap="none" strike="noStrike">
                          <a:solidFill>
                            <a:schemeClr val="dk1"/>
                          </a:solidFill>
                          <a:latin typeface="Calibri"/>
                          <a:ea typeface="Calibri"/>
                          <a:cs typeface="Calibri"/>
                          <a:sym typeface="Calibri"/>
                        </a:rPr>
                        <a:t>omplete Codyssey 80 problems: A+</a:t>
                      </a:r>
                      <a:endParaRPr sz="1400" u="none" cap="none" strike="noStrike">
                        <a:solidFill>
                          <a:schemeClr val="dk1"/>
                        </a:solidFill>
                      </a:endParaRPr>
                    </a:p>
                  </a:txBody>
                  <a:tcPr marT="0" marB="0" marR="0" marL="0" anchor="ctr">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31" name="Google Shape;131;p13"/>
          <p:cNvSpPr/>
          <p:nvPr/>
        </p:nvSpPr>
        <p:spPr>
          <a:xfrm>
            <a:off x="4191000" y="9715500"/>
            <a:ext cx="69633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ko-KR" sz="2400" u="none" cap="none" strike="noStrike">
                <a:solidFill>
                  <a:schemeClr val="dk1"/>
                </a:solidFill>
                <a:latin typeface="Calibri"/>
                <a:ea typeface="Calibri"/>
                <a:cs typeface="Calibri"/>
                <a:sym typeface="Calibri"/>
              </a:rPr>
              <a:t>* Grades are determined based on relative evaluation.</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8"/>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38" name="Google Shape;138;p8"/>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139" name="Google Shape;139;p8"/>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40" name="Google Shape;140;p8"/>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141" name="Google Shape;141;p8"/>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Codyssey problems for extra points</a:t>
            </a:r>
            <a:endParaRPr b="0" i="0" sz="4200" u="none" cap="none" strike="noStrike">
              <a:solidFill>
                <a:srgbClr val="595959"/>
              </a:solidFill>
              <a:latin typeface="Calibri"/>
              <a:ea typeface="Calibri"/>
              <a:cs typeface="Calibri"/>
              <a:sym typeface="Calibri"/>
            </a:endParaRPr>
          </a:p>
        </p:txBody>
      </p:sp>
      <p:sp>
        <p:nvSpPr>
          <p:cNvPr id="142" name="Google Shape;142;p8"/>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43" name="Google Shape;143;p8"/>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144" name="Google Shape;144;p8"/>
          <p:cNvSpPr/>
          <p:nvPr/>
        </p:nvSpPr>
        <p:spPr>
          <a:xfrm>
            <a:off x="552894" y="2159957"/>
            <a:ext cx="17384100" cy="5632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4000" u="none" cap="none" strike="noStrike">
                <a:solidFill>
                  <a:srgbClr val="222222"/>
                </a:solidFill>
                <a:latin typeface="Arial"/>
                <a:ea typeface="Arial"/>
                <a:cs typeface="Arial"/>
                <a:sym typeface="Arial"/>
              </a:rPr>
              <a:t>If too many students have solved all the Codyssey problems, </a:t>
            </a:r>
            <a:endParaRPr b="0" i="0" sz="4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None/>
            </a:pPr>
            <a:r>
              <a:rPr b="0" i="0" lang="ko-KR" sz="4000" u="none" cap="none" strike="noStrike">
                <a:solidFill>
                  <a:srgbClr val="222222"/>
                </a:solidFill>
                <a:latin typeface="Arial"/>
                <a:ea typeface="Arial"/>
                <a:cs typeface="Arial"/>
                <a:sym typeface="Arial"/>
              </a:rPr>
              <a:t>please be advised in advance that all factors such as </a:t>
            </a:r>
            <a:r>
              <a:rPr b="1" lang="ko-KR" sz="4000">
                <a:solidFill>
                  <a:srgbClr val="222222"/>
                </a:solidFill>
              </a:rPr>
              <a:t>the final </a:t>
            </a:r>
            <a:r>
              <a:rPr b="1" i="0" lang="ko-KR" sz="4000" u="none" cap="none" strike="noStrike">
                <a:solidFill>
                  <a:srgbClr val="222222"/>
                </a:solidFill>
              </a:rPr>
              <a:t>exams, </a:t>
            </a:r>
            <a:r>
              <a:rPr b="1" lang="ko-KR" sz="4000">
                <a:solidFill>
                  <a:srgbClr val="222222"/>
                </a:solidFill>
              </a:rPr>
              <a:t>practice</a:t>
            </a:r>
            <a:r>
              <a:rPr b="1" i="0" lang="ko-KR" sz="4000" u="none" cap="none" strike="noStrike">
                <a:solidFill>
                  <a:srgbClr val="222222"/>
                </a:solidFill>
              </a:rPr>
              <a:t>s, mini-projects and attendance including codyssey problems</a:t>
            </a:r>
            <a:r>
              <a:rPr b="0" i="0" lang="ko-KR" sz="4000" u="none" cap="none" strike="noStrike">
                <a:solidFill>
                  <a:srgbClr val="222222"/>
                </a:solidFill>
                <a:latin typeface="Arial"/>
                <a:ea typeface="Arial"/>
                <a:cs typeface="Arial"/>
                <a:sym typeface="Arial"/>
              </a:rPr>
              <a:t> must be considered together to determine the final grades.</a:t>
            </a:r>
            <a:endParaRPr/>
          </a:p>
          <a:p>
            <a:pPr indent="0" lvl="0" marL="0" marR="0" rtl="0" algn="l">
              <a:lnSpc>
                <a:spcPct val="100000"/>
              </a:lnSpc>
              <a:spcBef>
                <a:spcPts val="0"/>
              </a:spcBef>
              <a:spcAft>
                <a:spcPts val="0"/>
              </a:spcAft>
              <a:buNone/>
            </a:pPr>
            <a:r>
              <a:t/>
            </a:r>
            <a:endParaRPr sz="4000">
              <a:solidFill>
                <a:srgbClr val="222222"/>
              </a:solidFill>
            </a:endParaRPr>
          </a:p>
          <a:p>
            <a:pPr indent="0" lvl="0" marL="0" rtl="0" algn="l">
              <a:spcBef>
                <a:spcPts val="0"/>
              </a:spcBef>
              <a:spcAft>
                <a:spcPts val="0"/>
              </a:spcAft>
              <a:buNone/>
            </a:pPr>
            <a:r>
              <a:rPr lang="ko-KR" sz="4000">
                <a:solidFill>
                  <a:schemeClr val="dk1"/>
                </a:solidFill>
              </a:rPr>
              <a:t>Please keep the results of solving optional codyssey problems separately in a </a:t>
            </a:r>
            <a:r>
              <a:rPr b="1" lang="ko-KR" sz="4000">
                <a:solidFill>
                  <a:schemeClr val="dk1"/>
                </a:solidFill>
              </a:rPr>
              <a:t>private github</a:t>
            </a:r>
            <a:r>
              <a:rPr lang="ko-KR" sz="4000">
                <a:solidFill>
                  <a:schemeClr val="dk1"/>
                </a:solidFill>
              </a:rPr>
              <a:t>. And </a:t>
            </a:r>
            <a:r>
              <a:rPr b="1" lang="ko-KR" sz="4000">
                <a:solidFill>
                  <a:schemeClr val="dk1"/>
                </a:solidFill>
              </a:rPr>
              <a:t>add professor’s email as a collaborator</a:t>
            </a:r>
            <a:r>
              <a:rPr lang="ko-KR" sz="4000">
                <a:solidFill>
                  <a:schemeClr val="dk1"/>
                </a:solidFill>
              </a:rPr>
              <a:t>.</a:t>
            </a:r>
            <a:endParaRPr sz="4000">
              <a:solidFill>
                <a:schemeClr val="dk1"/>
              </a:solidFill>
            </a:endParaRPr>
          </a:p>
          <a:p>
            <a:pPr indent="0" lvl="0" marL="0" rtl="0" algn="l">
              <a:spcBef>
                <a:spcPts val="0"/>
              </a:spcBef>
              <a:spcAft>
                <a:spcPts val="0"/>
              </a:spcAft>
              <a:buClr>
                <a:schemeClr val="dk1"/>
              </a:buClr>
              <a:buFont typeface="Arial"/>
              <a:buNone/>
            </a:pPr>
            <a:r>
              <a:t/>
            </a:r>
            <a:endParaRPr sz="4000">
              <a:solidFill>
                <a:schemeClr val="dk1"/>
              </a:solidFill>
            </a:endParaRPr>
          </a:p>
          <a:p>
            <a:pPr indent="0" lvl="0" marL="0" marR="0" rtl="0" algn="l">
              <a:lnSpc>
                <a:spcPct val="100000"/>
              </a:lnSpc>
              <a:spcBef>
                <a:spcPts val="0"/>
              </a:spcBef>
              <a:spcAft>
                <a:spcPts val="0"/>
              </a:spcAft>
              <a:buNone/>
            </a:pPr>
            <a:r>
              <a:rPr lang="ko-KR" sz="4000">
                <a:solidFill>
                  <a:srgbClr val="222222"/>
                </a:solidFill>
              </a:rPr>
              <a:t>If you have solved more than 10 codyssey problems, please submit the following information to the professor by email (by ~6/13)</a:t>
            </a:r>
            <a:endParaRPr sz="4000">
              <a:solidFill>
                <a:srgbClr val="222222"/>
              </a:solidFill>
            </a:endParaRPr>
          </a:p>
          <a:p>
            <a:pPr indent="-457200" lvl="0" marL="457200" marR="0" rtl="0" algn="l">
              <a:lnSpc>
                <a:spcPct val="100000"/>
              </a:lnSpc>
              <a:spcBef>
                <a:spcPts val="0"/>
              </a:spcBef>
              <a:spcAft>
                <a:spcPts val="0"/>
              </a:spcAft>
              <a:buClr>
                <a:srgbClr val="222222"/>
              </a:buClr>
              <a:buSzPts val="3600"/>
              <a:buChar char="-"/>
            </a:pPr>
            <a:r>
              <a:rPr b="1" lang="ko-KR" sz="3600">
                <a:solidFill>
                  <a:srgbClr val="222222"/>
                </a:solidFill>
              </a:rPr>
              <a:t>Name / C section / </a:t>
            </a:r>
            <a:r>
              <a:rPr b="1" lang="ko-KR" sz="3600">
                <a:solidFill>
                  <a:srgbClr val="222222"/>
                </a:solidFill>
              </a:rPr>
              <a:t>Student</a:t>
            </a:r>
            <a:r>
              <a:rPr b="1" lang="ko-KR" sz="3600">
                <a:solidFill>
                  <a:srgbClr val="222222"/>
                </a:solidFill>
              </a:rPr>
              <a:t> ID </a:t>
            </a:r>
            <a:endParaRPr b="1" sz="3600">
              <a:solidFill>
                <a:srgbClr val="222222"/>
              </a:solidFill>
            </a:endParaRPr>
          </a:p>
          <a:p>
            <a:pPr indent="-457200" lvl="0" marL="457200" marR="0" rtl="0" algn="l">
              <a:lnSpc>
                <a:spcPct val="100000"/>
              </a:lnSpc>
              <a:spcBef>
                <a:spcPts val="0"/>
              </a:spcBef>
              <a:spcAft>
                <a:spcPts val="0"/>
              </a:spcAft>
              <a:buClr>
                <a:srgbClr val="222222"/>
              </a:buClr>
              <a:buSzPts val="3600"/>
              <a:buChar char="-"/>
            </a:pPr>
            <a:r>
              <a:rPr b="1" lang="ko-KR" sz="3600">
                <a:solidFill>
                  <a:srgbClr val="222222"/>
                </a:solidFill>
              </a:rPr>
              <a:t>Private github address / How many problems you solve.</a:t>
            </a:r>
            <a:endParaRPr b="1" sz="3600">
              <a:solidFill>
                <a:srgbClr val="222222"/>
              </a:solidFill>
            </a:endParaRPr>
          </a:p>
          <a:p>
            <a:pPr indent="0" lvl="0" marL="0" marR="0" rtl="0" algn="l">
              <a:lnSpc>
                <a:spcPct val="100000"/>
              </a:lnSpc>
              <a:spcBef>
                <a:spcPts val="0"/>
              </a:spcBef>
              <a:spcAft>
                <a:spcPts val="0"/>
              </a:spcAft>
              <a:buNone/>
            </a:pPr>
            <a:r>
              <a:t/>
            </a:r>
            <a:endParaRPr sz="4000">
              <a:solidFill>
                <a:srgbClr val="222222"/>
              </a:solidFill>
            </a:endParaRPr>
          </a:p>
          <a:p>
            <a:pPr indent="0" lvl="0" marL="0" marR="0" rtl="0" algn="l">
              <a:lnSpc>
                <a:spcPct val="100000"/>
              </a:lnSpc>
              <a:spcBef>
                <a:spcPts val="0"/>
              </a:spcBef>
              <a:spcAft>
                <a:spcPts val="0"/>
              </a:spcAft>
              <a:buNone/>
            </a:pPr>
            <a:r>
              <a:t/>
            </a:r>
            <a:endParaRPr b="0" i="0" sz="4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35fd3ad1920_0_10"/>
          <p:cNvPicPr preferRelativeResize="0"/>
          <p:nvPr/>
        </p:nvPicPr>
        <p:blipFill rotWithShape="1">
          <a:blip r:embed="rId3">
            <a:alphaModFix/>
          </a:blip>
          <a:srcRect b="0" l="0" r="0" t="0"/>
          <a:stretch/>
        </p:blipFill>
        <p:spPr>
          <a:xfrm>
            <a:off x="1918028" y="890448"/>
            <a:ext cx="12884275" cy="82867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2"/>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57" name="Google Shape;157;p22"/>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158" name="Google Shape;158;p22"/>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59" name="Google Shape;159;p22"/>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160" name="Google Shape;160;p22"/>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Codyssey Policy</a:t>
            </a:r>
            <a:endParaRPr b="0" i="0" sz="4200" u="none" cap="none" strike="noStrike">
              <a:solidFill>
                <a:srgbClr val="595959"/>
              </a:solidFill>
              <a:latin typeface="Calibri"/>
              <a:ea typeface="Calibri"/>
              <a:cs typeface="Calibri"/>
              <a:sym typeface="Calibri"/>
            </a:endParaRPr>
          </a:p>
        </p:txBody>
      </p:sp>
      <p:sp>
        <p:nvSpPr>
          <p:cNvPr id="161" name="Google Shape;161;p22"/>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62" name="Google Shape;162;p22"/>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sp>
        <p:nvSpPr>
          <p:cNvPr id="163" name="Google Shape;163;p22"/>
          <p:cNvSpPr/>
          <p:nvPr/>
        </p:nvSpPr>
        <p:spPr>
          <a:xfrm>
            <a:off x="1148316" y="2157164"/>
            <a:ext cx="16046893" cy="75405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ko-KR" sz="4400"/>
              <a:t>I know that s</a:t>
            </a:r>
            <a:r>
              <a:rPr b="0" i="0" lang="ko-KR" sz="4400" u="none" cap="none" strike="noStrike">
                <a:solidFill>
                  <a:srgbClr val="000000"/>
                </a:solidFill>
                <a:latin typeface="Arial"/>
                <a:ea typeface="Arial"/>
                <a:cs typeface="Arial"/>
                <a:sym typeface="Arial"/>
              </a:rPr>
              <a:t>ome students completed the optional Codyssey problems to earn extra points. To ensure fairness for those who studied and solved the problems themselves, I need to distinguish between students who genuinely worked on them and those who simply copied and pasted the solutions on GitHub.</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ko-KR" sz="4400"/>
              <a:t>After verification, you may be asked to explain the contents of your code, if necessary.</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g34a8f5571ca_0_101"/>
          <p:cNvGraphicFramePr/>
          <p:nvPr/>
        </p:nvGraphicFramePr>
        <p:xfrm>
          <a:off x="442374" y="1126181"/>
          <a:ext cx="3000000" cy="3000000"/>
        </p:xfrm>
        <a:graphic>
          <a:graphicData uri="http://schemas.openxmlformats.org/drawingml/2006/table">
            <a:tbl>
              <a:tblPr>
                <a:noFill/>
                <a:tableStyleId>{1F19F48E-0C58-4231-9FF9-F613D8D1923D}</a:tableStyleId>
              </a:tblPr>
              <a:tblGrid>
                <a:gridCol w="2522500"/>
                <a:gridCol w="3574475"/>
                <a:gridCol w="8183425"/>
                <a:gridCol w="526475"/>
                <a:gridCol w="1253050"/>
              </a:tblGrid>
              <a:tr h="204450">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Subproject</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SLearning Course</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Problem</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Essential</a:t>
                      </a:r>
                      <a:endParaRPr b="1" i="0" sz="1800" u="none" cap="none" strike="noStrike">
                        <a:solidFill>
                          <a:srgbClr val="FF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rowSpan="4">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Step 1: Audition for Cody Enter</a:t>
                      </a:r>
                      <a:endParaRPr b="1"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4">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Process 1: </a:t>
                      </a:r>
                      <a:r>
                        <a:rPr lang="ko-KR" sz="1800" u="none" cap="none" strike="noStrike"/>
                        <a:t>Wasteland with Value, Magratea</a:t>
                      </a:r>
                      <a:br>
                        <a:rPr lang="ko-KR" sz="1800" u="none" cap="none" strike="noStrike"/>
                      </a:br>
                      <a:r>
                        <a:rPr lang="ko-KR" sz="1800" u="none" cap="none" strike="noStrike"/>
                        <a:t>(Standard Input/Output)</a:t>
                      </a:r>
                      <a:endParaRPr b="1"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2000" u="none" cap="none" strike="noStrike">
                          <a:solidFill>
                            <a:srgbClr val="BFBFBF"/>
                          </a:solidFill>
                        </a:rPr>
                        <a:t>01 Question 1 Introduce myself</a:t>
                      </a:r>
                      <a:endParaRPr b="1" i="0" sz="20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ko-KR" sz="1800" u="none" cap="none" strike="noStrike">
                          <a:solidFill>
                            <a:srgbClr val="BFBFBF"/>
                          </a:solidFill>
                          <a:latin typeface="Malgun Gothic"/>
                          <a:ea typeface="Malgun Gothic"/>
                          <a:cs typeface="Malgun Gothic"/>
                          <a:sym typeface="Malgun Gothic"/>
                        </a:rPr>
                        <a:t>X</a:t>
                      </a:r>
                      <a:endParaRPr b="0"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82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2000" u="none" cap="none" strike="noStrike"/>
                        <a:t>02 Question 2 Project Kick-Off!</a:t>
                      </a:r>
                      <a:endParaRPr b="1" i="0" sz="20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1</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482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2000" u="none" cap="none" strike="noStrike"/>
                        <a:t>03 Question 3 Children who became Milliways candidates</a:t>
                      </a:r>
                      <a:endParaRPr b="1" i="0" sz="20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2</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33500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2000" u="none" cap="none" strike="noStrike"/>
                        <a:t>04 Question 4 Who will choose the one who will hold the key to destiny?</a:t>
                      </a:r>
                      <a:endParaRPr b="1" i="0" sz="20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3</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rowSpan="16">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Step 2: 8-Step Training Program</a:t>
                      </a:r>
                      <a:br>
                        <a:rPr lang="ko-KR" sz="1800" u="none" cap="none" strike="noStrike"/>
                      </a:br>
                      <a:endParaRPr b="0"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3">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Process 2: </a:t>
                      </a:r>
                      <a:r>
                        <a:rPr lang="ko-KR" sz="1800" u="none" cap="none" strike="noStrike"/>
                        <a:t>Sprouts Blooming in the Wasteland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800" u="none" cap="none" strike="noStrike"/>
                        <a:t>(Multidimensional Arrays)</a:t>
                      </a:r>
                      <a:endParaRPr b="1"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01 Question 1 8-step training program</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4</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02 Question 2 Dumbass, the problem is physical strength!</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5</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6880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03 Question 3 My Basic Workout Routine</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6</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vMerge="1"/>
                <a:tc rowSpan="3">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Process 3: </a:t>
                      </a:r>
                      <a:r>
                        <a:rPr lang="ko-KR" sz="1800" u="none" cap="none" strike="noStrike"/>
                        <a:t>Wounds Heal in the Gardener's Hands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800" u="none" cap="none" strike="noStrike"/>
                        <a:t>(Structures)</a:t>
                      </a:r>
                      <a:endParaRPr b="1"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01 Question 1 A Fight with Yourself</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7</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02 Question 2 Facing Trauma</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8</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290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03 Question 3 There is No Way to Escape Your Own Ghosts</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9</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vMerge="1"/>
                <a:tc rowSpan="3">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t>Process 4: </a:t>
                      </a:r>
                      <a:r>
                        <a:rPr lang="ko-KR" sz="1800" u="none" cap="none" strike="noStrike"/>
                        <a:t>Temperature of Language (Pointers)</a:t>
                      </a:r>
                      <a:endParaRPr b="1" i="0" sz="1800" u="none" cap="none" strike="noStrike">
                        <a:solidFill>
                          <a:srgbClr val="000000"/>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t>01Question 1 How Good is My Korean? </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i="0" lang="ko-KR" sz="1800" u="none" cap="none" strike="noStrike">
                          <a:solidFill>
                            <a:srgbClr val="2D51D0"/>
                          </a:solidFill>
                          <a:latin typeface="Malgun Gothic"/>
                          <a:ea typeface="Malgun Gothic"/>
                          <a:cs typeface="Malgun Gothic"/>
                          <a:sym typeface="Malgun Gothic"/>
                        </a:rPr>
                        <a:t>10</a:t>
                      </a:r>
                      <a:endParaRPr b="1" i="0" sz="1800" u="none" cap="none" strike="noStrike">
                        <a:solidFill>
                          <a:srgbClr val="2D51D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O</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8D8D8"/>
                    </a:solidFill>
                  </a:tcPr>
                </a:tc>
              </a:tr>
              <a:tr h="2044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02 Question 2 Consonants and Vowels</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ko-KR" sz="1800" u="none" cap="none" strike="noStrike">
                          <a:solidFill>
                            <a:srgbClr val="BFBFBF"/>
                          </a:solidFill>
                          <a:latin typeface="Malgun Gothic"/>
                          <a:ea typeface="Malgun Gothic"/>
                          <a:cs typeface="Malgun Gothic"/>
                          <a:sym typeface="Malgun Gothic"/>
                        </a:rPr>
                        <a:t>X</a:t>
                      </a:r>
                      <a:endParaRPr b="0"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47525">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03 Question 3 Basic Grammar Learned through Puzzles</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450">
                <a:tc vMerge="1"/>
                <a:tc rowSpan="3">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solidFill>
                            <a:srgbClr val="BFBFBF"/>
                          </a:solidFill>
                        </a:rPr>
                        <a:t>Process 5</a:t>
                      </a:r>
                      <a:r>
                        <a:rPr lang="ko-KR" sz="1800" u="none" cap="none" strike="noStrike">
                          <a:solidFill>
                            <a:srgbClr val="BFBFBF"/>
                          </a:solidFill>
                        </a:rPr>
                        <a:t>: Temperature of Sound</a:t>
                      </a:r>
                      <a:br>
                        <a:rPr lang="ko-KR" sz="1800" u="none" cap="none" strike="noStrike">
                          <a:solidFill>
                            <a:srgbClr val="BFBFBF"/>
                          </a:solidFill>
                        </a:rPr>
                      </a:br>
                      <a:r>
                        <a:rPr lang="ko-KR" sz="1800" u="none" cap="none" strike="noStrike">
                          <a:solidFill>
                            <a:srgbClr val="BFBFBF"/>
                          </a:solidFill>
                        </a:rPr>
                        <a:t>(Function Pointers, Pointer Operations)</a:t>
                      </a:r>
                      <a:endParaRPr b="1" i="0" sz="1800" u="none" cap="none" strike="noStrike">
                        <a:solidFill>
                          <a:srgbClr val="BFBFBF"/>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01 Question 1 Facing the Present</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450">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02 Question 2 Finding My Voice</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25">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03 Question 3 Those Who Realized the Principle</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4450">
                <a:tc vMerge="1"/>
                <a:tc rowSpan="2">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solidFill>
                            <a:srgbClr val="BFBFBF"/>
                          </a:solidFill>
                        </a:rPr>
                        <a:t>Process 6: </a:t>
                      </a:r>
                      <a:r>
                        <a:rPr lang="ko-KR" sz="1800" u="none" cap="none" strike="noStrike">
                          <a:solidFill>
                            <a:srgbClr val="BFBFBF"/>
                          </a:solidFill>
                        </a:rPr>
                        <a:t>A Body Like Dry Firewood is Reborn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(File Input/Output)</a:t>
                      </a:r>
                      <a:endParaRPr b="1" i="0" sz="1800" u="none" cap="none" strike="noStrike">
                        <a:solidFill>
                          <a:srgbClr val="BFBFBF"/>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01 Question 1 Body and Mind Separately</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77175">
                <a:tc vMerge="1"/>
                <a:tc vMerge="1"/>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02 Question 2 Surrendering Your Body to the Pattern</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43350">
                <a:tc vMerge="1"/>
                <a:tc>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solidFill>
                            <a:srgbClr val="BFBFBF"/>
                          </a:solidFill>
                        </a:rPr>
                        <a:t>Process 7:</a:t>
                      </a:r>
                      <a:r>
                        <a:rPr lang="ko-KR" sz="1800" u="none" cap="none" strike="noStrike">
                          <a:solidFill>
                            <a:srgbClr val="BFBFBF"/>
                          </a:solidFill>
                        </a:rPr>
                        <a:t> I'm Not the Same as I Was Yesterday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(Dynamic Memory Allocation)</a:t>
                      </a:r>
                      <a:endParaRPr b="1" i="0" sz="1800" u="none" cap="none" strike="noStrike">
                        <a:solidFill>
                          <a:srgbClr val="BFBFBF"/>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01 Question 1 People Make People</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5625">
                <a:tc vMerge="1"/>
                <a:tc>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solidFill>
                            <a:srgbClr val="BFBFBF"/>
                          </a:solidFill>
                        </a:rPr>
                        <a:t>Process 9:</a:t>
                      </a:r>
                      <a:r>
                        <a:rPr lang="ko-KR" sz="1800" u="none" cap="none" strike="noStrike">
                          <a:solidFill>
                            <a:srgbClr val="BFBFBF"/>
                          </a:solidFill>
                        </a:rPr>
                        <a:t> The Distance I Can Reach Out</a:t>
                      </a:r>
                      <a:br>
                        <a:rPr lang="ko-KR" sz="1800" u="none" cap="none" strike="noStrike">
                          <a:solidFill>
                            <a:srgbClr val="BFBFBF"/>
                          </a:solidFill>
                        </a:rPr>
                      </a:br>
                      <a:r>
                        <a:rPr lang="ko-KR" sz="1800" u="none" cap="none" strike="noStrike">
                          <a:solidFill>
                            <a:srgbClr val="BFBFBF"/>
                          </a:solidFill>
                        </a:rPr>
                        <a:t>(Preprocessing, External Variables, Split Compilation)</a:t>
                      </a:r>
                      <a:endParaRPr b="1" i="0" sz="1800" u="none" cap="none" strike="noStrike">
                        <a:solidFill>
                          <a:srgbClr val="BFBFBF"/>
                        </a:solidFill>
                        <a:latin typeface="Malgun Gothic"/>
                        <a:ea typeface="Malgun Gothic"/>
                        <a:cs typeface="Malgun Gothic"/>
                        <a:sym typeface="Malgun Gothic"/>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ko-KR" sz="1800" u="none" cap="none" strike="noStrike">
                          <a:solidFill>
                            <a:srgbClr val="BFBFBF"/>
                          </a:solidFill>
                        </a:rPr>
                        <a:t>01 Question 1 Shadow Life</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BFBFBF"/>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ko-KR" sz="1800" u="none" cap="none" strike="noStrike">
                          <a:solidFill>
                            <a:srgbClr val="BFBFBF"/>
                          </a:solidFill>
                        </a:rPr>
                        <a:t>X</a:t>
                      </a:r>
                      <a:endParaRPr sz="1800" u="none" cap="none" strike="noStrike">
                        <a:solidFill>
                          <a:srgbClr val="BFBFBF"/>
                        </a:solidFill>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325">
                <a:tc>
                  <a:txBody>
                    <a:bodyPr/>
                    <a:lstStyle/>
                    <a:p>
                      <a:pPr indent="0" lvl="0" marL="0" marR="0" rtl="0" algn="l">
                        <a:lnSpc>
                          <a:spcPct val="100000"/>
                        </a:lnSpc>
                        <a:spcBef>
                          <a:spcPts val="0"/>
                        </a:spcBef>
                        <a:spcAft>
                          <a:spcPts val="0"/>
                        </a:spcAft>
                        <a:buClr>
                          <a:srgbClr val="000000"/>
                        </a:buClr>
                        <a:buSzPts val="1400"/>
                        <a:buFont typeface="Arial"/>
                        <a:buNone/>
                      </a:pPr>
                      <a:r>
                        <a:rPr b="1" i="0" lang="ko-KR" sz="1800" u="none" cap="none" strike="noStrike">
                          <a:solidFill>
                            <a:srgbClr val="000000"/>
                          </a:solidFill>
                          <a:latin typeface="Malgun Gothic"/>
                          <a:ea typeface="Malgun Gothic"/>
                          <a:cs typeface="Malgun Gothic"/>
                          <a:sym typeface="Malgun Gothic"/>
                        </a:rPr>
                        <a:t>Step 3: Debut</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b="1" lang="ko-KR" sz="1800" u="none" cap="none" strike="noStrike">
                          <a:solidFill>
                            <a:srgbClr val="BFBFBF"/>
                          </a:solidFill>
                        </a:rPr>
                        <a:t>Process 10:</a:t>
                      </a:r>
                      <a:r>
                        <a:rPr lang="ko-KR" sz="1800" u="none" cap="none" strike="noStrike">
                          <a:solidFill>
                            <a:srgbClr val="BFBFBF"/>
                          </a:solidFill>
                        </a:rPr>
                        <a:t> </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1"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ko-KR" sz="1800" u="none" cap="none" strike="noStrike"/>
                        <a:t>10</a:t>
                      </a:r>
                      <a:endParaRPr b="0" i="0" sz="1800" u="none" cap="none" strike="noStrike">
                        <a:solidFill>
                          <a:srgbClr val="000000"/>
                        </a:solidFill>
                        <a:latin typeface="Malgun Gothic"/>
                        <a:ea typeface="Malgun Gothic"/>
                        <a:cs typeface="Malgun Gothic"/>
                        <a:sym typeface="Malgun Gothic"/>
                      </a:endParaRPr>
                    </a:p>
                  </a:txBody>
                  <a:tcPr marT="0" marB="0" marR="0" marL="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1"/>
          <p:cNvPicPr preferRelativeResize="0"/>
          <p:nvPr/>
        </p:nvPicPr>
        <p:blipFill rotWithShape="1">
          <a:blip r:embed="rId3">
            <a:alphaModFix/>
          </a:blip>
          <a:srcRect b="0" l="0" r="0" t="0"/>
          <a:stretch/>
        </p:blipFill>
        <p:spPr>
          <a:xfrm rot="5400000">
            <a:off x="-4775200" y="5194300"/>
            <a:ext cx="10439400" cy="12700"/>
          </a:xfrm>
          <a:prstGeom prst="rect">
            <a:avLst/>
          </a:prstGeom>
          <a:noFill/>
          <a:ln>
            <a:noFill/>
          </a:ln>
        </p:spPr>
      </p:pic>
      <p:pic>
        <p:nvPicPr>
          <p:cNvPr id="176" name="Google Shape;176;p11"/>
          <p:cNvPicPr preferRelativeResize="0"/>
          <p:nvPr/>
        </p:nvPicPr>
        <p:blipFill rotWithShape="1">
          <a:blip r:embed="rId4">
            <a:alphaModFix/>
          </a:blip>
          <a:srcRect b="0" l="0" r="0" t="0"/>
          <a:stretch/>
        </p:blipFill>
        <p:spPr>
          <a:xfrm>
            <a:off x="381000" y="800100"/>
            <a:ext cx="139700" cy="1041400"/>
          </a:xfrm>
          <a:prstGeom prst="rect">
            <a:avLst/>
          </a:prstGeom>
          <a:noFill/>
          <a:ln>
            <a:noFill/>
          </a:ln>
        </p:spPr>
      </p:pic>
      <p:pic>
        <p:nvPicPr>
          <p:cNvPr id="177" name="Google Shape;177;p11"/>
          <p:cNvPicPr preferRelativeResize="0"/>
          <p:nvPr/>
        </p:nvPicPr>
        <p:blipFill rotWithShape="1">
          <a:blip r:embed="rId5">
            <a:alphaModFix/>
          </a:blip>
          <a:srcRect b="0" l="0" r="0" t="0"/>
          <a:stretch/>
        </p:blipFill>
        <p:spPr>
          <a:xfrm>
            <a:off x="17322800" y="9448800"/>
            <a:ext cx="1447800" cy="355600"/>
          </a:xfrm>
          <a:prstGeom prst="rect">
            <a:avLst/>
          </a:prstGeom>
          <a:noFill/>
          <a:ln>
            <a:noFill/>
          </a:ln>
        </p:spPr>
      </p:pic>
      <p:sp>
        <p:nvSpPr>
          <p:cNvPr id="178" name="Google Shape;178;p11"/>
          <p:cNvSpPr txBox="1"/>
          <p:nvPr/>
        </p:nvSpPr>
        <p:spPr>
          <a:xfrm>
            <a:off x="927100" y="863600"/>
            <a:ext cx="4660800" cy="825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600"/>
              <a:buFont typeface="Arial"/>
              <a:buNone/>
            </a:pPr>
            <a:r>
              <a:t/>
            </a:r>
            <a:endParaRPr b="0" i="0" sz="4600" u="none" cap="none" strike="noStrike">
              <a:solidFill>
                <a:srgbClr val="000000"/>
              </a:solidFill>
              <a:latin typeface="Geologica SemiBold"/>
              <a:ea typeface="Geologica SemiBold"/>
              <a:cs typeface="Geologica SemiBold"/>
              <a:sym typeface="Geologica SemiBold"/>
            </a:endParaRPr>
          </a:p>
        </p:txBody>
      </p:sp>
      <p:sp>
        <p:nvSpPr>
          <p:cNvPr id="179" name="Google Shape;179;p11"/>
          <p:cNvSpPr txBox="1"/>
          <p:nvPr/>
        </p:nvSpPr>
        <p:spPr>
          <a:xfrm>
            <a:off x="857250" y="939800"/>
            <a:ext cx="7982100" cy="7494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4200"/>
              <a:buFont typeface="Arial"/>
              <a:buNone/>
            </a:pPr>
            <a:r>
              <a:rPr b="0" i="0" lang="ko-KR" sz="4200" u="none" cap="none" strike="noStrike">
                <a:solidFill>
                  <a:srgbClr val="595959"/>
                </a:solidFill>
                <a:latin typeface="Calibri"/>
                <a:ea typeface="Calibri"/>
                <a:cs typeface="Calibri"/>
                <a:sym typeface="Calibri"/>
              </a:rPr>
              <a:t>Practice </a:t>
            </a:r>
            <a:r>
              <a:rPr lang="ko-KR" sz="4200">
                <a:solidFill>
                  <a:srgbClr val="595959"/>
                </a:solidFill>
                <a:latin typeface="Calibri"/>
                <a:ea typeface="Calibri"/>
                <a:cs typeface="Calibri"/>
                <a:sym typeface="Calibri"/>
              </a:rPr>
              <a:t>evaluation</a:t>
            </a:r>
            <a:endParaRPr b="0" i="0" sz="4200" u="none" cap="none" strike="noStrike">
              <a:solidFill>
                <a:srgbClr val="595959"/>
              </a:solidFill>
              <a:latin typeface="Calibri"/>
              <a:ea typeface="Calibri"/>
              <a:cs typeface="Calibri"/>
              <a:sym typeface="Calibri"/>
            </a:endParaRPr>
          </a:p>
        </p:txBody>
      </p:sp>
      <p:sp>
        <p:nvSpPr>
          <p:cNvPr id="180" name="Google Shape;180;p11"/>
          <p:cNvSpPr txBox="1"/>
          <p:nvPr/>
        </p:nvSpPr>
        <p:spPr>
          <a:xfrm>
            <a:off x="16374918" y="469900"/>
            <a:ext cx="1562100" cy="3303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1900"/>
              <a:buFont typeface="Arial"/>
              <a:buNone/>
            </a:pPr>
            <a:r>
              <a:rPr b="0" i="0" lang="ko-KR" sz="1900" u="none" cap="none" strike="noStrike">
                <a:solidFill>
                  <a:srgbClr val="595959"/>
                </a:solidFill>
                <a:latin typeface="Calibri"/>
                <a:ea typeface="Calibri"/>
                <a:cs typeface="Calibri"/>
                <a:sym typeface="Calibri"/>
              </a:rPr>
              <a:t>ＡＩ ＆ Ｂｉｇ Ｄａｔａ</a:t>
            </a:r>
            <a:endParaRPr b="0" i="0" sz="1900" u="none" cap="none" strike="noStrike">
              <a:solidFill>
                <a:srgbClr val="595959"/>
              </a:solidFill>
              <a:latin typeface="Calibri"/>
              <a:ea typeface="Calibri"/>
              <a:cs typeface="Calibri"/>
              <a:sym typeface="Calibri"/>
            </a:endParaRPr>
          </a:p>
        </p:txBody>
      </p:sp>
      <p:pic>
        <p:nvPicPr>
          <p:cNvPr id="181" name="Google Shape;181;p11"/>
          <p:cNvPicPr preferRelativeResize="0"/>
          <p:nvPr/>
        </p:nvPicPr>
        <p:blipFill rotWithShape="1">
          <a:blip r:embed="rId6">
            <a:alphaModFix/>
          </a:blip>
          <a:srcRect b="0" l="0" r="0" t="0"/>
          <a:stretch/>
        </p:blipFill>
        <p:spPr>
          <a:xfrm>
            <a:off x="15220798" y="424873"/>
            <a:ext cx="1086002" cy="457264"/>
          </a:xfrm>
          <a:prstGeom prst="rect">
            <a:avLst/>
          </a:prstGeom>
          <a:noFill/>
          <a:ln>
            <a:noFill/>
          </a:ln>
        </p:spPr>
      </p:pic>
      <p:graphicFrame>
        <p:nvGraphicFramePr>
          <p:cNvPr id="182" name="Google Shape;182;p11"/>
          <p:cNvGraphicFramePr/>
          <p:nvPr/>
        </p:nvGraphicFramePr>
        <p:xfrm>
          <a:off x="1516507" y="4385267"/>
          <a:ext cx="3000000" cy="3000000"/>
        </p:xfrm>
        <a:graphic>
          <a:graphicData uri="http://schemas.openxmlformats.org/drawingml/2006/table">
            <a:tbl>
              <a:tblPr>
                <a:noFill/>
                <a:tableStyleId>{2F5BC14D-777E-43AD-997E-088157F44422}</a:tableStyleId>
              </a:tblPr>
              <a:tblGrid>
                <a:gridCol w="4494475"/>
                <a:gridCol w="10393500"/>
              </a:tblGrid>
              <a:tr h="631450">
                <a:tc>
                  <a:txBody>
                    <a:bodyPr/>
                    <a:lstStyle/>
                    <a:p>
                      <a:pPr indent="0" lvl="0" marL="0" marR="0" rtl="0" algn="ctr">
                        <a:lnSpc>
                          <a:spcPct val="100000"/>
                        </a:lnSpc>
                        <a:spcBef>
                          <a:spcPts val="0"/>
                        </a:spcBef>
                        <a:spcAft>
                          <a:spcPts val="0"/>
                        </a:spcAft>
                        <a:buNone/>
                      </a:pPr>
                      <a:r>
                        <a:rPr lang="ko-KR" sz="3400" u="none" cap="none" strike="noStrike"/>
                        <a:t>100</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Perfect with minor problems</a:t>
                      </a:r>
                      <a:endParaRPr b="0" i="0" sz="3400" u="none" cap="none" strike="noStrike">
                        <a:solidFill>
                          <a:srgbClr val="000000"/>
                        </a:solidFill>
                        <a:latin typeface="Calibri"/>
                        <a:ea typeface="Calibri"/>
                        <a:cs typeface="Calibri"/>
                        <a:sym typeface="Calibri"/>
                      </a:endParaRPr>
                    </a:p>
                  </a:txBody>
                  <a:tcPr marT="9525" marB="0" marR="9525" marL="9525" anchor="ctr"/>
                </a:tc>
              </a:tr>
              <a:tr h="631450">
                <a:tc>
                  <a:txBody>
                    <a:bodyPr/>
                    <a:lstStyle/>
                    <a:p>
                      <a:pPr indent="0" lvl="0" marL="0" marR="0" rtl="0" algn="ctr">
                        <a:lnSpc>
                          <a:spcPct val="100000"/>
                        </a:lnSpc>
                        <a:spcBef>
                          <a:spcPts val="0"/>
                        </a:spcBef>
                        <a:spcAft>
                          <a:spcPts val="0"/>
                        </a:spcAft>
                        <a:buNone/>
                      </a:pPr>
                      <a:r>
                        <a:rPr lang="ko-KR" sz="3400" u="none" cap="none" strike="noStrike"/>
                        <a:t>90</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No src code or No results</a:t>
                      </a:r>
                      <a:endParaRPr b="0" i="0" sz="3400" u="none" cap="none" strike="noStrike">
                        <a:solidFill>
                          <a:srgbClr val="000000"/>
                        </a:solidFill>
                        <a:latin typeface="Calibri"/>
                        <a:ea typeface="Calibri"/>
                        <a:cs typeface="Calibri"/>
                        <a:sym typeface="Calibri"/>
                      </a:endParaRPr>
                    </a:p>
                  </a:txBody>
                  <a:tcPr marT="9525" marB="0" marR="9525" marL="9525" anchor="ctr"/>
                </a:tc>
              </a:tr>
              <a:tr h="631450">
                <a:tc>
                  <a:txBody>
                    <a:bodyPr/>
                    <a:lstStyle/>
                    <a:p>
                      <a:pPr indent="0" lvl="0" marL="0" marR="0" rtl="0" algn="ctr">
                        <a:lnSpc>
                          <a:spcPct val="100000"/>
                        </a:lnSpc>
                        <a:spcBef>
                          <a:spcPts val="0"/>
                        </a:spcBef>
                        <a:spcAft>
                          <a:spcPts val="0"/>
                        </a:spcAft>
                        <a:buNone/>
                      </a:pPr>
                      <a:r>
                        <a:rPr lang="ko-KR" sz="3400" u="none" cap="none" strike="noStrike"/>
                        <a:t>75</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Done 3/4</a:t>
                      </a:r>
                      <a:endParaRPr b="0" i="0" sz="3400" u="none" cap="none" strike="noStrike">
                        <a:solidFill>
                          <a:srgbClr val="000000"/>
                        </a:solidFill>
                        <a:latin typeface="Calibri"/>
                        <a:ea typeface="Calibri"/>
                        <a:cs typeface="Calibri"/>
                        <a:sym typeface="Calibri"/>
                      </a:endParaRPr>
                    </a:p>
                  </a:txBody>
                  <a:tcPr marT="9525" marB="0" marR="9525" marL="9525" anchor="ctr"/>
                </a:tc>
              </a:tr>
              <a:tr h="631450">
                <a:tc>
                  <a:txBody>
                    <a:bodyPr/>
                    <a:lstStyle/>
                    <a:p>
                      <a:pPr indent="0" lvl="0" marL="0" marR="0" rtl="0" algn="ctr">
                        <a:lnSpc>
                          <a:spcPct val="100000"/>
                        </a:lnSpc>
                        <a:spcBef>
                          <a:spcPts val="0"/>
                        </a:spcBef>
                        <a:spcAft>
                          <a:spcPts val="0"/>
                        </a:spcAft>
                        <a:buNone/>
                      </a:pPr>
                      <a:r>
                        <a:rPr lang="ko-KR" sz="3400" u="none" cap="none" strike="noStrike"/>
                        <a:t>50</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Done </a:t>
                      </a:r>
                      <a:r>
                        <a:rPr b="0" i="0" lang="ko-KR" sz="3400" u="none" cap="none" strike="noStrike">
                          <a:solidFill>
                            <a:srgbClr val="000000"/>
                          </a:solidFill>
                          <a:latin typeface="Arial"/>
                          <a:ea typeface="Arial"/>
                          <a:cs typeface="Arial"/>
                          <a:sym typeface="Arial"/>
                        </a:rPr>
                        <a:t>2/4 </a:t>
                      </a:r>
                      <a:endParaRPr b="0" i="0" sz="3400" u="none" cap="none" strike="noStrike">
                        <a:solidFill>
                          <a:srgbClr val="000000"/>
                        </a:solidFill>
                        <a:latin typeface="Calibri"/>
                        <a:ea typeface="Calibri"/>
                        <a:cs typeface="Calibri"/>
                        <a:sym typeface="Calibri"/>
                      </a:endParaRPr>
                    </a:p>
                  </a:txBody>
                  <a:tcPr marT="9525" marB="0" marR="9525" marL="9525" anchor="ctr"/>
                </a:tc>
              </a:tr>
              <a:tr h="631450">
                <a:tc>
                  <a:txBody>
                    <a:bodyPr/>
                    <a:lstStyle/>
                    <a:p>
                      <a:pPr indent="0" lvl="0" marL="0" marR="0" rtl="0" algn="ctr">
                        <a:lnSpc>
                          <a:spcPct val="100000"/>
                        </a:lnSpc>
                        <a:spcBef>
                          <a:spcPts val="0"/>
                        </a:spcBef>
                        <a:spcAft>
                          <a:spcPts val="0"/>
                        </a:spcAft>
                        <a:buNone/>
                      </a:pPr>
                      <a:r>
                        <a:rPr lang="ko-KR" sz="3400" u="none" cap="none" strike="noStrike"/>
                        <a:t>25</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Done 1/4</a:t>
                      </a:r>
                      <a:endParaRPr b="0" i="0" sz="3400" u="none" cap="none" strike="noStrike">
                        <a:solidFill>
                          <a:srgbClr val="000000"/>
                        </a:solidFill>
                        <a:latin typeface="Calibri"/>
                        <a:ea typeface="Calibri"/>
                        <a:cs typeface="Calibri"/>
                        <a:sym typeface="Calibri"/>
                      </a:endParaRPr>
                    </a:p>
                  </a:txBody>
                  <a:tcPr marT="9525" marB="0" marR="9525" marL="9525" anchor="ctr"/>
                </a:tc>
              </a:tr>
              <a:tr h="631450">
                <a:tc>
                  <a:txBody>
                    <a:bodyPr/>
                    <a:lstStyle/>
                    <a:p>
                      <a:pPr indent="0" lvl="0" marL="0" marR="0" rtl="0" algn="ctr">
                        <a:lnSpc>
                          <a:spcPct val="100000"/>
                        </a:lnSpc>
                        <a:spcBef>
                          <a:spcPts val="0"/>
                        </a:spcBef>
                        <a:spcAft>
                          <a:spcPts val="0"/>
                        </a:spcAft>
                        <a:buNone/>
                      </a:pPr>
                      <a:r>
                        <a:rPr lang="ko-KR" sz="3400" u="none" cap="none" strike="noStrike"/>
                        <a:t>0</a:t>
                      </a:r>
                      <a:endParaRPr b="0" i="0" sz="3400" u="none" cap="none" strike="noStrike">
                        <a:solidFill>
                          <a:srgbClr val="00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No email</a:t>
                      </a:r>
                      <a:endParaRPr b="0" i="0" sz="3400" u="none" cap="none" strike="noStrike">
                        <a:solidFill>
                          <a:srgbClr val="000000"/>
                        </a:solidFill>
                        <a:latin typeface="Calibri"/>
                        <a:ea typeface="Calibri"/>
                        <a:cs typeface="Calibri"/>
                        <a:sym typeface="Calibri"/>
                      </a:endParaRPr>
                    </a:p>
                  </a:txBody>
                  <a:tcPr marT="9525" marB="0" marR="9525" marL="9525" anchor="ctr"/>
                </a:tc>
              </a:tr>
              <a:tr h="1251525">
                <a:tc>
                  <a:txBody>
                    <a:bodyPr/>
                    <a:lstStyle/>
                    <a:p>
                      <a:pPr indent="0" lvl="0" marL="0" marR="0" rtl="0" algn="ctr">
                        <a:lnSpc>
                          <a:spcPct val="100000"/>
                        </a:lnSpc>
                        <a:spcBef>
                          <a:spcPts val="0"/>
                        </a:spcBef>
                        <a:spcAft>
                          <a:spcPts val="0"/>
                        </a:spcAft>
                        <a:buNone/>
                      </a:pPr>
                      <a:r>
                        <a:rPr lang="ko-KR" sz="3400" u="none" cap="none" strike="noStrike"/>
                        <a:t>-10 </a:t>
                      </a:r>
                      <a:endParaRPr b="1" i="0" sz="3400" u="none" cap="none" strike="noStrike">
                        <a:solidFill>
                          <a:srgbClr val="FF0000"/>
                        </a:solidFill>
                        <a:latin typeface="Malgun Gothic"/>
                        <a:ea typeface="Malgun Gothic"/>
                        <a:cs typeface="Malgun Gothic"/>
                        <a:sym typeface="Malgun Gothic"/>
                      </a:endParaRPr>
                    </a:p>
                  </a:txBody>
                  <a:tcPr marT="9525" marB="0" marR="9525" marL="9525" anchor="ctr"/>
                </a:tc>
                <a:tc>
                  <a:txBody>
                    <a:bodyPr/>
                    <a:lstStyle/>
                    <a:p>
                      <a:pPr indent="0" lvl="0" marL="0" marR="0" rtl="0" algn="l">
                        <a:lnSpc>
                          <a:spcPct val="100000"/>
                        </a:lnSpc>
                        <a:spcBef>
                          <a:spcPts val="0"/>
                        </a:spcBef>
                        <a:spcAft>
                          <a:spcPts val="0"/>
                        </a:spcAft>
                        <a:buNone/>
                      </a:pPr>
                      <a:r>
                        <a:rPr lang="ko-KR" sz="3400" u="none" cap="none" strike="noStrike"/>
                        <a:t>  Each day (except weekend)</a:t>
                      </a:r>
                      <a:endParaRPr sz="1600"/>
                    </a:p>
                    <a:p>
                      <a:pPr indent="0" lvl="0" marL="0" marR="0" rtl="0" algn="l">
                        <a:lnSpc>
                          <a:spcPct val="100000"/>
                        </a:lnSpc>
                        <a:spcBef>
                          <a:spcPts val="0"/>
                        </a:spcBef>
                        <a:spcAft>
                          <a:spcPts val="0"/>
                        </a:spcAft>
                        <a:buNone/>
                      </a:pPr>
                      <a:r>
                        <a:rPr b="0" i="0" lang="ko-KR" sz="3400" u="none" cap="none" strike="noStrike">
                          <a:solidFill>
                            <a:srgbClr val="000000"/>
                          </a:solidFill>
                          <a:latin typeface="Malgun Gothic"/>
                          <a:ea typeface="Malgun Gothic"/>
                          <a:cs typeface="Malgun Gothic"/>
                          <a:sym typeface="Malgun Gothic"/>
                        </a:rPr>
                        <a:t>  </a:t>
                      </a:r>
                      <a:r>
                        <a:rPr i="0" lang="ko-KR" sz="3400" u="none" cap="none" strike="noStrike">
                          <a:solidFill>
                            <a:srgbClr val="000000"/>
                          </a:solidFill>
                        </a:rPr>
                        <a:t>Within 24 hours, it is considered the same day.</a:t>
                      </a:r>
                      <a:endParaRPr sz="1600"/>
                    </a:p>
                  </a:txBody>
                  <a:tcPr marT="9525" marB="0" marR="9525" marL="9525" anchor="ctr"/>
                </a:tc>
              </a:tr>
            </a:tbl>
          </a:graphicData>
        </a:graphic>
      </p:graphicFrame>
      <p:sp>
        <p:nvSpPr>
          <p:cNvPr id="183" name="Google Shape;183;p11"/>
          <p:cNvSpPr txBox="1"/>
          <p:nvPr/>
        </p:nvSpPr>
        <p:spPr>
          <a:xfrm>
            <a:off x="1743744" y="1922720"/>
            <a:ext cx="142752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ko-KR" sz="4000" u="none" cap="none" strike="noStrike">
                <a:solidFill>
                  <a:srgbClr val="000000"/>
                </a:solidFill>
                <a:latin typeface="Arial"/>
                <a:ea typeface="Arial"/>
                <a:cs typeface="Arial"/>
                <a:sym typeface="Arial"/>
              </a:rPr>
              <a:t>The full score for the one-week practic</a:t>
            </a:r>
            <a:r>
              <a:rPr lang="ko-KR" sz="4000"/>
              <a:t>es </a:t>
            </a:r>
            <a:r>
              <a:rPr b="0" i="0" lang="ko-KR" sz="4000" u="none" cap="none" strike="noStrike">
                <a:solidFill>
                  <a:srgbClr val="000000"/>
                </a:solidFill>
                <a:latin typeface="Arial"/>
                <a:ea typeface="Arial"/>
                <a:cs typeface="Arial"/>
                <a:sym typeface="Arial"/>
              </a:rPr>
              <a:t>is 100 points.</a:t>
            </a:r>
            <a:endParaRPr b="0" i="0" sz="4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4000"/>
          </a:p>
          <a:p>
            <a:pPr indent="0" lvl="0" marL="0" marR="0" rtl="0" algn="l">
              <a:lnSpc>
                <a:spcPct val="100000"/>
              </a:lnSpc>
              <a:spcBef>
                <a:spcPts val="0"/>
              </a:spcBef>
              <a:spcAft>
                <a:spcPts val="0"/>
              </a:spcAft>
              <a:buNone/>
            </a:pPr>
            <a:r>
              <a:rPr lang="ko-KR" sz="4000"/>
              <a:t>Let’s check the number of submissions so far.</a:t>
            </a:r>
            <a:endParaRPr sz="4000"/>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Administrator</dc:creator>
</cp:coreProperties>
</file>