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5" r:id="rId2"/>
  </p:sldMasterIdLst>
  <p:handoutMasterIdLst>
    <p:handoutMasterId r:id="rId72"/>
  </p:handoutMasterIdLst>
  <p:sldIdLst>
    <p:sldId id="413" r:id="rId3"/>
    <p:sldId id="418" r:id="rId4"/>
    <p:sldId id="419" r:id="rId5"/>
    <p:sldId id="487" r:id="rId6"/>
    <p:sldId id="488" r:id="rId7"/>
    <p:sldId id="423" r:id="rId8"/>
    <p:sldId id="445" r:id="rId9"/>
    <p:sldId id="446" r:id="rId10"/>
    <p:sldId id="510" r:id="rId11"/>
    <p:sldId id="544" r:id="rId12"/>
    <p:sldId id="447" r:id="rId13"/>
    <p:sldId id="545" r:id="rId14"/>
    <p:sldId id="448" r:id="rId15"/>
    <p:sldId id="449" r:id="rId16"/>
    <p:sldId id="450" r:id="rId17"/>
    <p:sldId id="546" r:id="rId18"/>
    <p:sldId id="451" r:id="rId19"/>
    <p:sldId id="523" r:id="rId20"/>
    <p:sldId id="494" r:id="rId21"/>
    <p:sldId id="547" r:id="rId22"/>
    <p:sldId id="453" r:id="rId23"/>
    <p:sldId id="539" r:id="rId24"/>
    <p:sldId id="540" r:id="rId25"/>
    <p:sldId id="456" r:id="rId26"/>
    <p:sldId id="458" r:id="rId27"/>
    <p:sldId id="459" r:id="rId28"/>
    <p:sldId id="421" r:id="rId29"/>
    <p:sldId id="524" r:id="rId30"/>
    <p:sldId id="460" r:id="rId31"/>
    <p:sldId id="461" r:id="rId32"/>
    <p:sldId id="525" r:id="rId33"/>
    <p:sldId id="526" r:id="rId34"/>
    <p:sldId id="527" r:id="rId35"/>
    <p:sldId id="528" r:id="rId36"/>
    <p:sldId id="466" r:id="rId37"/>
    <p:sldId id="467" r:id="rId38"/>
    <p:sldId id="468" r:id="rId39"/>
    <p:sldId id="548" r:id="rId40"/>
    <p:sldId id="551" r:id="rId41"/>
    <p:sldId id="552" r:id="rId42"/>
    <p:sldId id="470" r:id="rId43"/>
    <p:sldId id="529" r:id="rId44"/>
    <p:sldId id="473" r:id="rId45"/>
    <p:sldId id="530" r:id="rId46"/>
    <p:sldId id="472" r:id="rId47"/>
    <p:sldId id="531" r:id="rId48"/>
    <p:sldId id="532" r:id="rId49"/>
    <p:sldId id="475" r:id="rId50"/>
    <p:sldId id="495" r:id="rId51"/>
    <p:sldId id="549" r:id="rId52"/>
    <p:sldId id="550" r:id="rId53"/>
    <p:sldId id="534" r:id="rId54"/>
    <p:sldId id="541" r:id="rId55"/>
    <p:sldId id="496" r:id="rId56"/>
    <p:sldId id="535" r:id="rId57"/>
    <p:sldId id="478" r:id="rId58"/>
    <p:sldId id="479" r:id="rId59"/>
    <p:sldId id="480" r:id="rId60"/>
    <p:sldId id="536" r:id="rId61"/>
    <p:sldId id="537" r:id="rId62"/>
    <p:sldId id="502" r:id="rId63"/>
    <p:sldId id="503" r:id="rId64"/>
    <p:sldId id="504" r:id="rId65"/>
    <p:sldId id="505" r:id="rId66"/>
    <p:sldId id="506" r:id="rId67"/>
    <p:sldId id="507" r:id="rId68"/>
    <p:sldId id="508" r:id="rId69"/>
    <p:sldId id="509" r:id="rId70"/>
    <p:sldId id="486" r:id="rId7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AFEAFF"/>
    <a:srgbClr val="CCFFFF"/>
    <a:srgbClr val="CCECFF"/>
    <a:srgbClr val="CCFFCC"/>
    <a:srgbClr val="FF0000"/>
    <a:srgbClr val="FFCCFF"/>
    <a:srgbClr val="00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3D2BD7E-9FAE-8A5E-8360-48E9AEB749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E43C4-178B-4258-5709-DD5B5BE9A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EF6F5-B64E-4EDA-B708-D9B0E860BE1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B4DE82-D228-378F-46C4-35CC0FE62F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9B575-C2F9-AF79-85D0-24549ADAB9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113B-EF39-4C45-9528-7C5B07C28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03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14269-532F-45EA-A9BA-55B4AED5BE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67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0A37BDD-EF56-43DB-9147-6D638F403D6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4116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81B-BF42-4700-BBA1-F0784519C2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34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17A200B-9835-4546-B5E3-C83C6C27D5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4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15223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5497D-FD58-4B4B-BBAF-DB98C2D5C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8C32A8-DB24-44EB-9271-CB7B3963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F06B6-782D-4139-B36A-DA2FF6D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55E27-06FE-4307-9083-68643F4C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1C21C-0D61-4314-8049-E1DAB0D5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269-532F-45EA-A9BA-55B4AED5BE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665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E5D17-3F52-42BB-80CC-76F4577B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6A6B-2B5D-4EE6-A1C8-FB47CDFF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75D2C-E4CD-472B-82FE-328AFC72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35789-1936-4ECE-8FAE-EC465BE3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1F0EF-BD73-46C6-900A-713676B7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7CCE-3CC9-465E-8CCB-51671EB54B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06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7AAD6-0525-43F1-AB6B-F6E80B54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4AA01-7B08-477B-9E95-59AE903E2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C684B-9F41-4378-8EBB-A76B8956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221D8-F01D-4283-B7A2-329C9C9D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7B82B-2F77-471C-A761-C850E0D7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280C-360A-4D92-903B-2BED37C71D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817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988F0-95EE-42B5-8242-7DA59D9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03C94-C237-415C-965E-F962A9A43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4F1AE8-1224-415C-928B-E5C92CC9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88B22-39BD-4E9C-AE05-A2F184FC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A5B21-8A4F-472D-8FAA-873F402F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E7674-2282-43BE-B4B0-16361938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9F3-3142-4CFB-955F-A0CF5CEAF7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609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29FE7-2FAF-485F-8840-1999C8E8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0F494-6650-401E-A715-ACB7F53A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0B6D6-B68B-457C-9F24-558FB3DC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41D5B-F721-4851-AF14-B67E23178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EE7712-88F6-4859-972F-4725708E9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08D73B-3271-4046-A56D-3C8518EB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3EF2B-828E-486B-8A9C-A3149E5A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0CA1B5-7F41-4B1F-BB18-067A21A2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BE4-A820-49B7-872C-E04F10B90E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054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1E86-5F71-4419-8B50-46FC537D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7A74BE-5845-4EBF-9BB9-C624A3A8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600A8-FBC1-4AE9-8BE5-3BFF8E96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674B5E-CDDC-4D5F-AC2B-F0467044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2A7B-CF72-42EA-9722-02A1D0DCD1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0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07CCE-3CC9-465E-8CCB-51671EB54BA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6981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5A8F2-2ACA-48C1-9AD1-7F13DAE1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CC27E-34B3-42F2-A775-5A8353FC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309371-BC16-4E65-96F7-FDDD974A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A179-5AA2-4366-99FC-E393E7C5C1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094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A497C-55C1-4A52-937D-261B2F0B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77829-6912-4BAA-BA84-750E821E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3733E-7342-4EF6-BA08-4AF82E51E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2134E-229A-45DA-A9F0-E8927B97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B16AA-5AD1-41AD-8E55-95C62383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FCA5F-D6BF-4AFC-ABB9-AB34A9EB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6DA-46CC-4AB9-9CB0-195FBCD7C7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6209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9B0D0-33E1-45C7-9611-1E4C1852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67D39E-E2B4-4423-AE17-9A8BE9E81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E06B5A-7D5F-4C4A-8BBD-7CB49A8E1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9E9FB-969A-4971-9C56-9D78038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5D616-AD6F-4C7E-A9D2-C0B81379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C63F5-1011-48C5-A0C9-009A1F96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BDD-EF56-43DB-9147-6D638F403D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366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A1202-23C8-4555-B899-2AC1EA91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5A9835-BBA0-4C2E-8AA0-889566F62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6C9FD-7AAF-4913-A2CA-5405A0D6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2DB13-ECCB-4844-B21B-5B543404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C0C54-05C7-4F27-A8F7-F5E690BB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81B-BF42-4700-BBA1-F0784519C2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161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3653EC-2D46-40ED-87E5-1C7A58CEF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A1C04-CC8F-4512-B99C-794110CBE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C55A5-E318-43D8-8C37-985595A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DB792-8190-4967-A403-E7546B0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F46D3-045E-45C6-AB61-BD2D1961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200B-9835-4546-B5E3-C83C6C27D5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7662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B8FD1-52CD-4FBD-B3B3-C35588B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0C6D0-FAD3-4715-849F-6B67C8A6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E5611-7BBD-40A5-81ED-277DE19F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ED3EDF-DE71-4B78-A779-4553CEFB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B9C724D2-C4DA-46E4-AD95-322AE14CDA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20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B8FD1-52CD-4FBD-B3B3-C35588B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0C6D0-FAD3-4715-849F-6B67C8A6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E5611-7BBD-40A5-81ED-277DE19F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ED3EDF-DE71-4B78-A779-4553CEFB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B9C724D2-C4DA-46E4-AD95-322AE14CDA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72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C0280C-360A-4D92-903B-2BED37C71DC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0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4399F3-3142-4CFB-955F-A0CF5CEAF78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308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727BE4-A820-49B7-872C-E04F10B90E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471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7B2A7B-CF72-42EA-9722-02A1D0DCD1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95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4A179-5AA2-4366-99FC-E393E7C5C1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09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E316DA-46CC-4AB9-9CB0-195FBCD7C7D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448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2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44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8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AFA6F7-A981-494A-85E9-89DDA5ED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A363B-0CE9-4A5F-AB67-09CD7E3D7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C825A-1DF3-474F-A77F-7C168CF61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97866-AA3E-4F8E-A4AF-697029A8F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F6F7B-B8EA-4005-82AA-9F48FF70D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 </a:t>
            </a:r>
            <a:r>
              <a:rPr lang="en-US" altLang="ko-KR" dirty="0"/>
              <a:t>15</a:t>
            </a:r>
            <a:r>
              <a:rPr lang="ko-KR" altLang="en-US" dirty="0"/>
              <a:t>장 파일 입출력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텍스트 파일</a:t>
            </a:r>
            <a:r>
              <a:rPr lang="en-US" altLang="ko-KR"/>
              <a:t>(text file)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텍스트 파일은 사람이 읽을 수 있는 텍스트가 들어 있는 파일</a:t>
            </a:r>
          </a:p>
          <a:p>
            <a:pPr lvl="1" eaLnBrk="1" hangingPunct="1"/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) C </a:t>
            </a:r>
            <a:r>
              <a:rPr lang="ko-KR" altLang="en-US"/>
              <a:t>프로그램 소스 파일이나 메모장 파일</a:t>
            </a:r>
          </a:p>
          <a:p>
            <a:pPr eaLnBrk="1" hangingPunct="1"/>
            <a:r>
              <a:rPr lang="ko-KR" altLang="en-US"/>
              <a:t>텍스트 파일은 아스키 코드를 이용하여 저장</a:t>
            </a:r>
          </a:p>
          <a:p>
            <a:pPr eaLnBrk="1" hangingPunct="1"/>
            <a:r>
              <a:rPr lang="ko-KR" altLang="en-US"/>
              <a:t>텍스트 파일은 연속적인 라인들로 구성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87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B10C3-2E78-F6F6-FD67-EFB973A2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324929"/>
            <a:ext cx="6876256" cy="304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텍스트 파일</a:t>
            </a:r>
            <a:r>
              <a:rPr lang="en-US" altLang="ko-KR"/>
              <a:t>(text file)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운영체제마다 </a:t>
            </a:r>
            <a:r>
              <a:rPr lang="ko-KR" altLang="en-US" dirty="0" err="1"/>
              <a:t>줄바꿈을</a:t>
            </a:r>
            <a:r>
              <a:rPr lang="ko-KR" altLang="en-US" dirty="0"/>
              <a:t> 표시하는 방법이 다르다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87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826BF8-38FF-D32E-560D-44DEC6CB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52664"/>
            <a:ext cx="6516216" cy="37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1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261E2-41C4-E7B9-285C-40487974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윈도우에서 텍스트 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31963-2CAC-4D35-4675-E71334F1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예를 들어서 </a:t>
            </a:r>
            <a:r>
              <a:rPr lang="ko-KR" altLang="en-US" dirty="0" err="1"/>
              <a:t>윈도우즈에서는</a:t>
            </a:r>
            <a:r>
              <a:rPr lang="ko-KR" altLang="en-US" dirty="0"/>
              <a:t> 텍스트 파일이 그림 </a:t>
            </a:r>
            <a:r>
              <a:rPr lang="en-US" altLang="ko-KR" dirty="0"/>
              <a:t>15-7</a:t>
            </a:r>
            <a:r>
              <a:rPr lang="ko-KR" altLang="en-US" dirty="0"/>
              <a:t>과 같이 저장된다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F5709-D854-F961-E327-C351F8A9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92896"/>
            <a:ext cx="7884368" cy="14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</a:t>
            </a:r>
            <a:r>
              <a:rPr lang="en-US" altLang="ko-KR"/>
              <a:t>(binary file)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/>
          <a:lstStyle/>
          <a:p>
            <a:pPr eaLnBrk="1" hangingPunct="1"/>
            <a:r>
              <a:rPr lang="ko-KR" altLang="en-US" dirty="0"/>
              <a:t>이진 파일은 사람이 읽을 수는 없으나 컴퓨터는 읽을 수 있는 파일</a:t>
            </a:r>
          </a:p>
          <a:p>
            <a:pPr eaLnBrk="1" hangingPunct="1"/>
            <a:r>
              <a:rPr lang="ko-KR" altLang="en-US" dirty="0"/>
              <a:t>이진 데이터가 직접 저장되어 있는 파일</a:t>
            </a:r>
          </a:p>
          <a:p>
            <a:pPr eaLnBrk="1" hangingPunct="1"/>
            <a:r>
              <a:rPr lang="ko-KR" altLang="en-US" dirty="0"/>
              <a:t>이진 파일은 텍스트 파일과는 달리 라인들로 분리되지 않는다</a:t>
            </a:r>
            <a:r>
              <a:rPr lang="en-US" altLang="ko-KR" dirty="0"/>
              <a:t>. </a:t>
            </a:r>
          </a:p>
          <a:p>
            <a:pPr eaLnBrk="1" hangingPunct="1"/>
            <a:r>
              <a:rPr lang="ko-KR" altLang="en-US" dirty="0"/>
              <a:t>모든 데이터들은 문자열로 변환되지 않고 입출력</a:t>
            </a:r>
          </a:p>
          <a:p>
            <a:pPr eaLnBrk="1" hangingPunct="1"/>
            <a:r>
              <a:rPr lang="ko-KR" altLang="en-US" dirty="0"/>
              <a:t>이진 파일은 특정 프로그램에 의해서만 판독이 가능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C </a:t>
            </a:r>
            <a:r>
              <a:rPr lang="ko-KR" altLang="en-US" dirty="0"/>
              <a:t>프로그램 실행 파일</a:t>
            </a:r>
            <a:r>
              <a:rPr lang="en-US" altLang="ko-KR" dirty="0"/>
              <a:t>, </a:t>
            </a:r>
            <a:r>
              <a:rPr lang="ko-KR" altLang="en-US" dirty="0"/>
              <a:t>사운드 파일</a:t>
            </a:r>
            <a:r>
              <a:rPr lang="en-US" altLang="ko-KR" dirty="0"/>
              <a:t>, </a:t>
            </a:r>
            <a:r>
              <a:rPr lang="ko-KR" altLang="en-US" dirty="0"/>
              <a:t>이미지 파일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574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EA81E8-519C-B471-CCCD-42D06B125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201095"/>
            <a:ext cx="5832648" cy="24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3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처리의 개요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파일을 다룰 때는 반드시 다음과 같은 순서를 지켜야 한다</a:t>
            </a:r>
            <a:r>
              <a:rPr lang="en-US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디스크 파일은 </a:t>
            </a:r>
            <a:r>
              <a:rPr lang="en-US" altLang="ko-KR" dirty="0"/>
              <a:t>FILE </a:t>
            </a:r>
            <a:r>
              <a:rPr lang="ko-KR" altLang="en-US" dirty="0"/>
              <a:t>구조체를 이용하여 접근 </a:t>
            </a:r>
          </a:p>
          <a:p>
            <a:pPr eaLnBrk="1" hangingPunct="1"/>
            <a:r>
              <a:rPr lang="en-US" altLang="ko-KR" dirty="0"/>
              <a:t>FILE </a:t>
            </a:r>
            <a:r>
              <a:rPr lang="ko-KR" altLang="en-US" dirty="0"/>
              <a:t>구조체를 가리키는 포인터를 파일 포인터</a:t>
            </a:r>
            <a:r>
              <a:rPr lang="en-US" altLang="ko-KR" dirty="0"/>
              <a:t>(file pointer)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E07D6A-2BF5-FB99-2D18-560D816D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420888"/>
            <a:ext cx="6301660" cy="230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열기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C61AE29-30C3-51D9-260F-F9F381A72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628800"/>
            <a:ext cx="8153400" cy="1959071"/>
          </a:xfrm>
        </p:spPr>
      </p:pic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98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5D36B-06F4-59B7-6229-696782D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  <a:r>
              <a:rPr lang="ko-KR" altLang="en-US" dirty="0"/>
              <a:t>구조체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D2A8A-F725-7D36-D2BD-01A45382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fopen</a:t>
            </a:r>
            <a:r>
              <a:rPr lang="en-US" altLang="ko-KR" dirty="0"/>
              <a:t>( )</a:t>
            </a:r>
            <a:r>
              <a:rPr lang="ko-KR" altLang="en-US" dirty="0"/>
              <a:t>은 주어진 파일 이름을 가지고 파일을 생성하여 </a:t>
            </a:r>
            <a:r>
              <a:rPr lang="en-US" altLang="ko-KR" dirty="0"/>
              <a:t>FILE </a:t>
            </a:r>
            <a:r>
              <a:rPr lang="ko-KR" altLang="en-US" dirty="0"/>
              <a:t>포인터를 반환한다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07ED9-FD3E-F0EE-960E-AFAA0C124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67" y="2636912"/>
            <a:ext cx="7777162" cy="324036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R="0" algn="l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_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iobuf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{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 char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*_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ptr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 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_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 char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*_base;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 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_flag;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 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_file;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 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_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charbuf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 int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_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bufsiz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lvl="1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 char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*_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tmpfname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  <a:p>
            <a:pPr marR="0" algn="l" rtl="0"/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typedef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struct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_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iobuf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FILE;</a:t>
            </a:r>
            <a:endParaRPr lang="en-US" altLang="en-US" sz="1600" dirty="0">
              <a:latin typeface="Trebuchet MS" pitchFamily="34" charset="0"/>
            </a:endParaRPr>
          </a:p>
          <a:p>
            <a:pPr marR="0" algn="ctr" rtl="0"/>
            <a:endParaRPr lang="ko-KR" altLang="en-US" b="0" i="0" u="none" strike="noStrike" baseline="0" dirty="0">
              <a:solidFill>
                <a:srgbClr val="FF0000"/>
              </a:solidFill>
              <a:latin typeface="Lucida Handwriting" panose="03010101010101010101" pitchFamily="66" charset="0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45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모드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22664"/>
            <a:ext cx="7886700" cy="3757259"/>
          </a:xfrm>
          <a:prstGeom prst="rect">
            <a:avLst/>
          </a:prstGeom>
        </p:spPr>
      </p:pic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9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파일 모드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538A43D-566D-D12F-BFD1-0346A13D7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31294"/>
            <a:ext cx="7886700" cy="3139999"/>
          </a:xfrm>
        </p:spPr>
      </p:pic>
    </p:spTree>
    <p:extLst>
      <p:ext uri="{BB962C8B-B14F-4D97-AF65-F5344CB8AC3E}">
        <p14:creationId xmlns:p14="http://schemas.microsoft.com/office/powerpoint/2010/main" val="37047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주의할 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기본적인 파일 모드에 </a:t>
            </a:r>
            <a:r>
              <a:rPr lang="en-US" altLang="ko-KR" dirty="0"/>
              <a:t>"t"</a:t>
            </a:r>
            <a:r>
              <a:rPr lang="ko-KR" altLang="en-US" dirty="0"/>
              <a:t>나 </a:t>
            </a:r>
            <a:r>
              <a:rPr lang="en-US" altLang="ko-KR" dirty="0"/>
              <a:t>"b"</a:t>
            </a:r>
            <a:r>
              <a:rPr lang="ko-KR" altLang="en-US" dirty="0"/>
              <a:t>를 붙일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"a" </a:t>
            </a:r>
            <a:r>
              <a:rPr lang="ko-KR" altLang="en-US" dirty="0"/>
              <a:t>나 </a:t>
            </a:r>
            <a:r>
              <a:rPr lang="en-US" altLang="ko-KR" dirty="0"/>
              <a:t>"a+" </a:t>
            </a:r>
            <a:r>
              <a:rPr lang="ko-KR" altLang="en-US" dirty="0"/>
              <a:t>모드는 </a:t>
            </a:r>
            <a:r>
              <a:rPr lang="ko-KR" altLang="en-US" b="1" dirty="0"/>
              <a:t>추가 모드</a:t>
            </a:r>
            <a:r>
              <a:rPr lang="en-US" altLang="ko-KR" b="1" dirty="0"/>
              <a:t>(append mode)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추가 모드로 파일이 열리면</a:t>
            </a:r>
            <a:r>
              <a:rPr lang="en-US" altLang="ko-KR" dirty="0"/>
              <a:t>, </a:t>
            </a:r>
            <a:r>
              <a:rPr lang="ko-KR" altLang="en-US" dirty="0"/>
              <a:t>모든 쓰기 동작은 파일의 끝에서 일어난다</a:t>
            </a:r>
            <a:r>
              <a:rPr lang="en-US" altLang="ko-KR" dirty="0"/>
              <a:t>. </a:t>
            </a:r>
            <a:r>
              <a:rPr lang="ko-KR" altLang="en-US" dirty="0"/>
              <a:t>따라서 파일 안에 있었던 기존의 데이터는 절대 지워지지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"r+", "w+", "a+" </a:t>
            </a:r>
            <a:r>
              <a:rPr lang="ko-KR" altLang="en-US" dirty="0"/>
              <a:t>파일 모드가 지정되면 읽고 쓰기가 모두 가능하다</a:t>
            </a:r>
            <a:r>
              <a:rPr lang="en-US" altLang="ko-KR" dirty="0"/>
              <a:t>. </a:t>
            </a:r>
            <a:r>
              <a:rPr lang="ko-KR" altLang="en-US" dirty="0"/>
              <a:t>이러한 모드를 </a:t>
            </a:r>
            <a:r>
              <a:rPr lang="ko-KR" altLang="en-US" b="1" dirty="0"/>
              <a:t>수정 모드</a:t>
            </a:r>
            <a:r>
              <a:rPr lang="en-US" altLang="ko-KR" b="1" dirty="0"/>
              <a:t>(update mode)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r>
              <a:rPr lang="ko-KR" altLang="en-US" dirty="0"/>
              <a:t>읽기 모드에서 쓰기 모드로</a:t>
            </a:r>
            <a:r>
              <a:rPr lang="en-US" altLang="ko-KR" dirty="0"/>
              <a:t>, </a:t>
            </a:r>
            <a:r>
              <a:rPr lang="ko-KR" altLang="en-US" dirty="0"/>
              <a:t>또는 쓰기 모드에서 읽기 모드로 전환하려면 반드시 </a:t>
            </a:r>
            <a:r>
              <a:rPr lang="en-US" altLang="ko-KR" dirty="0" err="1"/>
              <a:t>fflush</a:t>
            </a:r>
            <a:r>
              <a:rPr lang="en-US" altLang="ko-KR" dirty="0"/>
              <a:t>(), </a:t>
            </a:r>
            <a:r>
              <a:rPr lang="en-US" altLang="ko-KR" dirty="0" err="1"/>
              <a:t>fsetpos</a:t>
            </a:r>
            <a:r>
              <a:rPr lang="en-US" altLang="ko-KR" dirty="0"/>
              <a:t>(), </a:t>
            </a:r>
            <a:r>
              <a:rPr lang="en-US" altLang="ko-KR" dirty="0" err="1"/>
              <a:t>fseek</a:t>
            </a:r>
            <a:r>
              <a:rPr lang="en-US" altLang="ko-KR" dirty="0"/>
              <a:t>(), rewind() </a:t>
            </a:r>
            <a:r>
              <a:rPr lang="ko-KR" altLang="en-US" dirty="0"/>
              <a:t>중의 하나를 호출하여야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25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ko-KR" altLang="en-US">
                <a:solidFill>
                  <a:schemeClr val="tx2"/>
                </a:solidFill>
              </a:rPr>
              <a:t>스트립의 개념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표준 입출력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파일 입출력</a:t>
            </a:r>
          </a:p>
          <a:p>
            <a:pPr latinLnBrk="0">
              <a:buFontTx/>
              <a:buChar char="•"/>
            </a:pPr>
            <a:r>
              <a:rPr kumimoji="0" lang="ko-KR" altLang="en-US"/>
              <a:t>입출력 관련 함수</a:t>
            </a:r>
          </a:p>
        </p:txBody>
      </p: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ko-KR" altLang="en-US">
                <a:solidFill>
                  <a:schemeClr val="bg1"/>
                </a:solidFill>
                <a:latin typeface="Arial" pitchFamily="34" charset="0"/>
              </a:rPr>
              <a:t>입출력에 관련된 개념들과 함수들에 대하여 학습한다</a:t>
            </a:r>
            <a:r>
              <a:rPr kumimoji="0" lang="en-US" altLang="ko-KR">
                <a:solidFill>
                  <a:schemeClr val="bg1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stCxn id="3110" idx="4"/>
          </p:cNvCxnSpPr>
          <p:nvPr/>
        </p:nvCxnSpPr>
        <p:spPr>
          <a:xfrm flipH="1" flipV="1">
            <a:off x="3214688" y="2500313"/>
            <a:ext cx="2597150" cy="17907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4AD82D3E-BC47-E6DF-1E66-79B7CF99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40" y="4355409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90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AF7AC-F34C-8772-3DA1-62365E1D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닫기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038AEDE-5F1C-1AA8-6954-2D496C83D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792750"/>
            <a:ext cx="8153400" cy="1636250"/>
          </a:xfrm>
        </p:spPr>
      </p:pic>
    </p:spTree>
    <p:extLst>
      <p:ext uri="{BB962C8B-B14F-4D97-AF65-F5344CB8AC3E}">
        <p14:creationId xmlns:p14="http://schemas.microsoft.com/office/powerpoint/2010/main" val="204516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NULL;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"sample.txt"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실패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-US" altLang="en-US" sz="1600" dirty="0">
                <a:latin typeface="Trebuchet MS" pitchFamily="34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열기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성공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\n"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593930" y="1647438"/>
            <a:ext cx="2449214" cy="2232248"/>
            <a:chOff x="6156176" y="1578754"/>
            <a:chExt cx="2449214" cy="2232248"/>
          </a:xfrm>
        </p:grpSpPr>
        <p:grpSp>
          <p:nvGrpSpPr>
            <p:cNvPr id="37" name="그룹 36"/>
            <p:cNvGrpSpPr/>
            <p:nvPr/>
          </p:nvGrpSpPr>
          <p:grpSpPr>
            <a:xfrm>
              <a:off x="6156176" y="1578754"/>
              <a:ext cx="2449214" cy="2232248"/>
              <a:chOff x="5794896" y="1776982"/>
              <a:chExt cx="2810494" cy="2300090"/>
            </a:xfrm>
          </p:grpSpPr>
          <p:pic>
            <p:nvPicPr>
              <p:cNvPr id="45" name="Picture 3" descr="C:\Users\LG\AppData\Local\Microsoft\Windows\Temporary Internet Files\Content.IE5\QYGLLPGH\MC900424796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896" y="1776982"/>
                <a:ext cx="2810494" cy="2300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 rot="20840829">
                <a:off x="7164213" y="1916883"/>
                <a:ext cx="1080130" cy="28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>
                    <a:solidFill>
                      <a:schemeClr val="tx2"/>
                    </a:solidFill>
                    <a:latin typeface="+mj-lt"/>
                  </a:rPr>
                  <a:t>sample.txt</a:t>
                </a:r>
                <a:endParaRPr lang="ko-KR" altLang="en-US" sz="120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38" name="직선 연결선 37"/>
            <p:cNvCxnSpPr/>
            <p:nvPr/>
          </p:nvCxnSpPr>
          <p:spPr>
            <a:xfrm flipV="1">
              <a:off x="6402574" y="209125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6460276" y="2269180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6511076" y="245129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6559290" y="2603004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595784" y="2780928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6642392" y="2938538"/>
              <a:ext cx="1715659" cy="34644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699099" y="3110626"/>
              <a:ext cx="1698672" cy="318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65BFE6-C3C2-45D4-ACC4-BDEE799D1CAB}"/>
              </a:ext>
            </a:extLst>
          </p:cNvPr>
          <p:cNvGrpSpPr/>
          <p:nvPr/>
        </p:nvGrpSpPr>
        <p:grpSpPr>
          <a:xfrm>
            <a:off x="1156105" y="5794450"/>
            <a:ext cx="7741997" cy="684666"/>
            <a:chOff x="5038165" y="815788"/>
            <a:chExt cx="3663880" cy="131623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6A393FB-0C51-48A5-8398-969B7C14E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6C6D43-70DD-4365-A7B4-E501A9F04066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파일 열기 성공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8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파일 삭제 예제</a:t>
            </a:r>
            <a:endParaRPr lang="en-US" altLang="ko-KR" dirty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16013" y="1721775"/>
            <a:ext cx="7777162" cy="27153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(remove(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"sample.txt"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== -1)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"sample.txt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를 삭제할 수 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"sample.txt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를 삭제하였습니다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65BFE6-C3C2-45D4-ACC4-BDEE799D1CAB}"/>
              </a:ext>
            </a:extLst>
          </p:cNvPr>
          <p:cNvGrpSpPr/>
          <p:nvPr/>
        </p:nvGrpSpPr>
        <p:grpSpPr>
          <a:xfrm>
            <a:off x="1143285" y="4744986"/>
            <a:ext cx="7741997" cy="675662"/>
            <a:chOff x="5032098" y="-1201746"/>
            <a:chExt cx="3663880" cy="129892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6A393FB-0C51-48A5-8398-969B7C14E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0263" y="-252884"/>
              <a:ext cx="745785" cy="350059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6C6D43-70DD-4365-A7B4-E501A9F04066}"/>
                </a:ext>
              </a:extLst>
            </p:cNvPr>
            <p:cNvSpPr/>
            <p:nvPr/>
          </p:nvSpPr>
          <p:spPr>
            <a:xfrm>
              <a:off x="5032098" y="-1201746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돋움체" panose="020B0609000101010101" pitchFamily="49" charset="-127"/>
                </a:rPr>
                <a:t>sample.txt</a:t>
              </a:r>
              <a:r>
                <a:rPr lang="ko-KR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돋움체" panose="020B0609000101010101" pitchFamily="49" charset="-127"/>
                </a:rPr>
                <a:t>를 삭제하였습니다</a:t>
              </a:r>
              <a:r>
                <a:rPr lang="en-US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돋움체" panose="020B0609000101010101" pitchFamily="49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15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45DE8-2276-42F9-B7A9-1E30E3F6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유용한 함수들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8AF5374-DC62-4E47-B28E-E644E26D1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2" y="1844824"/>
            <a:ext cx="8153400" cy="2271558"/>
          </a:xfrm>
        </p:spPr>
      </p:pic>
    </p:spTree>
    <p:extLst>
      <p:ext uri="{BB962C8B-B14F-4D97-AF65-F5344CB8AC3E}">
        <p14:creationId xmlns:p14="http://schemas.microsoft.com/office/powerpoint/2010/main" val="2565814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 입출력 함수</a:t>
            </a:r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79" y="1684538"/>
            <a:ext cx="8212138" cy="2202346"/>
          </a:xfrm>
          <a:prstGeom prst="rect">
            <a:avLst/>
          </a:prstGeom>
        </p:spPr>
      </p:pic>
      <p:sp>
        <p:nvSpPr>
          <p:cNvPr id="356423" name="AutoShape 71"/>
          <p:cNvSpPr>
            <a:spLocks noChangeArrowheads="1"/>
          </p:cNvSpPr>
          <p:nvPr/>
        </p:nvSpPr>
        <p:spPr bwMode="auto">
          <a:xfrm>
            <a:off x="5572125" y="4071938"/>
            <a:ext cx="2159000" cy="2193925"/>
          </a:xfrm>
          <a:prstGeom prst="wedgeEllipseCallout">
            <a:avLst>
              <a:gd name="adj1" fmla="val -93015"/>
              <a:gd name="adj2" fmla="val -1056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latinLnBrk="0" hangingPunct="0">
              <a:defRPr/>
            </a:pPr>
            <a:r>
              <a:rPr kumimoji="0" lang="ko-KR" altLang="en-US" sz="1400" dirty="0">
                <a:solidFill>
                  <a:srgbClr val="FF0000"/>
                </a:solidFill>
              </a:rPr>
              <a:t>크게 나누면 텍스트 입출력 함수와 이진 데이터 입출력으로 나눌 수 있습니다</a:t>
            </a:r>
            <a:r>
              <a:rPr kumimoji="0" lang="en-US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56426" name="Line 74"/>
          <p:cNvSpPr>
            <a:spLocks noChangeShapeType="1"/>
          </p:cNvSpPr>
          <p:nvPr/>
        </p:nvSpPr>
        <p:spPr bwMode="auto">
          <a:xfrm flipH="1" flipV="1">
            <a:off x="2357438" y="3786188"/>
            <a:ext cx="846137" cy="10112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9F25AFF7-D28A-8AD7-D4F9-31486EF5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488" y="4700807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87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 dirty="0"/>
              <a:t>문자 단위 입출력</a:t>
            </a:r>
            <a:endParaRPr lang="en-US" altLang="ko-KR" dirty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#include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Trebuchet MS"/>
                <a:cs typeface="Trebuchet MS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&gt;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int</a:t>
            </a:r>
            <a:r>
              <a:rPr lang="en-US" sz="1600" dirty="0">
                <a:latin typeface="Trebuchet MS"/>
                <a:cs typeface="Trebuchet MS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void</a:t>
            </a:r>
            <a:r>
              <a:rPr lang="en-US" sz="1600" dirty="0">
                <a:latin typeface="Trebuchet MS"/>
                <a:cs typeface="Trebuchet MS"/>
              </a:rPr>
              <a:t>)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{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FILE *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NULL;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 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 </a:t>
            </a:r>
            <a:r>
              <a:rPr lang="en-US" sz="1600" dirty="0" err="1">
                <a:latin typeface="Trebuchet MS"/>
                <a:cs typeface="Trebuchet MS"/>
              </a:rPr>
              <a:t>fopen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"sample.txt"</a:t>
            </a:r>
            <a:r>
              <a:rPr lang="en-US" sz="1600" dirty="0">
                <a:latin typeface="Trebuchet MS"/>
                <a:cs typeface="Trebuchet MS"/>
              </a:rPr>
              <a:t>, 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"w"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if</a:t>
            </a:r>
            <a:r>
              <a:rPr lang="en-US" sz="1600" dirty="0">
                <a:latin typeface="Trebuchet MS"/>
                <a:cs typeface="Trebuchet MS"/>
              </a:rPr>
              <a:t>(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 == NULL )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printf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파일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열기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실패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\n"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else</a:t>
            </a:r>
            <a:r>
              <a:rPr lang="en-US" sz="1600" dirty="0">
                <a:latin typeface="Trebuchet MS"/>
                <a:cs typeface="Trebuchet MS"/>
              </a:rPr>
              <a:t> 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	</a:t>
            </a:r>
            <a:r>
              <a:rPr lang="en-US" sz="1600" dirty="0" err="1">
                <a:latin typeface="Trebuchet MS"/>
                <a:cs typeface="Trebuchet MS"/>
              </a:rPr>
              <a:t>printf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"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파일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열기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ko-KR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성공</a:t>
            </a:r>
            <a:r>
              <a:rPr lang="en-US" sz="1600" dirty="0">
                <a:solidFill>
                  <a:srgbClr val="800000"/>
                </a:solidFill>
                <a:latin typeface="Trebuchet MS"/>
                <a:cs typeface="Trebuchet MS"/>
              </a:rPr>
              <a:t>\n"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endParaRPr lang="en-US" sz="1600" dirty="0">
              <a:latin typeface="Trebuchet MS"/>
              <a:cs typeface="Trebuchet MS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('a',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('b',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 err="1">
                <a:latin typeface="Trebuchet MS"/>
                <a:cs typeface="Trebuchet MS"/>
              </a:rPr>
              <a:t>fputc</a:t>
            </a:r>
            <a:r>
              <a:rPr lang="en-US" sz="1600" dirty="0">
                <a:latin typeface="Trebuchet MS"/>
                <a:cs typeface="Trebuchet MS"/>
              </a:rPr>
              <a:t>('c', 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 	</a:t>
            </a:r>
            <a:r>
              <a:rPr lang="en-US" sz="1600" dirty="0" err="1">
                <a:latin typeface="Trebuchet MS"/>
                <a:cs typeface="Trebuchet MS"/>
              </a:rPr>
              <a:t>fclose</a:t>
            </a:r>
            <a:r>
              <a:rPr lang="en-US" sz="1600" dirty="0">
                <a:latin typeface="Trebuchet MS"/>
                <a:cs typeface="Trebuchet MS"/>
              </a:rPr>
              <a:t>(</a:t>
            </a:r>
            <a:r>
              <a:rPr lang="en-US" sz="1600" dirty="0" err="1">
                <a:latin typeface="Trebuchet MS"/>
                <a:cs typeface="Trebuchet MS"/>
              </a:rPr>
              <a:t>fp</a:t>
            </a:r>
            <a:r>
              <a:rPr lang="en-US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-US" sz="1600" dirty="0">
                <a:latin typeface="Trebuchet MS"/>
                <a:cs typeface="Trebuchet MS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Trebuchet MS"/>
                <a:cs typeface="Trebuchet MS"/>
              </a:rPr>
              <a:t>return</a:t>
            </a:r>
            <a:r>
              <a:rPr lang="en-US" sz="1600" dirty="0">
                <a:latin typeface="Trebuchet MS"/>
                <a:cs typeface="Trebuchet MS"/>
              </a:rPr>
              <a:t> 0;</a:t>
            </a:r>
            <a:endParaRPr lang="ko-KR" sz="1600" dirty="0">
              <a:latin typeface="바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100" dirty="0">
                <a:latin typeface="Trebuchet MS"/>
                <a:ea typeface="맑은 고딕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6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5263A5-E479-4539-90A6-B4E9C8D5F499}"/>
              </a:ext>
            </a:extLst>
          </p:cNvPr>
          <p:cNvGrpSpPr/>
          <p:nvPr/>
        </p:nvGrpSpPr>
        <p:grpSpPr>
          <a:xfrm>
            <a:off x="6038916" y="4569872"/>
            <a:ext cx="2979672" cy="1093672"/>
            <a:chOff x="5038165" y="815788"/>
            <a:chExt cx="3663880" cy="13162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409F1FF-3683-4A99-AAFC-FA54E68D7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B397E0-61C7-478E-86EA-DBC65837A0AE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파일 열기 성공</a:t>
              </a:r>
            </a:p>
          </p:txBody>
        </p:sp>
      </p:grpSp>
      <p:pic>
        <p:nvPicPr>
          <p:cNvPr id="1025" name="_x397890000">
            <a:extLst>
              <a:ext uri="{FF2B5EF4-FFF2-40B4-BE49-F238E27FC236}">
                <a16:creationId xmlns:a16="http://schemas.microsoft.com/office/drawing/2014/main" id="{7F45730B-B177-4A6A-89A6-590844B9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910263"/>
            <a:ext cx="5832251" cy="77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45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 dirty="0"/>
              <a:t>문자 단위 입출력</a:t>
            </a:r>
            <a:endParaRPr lang="en-US" altLang="ko-KR" dirty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#include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&lt;</a:t>
            </a:r>
            <a:r>
              <a:rPr lang="en-US" sz="1600" kern="0" dirty="0" err="1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stdio.h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&gt;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main(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void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{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FILE *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 NULL;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int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c;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fopen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"sample.txt"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, 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"r"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== NULL 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파일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열기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실패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\n");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else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printf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파일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열기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ko-KR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성공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\n");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while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((c =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fgetc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)) != EOF 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	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putchar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(c);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fclose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(</a:t>
            </a:r>
            <a:r>
              <a:rPr lang="en-US" sz="1600" kern="0" dirty="0" err="1">
                <a:latin typeface="Trebuchet MS" pitchFamily="34" charset="0"/>
                <a:ea typeface="돋움체"/>
                <a:cs typeface="Trebuchet MS"/>
              </a:rPr>
              <a:t>fp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        </a:t>
            </a:r>
            <a:r>
              <a:rPr lang="en-US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return</a:t>
            </a: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 0;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1600" kern="0" dirty="0">
                <a:latin typeface="Trebuchet MS" pitchFamily="34" charset="0"/>
                <a:ea typeface="돋움체"/>
                <a:cs typeface="Trebuchet MS"/>
              </a:rPr>
              <a:t>}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70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-US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-US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  <p:pic>
        <p:nvPicPr>
          <p:cNvPr id="2" name="_x397890000">
            <a:extLst>
              <a:ext uri="{FF2B5EF4-FFF2-40B4-BE49-F238E27FC236}">
                <a16:creationId xmlns:a16="http://schemas.microsoft.com/office/drawing/2014/main" id="{656CB223-F7D7-9E0D-F7AA-11F9BF9A6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857938"/>
            <a:ext cx="5832251" cy="77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B9F228-E2DC-4733-AA73-174855EDDD9B}"/>
              </a:ext>
            </a:extLst>
          </p:cNvPr>
          <p:cNvGrpSpPr/>
          <p:nvPr/>
        </p:nvGrpSpPr>
        <p:grpSpPr>
          <a:xfrm>
            <a:off x="6112838" y="4581128"/>
            <a:ext cx="2773445" cy="1853015"/>
            <a:chOff x="5038165" y="815788"/>
            <a:chExt cx="3663880" cy="13162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0DED1C1-BAF1-4084-99B6-19D64CE8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7BC066-683F-4572-839D-07735937D4BB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파일 열기 성공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>
                <a:defRPr/>
              </a:pPr>
              <a:r>
                <a:rPr lang="en-US" altLang="ko-KR" sz="1400" i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abc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00BE593-9CED-6353-92A5-74D6F43F04A6}"/>
              </a:ext>
            </a:extLst>
          </p:cNvPr>
          <p:cNvCxnSpPr>
            <a:cxnSpLocks/>
          </p:cNvCxnSpPr>
          <p:nvPr/>
        </p:nvCxnSpPr>
        <p:spPr>
          <a:xfrm flipH="1">
            <a:off x="2267744" y="1772816"/>
            <a:ext cx="3672408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440435-2092-876E-EC21-1762C5F7FAE3}"/>
              </a:ext>
            </a:extLst>
          </p:cNvPr>
          <p:cNvSpPr txBox="1"/>
          <p:nvPr/>
        </p:nvSpPr>
        <p:spPr>
          <a:xfrm>
            <a:off x="5940152" y="1556792"/>
            <a:ext cx="2087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i="1" dirty="0">
                <a:solidFill>
                  <a:srgbClr val="FF0000"/>
                </a:solidFill>
              </a:rPr>
              <a:t>정수형 변수로 선언하여야 한다</a:t>
            </a:r>
            <a:r>
              <a:rPr lang="en-US" altLang="ko-KR" sz="1400" i="1" dirty="0">
                <a:solidFill>
                  <a:srgbClr val="FF0000"/>
                </a:solidFill>
              </a:rPr>
              <a:t>. </a:t>
            </a:r>
            <a:r>
              <a:rPr lang="ko-KR" altLang="en-US" sz="1400" i="1" dirty="0">
                <a:solidFill>
                  <a:srgbClr val="FF0000"/>
                </a:solidFill>
              </a:rPr>
              <a:t>그 이유는 다음 슬라이드에서 설명한다</a:t>
            </a:r>
            <a:r>
              <a:rPr lang="en-US" altLang="ko-KR" sz="1400" i="1" dirty="0">
                <a:solidFill>
                  <a:srgbClr val="FF0000"/>
                </a:solidFill>
              </a:rPr>
              <a:t>. 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41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4772929-180D-968B-E1D4-D5D968CABA02}"/>
              </a:ext>
            </a:extLst>
          </p:cNvPr>
          <p:cNvSpPr/>
          <p:nvPr/>
        </p:nvSpPr>
        <p:spPr>
          <a:xfrm>
            <a:off x="1305017" y="4616388"/>
            <a:ext cx="3941686" cy="1322773"/>
          </a:xfrm>
          <a:custGeom>
            <a:avLst/>
            <a:gdLst>
              <a:gd name="connsiteX0" fmla="*/ 1811045 w 3941686"/>
              <a:gd name="connsiteY0" fmla="*/ 0 h 1322773"/>
              <a:gd name="connsiteX1" fmla="*/ 0 w 3941686"/>
              <a:gd name="connsiteY1" fmla="*/ 257453 h 1322773"/>
              <a:gd name="connsiteX2" fmla="*/ 17756 w 3941686"/>
              <a:gd name="connsiteY2" fmla="*/ 745725 h 1322773"/>
              <a:gd name="connsiteX3" fmla="*/ 2015232 w 3941686"/>
              <a:gd name="connsiteY3" fmla="*/ 1322773 h 1322773"/>
              <a:gd name="connsiteX4" fmla="*/ 3932808 w 3941686"/>
              <a:gd name="connsiteY4" fmla="*/ 1047565 h 1322773"/>
              <a:gd name="connsiteX5" fmla="*/ 3941686 w 3941686"/>
              <a:gd name="connsiteY5" fmla="*/ 221942 h 1322773"/>
              <a:gd name="connsiteX6" fmla="*/ 1811045 w 3941686"/>
              <a:gd name="connsiteY6" fmla="*/ 0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1686" h="1322773">
                <a:moveTo>
                  <a:pt x="1811045" y="0"/>
                </a:moveTo>
                <a:lnTo>
                  <a:pt x="0" y="257453"/>
                </a:lnTo>
                <a:lnTo>
                  <a:pt x="17756" y="745725"/>
                </a:lnTo>
                <a:lnTo>
                  <a:pt x="2015232" y="1322773"/>
                </a:lnTo>
                <a:lnTo>
                  <a:pt x="3932808" y="1047565"/>
                </a:lnTo>
                <a:cubicBezTo>
                  <a:pt x="3935767" y="772357"/>
                  <a:pt x="3938727" y="497150"/>
                  <a:pt x="3941686" y="221942"/>
                </a:cubicBezTo>
                <a:lnTo>
                  <a:pt x="1811045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8990ED-8FFD-D2D5-F68A-D2740618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8C639-2A02-0EEB-F3D9-21D47146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57164"/>
            <a:ext cx="8153400" cy="4495800"/>
          </a:xfrm>
        </p:spPr>
        <p:txBody>
          <a:bodyPr/>
          <a:lstStyle/>
          <a:p>
            <a:r>
              <a:rPr lang="en-US" altLang="ko-KR" dirty="0"/>
              <a:t>EOF(End Of File): </a:t>
            </a:r>
            <a:r>
              <a:rPr lang="ko-KR" altLang="en-US" dirty="0"/>
              <a:t>파일의 끝을 나타내는 특수한 기호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0B1984-9BA4-71AB-4F5D-763D0ECEC6E1}"/>
              </a:ext>
            </a:extLst>
          </p:cNvPr>
          <p:cNvSpPr/>
          <p:nvPr/>
        </p:nvSpPr>
        <p:spPr>
          <a:xfrm>
            <a:off x="2267744" y="505472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DF8C16-31DA-F75F-E78A-0EDCEF4D802F}"/>
              </a:ext>
            </a:extLst>
          </p:cNvPr>
          <p:cNvSpPr/>
          <p:nvPr/>
        </p:nvSpPr>
        <p:spPr>
          <a:xfrm>
            <a:off x="2824572" y="505472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A889F2-628F-7614-59EE-6ECC55FE3101}"/>
              </a:ext>
            </a:extLst>
          </p:cNvPr>
          <p:cNvSpPr/>
          <p:nvPr/>
        </p:nvSpPr>
        <p:spPr>
          <a:xfrm>
            <a:off x="3381400" y="505472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5CD527-719F-29BF-DA9B-0FC97EADCC24}"/>
              </a:ext>
            </a:extLst>
          </p:cNvPr>
          <p:cNvSpPr/>
          <p:nvPr/>
        </p:nvSpPr>
        <p:spPr>
          <a:xfrm>
            <a:off x="3951956" y="5054724"/>
            <a:ext cx="5472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406E69-FC62-98E9-0A83-DC656525D44C}"/>
              </a:ext>
            </a:extLst>
          </p:cNvPr>
          <p:cNvSpPr/>
          <p:nvPr/>
        </p:nvSpPr>
        <p:spPr>
          <a:xfrm>
            <a:off x="2824572" y="3100958"/>
            <a:ext cx="115212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EOF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961508D-B94F-AA3E-69EE-06B350CE8DAC}"/>
              </a:ext>
            </a:extLst>
          </p:cNvPr>
          <p:cNvSpPr/>
          <p:nvPr/>
        </p:nvSpPr>
        <p:spPr>
          <a:xfrm>
            <a:off x="1403648" y="2590800"/>
            <a:ext cx="1224136" cy="1630288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FC45BA-BA3A-4589-DD01-B4F93F9B188B}"/>
              </a:ext>
            </a:extLst>
          </p:cNvPr>
          <p:cNvSpPr/>
          <p:nvPr/>
        </p:nvSpPr>
        <p:spPr>
          <a:xfrm>
            <a:off x="1662826" y="505472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1AE7B4-C99C-F7BE-D830-9400D8509FA5}"/>
              </a:ext>
            </a:extLst>
          </p:cNvPr>
          <p:cNvCxnSpPr>
            <a:cxnSpLocks/>
          </p:cNvCxnSpPr>
          <p:nvPr/>
        </p:nvCxnSpPr>
        <p:spPr>
          <a:xfrm flipH="1" flipV="1">
            <a:off x="3076600" y="3401263"/>
            <a:ext cx="1674594" cy="164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18F011-BB5D-EA69-2CCF-675A5B8ABCBE}"/>
              </a:ext>
            </a:extLst>
          </p:cNvPr>
          <p:cNvSpPr txBox="1"/>
          <p:nvPr/>
        </p:nvSpPr>
        <p:spPr>
          <a:xfrm>
            <a:off x="3518835" y="384719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fgetc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BF2AA1CA-A9D3-23C5-BE84-54E98A07CE60}"/>
              </a:ext>
            </a:extLst>
          </p:cNvPr>
          <p:cNvSpPr/>
          <p:nvPr/>
        </p:nvSpPr>
        <p:spPr>
          <a:xfrm>
            <a:off x="4547258" y="5486358"/>
            <a:ext cx="648072" cy="39050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8598BE-7196-46AF-9F23-4CCC43D2E3B0}"/>
              </a:ext>
            </a:extLst>
          </p:cNvPr>
          <p:cNvSpPr/>
          <p:nvPr/>
        </p:nvSpPr>
        <p:spPr>
          <a:xfrm>
            <a:off x="6372200" y="2221468"/>
            <a:ext cx="20550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define</a:t>
            </a:r>
            <a:r>
              <a:rPr lang="ko-KR" altLang="en-US" dirty="0"/>
              <a:t> EOF (-1)</a:t>
            </a:r>
          </a:p>
        </p:txBody>
      </p:sp>
    </p:spTree>
    <p:extLst>
      <p:ext uri="{BB962C8B-B14F-4D97-AF65-F5344CB8AC3E}">
        <p14:creationId xmlns:p14="http://schemas.microsoft.com/office/powerpoint/2010/main" val="3207313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단위 입출력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C3E0F89-6568-2512-37AA-D0CB60753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772816"/>
            <a:ext cx="8153400" cy="187882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45D6BF1-BB5E-44E6-97C0-E5E5E4701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30360"/>
            <a:ext cx="693170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fgets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함수는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최대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n-1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개의 문자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FILE*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스트림에서 읽되,</a:t>
            </a:r>
            <a:b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다음 중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하나라도 먼저 발생하면 읽기를 멈</a:t>
            </a:r>
            <a:r>
              <a:rPr kumimoji="0" lang="ko-KR" altLang="en-US" sz="2000" dirty="0">
                <a:latin typeface="Arial" panose="020B0604020202020204" pitchFamily="34" charset="0"/>
              </a:rPr>
              <a:t>춤</a:t>
            </a:r>
            <a:endParaRPr kumimoji="0" lang="en-US" altLang="ko-KR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줄바꿈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문자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을 만났을 때</a:t>
            </a: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파일 끝(EOF) 에 도달했을 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버퍼가 가득 찼을 때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(size – 1, </a:t>
            </a:r>
            <a:r>
              <a:rPr kumimoji="0" lang="ko-KR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마지막은 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 character)</a:t>
            </a: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94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27384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 dirty="0"/>
              <a:t>문자열 단위 입출력</a:t>
            </a:r>
            <a:endParaRPr lang="en-US" altLang="ko-KR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83270" y="1052736"/>
            <a:ext cx="7777162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&lt;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stdlib.h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*fp1, *fp2;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file1[100], file2[100];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buffer[100];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file1);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file2);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(fp1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(file1,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원본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file1);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6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스트림의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>
                <a:solidFill>
                  <a:schemeClr val="tx2"/>
                </a:solidFill>
              </a:rPr>
              <a:t>스트림</a:t>
            </a:r>
            <a:r>
              <a:rPr lang="en-US" altLang="ko-KR" dirty="0">
                <a:solidFill>
                  <a:schemeClr val="tx2"/>
                </a:solidFill>
              </a:rPr>
              <a:t>(stream</a:t>
            </a:r>
            <a:r>
              <a:rPr lang="en-US" altLang="ko-KR" dirty="0"/>
              <a:t>): </a:t>
            </a:r>
            <a:r>
              <a:rPr lang="ko-KR" altLang="en-US" dirty="0"/>
              <a:t>입력과 출력을 바이트</a:t>
            </a:r>
            <a:r>
              <a:rPr lang="en-US" altLang="ko-KR" dirty="0"/>
              <a:t>(byte)</a:t>
            </a:r>
            <a:r>
              <a:rPr lang="ko-KR" altLang="en-US" dirty="0"/>
              <a:t>들의 흐름으로 생각하는 것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B43CDE-3C0D-202B-D391-C30712F2C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61751"/>
            <a:ext cx="6056734" cy="411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1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5205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 dirty="0"/>
              <a:t>문자열 단위 입출력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43751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2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쓰기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(fp2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(file2,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복사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file2);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첫번째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두번째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복사한다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fgets</a:t>
            </a:r>
            <a:r>
              <a:rPr lang="en-US" altLang="en-US" sz="1600" dirty="0">
                <a:latin typeface="Trebuchet MS" pitchFamily="34" charset="0"/>
              </a:rPr>
              <a:t>(buffer, 100, fp1) != NULL )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fputs</a:t>
            </a:r>
            <a:r>
              <a:rPr lang="en-US" altLang="en-US" sz="1600" dirty="0">
                <a:latin typeface="Trebuchet MS" pitchFamily="34" charset="0"/>
              </a:rPr>
              <a:t>(buffer, fp2);	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(fp1);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(fp2);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BF5BC2-9061-4095-A259-0FCB9C2214BD}"/>
              </a:ext>
            </a:extLst>
          </p:cNvPr>
          <p:cNvGrpSpPr/>
          <p:nvPr/>
        </p:nvGrpSpPr>
        <p:grpSpPr>
          <a:xfrm>
            <a:off x="1164989" y="5805264"/>
            <a:ext cx="7741997" cy="684666"/>
            <a:chOff x="5038165" y="815788"/>
            <a:chExt cx="3663880" cy="131623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DD61A9E-4960-4799-91AA-E3296A2A5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003B8F-BBBA-47F6-9989-9F25F0265DF7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원본 파일 이름:  a.txt</a:t>
              </a:r>
              <a:endParaRPr lang="ko-KR" altLang="ko-KR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just"/>
              <a:r>
                <a:rPr lang="ko-KR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복사 파일 이름:  b.txt</a:t>
              </a:r>
              <a:endParaRPr lang="en-US" altLang="ko-KR" sz="1400" i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063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파일에서 특정 문자열 탐색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0A30068-1273-0BDA-381B-971F92A6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 파일에서 특정 문자열을 탐색하는 프로그램을 작성하여 보자</a:t>
            </a:r>
            <a:r>
              <a:rPr lang="en-US" altLang="ko-KR" dirty="0"/>
              <a:t>. </a:t>
            </a:r>
            <a:r>
              <a:rPr lang="ko-KR" altLang="en-US" dirty="0"/>
              <a:t>사용자로부터 입력 텍스트 파일 이름과 탐색할 문자열을 받는다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5152D4-5D07-048D-B673-32C9A5041E64}"/>
              </a:ext>
            </a:extLst>
          </p:cNvPr>
          <p:cNvGrpSpPr/>
          <p:nvPr/>
        </p:nvGrpSpPr>
        <p:grpSpPr>
          <a:xfrm>
            <a:off x="1148085" y="4922672"/>
            <a:ext cx="7240340" cy="1602672"/>
            <a:chOff x="5038165" y="1055681"/>
            <a:chExt cx="3663880" cy="112389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A9795B9-A5E7-531D-999F-34D1D55B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37A5D8-62F1-8CB5-E982-52BA6A8ED81C}"/>
                </a:ext>
              </a:extLst>
            </p:cNvPr>
            <p:cNvSpPr/>
            <p:nvPr/>
          </p:nvSpPr>
          <p:spPr>
            <a:xfrm>
              <a:off x="5038165" y="1055681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입력 파일 이름을 </a:t>
              </a:r>
              <a:r>
                <a:rPr lang="ko-KR" altLang="en-US" sz="1400" i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: proverbs.txt</a:t>
              </a:r>
            </a:p>
            <a:p>
              <a:pPr algn="just"/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탐색할 단어를 </a:t>
              </a:r>
              <a:r>
                <a:rPr lang="ko-KR" altLang="en-US" sz="1400" i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: man</a:t>
              </a:r>
            </a:p>
            <a:p>
              <a:pPr algn="just"/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proverbs.txt: 16 Behind every good man is a good woman.</a:t>
              </a:r>
            </a:p>
            <a:p>
              <a:pPr algn="just"/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proverbs.txt: 41 A dog is a man’s best friend.</a:t>
              </a:r>
            </a:p>
            <a:p>
              <a:pPr algn="just"/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proverbs.txt: 57 Early to bed and early to rise makes a man healthy, wealthy, and</a:t>
              </a:r>
            </a:p>
            <a:p>
              <a:pPr algn="just"/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wise.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572AA3D-71A3-195E-D3E2-54A32E750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58" y="2924944"/>
            <a:ext cx="7417794" cy="18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52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12648" y="1772816"/>
            <a:ext cx="8280527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string.h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[128],    buffer[256], word[256];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line_num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 파일 이름을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탐색할 단어를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word);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31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83419" y="1556792"/>
            <a:ext cx="8082629" cy="468330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파일을 읽기 모드로 연다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fopen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"r"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))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파일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을 열 수 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exit(1);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fgets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(buffer, 256,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line_num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++;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strstr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(buffer, word))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"%s: %d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단어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%s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이 발견되었습니다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fname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line_num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word);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49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형식화된 입출력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DA7FA55-29DD-0578-593D-848031B8E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700808"/>
            <a:ext cx="8153400" cy="2121728"/>
          </a:xfrm>
        </p:spPr>
      </p:pic>
    </p:spTree>
    <p:extLst>
      <p:ext uri="{BB962C8B-B14F-4D97-AF65-F5344CB8AC3E}">
        <p14:creationId xmlns:p14="http://schemas.microsoft.com/office/powerpoint/2010/main" val="2217205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800766" y="1412776"/>
            <a:ext cx="7777163" cy="48053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FILE *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[100];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en-US" sz="1600" dirty="0">
                <a:latin typeface="Trebuchet MS" pitchFamily="34" charset="0"/>
              </a:rPr>
              <a:t> number, count =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en-US" sz="1600" dirty="0">
                <a:latin typeface="Trebuchet MS" pitchFamily="34" charset="0"/>
              </a:rPr>
              <a:t> name[20];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float</a:t>
            </a:r>
            <a:r>
              <a:rPr lang="en-US" altLang="en-US" sz="1600" dirty="0">
                <a:latin typeface="Trebuchet MS" pitchFamily="34" charset="0"/>
              </a:rPr>
              <a:t> score, total = 0.0;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 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쓰기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"w"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Font typeface="Webdings" pitchFamily="18" charset="2"/>
              <a:buAutoNum type="arabicPeriod"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Font typeface="Webdings" pitchFamily="18" charset="2"/>
              <a:buAutoNum type="arabicPeriod"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91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800767" y="1775618"/>
            <a:ext cx="7777162" cy="4519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사용자로부터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학번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입력받아서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파일에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저장한다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( 1 )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학번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이름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,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입력하시요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: (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음수이면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종료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)"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"%d"</a:t>
            </a:r>
            <a:r>
              <a:rPr lang="en-US" altLang="en-US" sz="1600" dirty="0">
                <a:latin typeface="Trebuchet MS" pitchFamily="34" charset="0"/>
              </a:rPr>
              <a:t>, &amp;number);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number &lt; 0 ) 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break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"%s %f"</a:t>
            </a:r>
            <a:r>
              <a:rPr lang="en-US" altLang="en-US" sz="1600" dirty="0">
                <a:latin typeface="Trebuchet MS" pitchFamily="34" charset="0"/>
              </a:rPr>
              <a:t>, name, &amp;score);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 %d %s %f"</a:t>
            </a:r>
            <a:r>
              <a:rPr lang="en-US" altLang="en-US" sz="1600" dirty="0">
                <a:latin typeface="Trebuchet MS" pitchFamily="34" charset="0"/>
              </a:rPr>
              <a:t>, number, name, 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읽기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모드로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연다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en-US" sz="1600" dirty="0">
                <a:latin typeface="Trebuchet MS" pitchFamily="34" charset="0"/>
              </a:rPr>
              <a:t>( 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= </a:t>
            </a:r>
            <a:r>
              <a:rPr lang="en-US" altLang="en-US" sz="1600" dirty="0" err="1">
                <a:latin typeface="Trebuchet MS" pitchFamily="34" charset="0"/>
              </a:rPr>
              <a:t>fopen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"r"</a:t>
            </a:r>
            <a:r>
              <a:rPr lang="en-US" altLang="en-US" sz="1600" dirty="0">
                <a:latin typeface="Trebuchet MS" pitchFamily="34" charset="0"/>
              </a:rPr>
              <a:t>)) == NULL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stderr</a:t>
            </a:r>
            <a:r>
              <a:rPr lang="en-US" altLang="en-US" sz="1600" dirty="0">
                <a:latin typeface="Trebuchet MS" pitchFamily="34" charset="0"/>
              </a:rPr>
              <a:t>,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성적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파일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%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s을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열 수 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없습니다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.\n"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 err="1">
                <a:latin typeface="Trebuchet MS" pitchFamily="34" charset="0"/>
              </a:rPr>
              <a:t>fname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exit(1);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44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27384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31623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파일에서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성적을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읽어서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평균을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en-US" sz="1600" dirty="0" err="1">
                <a:solidFill>
                  <a:srgbClr val="008000"/>
                </a:solidFill>
                <a:latin typeface="Trebuchet MS" pitchFamily="34" charset="0"/>
              </a:rPr>
              <a:t>구한다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en-US" sz="1600" dirty="0">
                <a:latin typeface="Trebuchet MS" pitchFamily="34" charset="0"/>
              </a:rPr>
              <a:t>( !</a:t>
            </a:r>
            <a:r>
              <a:rPr lang="en-US" altLang="en-US" sz="1600" dirty="0" err="1">
                <a:latin typeface="Trebuchet MS" pitchFamily="34" charset="0"/>
              </a:rPr>
              <a:t>feof</a:t>
            </a:r>
            <a:r>
              <a:rPr lang="en-US" altLang="en-US" sz="1600" dirty="0">
                <a:latin typeface="Trebuchet MS" pitchFamily="34" charset="0"/>
              </a:rPr>
              <a:t>( 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 )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</a:t>
            </a:r>
            <a:r>
              <a:rPr lang="en-US" altLang="en-US" sz="1600" dirty="0" err="1">
                <a:latin typeface="Trebuchet MS" pitchFamily="34" charset="0"/>
              </a:rPr>
              <a:t>fscanf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, 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"%d %s %f"</a:t>
            </a:r>
            <a:r>
              <a:rPr lang="en-US" altLang="en-US" sz="1600" dirty="0">
                <a:latin typeface="Trebuchet MS" pitchFamily="34" charset="0"/>
              </a:rPr>
              <a:t>, &amp;number, name, &amp;score);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total += score;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	count++;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printf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Trebuchet MS" pitchFamily="34" charset="0"/>
              </a:rPr>
              <a:t>평균</a:t>
            </a:r>
            <a:r>
              <a:rPr lang="en-US" altLang="en-US" sz="1600" dirty="0">
                <a:solidFill>
                  <a:srgbClr val="800000"/>
                </a:solidFill>
                <a:latin typeface="Trebuchet MS" pitchFamily="34" charset="0"/>
              </a:rPr>
              <a:t> = %f\n"</a:t>
            </a:r>
            <a:r>
              <a:rPr lang="en-US" altLang="en-US" sz="1600" dirty="0">
                <a:latin typeface="Trebuchet MS" pitchFamily="34" charset="0"/>
              </a:rPr>
              <a:t>, total/count);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 err="1">
                <a:latin typeface="Trebuchet MS" pitchFamily="34" charset="0"/>
              </a:rPr>
              <a:t>fclose</a:t>
            </a:r>
            <a:r>
              <a:rPr lang="en-US" altLang="en-US" sz="1600" dirty="0">
                <a:latin typeface="Trebuchet MS" pitchFamily="34" charset="0"/>
              </a:rPr>
              <a:t>(</a:t>
            </a:r>
            <a:r>
              <a:rPr lang="en-US" altLang="en-US" sz="1600" dirty="0" err="1">
                <a:latin typeface="Trebuchet MS" pitchFamily="34" charset="0"/>
              </a:rPr>
              <a:t>fp</a:t>
            </a:r>
            <a:r>
              <a:rPr lang="en-US" altLang="en-US" sz="1600" dirty="0">
                <a:latin typeface="Trebuchet MS" pitchFamily="34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en-US" sz="1600" dirty="0">
                <a:latin typeface="Trebuchet MS" pitchFamily="34" charset="0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Trebuchet MS" pitchFamily="34" charset="0"/>
              </a:rPr>
              <a:t>} 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7C341F-B9DC-4C90-927A-8BEDDFC45340}"/>
              </a:ext>
            </a:extLst>
          </p:cNvPr>
          <p:cNvGrpSpPr/>
          <p:nvPr/>
        </p:nvGrpSpPr>
        <p:grpSpPr>
          <a:xfrm>
            <a:off x="1116013" y="4288381"/>
            <a:ext cx="7741997" cy="2092947"/>
            <a:chOff x="5038165" y="815788"/>
            <a:chExt cx="3663880" cy="131623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C74D86F-2487-4F58-A0FD-98DE3BA3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4D6379-A6E4-4A3B-8E49-49CFD39BF02C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성적 파일 이름을 </a:t>
              </a:r>
              <a:r>
                <a:rPr lang="ko-KR" altLang="en-US" sz="1400" i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: scores.txt</a:t>
              </a:r>
            </a:p>
            <a:p>
              <a:pPr algn="just"/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학번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이름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성적을 입력하시요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: (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음수이면 종료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)1 KIM 10.0</a:t>
              </a:r>
            </a:p>
            <a:p>
              <a:pPr algn="just"/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학번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이름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성적을 입력하시요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: (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음수이면 종료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)2 PARK 20.0</a:t>
              </a:r>
            </a:p>
            <a:p>
              <a:pPr algn="just"/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학번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이름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성적을 입력하시요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: (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음수이면 종료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)3 LEE 30.0</a:t>
              </a:r>
            </a:p>
            <a:p>
              <a:pPr algn="just"/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학번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이름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성적을 입력하시요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: (</a:t>
              </a:r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음수이면 종료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)-1</a:t>
              </a:r>
            </a:p>
            <a:p>
              <a:pPr algn="just"/>
              <a:r>
                <a:rPr lang="ko-KR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평균 </a:t>
              </a:r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= 20.000000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194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4729-F747-4692-999A-AA5A0D74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C8E8E20-A5B2-4DD6-A126-F92708F4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 </a:t>
            </a:r>
            <a:r>
              <a:rPr lang="ko-KR" altLang="en-US" dirty="0"/>
              <a:t>실습 </a:t>
            </a:r>
            <a:r>
              <a:rPr lang="en-US" altLang="ko-KR" dirty="0" err="1"/>
              <a:t>vsc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7FB2CB-7110-4449-B0A2-42862948D3D3}"/>
              </a:ext>
            </a:extLst>
          </p:cNvPr>
          <p:cNvSpPr/>
          <p:nvPr/>
        </p:nvSpPr>
        <p:spPr>
          <a:xfrm>
            <a:off x="107504" y="6186790"/>
            <a:ext cx="89289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</a:t>
            </a:r>
            <a:r>
              <a:rPr lang="ko-KR" altLang="en-US" sz="1600" dirty="0" err="1"/>
              <a:t>github.com</a:t>
            </a:r>
            <a:r>
              <a:rPr lang="ko-KR" altLang="en-US" sz="1600" dirty="0"/>
              <a:t>/</a:t>
            </a:r>
            <a:r>
              <a:rPr lang="ko-KR" altLang="en-US" sz="1600" dirty="0" err="1"/>
              <a:t>prof-kweon</a:t>
            </a:r>
            <a:r>
              <a:rPr lang="ko-KR" altLang="en-US" sz="1600" dirty="0"/>
              <a:t>/C-</a:t>
            </a:r>
            <a:r>
              <a:rPr lang="ko-KR" altLang="en-US" sz="1600" dirty="0" err="1"/>
              <a:t>Language</a:t>
            </a:r>
            <a:r>
              <a:rPr lang="ko-KR" altLang="en-US" sz="1600" dirty="0"/>
              <a:t>-</a:t>
            </a:r>
            <a:r>
              <a:rPr lang="ko-KR" altLang="en-US" sz="1600" dirty="0" err="1"/>
              <a:t>Course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blob</a:t>
            </a:r>
            <a:r>
              <a:rPr lang="ko-KR" altLang="en-US" sz="1600" dirty="0"/>
              <a:t>/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/3.Practice/</a:t>
            </a:r>
            <a:r>
              <a:rPr lang="ko-KR" altLang="en-US" sz="1600" dirty="0" err="1"/>
              <a:t>file</a:t>
            </a:r>
            <a:r>
              <a:rPr lang="ko-KR" altLang="en-US" sz="1600" dirty="0"/>
              <a:t>_</a:t>
            </a:r>
            <a:r>
              <a:rPr lang="en-US" altLang="ko-KR" sz="1600" dirty="0"/>
              <a:t>text</a:t>
            </a:r>
            <a:r>
              <a:rPr lang="ko-KR" altLang="en-US" sz="1600" dirty="0"/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8981120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11B2617-2B3E-44A1-A56D-1ABC39741653}"/>
              </a:ext>
            </a:extLst>
          </p:cNvPr>
          <p:cNvSpPr/>
          <p:nvPr/>
        </p:nvSpPr>
        <p:spPr>
          <a:xfrm>
            <a:off x="107504" y="980728"/>
            <a:ext cx="417646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200" dirty="0">
                <a:latin typeface="Consolas" panose="020B0609020204030204" pitchFamily="49" charset="0"/>
              </a:rPr>
              <a:t> &lt;</a:t>
            </a:r>
            <a:r>
              <a:rPr lang="en-US" altLang="ko-KR" sz="1200" dirty="0" err="1">
                <a:latin typeface="Consolas" panose="020B0609020204030204" pitchFamily="49" charset="0"/>
              </a:rPr>
              <a:t>stdio.h</a:t>
            </a:r>
            <a:r>
              <a:rPr lang="en-US" altLang="ko-KR" sz="1200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writeFile</a:t>
            </a:r>
            <a:r>
              <a:rPr lang="en-US" altLang="ko-KR" sz="1200" dirty="0">
                <a:latin typeface="Consolas" panose="020B0609020204030204" pitchFamily="49" charset="0"/>
              </a:rPr>
              <a:t>( void 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200" dirty="0">
                <a:latin typeface="Consolas" panose="020B0609020204030204" pitchFamily="49" charset="0"/>
              </a:rPr>
              <a:t> *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 NULL;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sz="1200" dirty="0">
                <a:latin typeface="Consolas" panose="020B0609020204030204" pitchFamily="49" charset="0"/>
              </a:rPr>
              <a:t> ( "sample.txt" , "w" 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latin typeface="Consolas" panose="020B0609020204030204" pitchFamily="49" charset="0"/>
              </a:rPr>
              <a:t> (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== NULL 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 ("file opening Failed \n" 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 ("file opening Success \n" 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// 1. save character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altLang="ko-KR" sz="1200" dirty="0">
                <a:latin typeface="Consolas" panose="020B0609020204030204" pitchFamily="49" charset="0"/>
              </a:rPr>
              <a:t> ('a',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altLang="ko-KR" sz="1200" dirty="0">
                <a:latin typeface="Consolas" panose="020B0609020204030204" pitchFamily="49" charset="0"/>
              </a:rPr>
              <a:t> ('b',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altLang="ko-KR" sz="1200" dirty="0">
                <a:latin typeface="Consolas" panose="020B0609020204030204" pitchFamily="49" charset="0"/>
              </a:rPr>
              <a:t> ('c',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altLang="ko-KR" sz="1200" dirty="0">
                <a:latin typeface="Consolas" panose="020B0609020204030204" pitchFamily="49" charset="0"/>
              </a:rPr>
              <a:t> ('\n',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);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// 2. save string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fputs</a:t>
            </a:r>
            <a:r>
              <a:rPr lang="en-US" altLang="ko-KR" sz="1200" dirty="0">
                <a:latin typeface="Consolas" panose="020B0609020204030204" pitchFamily="49" charset="0"/>
              </a:rPr>
              <a:t>("hello",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fputs</a:t>
            </a:r>
            <a:r>
              <a:rPr lang="en-US" altLang="ko-KR" sz="1200" dirty="0">
                <a:latin typeface="Consolas" panose="020B0609020204030204" pitchFamily="49" charset="0"/>
              </a:rPr>
              <a:t>(" world\n",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// 3. save number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fprintf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, "%d %d %d %.2f", 1, 2, 3, 3.14);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ko-KR" sz="1200" dirty="0">
                <a:latin typeface="Consolas" panose="020B0609020204030204" pitchFamily="49" charset="0"/>
              </a:rPr>
              <a:t> (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911573-DF32-42FA-B2CD-64DE54A34994}"/>
              </a:ext>
            </a:extLst>
          </p:cNvPr>
          <p:cNvSpPr/>
          <p:nvPr/>
        </p:nvSpPr>
        <p:spPr>
          <a:xfrm>
            <a:off x="4211960" y="188640"/>
            <a:ext cx="493204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readFile</a:t>
            </a:r>
            <a:r>
              <a:rPr lang="en-US" altLang="ko-KR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200" dirty="0">
                <a:latin typeface="Consolas" panose="020B0609020204030204" pitchFamily="49" charset="0"/>
              </a:rPr>
              <a:t> *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sz="1200" dirty="0">
                <a:latin typeface="Consolas" panose="020B0609020204030204" pitchFamily="49" charset="0"/>
              </a:rPr>
              <a:t>("sample.txt", "r"); // read mode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== NULL)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("Fail to open\n");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latin typeface="Consolas" panose="020B0609020204030204" pitchFamily="49" charset="0"/>
              </a:rPr>
              <a:t> 1;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// 1. read 4 characters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dirty="0">
                <a:latin typeface="Consolas" panose="020B0609020204030204" pitchFamily="49" charset="0"/>
              </a:rPr>
              <a:t> ch1 =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dirty="0">
                <a:latin typeface="Consolas" panose="020B0609020204030204" pitchFamily="49" charset="0"/>
              </a:rPr>
              <a:t> ch2 =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dirty="0">
                <a:latin typeface="Consolas" panose="020B0609020204030204" pitchFamily="49" charset="0"/>
              </a:rPr>
              <a:t> ch3 =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dirty="0">
                <a:latin typeface="Consolas" panose="020B0609020204030204" pitchFamily="49" charset="0"/>
              </a:rPr>
              <a:t> ch4 =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// 2. read string (12 character "hello world\n"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// including white space)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dirty="0">
                <a:latin typeface="Consolas" panose="020B0609020204030204" pitchFamily="49" charset="0"/>
              </a:rPr>
              <a:t> str1[10];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dirty="0">
                <a:latin typeface="Consolas" panose="020B0609020204030204" pitchFamily="49" charset="0"/>
              </a:rPr>
              <a:t> str2[10];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, "%s %s", str1, str2); 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// 3. read 3 integers &amp; 1 real number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n1, n2, n3;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200" dirty="0">
                <a:latin typeface="Consolas" panose="020B0609020204030204" pitchFamily="49" charset="0"/>
              </a:rPr>
              <a:t> f;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fscanf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, "%d %d %d %f", &amp;n1, &amp;n2, &amp;n3, &amp;f);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// print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("\n== </a:t>
            </a:r>
            <a:r>
              <a:rPr lang="en-US" altLang="ko-KR" sz="1200" dirty="0" err="1">
                <a:latin typeface="Consolas" panose="020B0609020204030204" pitchFamily="49" charset="0"/>
              </a:rPr>
              <a:t>readFile</a:t>
            </a:r>
            <a:r>
              <a:rPr lang="en-US" altLang="ko-KR" sz="1200" dirty="0">
                <a:latin typeface="Consolas" panose="020B0609020204030204" pitchFamily="49" charset="0"/>
              </a:rPr>
              <a:t> ==\n");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("Chars: %c %c %c %c", ch1, ch2, ch3, ch4);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("String: %s %s\n", str1, str2);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("Integers: %d %d %d\n", n1, n2, n3);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("Float: %.2f\n", f);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09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스트림과</a:t>
            </a:r>
            <a:r>
              <a:rPr lang="ko-KR" altLang="en-US" dirty="0"/>
              <a:t> 버퍼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스트림에는</a:t>
            </a:r>
            <a:r>
              <a:rPr lang="ko-KR" altLang="en-US" dirty="0"/>
              <a:t> 기본적으로 버퍼가 포함되어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E8B0EE-32E9-5A61-0673-CA40AB0C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564904"/>
            <a:ext cx="7239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25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A06C36-8232-45FA-BBEA-647CAC789491}"/>
              </a:ext>
            </a:extLst>
          </p:cNvPr>
          <p:cNvSpPr/>
          <p:nvPr/>
        </p:nvSpPr>
        <p:spPr>
          <a:xfrm>
            <a:off x="107504" y="23127"/>
            <a:ext cx="4572000" cy="69249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readFileByOne</a:t>
            </a:r>
            <a:r>
              <a:rPr lang="en-US" altLang="ko-KR" sz="1200" dirty="0">
                <a:latin typeface="Consolas" panose="020B0609020204030204" pitchFamily="49" charset="0"/>
              </a:rPr>
              <a:t>(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200" dirty="0">
                <a:latin typeface="Consolas" panose="020B0609020204030204" pitchFamily="49" charset="0"/>
              </a:rPr>
              <a:t> *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 NULL;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int c;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sz="1200" dirty="0">
                <a:latin typeface="Consolas" panose="020B0609020204030204" pitchFamily="49" charset="0"/>
              </a:rPr>
              <a:t> ( "sample.txt" , "r" 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latin typeface="Consolas" panose="020B0609020204030204" pitchFamily="49" charset="0"/>
              </a:rPr>
              <a:t> (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== NULL 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 ( "file opening Failed \n");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 ( "file opening Success \n");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("\n== </a:t>
            </a:r>
            <a:r>
              <a:rPr lang="en-US" altLang="ko-KR" sz="1200" dirty="0" err="1">
                <a:latin typeface="Consolas" panose="020B0609020204030204" pitchFamily="49" charset="0"/>
              </a:rPr>
              <a:t>readFileByOne</a:t>
            </a:r>
            <a:r>
              <a:rPr lang="en-US" altLang="ko-KR" sz="1200" dirty="0">
                <a:latin typeface="Consolas" panose="020B0609020204030204" pitchFamily="49" charset="0"/>
              </a:rPr>
              <a:t> ==\n");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dirty="0">
                <a:latin typeface="Consolas" panose="020B0609020204030204" pitchFamily="49" charset="0"/>
              </a:rPr>
              <a:t> ((c =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altLang="ko-KR" sz="1200" dirty="0">
                <a:latin typeface="Consolas" panose="020B0609020204030204" pitchFamily="49" charset="0"/>
              </a:rPr>
              <a:t> (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)) != EOF 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putchar</a:t>
            </a:r>
            <a:r>
              <a:rPr lang="en-US" altLang="ko-KR" sz="1200" dirty="0">
                <a:latin typeface="Consolas" panose="020B0609020204030204" pitchFamily="49" charset="0"/>
              </a:rPr>
              <a:t> (c);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}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ko-KR" sz="1200" dirty="0">
                <a:latin typeface="Consolas" panose="020B0609020204030204" pitchFamily="49" charset="0"/>
              </a:rPr>
              <a:t> (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readFileByLine</a:t>
            </a:r>
            <a:r>
              <a:rPr lang="en-US" altLang="ko-KR" sz="1200" dirty="0">
                <a:latin typeface="Consolas" panose="020B0609020204030204" pitchFamily="49" charset="0"/>
              </a:rPr>
              <a:t>(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latin typeface="Consolas" panose="020B0609020204030204" pitchFamily="49" charset="0"/>
              </a:rPr>
              <a:t> 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200" dirty="0">
                <a:latin typeface="Consolas" panose="020B0609020204030204" pitchFamily="49" charset="0"/>
              </a:rPr>
              <a:t> *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 NULL;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SIZE = 100;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200" dirty="0">
                <a:latin typeface="Consolas" panose="020B0609020204030204" pitchFamily="49" charset="0"/>
              </a:rPr>
              <a:t> line[SIZE]; 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sz="1200" dirty="0">
                <a:latin typeface="Consolas" panose="020B0609020204030204" pitchFamily="49" charset="0"/>
              </a:rPr>
              <a:t> ( "sample.txt" , "r" 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latin typeface="Consolas" panose="020B0609020204030204" pitchFamily="49" charset="0"/>
              </a:rPr>
              <a:t> (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== NULL 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 ( "file opening Failed \n");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 ( "file opening Success \n");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("\n== </a:t>
            </a:r>
            <a:r>
              <a:rPr lang="en-US" altLang="ko-KR" sz="1200" dirty="0" err="1">
                <a:latin typeface="Consolas" panose="020B0609020204030204" pitchFamily="49" charset="0"/>
              </a:rPr>
              <a:t>readFileByLine</a:t>
            </a:r>
            <a:r>
              <a:rPr lang="en-US" altLang="ko-KR" sz="1200" dirty="0">
                <a:latin typeface="Consolas" panose="020B0609020204030204" pitchFamily="49" charset="0"/>
              </a:rPr>
              <a:t> ==\n");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200" dirty="0"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fgets</a:t>
            </a:r>
            <a:r>
              <a:rPr lang="en-US" altLang="ko-KR" sz="1200" dirty="0">
                <a:latin typeface="Consolas" panose="020B0609020204030204" pitchFamily="49" charset="0"/>
              </a:rPr>
              <a:t> (line, SIZE,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))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 ("%s", line);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}</a:t>
            </a:r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ko-KR" sz="1200" dirty="0">
                <a:latin typeface="Consolas" panose="020B0609020204030204" pitchFamily="49" charset="0"/>
              </a:rPr>
              <a:t> (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D0A7229-B087-4D5C-BC9A-1AD8686966FE}"/>
              </a:ext>
            </a:extLst>
          </p:cNvPr>
          <p:cNvSpPr/>
          <p:nvPr/>
        </p:nvSpPr>
        <p:spPr>
          <a:xfrm>
            <a:off x="5076056" y="332656"/>
            <a:ext cx="370373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writeFile</a:t>
            </a:r>
            <a:r>
              <a:rPr lang="en-US" altLang="ko-KR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readFile</a:t>
            </a:r>
            <a:r>
              <a:rPr lang="en-US" altLang="ko-KR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readFileByOne</a:t>
            </a:r>
            <a:r>
              <a:rPr lang="en-US" altLang="ko-KR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readFileByLine</a:t>
            </a:r>
            <a:r>
              <a:rPr lang="en-US" altLang="ko-KR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94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 쓰기와 읽기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텍스트 파일과 이진 파일의 차이점</a:t>
            </a:r>
          </a:p>
          <a:p>
            <a:pPr lvl="1" eaLnBrk="1" hangingPunct="1"/>
            <a:r>
              <a:rPr lang="ko-KR" altLang="en-US" i="1">
                <a:solidFill>
                  <a:srgbClr val="FF0000"/>
                </a:solidFill>
              </a:rPr>
              <a:t>텍스트 파일</a:t>
            </a:r>
            <a:r>
              <a:rPr lang="en-US" altLang="ko-KR"/>
              <a:t>: </a:t>
            </a:r>
            <a:r>
              <a:rPr lang="ko-KR" altLang="en-US"/>
              <a:t>모든 데이터가 아스키 코드로 변환되어서 저장됨</a:t>
            </a:r>
          </a:p>
          <a:p>
            <a:pPr lvl="1" eaLnBrk="1" hangingPunct="1"/>
            <a:r>
              <a:rPr lang="ko-KR" altLang="en-US" i="1">
                <a:solidFill>
                  <a:srgbClr val="FF0000"/>
                </a:solidFill>
              </a:rPr>
              <a:t>이진 파일</a:t>
            </a:r>
            <a:r>
              <a:rPr lang="en-US" altLang="ko-KR"/>
              <a:t>: </a:t>
            </a:r>
            <a:r>
              <a:rPr lang="ko-KR" altLang="en-US"/>
              <a:t>컴퓨터에서 데이터를 표현하는 방식 그대로 저장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FF625-2D9A-4D4F-798B-2A1E5AE7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36" y="3302001"/>
            <a:ext cx="7416824" cy="21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7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파일의 예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1C7766-0137-4FD1-24D7-C7E20FEC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파일이나 사운드 파일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5F704C-763B-1B88-8289-4F11A2DF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235" y="2348880"/>
            <a:ext cx="340276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4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 dirty="0"/>
              <a:t>이진 파일 쓰기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899592" y="1219200"/>
            <a:ext cx="7813675" cy="54149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5</a:t>
            </a: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buffer[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 = { 10, 20, 30, 40, 50 };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fopen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binary.bin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wb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  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①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binary.bin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파일을열수없습니다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fwrite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     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②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4898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파일 모드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988840"/>
            <a:ext cx="8153400" cy="243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9826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이진 파일 쓰기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3A74415-5EF9-7CAB-B61B-9DDBB3A3A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77" y="1844824"/>
            <a:ext cx="8153400" cy="1768463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73" y="4204637"/>
            <a:ext cx="3305175" cy="160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68951-5A6E-FBE1-FC95-0529CC25E53B}"/>
              </a:ext>
            </a:extLst>
          </p:cNvPr>
          <p:cNvSpPr txBox="1"/>
          <p:nvPr/>
        </p:nvSpPr>
        <p:spPr>
          <a:xfrm>
            <a:off x="902677" y="424113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buffer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는 파일에 기록할 데이터를 가지고 있는 메모리 블록의 시작 주소이다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 size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는 저장되는 항목의 크기로서 단위는 바이트이다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 count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는 저장하려고 하는 항목의 개수이다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만약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int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형의 데이터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10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개를 쓰려고 하면 항목의 크기는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4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가 되고 항목의 개수는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10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이 될 것이다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/>
              </a:rPr>
              <a:t>fp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FILE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포인터이다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FECE2-E4E2-B4A0-4B9D-0C86410972D1}"/>
              </a:ext>
            </a:extLst>
          </p:cNvPr>
          <p:cNvSpPr txBox="1"/>
          <p:nvPr/>
        </p:nvSpPr>
        <p:spPr>
          <a:xfrm>
            <a:off x="971600" y="3835305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fwrite</a:t>
            </a:r>
            <a:r>
              <a:rPr lang="en-US" altLang="ko-KR" dirty="0">
                <a:solidFill>
                  <a:srgbClr val="FF0000"/>
                </a:solidFill>
                <a:latin typeface="Century Schoolbook" panose="02040604050505020304" pitchFamily="18" charset="0"/>
              </a:rPr>
              <a:t>(buffer, size, count, </a:t>
            </a:r>
            <a:r>
              <a:rPr lang="en-US" altLang="ko-KR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solidFill>
                  <a:srgbClr val="FF0000"/>
                </a:solidFill>
                <a:latin typeface="Century Schoolbook" panose="02040604050505020304" pitchFamily="18" charset="0"/>
              </a:rPr>
              <a:t>)</a:t>
            </a:r>
            <a:endParaRPr lang="ko-KR" altLang="en-US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713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27384"/>
            <a:ext cx="7886700" cy="1325563"/>
          </a:xfrm>
        </p:spPr>
        <p:txBody>
          <a:bodyPr/>
          <a:lstStyle/>
          <a:p>
            <a:pPr eaLnBrk="1" hangingPunct="1"/>
            <a:r>
              <a:rPr lang="ko-KR" altLang="en-US" dirty="0"/>
              <a:t>이진 파일 읽기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574749" y="936104"/>
            <a:ext cx="7813675" cy="58772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5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buffer[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fopen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binary.bin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rb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binary.bin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파일을 열 수 없습니다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fread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),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buffer[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FCBD-3AC6-472B-9EF3-D9F67DDA0DE9}"/>
              </a:ext>
            </a:extLst>
          </p:cNvPr>
          <p:cNvGrpSpPr/>
          <p:nvPr/>
        </p:nvGrpSpPr>
        <p:grpSpPr>
          <a:xfrm>
            <a:off x="5868144" y="5229200"/>
            <a:ext cx="2989866" cy="1152128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DF2AC7E-0F5A-40FB-9833-8F6CC857C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8C26FB8-3A87-44EA-B2F1-83EEB70CE8C0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10 20 30 40 50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763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이진 파일 읽기  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24E524F-A7C5-9633-7A6E-52E3384D33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8" y="1686681"/>
            <a:ext cx="8153400" cy="1705056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3839502"/>
            <a:ext cx="3305175" cy="160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23DB91-9BB5-1C7D-B947-E2D76E2A06D6}"/>
              </a:ext>
            </a:extLst>
          </p:cNvPr>
          <p:cNvSpPr txBox="1"/>
          <p:nvPr/>
        </p:nvSpPr>
        <p:spPr>
          <a:xfrm>
            <a:off x="902677" y="424113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buffer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는 파일에 기록할 데이터를 가지고 있는 메모리 블록의 시작 주소이다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 size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는 저장되는 항목의 크기로서 단위는 바이트이다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 count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는 저장하려고 하는 항목의 개수이다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만약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int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형의 데이터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10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개를 쓰려고 하면 항목의 크기는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4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가 되고 항목의 개수는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10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이 될 것이다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 </a:t>
            </a:r>
            <a:r>
              <a:rPr lang="en-US" altLang="ko-KR" sz="1600" b="0" i="0" u="none" strike="noStrike" baseline="0" dirty="0" err="1">
                <a:solidFill>
                  <a:srgbClr val="000000"/>
                </a:solidFill>
                <a:latin typeface="D2Coding"/>
              </a:rPr>
              <a:t>fp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는 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FILE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포인터이다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40C8-5961-8ACE-0CBF-87C6EA05958F}"/>
              </a:ext>
            </a:extLst>
          </p:cNvPr>
          <p:cNvSpPr txBox="1"/>
          <p:nvPr/>
        </p:nvSpPr>
        <p:spPr>
          <a:xfrm>
            <a:off x="971600" y="3835305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fread</a:t>
            </a:r>
            <a:r>
              <a:rPr lang="en-US" altLang="ko-KR" dirty="0">
                <a:solidFill>
                  <a:srgbClr val="FF0000"/>
                </a:solidFill>
                <a:latin typeface="Century Schoolbook" panose="02040604050505020304" pitchFamily="18" charset="0"/>
              </a:rPr>
              <a:t>(buffer, size, count, </a:t>
            </a:r>
            <a:r>
              <a:rPr lang="en-US" altLang="ko-KR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fp</a:t>
            </a:r>
            <a:r>
              <a:rPr lang="en-US" altLang="ko-KR" dirty="0">
                <a:solidFill>
                  <a:srgbClr val="FF0000"/>
                </a:solidFill>
                <a:latin typeface="Century Schoolbook" panose="02040604050505020304" pitchFamily="18" charset="0"/>
              </a:rPr>
              <a:t>)</a:t>
            </a:r>
            <a:endParaRPr lang="ko-KR" altLang="en-US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43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버퍼링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버퍼는 파일로부터 읽고 쓰는 데이터의 임시 저장 장소로 이용되는 메모리의 블록</a:t>
            </a:r>
          </a:p>
          <a:p>
            <a:pPr eaLnBrk="1" hangingPunct="1"/>
            <a:r>
              <a:rPr lang="ko-KR" altLang="en-US" dirty="0"/>
              <a:t>디스크 드라이브는 블록 단위 장치이기 때문에 블록 단위로 입출력을 해야만 가장 효율적으로 동작</a:t>
            </a:r>
          </a:p>
          <a:p>
            <a:pPr eaLnBrk="1" hangingPunct="1"/>
            <a:r>
              <a:rPr lang="en-US" altLang="ko-KR" dirty="0"/>
              <a:t>1024</a:t>
            </a:r>
            <a:r>
              <a:rPr lang="ko-KR" altLang="en-US" dirty="0"/>
              <a:t>바이트의 블록이 일반적</a:t>
            </a:r>
          </a:p>
        </p:txBody>
      </p:sp>
      <p:pic>
        <p:nvPicPr>
          <p:cNvPr id="61444" name="Picture 4" descr="j02054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25" y="3860155"/>
            <a:ext cx="1819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MCj04260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10795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979588" y="537304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디스크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588100" y="522858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파일</a:t>
            </a:r>
          </a:p>
        </p:txBody>
      </p:sp>
      <p:pic>
        <p:nvPicPr>
          <p:cNvPr id="61448" name="Picture 8" descr="MCj023324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75" y="4004618"/>
            <a:ext cx="13477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3563913" y="4580880"/>
            <a:ext cx="431800" cy="5048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5724500" y="4436418"/>
            <a:ext cx="431800" cy="5048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427513" y="544448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/>
              <a:t>버퍼</a:t>
            </a:r>
          </a:p>
        </p:txBody>
      </p:sp>
    </p:spTree>
    <p:extLst>
      <p:ext uri="{BB962C8B-B14F-4D97-AF65-F5344CB8AC3E}">
        <p14:creationId xmlns:p14="http://schemas.microsoft.com/office/powerpoint/2010/main" val="29142535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버퍼링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fflush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버퍼의 내용이 디스크 파일에 써진다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setbuf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, NULL);</a:t>
            </a:r>
          </a:p>
          <a:p>
            <a:pPr lvl="1"/>
            <a:r>
              <a:rPr lang="en-US" altLang="ko-KR" dirty="0" err="1"/>
              <a:t>setbuf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ko-KR" altLang="en-US" dirty="0" err="1"/>
              <a:t>스트림의</a:t>
            </a:r>
            <a:r>
              <a:rPr lang="ko-KR" altLang="en-US" dirty="0"/>
              <a:t> 버퍼를 직접 지정하는 함수로서 만약 버퍼 자리에 </a:t>
            </a:r>
            <a:r>
              <a:rPr lang="en-US" altLang="ko-KR" dirty="0"/>
              <a:t>NULL</a:t>
            </a:r>
            <a:r>
              <a:rPr lang="ko-KR" altLang="en-US" dirty="0"/>
              <a:t>을 써주면 버퍼를 제거하겠다는 것을 의미한다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02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 입출력 </a:t>
            </a:r>
            <a:r>
              <a:rPr lang="ko-KR" altLang="en-US" dirty="0" err="1"/>
              <a:t>스트림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A7249EA-650E-E188-A84D-AFB9D5918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352" y="2109027"/>
            <a:ext cx="8153400" cy="2639946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7088" y="2881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3119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D4729-F747-4692-999A-AA5A0D74D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C8E8E20-A5B2-4DD6-A126-F92708F4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Binary </a:t>
            </a:r>
            <a:r>
              <a:rPr lang="ko-KR" altLang="en-US" dirty="0"/>
              <a:t>실습 </a:t>
            </a:r>
            <a:r>
              <a:rPr lang="en-US" altLang="ko-KR" dirty="0" err="1"/>
              <a:t>vsc</a:t>
            </a:r>
            <a:r>
              <a:rPr lang="en-US" altLang="ko-KR" dirty="0"/>
              <a:t> </a:t>
            </a:r>
            <a:r>
              <a:rPr lang="ko-KR" altLang="en-US" dirty="0"/>
              <a:t>내용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C2DE63-1205-46C5-9D9A-67F5FE28E5AE}"/>
              </a:ext>
            </a:extLst>
          </p:cNvPr>
          <p:cNvSpPr/>
          <p:nvPr/>
        </p:nvSpPr>
        <p:spPr>
          <a:xfrm>
            <a:off x="107504" y="6186790"/>
            <a:ext cx="89289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https://</a:t>
            </a:r>
            <a:r>
              <a:rPr lang="ko-KR" altLang="en-US" sz="1600" dirty="0" err="1"/>
              <a:t>github.com</a:t>
            </a:r>
            <a:r>
              <a:rPr lang="ko-KR" altLang="en-US" sz="1600" dirty="0"/>
              <a:t>/</a:t>
            </a:r>
            <a:r>
              <a:rPr lang="ko-KR" altLang="en-US" sz="1600" dirty="0" err="1"/>
              <a:t>prof-kweon</a:t>
            </a:r>
            <a:r>
              <a:rPr lang="ko-KR" altLang="en-US" sz="1600" dirty="0"/>
              <a:t>/C-</a:t>
            </a:r>
            <a:r>
              <a:rPr lang="ko-KR" altLang="en-US" sz="1600" dirty="0" err="1"/>
              <a:t>Language</a:t>
            </a:r>
            <a:r>
              <a:rPr lang="ko-KR" altLang="en-US" sz="1600" dirty="0"/>
              <a:t>-</a:t>
            </a:r>
            <a:r>
              <a:rPr lang="ko-KR" altLang="en-US" sz="1600" dirty="0" err="1"/>
              <a:t>Course</a:t>
            </a:r>
            <a:r>
              <a:rPr lang="ko-KR" altLang="en-US" sz="1600" dirty="0"/>
              <a:t>/</a:t>
            </a:r>
            <a:r>
              <a:rPr lang="ko-KR" altLang="en-US" sz="1600" dirty="0" err="1"/>
              <a:t>blob</a:t>
            </a:r>
            <a:r>
              <a:rPr lang="ko-KR" altLang="en-US" sz="1600" dirty="0"/>
              <a:t>/</a:t>
            </a:r>
            <a:r>
              <a:rPr lang="ko-KR" altLang="en-US" sz="1600" dirty="0" err="1"/>
              <a:t>main</a:t>
            </a:r>
            <a:r>
              <a:rPr lang="ko-KR" altLang="en-US" sz="1600" dirty="0"/>
              <a:t>/3.Practice/</a:t>
            </a:r>
            <a:r>
              <a:rPr lang="ko-KR" altLang="en-US" sz="1600" dirty="0" err="1"/>
              <a:t>file</a:t>
            </a:r>
            <a:r>
              <a:rPr lang="ko-KR" altLang="en-US" sz="1600" dirty="0"/>
              <a:t>_</a:t>
            </a:r>
            <a:r>
              <a:rPr lang="en-US" altLang="ko-KR" sz="1600" dirty="0"/>
              <a:t>binary</a:t>
            </a:r>
            <a:r>
              <a:rPr lang="ko-KR" altLang="en-US" sz="1600" dirty="0"/>
              <a:t>.c</a:t>
            </a:r>
          </a:p>
        </p:txBody>
      </p:sp>
    </p:spTree>
    <p:extLst>
      <p:ext uri="{BB962C8B-B14F-4D97-AF65-F5344CB8AC3E}">
        <p14:creationId xmlns:p14="http://schemas.microsoft.com/office/powerpoint/2010/main" val="389369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B81A60F-CA3C-427F-87D4-03CE3CEE7B45}"/>
              </a:ext>
            </a:extLst>
          </p:cNvPr>
          <p:cNvSpPr/>
          <p:nvPr/>
        </p:nvSpPr>
        <p:spPr>
          <a:xfrm>
            <a:off x="251520" y="1268760"/>
            <a:ext cx="360040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ko-KR" sz="1050" dirty="0">
                <a:latin typeface="Consolas" panose="020B0609020204030204" pitchFamily="49" charset="0"/>
              </a:rPr>
              <a:t> &lt;</a:t>
            </a:r>
            <a:r>
              <a:rPr lang="en-US" altLang="ko-KR" sz="1050" dirty="0" err="1">
                <a:latin typeface="Consolas" panose="020B0609020204030204" pitchFamily="49" charset="0"/>
              </a:rPr>
              <a:t>stdio.h</a:t>
            </a:r>
            <a:r>
              <a:rPr lang="en-US" altLang="ko-KR" sz="1050" dirty="0">
                <a:latin typeface="Consolas" panose="020B0609020204030204" pitchFamily="49" charset="0"/>
              </a:rPr>
              <a:t>&gt;</a:t>
            </a:r>
          </a:p>
          <a:p>
            <a:br>
              <a:rPr lang="en-US" altLang="ko-KR" sz="1050" dirty="0">
                <a:latin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050" dirty="0">
                <a:latin typeface="Consolas" panose="020B0609020204030204" pitchFamily="49" charset="0"/>
              </a:rPr>
              <a:t> Data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50" dirty="0">
                <a:latin typeface="Consolas" panose="020B0609020204030204" pitchFamily="49" charset="0"/>
              </a:rPr>
              <a:t> c;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dirty="0"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latin typeface="Consolas" panose="020B0609020204030204" pitchFamily="49" charset="0"/>
              </a:rPr>
              <a:t>i</a:t>
            </a:r>
            <a:r>
              <a:rPr lang="en-US" altLang="ko-KR" sz="105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sz="1050" dirty="0">
                <a:latin typeface="Consolas" panose="020B0609020204030204" pitchFamily="49" charset="0"/>
              </a:rPr>
              <a:t> f;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sz="1050" dirty="0">
                <a:latin typeface="Consolas" panose="020B0609020204030204" pitchFamily="49" charset="0"/>
              </a:rPr>
            </a:b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050" dirty="0">
                <a:latin typeface="Consolas" panose="020B0609020204030204" pitchFamily="49" charset="0"/>
              </a:rPr>
              <a:t> </a:t>
            </a:r>
            <a:r>
              <a:rPr lang="en-US" altLang="ko-KR" sz="1050" dirty="0" err="1">
                <a:latin typeface="Consolas" panose="020B0609020204030204" pitchFamily="49" charset="0"/>
              </a:rPr>
              <a:t>writeFile</a:t>
            </a:r>
            <a:r>
              <a:rPr lang="en-US" altLang="ko-KR" sz="105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 // "</a:t>
            </a:r>
            <a:r>
              <a:rPr lang="en-US" altLang="ko-KR" sz="1050" dirty="0" err="1">
                <a:latin typeface="Consolas" panose="020B0609020204030204" pitchFamily="49" charset="0"/>
              </a:rPr>
              <a:t>wb</a:t>
            </a:r>
            <a:r>
              <a:rPr lang="en-US" altLang="ko-KR" sz="1050" dirty="0">
                <a:latin typeface="Consolas" panose="020B0609020204030204" pitchFamily="49" charset="0"/>
              </a:rPr>
              <a:t>" = write binary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050" dirty="0">
                <a:latin typeface="Consolas" panose="020B0609020204030204" pitchFamily="49" charset="0"/>
              </a:rPr>
              <a:t> *</a:t>
            </a:r>
            <a:r>
              <a:rPr lang="en-US" altLang="ko-KR" sz="1050" dirty="0" err="1">
                <a:latin typeface="Consolas" panose="020B0609020204030204" pitchFamily="49" charset="0"/>
              </a:rPr>
              <a:t>fp</a:t>
            </a:r>
            <a:r>
              <a:rPr lang="en-US" altLang="ko-KR" sz="1050" dirty="0">
                <a:latin typeface="Consolas" panose="020B0609020204030204" pitchFamily="49" charset="0"/>
              </a:rPr>
              <a:t> = </a:t>
            </a:r>
            <a:r>
              <a:rPr lang="en-US" altLang="ko-K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sz="1050" dirty="0">
                <a:latin typeface="Consolas" panose="020B0609020204030204" pitchFamily="49" charset="0"/>
              </a:rPr>
              <a:t>("</a:t>
            </a:r>
            <a:r>
              <a:rPr lang="en-US" altLang="ko-KR" sz="1050" dirty="0" err="1">
                <a:latin typeface="Consolas" panose="020B0609020204030204" pitchFamily="49" charset="0"/>
              </a:rPr>
              <a:t>data.bin</a:t>
            </a:r>
            <a:r>
              <a:rPr lang="en-US" altLang="ko-KR" sz="1050" dirty="0">
                <a:latin typeface="Consolas" panose="020B0609020204030204" pitchFamily="49" charset="0"/>
              </a:rPr>
              <a:t>", "</a:t>
            </a:r>
            <a:r>
              <a:rPr lang="en-US" altLang="ko-KR" sz="1050" dirty="0" err="1">
                <a:latin typeface="Consolas" panose="020B0609020204030204" pitchFamily="49" charset="0"/>
              </a:rPr>
              <a:t>wb</a:t>
            </a:r>
            <a:r>
              <a:rPr lang="en-US" altLang="ko-KR" sz="1050" dirty="0">
                <a:latin typeface="Consolas" panose="020B0609020204030204" pitchFamily="49" charset="0"/>
              </a:rPr>
              <a:t>");  </a:t>
            </a:r>
            <a:br>
              <a:rPr lang="en-US" altLang="ko-KR" sz="1050" dirty="0">
                <a:latin typeface="Consolas" panose="020B0609020204030204" pitchFamily="49" charset="0"/>
              </a:rPr>
            </a:br>
            <a:r>
              <a:rPr lang="en-US" altLang="ko-KR" sz="1050" dirty="0"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050" dirty="0">
                <a:latin typeface="Consolas" panose="020B0609020204030204" pitchFamily="49" charset="0"/>
              </a:rPr>
              <a:t> (</a:t>
            </a:r>
            <a:r>
              <a:rPr lang="en-US" altLang="ko-KR" sz="1050" dirty="0" err="1">
                <a:latin typeface="Consolas" panose="020B0609020204030204" pitchFamily="49" charset="0"/>
              </a:rPr>
              <a:t>fp</a:t>
            </a:r>
            <a:r>
              <a:rPr lang="en-US" altLang="ko-KR" sz="1050" dirty="0">
                <a:latin typeface="Consolas" panose="020B0609020204030204" pitchFamily="49" charset="0"/>
              </a:rPr>
              <a:t> == NULL)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        </a:t>
            </a:r>
            <a:r>
              <a:rPr lang="en-US" altLang="ko-KR" sz="1050" dirty="0" err="1">
                <a:latin typeface="Consolas" panose="020B0609020204030204" pitchFamily="49" charset="0"/>
              </a:rPr>
              <a:t>printf</a:t>
            </a:r>
            <a:r>
              <a:rPr lang="en-US" altLang="ko-KR" sz="1050" dirty="0">
                <a:latin typeface="Consolas" panose="020B0609020204030204" pitchFamily="49" charset="0"/>
              </a:rPr>
              <a:t>("Fail to open\n");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       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dirty="0">
                <a:latin typeface="Consolas" panose="020B0609020204030204" pitchFamily="49" charset="0"/>
              </a:rPr>
              <a:t> 1;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050" dirty="0">
                <a:latin typeface="Consolas" panose="020B0609020204030204" pitchFamily="49" charset="0"/>
              </a:rPr>
            </a:br>
            <a:r>
              <a:rPr lang="en-US" altLang="ko-KR" sz="1050" dirty="0"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050" dirty="0">
                <a:latin typeface="Consolas" panose="020B0609020204030204" pitchFamily="49" charset="0"/>
              </a:rPr>
              <a:t> Data d = { 'A', 100, 3.14f };</a:t>
            </a:r>
          </a:p>
          <a:p>
            <a:br>
              <a:rPr lang="en-US" altLang="ko-KR" sz="1050" dirty="0">
                <a:latin typeface="Consolas" panose="020B0609020204030204" pitchFamily="49" charset="0"/>
              </a:rPr>
            </a:br>
            <a:r>
              <a:rPr lang="en-US" altLang="ko-KR" sz="1050" dirty="0">
                <a:latin typeface="Consolas" panose="020B0609020204030204" pitchFamily="49" charset="0"/>
              </a:rPr>
              <a:t>    // save binary of structure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    </a:t>
            </a:r>
            <a:r>
              <a:rPr lang="en-US" altLang="ko-K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altLang="ko-KR" sz="1050" dirty="0">
                <a:latin typeface="Consolas" panose="020B0609020204030204" pitchFamily="49" charset="0"/>
              </a:rPr>
              <a:t>(&amp;d, </a:t>
            </a:r>
            <a:r>
              <a:rPr lang="en-US" altLang="ko-KR" sz="1050" dirty="0" err="1">
                <a:latin typeface="Consolas" panose="020B0609020204030204" pitchFamily="49" charset="0"/>
              </a:rPr>
              <a:t>sizeof</a:t>
            </a:r>
            <a:r>
              <a:rPr lang="en-US" altLang="ko-KR" sz="1050" dirty="0">
                <a:latin typeface="Consolas" panose="020B0609020204030204" pitchFamily="49" charset="0"/>
              </a:rPr>
              <a:t>(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050" dirty="0">
                <a:latin typeface="Consolas" panose="020B0609020204030204" pitchFamily="49" charset="0"/>
              </a:rPr>
              <a:t> Data), 1, </a:t>
            </a:r>
            <a:r>
              <a:rPr lang="en-US" altLang="ko-KR" sz="1050" dirty="0" err="1">
                <a:latin typeface="Consolas" panose="020B0609020204030204" pitchFamily="49" charset="0"/>
              </a:rPr>
              <a:t>fp</a:t>
            </a:r>
            <a:r>
              <a:rPr lang="en-US" altLang="ko-KR" sz="1050" dirty="0"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050" dirty="0">
                <a:latin typeface="Consolas" panose="020B0609020204030204" pitchFamily="49" charset="0"/>
              </a:rPr>
            </a:br>
            <a:r>
              <a:rPr lang="en-US" altLang="ko-KR" sz="1050" dirty="0">
                <a:latin typeface="Consolas" panose="020B0609020204030204" pitchFamily="49" charset="0"/>
              </a:rPr>
              <a:t>    </a:t>
            </a:r>
            <a:r>
              <a:rPr lang="en-US" altLang="ko-K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ko-KR" sz="1050" dirty="0"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latin typeface="Consolas" panose="020B0609020204030204" pitchFamily="49" charset="0"/>
              </a:rPr>
              <a:t>fp</a:t>
            </a:r>
            <a:r>
              <a:rPr lang="en-US" altLang="ko-KR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    </a:t>
            </a:r>
            <a:r>
              <a:rPr lang="en-US" altLang="ko-KR" sz="1050" dirty="0" err="1">
                <a:latin typeface="Consolas" panose="020B0609020204030204" pitchFamily="49" charset="0"/>
              </a:rPr>
              <a:t>printf</a:t>
            </a:r>
            <a:r>
              <a:rPr lang="en-US" altLang="ko-KR" sz="1050" dirty="0">
                <a:latin typeface="Consolas" panose="020B0609020204030204" pitchFamily="49" charset="0"/>
              </a:rPr>
              <a:t>("Complete writing.\n");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    </a:t>
            </a:r>
            <a:r>
              <a:rPr lang="en-US" altLang="ko-KR" sz="10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050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}</a:t>
            </a:r>
            <a:endParaRPr lang="en-US" altLang="ko-KR" sz="105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E2D86E-5FF4-4517-9449-61FBFB956BDD}"/>
              </a:ext>
            </a:extLst>
          </p:cNvPr>
          <p:cNvSpPr/>
          <p:nvPr/>
        </p:nvSpPr>
        <p:spPr>
          <a:xfrm>
            <a:off x="4392450" y="145077"/>
            <a:ext cx="450003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readFile</a:t>
            </a:r>
            <a:r>
              <a:rPr lang="en-US" altLang="ko-KR" sz="120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// "</a:t>
            </a:r>
            <a:r>
              <a:rPr lang="en-US" altLang="ko-KR" sz="1200" dirty="0" err="1">
                <a:latin typeface="Consolas" panose="020B0609020204030204" pitchFamily="49" charset="0"/>
              </a:rPr>
              <a:t>rb</a:t>
            </a:r>
            <a:r>
              <a:rPr lang="en-US" altLang="ko-KR" sz="1200" dirty="0">
                <a:latin typeface="Consolas" panose="020B0609020204030204" pitchFamily="49" charset="0"/>
              </a:rPr>
              <a:t>" = read binary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FILE</a:t>
            </a:r>
            <a:r>
              <a:rPr lang="en-US" altLang="ko-KR" sz="1200" dirty="0">
                <a:latin typeface="Consolas" panose="020B0609020204030204" pitchFamily="49" charset="0"/>
              </a:rPr>
              <a:t> *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fopen</a:t>
            </a:r>
            <a:r>
              <a:rPr lang="en-US" altLang="ko-KR" sz="1200" dirty="0">
                <a:latin typeface="Consolas" panose="020B0609020204030204" pitchFamily="49" charset="0"/>
              </a:rPr>
              <a:t>("</a:t>
            </a:r>
            <a:r>
              <a:rPr lang="en-US" altLang="ko-KR" sz="1200" dirty="0" err="1">
                <a:latin typeface="Consolas" panose="020B0609020204030204" pitchFamily="49" charset="0"/>
              </a:rPr>
              <a:t>data.bin</a:t>
            </a:r>
            <a:r>
              <a:rPr lang="en-US" altLang="ko-KR" sz="1200" dirty="0">
                <a:latin typeface="Consolas" panose="020B0609020204030204" pitchFamily="49" charset="0"/>
              </a:rPr>
              <a:t>", "</a:t>
            </a:r>
            <a:r>
              <a:rPr lang="en-US" altLang="ko-KR" sz="1200" dirty="0" err="1">
                <a:latin typeface="Consolas" panose="020B0609020204030204" pitchFamily="49" charset="0"/>
              </a:rPr>
              <a:t>rb</a:t>
            </a:r>
            <a:r>
              <a:rPr lang="en-US" altLang="ko-KR" sz="1200" dirty="0">
                <a:latin typeface="Consolas" panose="020B0609020204030204" pitchFamily="49" charset="0"/>
              </a:rPr>
              <a:t>");  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latin typeface="Consolas" panose="020B0609020204030204" pitchFamily="49" charset="0"/>
              </a:rPr>
              <a:t> (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 == NULL)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("Fail to open\n");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        return </a:t>
            </a:r>
            <a:r>
              <a:rPr lang="en-US" altLang="ko-KR" sz="1200" dirty="0"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}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</a:rPr>
              <a:t> Data d;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// read binary of structure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altLang="ko-KR" sz="1200" dirty="0">
                <a:latin typeface="Consolas" panose="020B0609020204030204" pitchFamily="49" charset="0"/>
              </a:rPr>
              <a:t>(&amp;d, </a:t>
            </a:r>
            <a:r>
              <a:rPr lang="en-US" altLang="ko-KR" sz="1200" dirty="0" err="1">
                <a:latin typeface="Consolas" panose="020B0609020204030204" pitchFamily="49" charset="0"/>
              </a:rPr>
              <a:t>sizeof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sz="1200" dirty="0">
                <a:latin typeface="Consolas" panose="020B0609020204030204" pitchFamily="49" charset="0"/>
              </a:rPr>
              <a:t> Data), 1, 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("[read data]\n");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("\</a:t>
            </a:r>
            <a:r>
              <a:rPr lang="en-US" altLang="ko-KR" sz="1200" dirty="0" err="1">
                <a:latin typeface="Consolas" panose="020B0609020204030204" pitchFamily="49" charset="0"/>
              </a:rPr>
              <a:t>tchar</a:t>
            </a:r>
            <a:r>
              <a:rPr lang="en-US" altLang="ko-KR" sz="1200" dirty="0">
                <a:latin typeface="Consolas" panose="020B0609020204030204" pitchFamily="49" charset="0"/>
              </a:rPr>
              <a:t>: %c\n", </a:t>
            </a:r>
            <a:r>
              <a:rPr lang="en-US" altLang="ko-KR" sz="1200" dirty="0" err="1">
                <a:latin typeface="Consolas" panose="020B0609020204030204" pitchFamily="49" charset="0"/>
              </a:rPr>
              <a:t>d.c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("\tint: %d\n", </a:t>
            </a:r>
            <a:r>
              <a:rPr lang="en-US" altLang="ko-KR" sz="1200" dirty="0" err="1">
                <a:latin typeface="Consolas" panose="020B0609020204030204" pitchFamily="49" charset="0"/>
              </a:rPr>
              <a:t>d.i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("\</a:t>
            </a:r>
            <a:r>
              <a:rPr lang="en-US" altLang="ko-KR" sz="1200" dirty="0" err="1">
                <a:latin typeface="Consolas" panose="020B0609020204030204" pitchFamily="49" charset="0"/>
              </a:rPr>
              <a:t>tfloat</a:t>
            </a:r>
            <a:r>
              <a:rPr lang="en-US" altLang="ko-KR" sz="1200" dirty="0">
                <a:latin typeface="Consolas" panose="020B0609020204030204" pitchFamily="49" charset="0"/>
              </a:rPr>
              <a:t>: %.2f\n", </a:t>
            </a:r>
            <a:r>
              <a:rPr lang="en-US" altLang="ko-KR" sz="1200" dirty="0" err="1">
                <a:latin typeface="Consolas" panose="020B0609020204030204" pitchFamily="49" charset="0"/>
              </a:rPr>
              <a:t>d.f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fclose</a:t>
            </a:r>
            <a:r>
              <a:rPr lang="en-US" altLang="ko-KR" sz="1200" dirty="0">
                <a:latin typeface="Consolas" panose="020B0609020204030204" pitchFamily="49" charset="0"/>
              </a:rPr>
              <a:t>(</a:t>
            </a:r>
            <a:r>
              <a:rPr lang="en-US" altLang="ko-KR" sz="1200" dirty="0" err="1">
                <a:latin typeface="Consolas" panose="020B0609020204030204" pitchFamily="49" charset="0"/>
              </a:rPr>
              <a:t>fp</a:t>
            </a:r>
            <a:r>
              <a:rPr lang="en-US" altLang="ko-KR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200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200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200" dirty="0">
                <a:latin typeface="Consolas" panose="020B0609020204030204" pitchFamily="49" charset="0"/>
              </a:rPr>
              <a:t> ret = </a:t>
            </a:r>
            <a:r>
              <a:rPr lang="en-US" altLang="ko-KR" sz="1200" dirty="0" err="1">
                <a:latin typeface="Consolas" panose="020B0609020204030204" pitchFamily="49" charset="0"/>
              </a:rPr>
              <a:t>writeFile</a:t>
            </a:r>
            <a:r>
              <a:rPr lang="en-US" altLang="ko-KR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latin typeface="Consolas" panose="020B0609020204030204" pitchFamily="49" charset="0"/>
              </a:rPr>
              <a:t>(ret == 0){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ret = </a:t>
            </a:r>
            <a:r>
              <a:rPr lang="en-US" altLang="ko-KR" sz="1200" dirty="0" err="1">
                <a:latin typeface="Consolas" panose="020B0609020204030204" pitchFamily="49" charset="0"/>
              </a:rPr>
              <a:t>readFile</a:t>
            </a:r>
            <a:r>
              <a:rPr lang="en-US" altLang="ko-KR" sz="1200" dirty="0"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sz="1200" dirty="0">
                <a:latin typeface="Consolas" panose="020B0609020204030204" pitchFamily="49" charset="0"/>
              </a:rPr>
            </a:br>
            <a:r>
              <a:rPr lang="en-US" altLang="ko-KR" sz="1200" dirty="0">
                <a:latin typeface="Consolas" panose="020B0609020204030204" pitchFamily="49" charset="0"/>
              </a:rPr>
              <a:t>       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200" dirty="0">
                <a:latin typeface="Consolas" panose="020B0609020204030204" pitchFamily="49" charset="0"/>
              </a:rPr>
              <a:t>(ret == 0){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("SUCCESS!!");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} </a:t>
            </a:r>
            <a:r>
              <a:rPr lang="en-US" altLang="ko-KR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120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    </a:t>
            </a:r>
            <a:r>
              <a:rPr lang="en-US" altLang="ko-KR" sz="1200" dirty="0" err="1">
                <a:latin typeface="Consolas" panose="020B0609020204030204" pitchFamily="49" charset="0"/>
              </a:rPr>
              <a:t>printf</a:t>
            </a:r>
            <a:r>
              <a:rPr lang="en-US" altLang="ko-KR" sz="1200" dirty="0">
                <a:latin typeface="Consolas" panose="020B0609020204030204" pitchFamily="49" charset="0"/>
              </a:rPr>
              <a:t>("FAIL!!");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    }    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  <a:endParaRPr lang="en-US" altLang="ko-KR" sz="12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06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파일 복사하기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여기서는 이진 파일을 복사하는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8" y="4179699"/>
            <a:ext cx="6724650" cy="2171700"/>
          </a:xfrm>
          <a:prstGeom prst="rect">
            <a:avLst/>
          </a:prstGeom>
        </p:spPr>
      </p:pic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78C90BC-2678-45E0-97F1-2F3B3ECE4E2C}"/>
              </a:ext>
            </a:extLst>
          </p:cNvPr>
          <p:cNvGrpSpPr/>
          <p:nvPr/>
        </p:nvGrpSpPr>
        <p:grpSpPr>
          <a:xfrm>
            <a:off x="1043608" y="2420888"/>
            <a:ext cx="7813674" cy="1144885"/>
            <a:chOff x="5038165" y="815788"/>
            <a:chExt cx="3663880" cy="1316231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47EEFAFC-DA50-4AF9-94F4-E15242B33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046445A-E2FE-4D08-BA72-FEB56E902E6C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이미지 파일 이름</a:t>
              </a:r>
              <a:r>
                <a:rPr lang="en-US" altLang="ko-KR" sz="1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dog.jpg</a:t>
              </a:r>
            </a:p>
            <a:p>
              <a:r>
                <a:rPr lang="en-US" altLang="ko-KR" sz="1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copy.jpg</a:t>
              </a:r>
              <a:r>
                <a:rPr lang="ko-KR" altLang="en-US" sz="1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로 이미지 파일이 복사됨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473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703A4-D7E9-44CB-89E6-35EDE143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B4FB7-63DE-400B-BEAB-557F9AB7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이진 파일을 읽거나 쓰려면 </a:t>
            </a:r>
            <a:r>
              <a:rPr lang="en-US" altLang="ko-KR" dirty="0" err="1"/>
              <a:t>fopen</a:t>
            </a:r>
            <a:r>
              <a:rPr lang="en-US" altLang="ko-KR" dirty="0"/>
              <a:t>()</a:t>
            </a:r>
            <a:r>
              <a:rPr lang="ko-KR" altLang="en-US" dirty="0"/>
              <a:t>을 호출할 때 파일 모드에 “</a:t>
            </a:r>
            <a:r>
              <a:rPr lang="en-US" altLang="ko-KR" dirty="0"/>
              <a:t>b"</a:t>
            </a:r>
            <a:r>
              <a:rPr lang="ko-KR" altLang="en-US" dirty="0"/>
              <a:t>를 붙이면 된다</a:t>
            </a:r>
            <a:r>
              <a:rPr lang="en-US" altLang="ko-KR" dirty="0"/>
              <a:t>. </a:t>
            </a:r>
            <a:r>
              <a:rPr lang="ko-KR" altLang="en-US" dirty="0"/>
              <a:t>쓰기 전용 파일을 열려면 ”</a:t>
            </a:r>
            <a:r>
              <a:rPr lang="en-US" altLang="ko-KR" dirty="0" err="1"/>
              <a:t>wb</a:t>
            </a:r>
            <a:r>
              <a:rPr lang="en-US" altLang="ko-KR" dirty="0"/>
              <a:t>"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읽기 전용 파일을 열려면 “</a:t>
            </a:r>
            <a:r>
              <a:rPr lang="en-US" altLang="ko-KR" dirty="0" err="1"/>
              <a:t>rb</a:t>
            </a:r>
            <a:r>
              <a:rPr lang="en-US" altLang="ko-KR" dirty="0"/>
              <a:t>"</a:t>
            </a:r>
            <a:r>
              <a:rPr lang="ko-KR" altLang="en-US" dirty="0"/>
              <a:t>로 하여야 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src_file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("pome.jpg", "</a:t>
            </a:r>
            <a:r>
              <a:rPr lang="en-US" altLang="ko-KR" dirty="0" err="1"/>
              <a:t>rb</a:t>
            </a:r>
            <a:r>
              <a:rPr lang="en-US" altLang="ko-KR" dirty="0"/>
              <a:t>");     </a:t>
            </a:r>
          </a:p>
          <a:p>
            <a:pPr lvl="1"/>
            <a:r>
              <a:rPr lang="en-US" altLang="ko-KR" dirty="0" err="1"/>
              <a:t>dst_file</a:t>
            </a:r>
            <a:r>
              <a:rPr lang="en-US" altLang="ko-KR" dirty="0"/>
              <a:t> = </a:t>
            </a:r>
            <a:r>
              <a:rPr lang="en-US" altLang="ko-KR" dirty="0" err="1"/>
              <a:t>fopen</a:t>
            </a:r>
            <a:r>
              <a:rPr lang="en-US" altLang="ko-KR" dirty="0"/>
              <a:t>("copy.jpg", "</a:t>
            </a:r>
            <a:r>
              <a:rPr lang="en-US" altLang="ko-KR" dirty="0" err="1"/>
              <a:t>wb</a:t>
            </a:r>
            <a:r>
              <a:rPr lang="en-US" altLang="ko-KR" dirty="0"/>
              <a:t>");     </a:t>
            </a:r>
          </a:p>
          <a:p>
            <a:endParaRPr lang="en-US" altLang="ko-KR" dirty="0"/>
          </a:p>
          <a:p>
            <a:r>
              <a:rPr lang="ko-KR" altLang="en-US" dirty="0"/>
              <a:t>이진 파일에서 데이터를 읽으려면 </a:t>
            </a:r>
            <a:r>
              <a:rPr lang="en-US" altLang="ko-KR" dirty="0" err="1"/>
              <a:t>fread</a:t>
            </a:r>
            <a:r>
              <a:rPr lang="en-US" altLang="ko-KR" dirty="0"/>
              <a:t>()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fread</a:t>
            </a:r>
            <a:r>
              <a:rPr lang="en-US" altLang="ko-KR" dirty="0"/>
              <a:t>(buffer, 1, </a:t>
            </a:r>
            <a:r>
              <a:rPr lang="en-US" altLang="ko-KR" dirty="0" err="1"/>
              <a:t>sizeof</a:t>
            </a:r>
            <a:r>
              <a:rPr lang="en-US" altLang="ko-KR" dirty="0"/>
              <a:t>(buffer), </a:t>
            </a:r>
            <a:r>
              <a:rPr lang="en-US" altLang="ko-KR" dirty="0" err="1"/>
              <a:t>src_file</a:t>
            </a:r>
            <a:r>
              <a:rPr lang="en-US" altLang="ko-KR" dirty="0"/>
              <a:t>);</a:t>
            </a:r>
          </a:p>
          <a:p>
            <a:endParaRPr lang="en-US" altLang="ko-KR" dirty="0"/>
          </a:p>
          <a:p>
            <a:r>
              <a:rPr lang="ko-KR" altLang="en-US" dirty="0"/>
              <a:t>이진 파일에 데이터를 쓰려면 </a:t>
            </a:r>
            <a:r>
              <a:rPr lang="en-US" altLang="ko-KR" dirty="0" err="1"/>
              <a:t>fwrite</a:t>
            </a:r>
            <a:r>
              <a:rPr lang="en-US" altLang="ko-KR" dirty="0"/>
              <a:t>()</a:t>
            </a:r>
            <a:r>
              <a:rPr lang="ko-KR" altLang="en-US" dirty="0"/>
              <a:t>를 사용한다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err="1"/>
              <a:t>fwrite</a:t>
            </a:r>
            <a:r>
              <a:rPr lang="en-US" altLang="ko-KR" dirty="0"/>
              <a:t>(buffer, 1, </a:t>
            </a:r>
            <a:r>
              <a:rPr lang="en-US" altLang="ko-KR" dirty="0" err="1"/>
              <a:t>sizeof</a:t>
            </a:r>
            <a:r>
              <a:rPr lang="en-US" altLang="ko-KR" dirty="0"/>
              <a:t>(buffer), </a:t>
            </a:r>
            <a:r>
              <a:rPr lang="en-US" altLang="ko-KR" dirty="0" err="1"/>
              <a:t>dst_file</a:t>
            </a:r>
            <a:r>
              <a:rPr lang="en-US" altLang="ko-KR" dirty="0"/>
              <a:t>);  </a:t>
            </a:r>
          </a:p>
          <a:p>
            <a:endParaRPr lang="en-US" altLang="ko-KR" dirty="0"/>
          </a:p>
          <a:p>
            <a:r>
              <a:rPr lang="en-US" altLang="ko-KR" dirty="0" err="1"/>
              <a:t>fread</a:t>
            </a:r>
            <a:r>
              <a:rPr lang="en-US" altLang="ko-KR" dirty="0"/>
              <a:t>()</a:t>
            </a:r>
            <a:r>
              <a:rPr lang="ko-KR" altLang="en-US" dirty="0"/>
              <a:t>는 성공적으로 읽은 항목의 개수를 반환한다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0</a:t>
            </a:r>
            <a:r>
              <a:rPr lang="ko-KR" altLang="en-US" dirty="0"/>
              <a:t>이 반환되면 파일의 끝에 도달한 것으로 볼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141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755576" y="1772818"/>
            <a:ext cx="7956996" cy="453650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src_file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dst_file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filename[100];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buffer[1024];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이미지 파일 이름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"%s"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filename);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src_file = fopen(filename, </a:t>
            </a:r>
            <a:r>
              <a:rPr lang="nn-NO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"rb"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dst_file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fopen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"copy.jpg"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wb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src_file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||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dst_file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파일 열기 오류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2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43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83568" y="1844824"/>
            <a:ext cx="7956996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while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fread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(buffer, 1,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(buffer),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src_file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)) &gt; 0)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fwrite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(buffer, 1,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dst_file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&lt; 0)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파일 쓰기 오류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&lt;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r_count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미디어 쓰기 오류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1;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"copy.jpg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로 이미지 파일이 복사됨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src_file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fclose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dst_file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ko-KR" altLang="en-US" sz="12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77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임의 접근 파일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FF0000"/>
                </a:solidFill>
              </a:rPr>
              <a:t>순차 접근</a:t>
            </a:r>
            <a:r>
              <a:rPr lang="en-US" altLang="ko-KR" b="1" dirty="0">
                <a:solidFill>
                  <a:srgbClr val="FF0000"/>
                </a:solidFill>
              </a:rPr>
              <a:t>(sequential access)</a:t>
            </a:r>
            <a:r>
              <a:rPr lang="en-US" altLang="ko-KR" b="1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데이터를 파일의 처음부터 순차적으로 읽거나 기록하는 방법</a:t>
            </a:r>
          </a:p>
          <a:p>
            <a:pPr eaLnBrk="1" hangingPunct="1"/>
            <a:r>
              <a:rPr lang="ko-KR" altLang="en-US" b="1" dirty="0">
                <a:solidFill>
                  <a:srgbClr val="FF0000"/>
                </a:solidFill>
              </a:rPr>
              <a:t>임의 접근</a:t>
            </a:r>
            <a:r>
              <a:rPr lang="en-US" altLang="ko-KR" b="1" dirty="0">
                <a:solidFill>
                  <a:srgbClr val="FF0000"/>
                </a:solidFill>
              </a:rPr>
              <a:t>(random access)</a:t>
            </a:r>
            <a:r>
              <a:rPr lang="en-US" altLang="ko-KR" b="1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파일의 어느 </a:t>
            </a:r>
            <a:r>
              <a:rPr lang="ko-KR" altLang="en-US" dirty="0" err="1"/>
              <a:t>위치에서든지</a:t>
            </a:r>
            <a:r>
              <a:rPr lang="ko-KR" altLang="en-US" dirty="0"/>
              <a:t> 읽기와 쓰기가 가능한 방법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F7018A-420A-0B32-8336-8D6075C71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79" y="3454893"/>
            <a:ext cx="3567374" cy="22465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73B9A4D-F3EC-8980-C0C9-2AEB375E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17" y="3466979"/>
            <a:ext cx="3678420" cy="236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826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임의 접근 파일의 원리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ko-KR" altLang="en-US" dirty="0"/>
              <a:t>파일 포인터</a:t>
            </a:r>
            <a:r>
              <a:rPr lang="en-US" altLang="ko-KR" dirty="0"/>
              <a:t>: </a:t>
            </a:r>
            <a:r>
              <a:rPr lang="ko-KR" altLang="en-US" dirty="0"/>
              <a:t>읽기와 쓰기 동작이 현재 어떤 위치에서 이루어지는 지를 나타낸다</a:t>
            </a:r>
            <a:r>
              <a:rPr lang="en-US" altLang="ko-KR" dirty="0"/>
              <a:t>. 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ko-KR" altLang="en-US" dirty="0"/>
              <a:t>강제적으로 파일 포인터를 이동시키면 임의 접근이 가능</a:t>
            </a: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028777" y="2977555"/>
            <a:ext cx="6043612" cy="2179637"/>
          </a:xfrm>
          <a:custGeom>
            <a:avLst/>
            <a:gdLst>
              <a:gd name="T0" fmla="*/ 0 w 3807"/>
              <a:gd name="T1" fmla="*/ 633 h 1762"/>
              <a:gd name="T2" fmla="*/ 113 w 3807"/>
              <a:gd name="T3" fmla="*/ 514 h 1762"/>
              <a:gd name="T4" fmla="*/ 159 w 3807"/>
              <a:gd name="T5" fmla="*/ 452 h 1762"/>
              <a:gd name="T6" fmla="*/ 1135 w 3807"/>
              <a:gd name="T7" fmla="*/ 0 h 1762"/>
              <a:gd name="T8" fmla="*/ 1960 w 3807"/>
              <a:gd name="T9" fmla="*/ 23 h 1762"/>
              <a:gd name="T10" fmla="*/ 2581 w 3807"/>
              <a:gd name="T11" fmla="*/ 68 h 1762"/>
              <a:gd name="T12" fmla="*/ 2813 w 3807"/>
              <a:gd name="T13" fmla="*/ 124 h 1762"/>
              <a:gd name="T14" fmla="*/ 2988 w 3807"/>
              <a:gd name="T15" fmla="*/ 220 h 1762"/>
              <a:gd name="T16" fmla="*/ 3123 w 3807"/>
              <a:gd name="T17" fmla="*/ 254 h 1762"/>
              <a:gd name="T18" fmla="*/ 3253 w 3807"/>
              <a:gd name="T19" fmla="*/ 294 h 1762"/>
              <a:gd name="T20" fmla="*/ 3360 w 3807"/>
              <a:gd name="T21" fmla="*/ 333 h 1762"/>
              <a:gd name="T22" fmla="*/ 3592 w 3807"/>
              <a:gd name="T23" fmla="*/ 458 h 1762"/>
              <a:gd name="T24" fmla="*/ 3660 w 3807"/>
              <a:gd name="T25" fmla="*/ 503 h 1762"/>
              <a:gd name="T26" fmla="*/ 3790 w 3807"/>
              <a:gd name="T27" fmla="*/ 582 h 1762"/>
              <a:gd name="T28" fmla="*/ 3773 w 3807"/>
              <a:gd name="T29" fmla="*/ 757 h 1762"/>
              <a:gd name="T30" fmla="*/ 3592 w 3807"/>
              <a:gd name="T31" fmla="*/ 1039 h 1762"/>
              <a:gd name="T32" fmla="*/ 3507 w 3807"/>
              <a:gd name="T33" fmla="*/ 1096 h 1762"/>
              <a:gd name="T34" fmla="*/ 3360 w 3807"/>
              <a:gd name="T35" fmla="*/ 1226 h 1762"/>
              <a:gd name="T36" fmla="*/ 3293 w 3807"/>
              <a:gd name="T37" fmla="*/ 1293 h 1762"/>
              <a:gd name="T38" fmla="*/ 2835 w 3807"/>
              <a:gd name="T39" fmla="*/ 1576 h 1762"/>
              <a:gd name="T40" fmla="*/ 2615 w 3807"/>
              <a:gd name="T41" fmla="*/ 1706 h 1762"/>
              <a:gd name="T42" fmla="*/ 2417 w 3807"/>
              <a:gd name="T43" fmla="*/ 1762 h 1762"/>
              <a:gd name="T44" fmla="*/ 2152 w 3807"/>
              <a:gd name="T45" fmla="*/ 1745 h 1762"/>
              <a:gd name="T46" fmla="*/ 1841 w 3807"/>
              <a:gd name="T47" fmla="*/ 1672 h 1762"/>
              <a:gd name="T48" fmla="*/ 1649 w 3807"/>
              <a:gd name="T49" fmla="*/ 1632 h 1762"/>
              <a:gd name="T50" fmla="*/ 1271 w 3807"/>
              <a:gd name="T51" fmla="*/ 1502 h 1762"/>
              <a:gd name="T52" fmla="*/ 780 w 3807"/>
              <a:gd name="T53" fmla="*/ 1429 h 1762"/>
              <a:gd name="T54" fmla="*/ 582 w 3807"/>
              <a:gd name="T55" fmla="*/ 1378 h 1762"/>
              <a:gd name="T56" fmla="*/ 351 w 3807"/>
              <a:gd name="T57" fmla="*/ 1305 h 1762"/>
              <a:gd name="T58" fmla="*/ 300 w 3807"/>
              <a:gd name="T59" fmla="*/ 1288 h 1762"/>
              <a:gd name="T60" fmla="*/ 249 w 3807"/>
              <a:gd name="T61" fmla="*/ 1259 h 1762"/>
              <a:gd name="T62" fmla="*/ 159 w 3807"/>
              <a:gd name="T63" fmla="*/ 1214 h 1762"/>
              <a:gd name="T64" fmla="*/ 108 w 3807"/>
              <a:gd name="T65" fmla="*/ 1158 h 1762"/>
              <a:gd name="T66" fmla="*/ 79 w 3807"/>
              <a:gd name="T67" fmla="*/ 1130 h 1762"/>
              <a:gd name="T68" fmla="*/ 6 w 3807"/>
              <a:gd name="T69" fmla="*/ 1011 h 1762"/>
              <a:gd name="T70" fmla="*/ 12 w 3807"/>
              <a:gd name="T71" fmla="*/ 847 h 1762"/>
              <a:gd name="T72" fmla="*/ 51 w 3807"/>
              <a:gd name="T73" fmla="*/ 706 h 1762"/>
              <a:gd name="T74" fmla="*/ 40 w 3807"/>
              <a:gd name="T75" fmla="*/ 616 h 1762"/>
              <a:gd name="T76" fmla="*/ 0 w 3807"/>
              <a:gd name="T77" fmla="*/ 633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07" h="1762">
                <a:moveTo>
                  <a:pt x="0" y="633"/>
                </a:moveTo>
                <a:cubicBezTo>
                  <a:pt x="43" y="603"/>
                  <a:pt x="90" y="561"/>
                  <a:pt x="113" y="514"/>
                </a:cubicBezTo>
                <a:cubicBezTo>
                  <a:pt x="132" y="477"/>
                  <a:pt x="125" y="480"/>
                  <a:pt x="159" y="452"/>
                </a:cubicBezTo>
                <a:cubicBezTo>
                  <a:pt x="439" y="222"/>
                  <a:pt x="774" y="48"/>
                  <a:pt x="1135" y="0"/>
                </a:cubicBezTo>
                <a:cubicBezTo>
                  <a:pt x="1413" y="3"/>
                  <a:pt x="1684" y="9"/>
                  <a:pt x="1960" y="23"/>
                </a:cubicBezTo>
                <a:cubicBezTo>
                  <a:pt x="2165" y="59"/>
                  <a:pt x="2374" y="56"/>
                  <a:pt x="2581" y="68"/>
                </a:cubicBezTo>
                <a:cubicBezTo>
                  <a:pt x="2661" y="78"/>
                  <a:pt x="2739" y="91"/>
                  <a:pt x="2813" y="124"/>
                </a:cubicBezTo>
                <a:cubicBezTo>
                  <a:pt x="2874" y="151"/>
                  <a:pt x="2925" y="195"/>
                  <a:pt x="2988" y="220"/>
                </a:cubicBezTo>
                <a:cubicBezTo>
                  <a:pt x="3031" y="237"/>
                  <a:pt x="3078" y="241"/>
                  <a:pt x="3123" y="254"/>
                </a:cubicBezTo>
                <a:cubicBezTo>
                  <a:pt x="3166" y="266"/>
                  <a:pt x="3209" y="285"/>
                  <a:pt x="3253" y="294"/>
                </a:cubicBezTo>
                <a:cubicBezTo>
                  <a:pt x="3284" y="309"/>
                  <a:pt x="3326" y="325"/>
                  <a:pt x="3360" y="333"/>
                </a:cubicBezTo>
                <a:cubicBezTo>
                  <a:pt x="3431" y="385"/>
                  <a:pt x="3512" y="422"/>
                  <a:pt x="3592" y="458"/>
                </a:cubicBezTo>
                <a:cubicBezTo>
                  <a:pt x="3617" y="469"/>
                  <a:pt x="3635" y="493"/>
                  <a:pt x="3660" y="503"/>
                </a:cubicBezTo>
                <a:cubicBezTo>
                  <a:pt x="3704" y="520"/>
                  <a:pt x="3756" y="548"/>
                  <a:pt x="3790" y="582"/>
                </a:cubicBezTo>
                <a:cubicBezTo>
                  <a:pt x="3800" y="641"/>
                  <a:pt x="3807" y="704"/>
                  <a:pt x="3773" y="757"/>
                </a:cubicBezTo>
                <a:cubicBezTo>
                  <a:pt x="3753" y="832"/>
                  <a:pt x="3647" y="989"/>
                  <a:pt x="3592" y="1039"/>
                </a:cubicBezTo>
                <a:cubicBezTo>
                  <a:pt x="3567" y="1062"/>
                  <a:pt x="3532" y="1073"/>
                  <a:pt x="3507" y="1096"/>
                </a:cubicBezTo>
                <a:cubicBezTo>
                  <a:pt x="3459" y="1139"/>
                  <a:pt x="3408" y="1183"/>
                  <a:pt x="3360" y="1226"/>
                </a:cubicBezTo>
                <a:cubicBezTo>
                  <a:pt x="3336" y="1247"/>
                  <a:pt x="3319" y="1274"/>
                  <a:pt x="3293" y="1293"/>
                </a:cubicBezTo>
                <a:cubicBezTo>
                  <a:pt x="3147" y="1399"/>
                  <a:pt x="2991" y="1488"/>
                  <a:pt x="2835" y="1576"/>
                </a:cubicBezTo>
                <a:cubicBezTo>
                  <a:pt x="2762" y="1618"/>
                  <a:pt x="2690" y="1668"/>
                  <a:pt x="2615" y="1706"/>
                </a:cubicBezTo>
                <a:cubicBezTo>
                  <a:pt x="2551" y="1738"/>
                  <a:pt x="2485" y="1744"/>
                  <a:pt x="2417" y="1762"/>
                </a:cubicBezTo>
                <a:cubicBezTo>
                  <a:pt x="2329" y="1756"/>
                  <a:pt x="2240" y="1753"/>
                  <a:pt x="2152" y="1745"/>
                </a:cubicBezTo>
                <a:cubicBezTo>
                  <a:pt x="2047" y="1736"/>
                  <a:pt x="1943" y="1696"/>
                  <a:pt x="1841" y="1672"/>
                </a:cubicBezTo>
                <a:cubicBezTo>
                  <a:pt x="1734" y="1647"/>
                  <a:pt x="1736" y="1658"/>
                  <a:pt x="1649" y="1632"/>
                </a:cubicBezTo>
                <a:cubicBezTo>
                  <a:pt x="1521" y="1594"/>
                  <a:pt x="1398" y="1542"/>
                  <a:pt x="1271" y="1502"/>
                </a:cubicBezTo>
                <a:cubicBezTo>
                  <a:pt x="1117" y="1454"/>
                  <a:pt x="940" y="1439"/>
                  <a:pt x="780" y="1429"/>
                </a:cubicBezTo>
                <a:cubicBezTo>
                  <a:pt x="714" y="1415"/>
                  <a:pt x="650" y="1388"/>
                  <a:pt x="582" y="1378"/>
                </a:cubicBezTo>
                <a:cubicBezTo>
                  <a:pt x="506" y="1348"/>
                  <a:pt x="428" y="1331"/>
                  <a:pt x="351" y="1305"/>
                </a:cubicBezTo>
                <a:cubicBezTo>
                  <a:pt x="315" y="1280"/>
                  <a:pt x="356" y="1305"/>
                  <a:pt x="300" y="1288"/>
                </a:cubicBezTo>
                <a:cubicBezTo>
                  <a:pt x="290" y="1285"/>
                  <a:pt x="256" y="1263"/>
                  <a:pt x="249" y="1259"/>
                </a:cubicBezTo>
                <a:cubicBezTo>
                  <a:pt x="218" y="1243"/>
                  <a:pt x="189" y="1232"/>
                  <a:pt x="159" y="1214"/>
                </a:cubicBezTo>
                <a:cubicBezTo>
                  <a:pt x="136" y="1182"/>
                  <a:pt x="152" y="1202"/>
                  <a:pt x="108" y="1158"/>
                </a:cubicBezTo>
                <a:cubicBezTo>
                  <a:pt x="98" y="1148"/>
                  <a:pt x="79" y="1130"/>
                  <a:pt x="79" y="1130"/>
                </a:cubicBezTo>
                <a:cubicBezTo>
                  <a:pt x="58" y="1087"/>
                  <a:pt x="32" y="1051"/>
                  <a:pt x="6" y="1011"/>
                </a:cubicBezTo>
                <a:cubicBezTo>
                  <a:pt x="8" y="956"/>
                  <a:pt x="9" y="902"/>
                  <a:pt x="12" y="847"/>
                </a:cubicBezTo>
                <a:cubicBezTo>
                  <a:pt x="14" y="819"/>
                  <a:pt x="42" y="735"/>
                  <a:pt x="51" y="706"/>
                </a:cubicBezTo>
                <a:cubicBezTo>
                  <a:pt x="46" y="623"/>
                  <a:pt x="59" y="650"/>
                  <a:pt x="40" y="616"/>
                </a:cubicBezTo>
                <a:cubicBezTo>
                  <a:pt x="40" y="616"/>
                  <a:pt x="0" y="633"/>
                  <a:pt x="0" y="633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893964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397202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902027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405264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910089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413327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4918152" y="3413155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421389" y="3413155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3421855" y="2716530"/>
            <a:ext cx="541492" cy="712470"/>
          </a:xfrm>
          <a:prstGeom prst="downArrow">
            <a:avLst>
              <a:gd name="adj1" fmla="val 35927"/>
              <a:gd name="adj2" fmla="val 39072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755977" y="2401292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ko-KR" altLang="en-US" i="1" dirty="0"/>
              <a:t>파일</a:t>
            </a:r>
            <a:r>
              <a:rPr lang="en-US" altLang="ko-KR" i="1" dirty="0"/>
              <a:t> </a:t>
            </a:r>
            <a:r>
              <a:rPr lang="ko-KR" altLang="en-US" i="1" dirty="0"/>
              <a:t>포인터</a:t>
            </a:r>
          </a:p>
        </p:txBody>
      </p:sp>
    </p:spTree>
    <p:extLst>
      <p:ext uri="{BB962C8B-B14F-4D97-AF65-F5344CB8AC3E}">
        <p14:creationId xmlns:p14="http://schemas.microsoft.com/office/powerpoint/2010/main" val="3773017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fseek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2DA66F3-BEF5-A664-9D34-476F853C4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772816"/>
            <a:ext cx="8153400" cy="1837484"/>
          </a:xfr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005064"/>
            <a:ext cx="8031505" cy="178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013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fseek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BC7FC2E-7F9B-7D0D-8A64-CCD5E0F69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916832"/>
            <a:ext cx="8153400" cy="1776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A4CEEB-A6CC-8E50-D70D-802F1A838F26}"/>
              </a:ext>
            </a:extLst>
          </p:cNvPr>
          <p:cNvSpPr txBox="1"/>
          <p:nvPr/>
        </p:nvSpPr>
        <p:spPr>
          <a:xfrm>
            <a:off x="1403648" y="4021957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/>
              <a:t>rewind</a:t>
            </a:r>
            <a:r>
              <a:rPr lang="en-US" altLang="ko-KR" dirty="0"/>
              <a:t>(</a:t>
            </a:r>
            <a:r>
              <a:rPr lang="en-US" altLang="ko-KR" dirty="0" err="1"/>
              <a:t>fp</a:t>
            </a:r>
            <a:r>
              <a:rPr lang="en-US" altLang="ko-KR" dirty="0"/>
              <a:t>): </a:t>
            </a:r>
            <a:r>
              <a:rPr lang="ko-KR" altLang="en-US" dirty="0"/>
              <a:t>파일 포인터를 첫 부분으로 초기화한다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06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입출력 함수의 분류</a:t>
            </a:r>
          </a:p>
        </p:txBody>
      </p: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07678"/>
            <a:ext cx="7886700" cy="2787231"/>
          </a:xfrm>
          <a:prstGeom prst="rect">
            <a:avLst/>
          </a:prstGeom>
        </p:spPr>
      </p:pic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503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977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ftell</a:t>
            </a:r>
            <a:r>
              <a:rPr lang="en-US" altLang="ko-KR" dirty="0"/>
              <a:t>(), </a:t>
            </a:r>
            <a:r>
              <a:rPr lang="en-US" altLang="ko-KR" dirty="0" err="1"/>
              <a:t>feof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55" y="1978626"/>
            <a:ext cx="8153400" cy="1426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C6C638-1493-4035-A108-673873CE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3" y="3717032"/>
            <a:ext cx="8185955" cy="1406521"/>
          </a:xfrm>
          <a:prstGeom prst="rect">
            <a:avLst/>
          </a:prstGeom>
        </p:spPr>
      </p:pic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4109A435-3542-41EF-943D-6E7DC7920749}"/>
              </a:ext>
            </a:extLst>
          </p:cNvPr>
          <p:cNvSpPr/>
          <p:nvPr/>
        </p:nvSpPr>
        <p:spPr>
          <a:xfrm>
            <a:off x="4572000" y="2204864"/>
            <a:ext cx="3456384" cy="576064"/>
          </a:xfrm>
          <a:prstGeom prst="borderCallout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파일 포인터의 현재의 위치를 반환한다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A9B73AD7-ECC0-4F43-8664-9D6AAAAF2EEE}"/>
              </a:ext>
            </a:extLst>
          </p:cNvPr>
          <p:cNvSpPr/>
          <p:nvPr/>
        </p:nvSpPr>
        <p:spPr>
          <a:xfrm>
            <a:off x="4708484" y="3844228"/>
            <a:ext cx="3456384" cy="576064"/>
          </a:xfrm>
          <a:prstGeom prst="borderCallout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파일의 끝에 도달하였는지 여부를 반환한다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732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주소록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자신과 친한 사람들의 정보를 저장하고 업데이트할 수 있는 간단한 프로그램을 작성하여 보자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입력하거나 업데이트한 데이터는 파일로 저장된다</a:t>
            </a:r>
            <a:r>
              <a:rPr lang="en-US" altLang="ko-KR" dirty="0"/>
              <a:t>. </a:t>
            </a:r>
            <a:r>
              <a:rPr lang="ko-KR" altLang="en-US" dirty="0"/>
              <a:t>저장된 데이터에 대하여 검색할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자기에게 필요한 여러 가지 사항들을 저장할 수 있도록 하자</a:t>
            </a:r>
            <a:r>
              <a:rPr lang="en-US" altLang="ko-KR" dirty="0"/>
              <a:t>. </a:t>
            </a:r>
            <a:r>
              <a:rPr lang="ko-KR" altLang="en-US" dirty="0"/>
              <a:t>즉 자신만의 간단한 데이터베이스 시스템을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7825" name="_x243076440" descr="EMB000017805ab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82" y="4005064"/>
            <a:ext cx="2068115" cy="19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829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4E7584-93FC-49F3-B3E5-257AC44E07CE}"/>
              </a:ext>
            </a:extLst>
          </p:cNvPr>
          <p:cNvGrpSpPr/>
          <p:nvPr/>
        </p:nvGrpSpPr>
        <p:grpSpPr>
          <a:xfrm>
            <a:off x="827584" y="2060848"/>
            <a:ext cx="7813674" cy="3494119"/>
            <a:chOff x="5038165" y="815788"/>
            <a:chExt cx="3663880" cy="124042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8F2AB98-6BEA-46B2-B336-25BFDA1B6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8885" y="1863874"/>
              <a:ext cx="409766" cy="1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C70858E-9B2B-4F80-B1C6-12BD003B2B49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====================</a:t>
              </a:r>
            </a:p>
            <a:p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1.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추가</a:t>
              </a:r>
            </a:p>
            <a:p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2.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수정</a:t>
              </a:r>
            </a:p>
            <a:p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3.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검색</a:t>
              </a:r>
            </a:p>
            <a:p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4.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종료</a:t>
              </a:r>
            </a:p>
            <a:p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====================</a:t>
              </a:r>
            </a:p>
            <a:p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정수값을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ko-KR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입력하시오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이름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홍길동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주소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서울시 종로구 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1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번지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휴대폰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010-1234-5678</a:t>
              </a:r>
            </a:p>
            <a:p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특징</a:t>
              </a:r>
              <a:r>
                <a:rPr lang="en-US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ko-KR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초능력 슈퍼 히어로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73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힌트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적합한 것은 “</a:t>
            </a:r>
            <a:r>
              <a:rPr lang="en-US" altLang="ko-KR" sz="1800" dirty="0"/>
              <a:t>a+"</a:t>
            </a:r>
            <a:r>
              <a:rPr lang="ko-KR" altLang="en-US" sz="1800" dirty="0"/>
              <a:t>모드이다</a:t>
            </a:r>
            <a:r>
              <a:rPr lang="en-US" altLang="ko-KR" sz="1800" dirty="0"/>
              <a:t>. </a:t>
            </a:r>
            <a:r>
              <a:rPr lang="ko-KR" altLang="en-US" sz="1800" dirty="0"/>
              <a:t>주로 추가</a:t>
            </a:r>
            <a:r>
              <a:rPr lang="en-US" altLang="ko-KR" sz="1800" dirty="0"/>
              <a:t>, </a:t>
            </a:r>
            <a:r>
              <a:rPr lang="ko-KR" altLang="en-US" sz="1800" dirty="0"/>
              <a:t>탐색 할 예정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파일에서 읽기 전에 무조건 </a:t>
            </a:r>
            <a:r>
              <a:rPr lang="en-US" altLang="ko-KR" sz="1800" dirty="0" err="1"/>
              <a:t>fseek</a:t>
            </a:r>
            <a:r>
              <a:rPr lang="en-US" altLang="ko-KR" sz="1800" dirty="0"/>
              <a:t>()</a:t>
            </a:r>
            <a:r>
              <a:rPr lang="ko-KR" altLang="en-US" sz="1800" dirty="0"/>
              <a:t>를 해주어야 한다</a:t>
            </a:r>
            <a:r>
              <a:rPr lang="en-US" altLang="ko-KR" sz="18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수정할 때는 차라리 새로운 파일을 생성하여서 거기에 전체를 다시 기록하는 것이 낫다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0950795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</a:t>
            </a:r>
            <a:endParaRPr lang="en-US" altLang="ko-KR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83419" y="1772816"/>
            <a:ext cx="7777162" cy="46805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&lt;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SIZE 100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person {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연락처를 구조체로 표현한다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name[SIZE];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address[SIZE];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주소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mobilephone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[SIZE];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휴대폰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desc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[SIZE];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특징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 PERSON;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menu();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(PERSON data);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807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dirty="0"/>
              <a:t>제</a:t>
            </a:r>
            <a:endParaRPr lang="en-US" altLang="ko-KR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11560" y="549475"/>
            <a:ext cx="8424936" cy="59758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main(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select;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이진 파일을 추가 모드로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오픈한다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fopen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"address.dat"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"a+"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)) == NULL ) 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stderr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입력을 위한 파일을 열 수 없습니다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exit(1);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(1) 	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menu();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메뉴를 표시한다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 err="1">
                <a:solidFill>
                  <a:srgbClr val="A31515"/>
                </a:solidFill>
                <a:latin typeface="Trebuchet MS" pitchFamily="34" charset="0"/>
                <a:ea typeface="돋움체"/>
              </a:rPr>
              <a:t>정수값을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 입력하시오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: 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      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정수를 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scanf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"%</a:t>
            </a:r>
            <a:r>
              <a:rPr lang="en-US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d"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,&amp;select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switch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(select) 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1: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추가한다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2: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수정한다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3: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탐색한다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case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4: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fclose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이진 파일을 닫는다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0;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408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23528" y="1556792"/>
            <a:ext cx="8424936" cy="46236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데이터를 받아서 구조체로 반환한다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PERSON data;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표준 입력의 버퍼를 비운다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gets(data.name);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주소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data.address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주소를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휴대폰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data.mobilephone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휴대폰 번호를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특징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data.desc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특징을 입력 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data;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구조체 데이터를 화면에 출력한다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(PERSON data)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data.name);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주소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data.address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휴대폰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data.mobilephone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특징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data.desc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041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23528" y="1556792"/>
            <a:ext cx="8352928" cy="46236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메뉴를 화면에 표시하는 함수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menu()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 1.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추가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 2.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수정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 3.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검색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 4. 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종료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"====================\n"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추가한다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data;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data =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사용자로부터 데이터를 받아서 구조체에 저장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fseek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0, SEEK_END);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끝으로 간다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fwrite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(&amp;data,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(data), 1,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구조체 데이터를 파일에 쓴다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2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95536" y="692696"/>
            <a:ext cx="8208912" cy="54877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탐색한다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name[SIZE];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PERSON data;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fseek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, 0, SEEK_SET);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처음으로 간다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fflush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stdin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ko-KR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탐색하고자 하는 사람의 이름</a:t>
            </a:r>
            <a:r>
              <a:rPr lang="en-US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gets(name);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</a:t>
            </a:r>
            <a:r>
              <a:rPr lang="ko-KR" altLang="en-US" sz="1600" kern="0" dirty="0" err="1">
                <a:solidFill>
                  <a:srgbClr val="008000"/>
                </a:solidFill>
                <a:latin typeface="Trebuchet MS" pitchFamily="34" charset="0"/>
                <a:ea typeface="돋움체"/>
              </a:rPr>
              <a:t>입력받는다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(!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)){	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파일의 끝까지 반복한다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fread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(&amp;data, </a:t>
            </a:r>
            <a:r>
              <a:rPr lang="en-US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sizeof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(data), 1,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if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strcmp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(data.name, name) == 0 ){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이름을 비교한다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(data);</a:t>
            </a:r>
            <a:r>
              <a:rPr lang="en-US" altLang="ko-KR" sz="1600" ker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ko-KR" altLang="en-US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ko-KR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데이터를 수정한다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</a:t>
            </a:r>
            <a:r>
              <a:rPr lang="en-US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</a:t>
            </a: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)	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altLang="ko-KR" sz="1600" kern="0" dirty="0">
                <a:solidFill>
                  <a:srgbClr val="008000"/>
                </a:solidFill>
                <a:latin typeface="Trebuchet MS" pitchFamily="34" charset="0"/>
              </a:rPr>
              <a:t>//...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178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7270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01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파일이 필요한 이유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E05FE0-E0F0-4D0E-BE26-14CB5385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2452"/>
            <a:ext cx="6264696" cy="387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파일의 개념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407846" cy="4351338"/>
          </a:xfrm>
        </p:spPr>
        <p:txBody>
          <a:bodyPr/>
          <a:lstStyle/>
          <a:p>
            <a:pPr eaLnBrk="1" hangingPunct="1"/>
            <a:r>
              <a:rPr lang="en-US" altLang="ko-KR" dirty="0"/>
              <a:t>C</a:t>
            </a:r>
            <a:r>
              <a:rPr lang="ko-KR" altLang="en-US" dirty="0"/>
              <a:t>에서의 파일은 일련의 연속된 바이트</a:t>
            </a:r>
          </a:p>
          <a:p>
            <a:pPr eaLnBrk="1" hangingPunct="1"/>
            <a:r>
              <a:rPr lang="ko-KR" altLang="en-US" dirty="0"/>
              <a:t>모든 파일 데이터들은 결국은 바이트로 바뀌어서 파일에 저장</a:t>
            </a:r>
          </a:p>
          <a:p>
            <a:pPr eaLnBrk="1" hangingPunct="1"/>
            <a:r>
              <a:rPr lang="ko-KR" altLang="en-US" dirty="0"/>
              <a:t>이들 바이트들을 어떻게 해석하느냐는 전적으로 프로그래머의 책임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AE0B6B-BB43-668C-4277-7B4F19CF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356992"/>
            <a:ext cx="6236742" cy="248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 </a:t>
            </a:r>
            <a:r>
              <a:rPr lang="en-US" altLang="ko-KR" dirty="0"/>
              <a:t>4</a:t>
            </a:r>
            <a:r>
              <a:rPr lang="ko-KR" altLang="en-US" dirty="0"/>
              <a:t>개의 바이트가 들어 있을 때 이것을 </a:t>
            </a:r>
            <a:r>
              <a:rPr lang="en-US" altLang="ko-KR" dirty="0"/>
              <a:t>int</a:t>
            </a:r>
            <a:r>
              <a:rPr lang="ko-KR" altLang="en-US" dirty="0"/>
              <a:t>형의 정수 데이터로도 해석할 수 있고 아니면 </a:t>
            </a:r>
            <a:r>
              <a:rPr lang="en-US" altLang="ko-KR" dirty="0"/>
              <a:t>float</a:t>
            </a:r>
            <a:r>
              <a:rPr lang="ko-KR" altLang="en-US" dirty="0"/>
              <a:t>형 실수 데이터로도 해석할 수 있다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4985597" y="4334500"/>
            <a:ext cx="0" cy="648072"/>
          </a:xfrm>
          <a:prstGeom prst="straightConnector1">
            <a:avLst/>
          </a:prstGeom>
          <a:solidFill>
            <a:srgbClr val="FFEF66"/>
          </a:solidFill>
          <a:ln w="190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그룹 20"/>
          <p:cNvGrpSpPr/>
          <p:nvPr/>
        </p:nvGrpSpPr>
        <p:grpSpPr>
          <a:xfrm>
            <a:off x="3372095" y="2966856"/>
            <a:ext cx="4367178" cy="2289969"/>
            <a:chOff x="2262819" y="561181"/>
            <a:chExt cx="4367178" cy="2289969"/>
          </a:xfrm>
        </p:grpSpPr>
        <p:sp>
          <p:nvSpPr>
            <p:cNvPr id="22" name="순서도: 대체 처리 21"/>
            <p:cNvSpPr/>
            <p:nvPr/>
          </p:nvSpPr>
          <p:spPr>
            <a:xfrm>
              <a:off x="2262819" y="561181"/>
              <a:ext cx="4367178" cy="2289969"/>
            </a:xfrm>
            <a:prstGeom prst="flowChartAlternateProcess">
              <a:avLst/>
            </a:prstGeom>
            <a:solidFill>
              <a:srgbClr val="AFEA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5050" y="7001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lt"/>
                  <a:ea typeface="+mj-ea"/>
                </a:rPr>
                <a:t>파일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lt"/>
                <a:ea typeface="+mj-ea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291879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+mj-ea"/>
                </a:rPr>
                <a:t>0x36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363887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+mj-ea"/>
                </a:rPr>
                <a:t>0x34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435895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+mj-ea"/>
                </a:rPr>
                <a:t>0x31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5076056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  <a:ea typeface="+mj-ea"/>
                </a:rPr>
                <a:t>0x0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</p:grpSp>
      <p:sp>
        <p:nvSpPr>
          <p:cNvPr id="28" name="구름 모양 설명선 27"/>
          <p:cNvSpPr/>
          <p:nvPr/>
        </p:nvSpPr>
        <p:spPr>
          <a:xfrm>
            <a:off x="613842" y="2920134"/>
            <a:ext cx="1952143" cy="1110084"/>
          </a:xfrm>
          <a:prstGeom prst="cloudCallout">
            <a:avLst>
              <a:gd name="adj1" fmla="val -672"/>
              <a:gd name="adj2" fmla="val 8935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하나의 정수</a:t>
            </a:r>
            <a:r>
              <a:rPr lang="en-US" altLang="ko-KR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r>
              <a:rPr lang="ko-KR" altLang="en-US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하나의 실수</a:t>
            </a:r>
            <a:r>
              <a:rPr lang="en-US" altLang="ko-KR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개의 문자</a:t>
            </a:r>
            <a:r>
              <a:rPr lang="en-US" altLang="ko-KR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4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9" name="Picture 3" descr="C:\Users\LG\AppData\Local\Microsoft\Windows\Temporary Internet Files\Content.IE5\CZCL98UJ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40" y="3991746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 bwMode="auto">
          <a:xfrm rot="21006568">
            <a:off x="2289147" y="4422869"/>
            <a:ext cx="1259217" cy="402835"/>
          </a:xfrm>
          <a:prstGeom prst="rightArrow">
            <a:avLst>
              <a:gd name="adj1" fmla="val 18921"/>
              <a:gd name="adj2" fmla="val 50000"/>
            </a:avLst>
          </a:prstGeom>
          <a:solidFill>
            <a:schemeClr val="tx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338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제16장 파일입출력(강의)_수정</Template>
  <TotalTime>1980</TotalTime>
  <Words>5158</Words>
  <Application>Microsoft Office PowerPoint</Application>
  <PresentationFormat>화면 슬라이드 쇼(4:3)</PresentationFormat>
  <Paragraphs>717</Paragraphs>
  <Slides>69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69</vt:i4>
      </vt:variant>
    </vt:vector>
  </HeadingPairs>
  <TitlesOfParts>
    <vt:vector size="89" baseType="lpstr">
      <vt:lpstr>Arial Unicode MS</vt:lpstr>
      <vt:lpstr>D2Coding</vt:lpstr>
      <vt:lpstr>HY얕은샘물M</vt:lpstr>
      <vt:lpstr>HY엽서L</vt:lpstr>
      <vt:lpstr>YDVYMjO12</vt:lpstr>
      <vt:lpstr>굴림</vt:lpstr>
      <vt:lpstr>돋움체</vt:lpstr>
      <vt:lpstr>맑은 고딕</vt:lpstr>
      <vt:lpstr>바탕</vt:lpstr>
      <vt:lpstr>Arial</vt:lpstr>
      <vt:lpstr>Century Schoolbook</vt:lpstr>
      <vt:lpstr>Consolas</vt:lpstr>
      <vt:lpstr>Lucida Handwriting</vt:lpstr>
      <vt:lpstr>Times New Roman</vt:lpstr>
      <vt:lpstr>Trebuchet MS</vt:lpstr>
      <vt:lpstr>Tw Cen MT</vt:lpstr>
      <vt:lpstr>Webdings</vt:lpstr>
      <vt:lpstr>Wingdings</vt:lpstr>
      <vt:lpstr>가을</vt:lpstr>
      <vt:lpstr>Office 테마</vt:lpstr>
      <vt:lpstr>제 15장 파일 입출력</vt:lpstr>
      <vt:lpstr>이번 장에서 학습할 내용</vt:lpstr>
      <vt:lpstr>스트림의 개념</vt:lpstr>
      <vt:lpstr>스트림과 버퍼</vt:lpstr>
      <vt:lpstr>표준 입출력 스트림</vt:lpstr>
      <vt:lpstr>입출력 함수의 분류</vt:lpstr>
      <vt:lpstr>파일이 필요한 이유</vt:lpstr>
      <vt:lpstr>파일의 개념</vt:lpstr>
      <vt:lpstr>파일</vt:lpstr>
      <vt:lpstr>텍스트 파일(text file)</vt:lpstr>
      <vt:lpstr>텍스트 파일(text file)</vt:lpstr>
      <vt:lpstr>윈도우에서 텍스트 파일</vt:lpstr>
      <vt:lpstr>이진 파일(binary file)</vt:lpstr>
      <vt:lpstr>파일 처리의 개요</vt:lpstr>
      <vt:lpstr>파일 열기</vt:lpstr>
      <vt:lpstr>FILE 구조체</vt:lpstr>
      <vt:lpstr>파일 모드</vt:lpstr>
      <vt:lpstr>기본적인 파일 모드</vt:lpstr>
      <vt:lpstr>주의할 점</vt:lpstr>
      <vt:lpstr>파일 닫기</vt:lpstr>
      <vt:lpstr>예제</vt:lpstr>
      <vt:lpstr>파일 삭제 예제</vt:lpstr>
      <vt:lpstr>기타 유용한 함수들</vt:lpstr>
      <vt:lpstr>파일 입출력 함수</vt:lpstr>
      <vt:lpstr>문자 단위 입출력</vt:lpstr>
      <vt:lpstr>문자 단위 입출력</vt:lpstr>
      <vt:lpstr>EOF</vt:lpstr>
      <vt:lpstr>문자열 단위 입출력</vt:lpstr>
      <vt:lpstr>문자열 단위 입출력</vt:lpstr>
      <vt:lpstr>문자열 단위 입출력</vt:lpstr>
      <vt:lpstr>Lab: 파일에서 특정 문자열 탐색</vt:lpstr>
      <vt:lpstr>PowerPoint 프레젠테이션</vt:lpstr>
      <vt:lpstr>PowerPoint 프레젠테이션</vt:lpstr>
      <vt:lpstr>형식화된 입출력</vt:lpstr>
      <vt:lpstr>예제</vt:lpstr>
      <vt:lpstr>예제</vt:lpstr>
      <vt:lpstr>예제</vt:lpstr>
      <vt:lpstr>PowerPoint 프레젠테이션</vt:lpstr>
      <vt:lpstr>PowerPoint 프레젠테이션</vt:lpstr>
      <vt:lpstr>PowerPoint 프레젠테이션</vt:lpstr>
      <vt:lpstr>이진 파일 쓰기와 읽기</vt:lpstr>
      <vt:lpstr>이진 파일의 예</vt:lpstr>
      <vt:lpstr>이진 파일 쓰기</vt:lpstr>
      <vt:lpstr>이진 파일 모드</vt:lpstr>
      <vt:lpstr>이진 파일 쓰기 </vt:lpstr>
      <vt:lpstr>이진 파일 읽기</vt:lpstr>
      <vt:lpstr>이진 파일 읽기  </vt:lpstr>
      <vt:lpstr>버퍼링</vt:lpstr>
      <vt:lpstr>버퍼링</vt:lpstr>
      <vt:lpstr>PowerPoint 프레젠테이션</vt:lpstr>
      <vt:lpstr>PowerPoint 프레젠테이션</vt:lpstr>
      <vt:lpstr>Lab: 이미지 파일 복사하기</vt:lpstr>
      <vt:lpstr>힌트</vt:lpstr>
      <vt:lpstr>예제</vt:lpstr>
      <vt:lpstr>예제</vt:lpstr>
      <vt:lpstr>임의 접근 파일</vt:lpstr>
      <vt:lpstr>임의 접근 파일의 원리</vt:lpstr>
      <vt:lpstr>fseek()</vt:lpstr>
      <vt:lpstr>fseek()</vt:lpstr>
      <vt:lpstr>ftell(), feof()</vt:lpstr>
      <vt:lpstr>Mini Project: 주소록 만들기</vt:lpstr>
      <vt:lpstr>실행 결과</vt:lpstr>
      <vt:lpstr>힌트</vt:lpstr>
      <vt:lpstr>예제</vt:lpstr>
      <vt:lpstr>제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Administrator</cp:lastModifiedBy>
  <cp:revision>272</cp:revision>
  <dcterms:created xsi:type="dcterms:W3CDTF">2012-02-19T11:13:33Z</dcterms:created>
  <dcterms:modified xsi:type="dcterms:W3CDTF">2025-05-27T05:55:20Z</dcterms:modified>
</cp:coreProperties>
</file>