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  <p:sldMasterId id="2147483746" r:id="rId2"/>
  </p:sldMasterIdLst>
  <p:sldIdLst>
    <p:sldId id="413" r:id="rId3"/>
    <p:sldId id="302" r:id="rId4"/>
    <p:sldId id="257" r:id="rId5"/>
    <p:sldId id="258" r:id="rId6"/>
    <p:sldId id="259" r:id="rId7"/>
    <p:sldId id="295" r:id="rId8"/>
    <p:sldId id="260" r:id="rId9"/>
    <p:sldId id="415" r:id="rId10"/>
    <p:sldId id="303" r:id="rId11"/>
    <p:sldId id="337" r:id="rId12"/>
    <p:sldId id="304" r:id="rId13"/>
    <p:sldId id="262" r:id="rId14"/>
    <p:sldId id="338" r:id="rId15"/>
    <p:sldId id="416" r:id="rId16"/>
    <p:sldId id="263" r:id="rId17"/>
    <p:sldId id="264" r:id="rId18"/>
    <p:sldId id="305" r:id="rId19"/>
    <p:sldId id="265" r:id="rId20"/>
    <p:sldId id="306" r:id="rId21"/>
    <p:sldId id="307" r:id="rId22"/>
    <p:sldId id="296" r:id="rId23"/>
    <p:sldId id="424" r:id="rId24"/>
    <p:sldId id="269" r:id="rId25"/>
    <p:sldId id="268" r:id="rId26"/>
    <p:sldId id="270" r:id="rId27"/>
    <p:sldId id="330" r:id="rId28"/>
    <p:sldId id="331" r:id="rId29"/>
    <p:sldId id="274" r:id="rId30"/>
    <p:sldId id="310" r:id="rId31"/>
    <p:sldId id="311" r:id="rId32"/>
    <p:sldId id="339" r:id="rId33"/>
    <p:sldId id="417" r:id="rId34"/>
    <p:sldId id="326" r:id="rId35"/>
    <p:sldId id="340" r:id="rId36"/>
    <p:sldId id="343" r:id="rId37"/>
    <p:sldId id="352" r:id="rId38"/>
    <p:sldId id="344" r:id="rId39"/>
    <p:sldId id="353" r:id="rId40"/>
    <p:sldId id="345" r:id="rId41"/>
    <p:sldId id="418" r:id="rId42"/>
    <p:sldId id="425" r:id="rId43"/>
    <p:sldId id="346" r:id="rId44"/>
    <p:sldId id="350" r:id="rId45"/>
    <p:sldId id="313" r:id="rId46"/>
    <p:sldId id="359" r:id="rId47"/>
    <p:sldId id="357" r:id="rId48"/>
    <p:sldId id="361" r:id="rId49"/>
    <p:sldId id="362" r:id="rId50"/>
    <p:sldId id="421" r:id="rId51"/>
    <p:sldId id="347" r:id="rId52"/>
    <p:sldId id="364" r:id="rId53"/>
    <p:sldId id="365" r:id="rId54"/>
    <p:sldId id="366" r:id="rId55"/>
    <p:sldId id="363" r:id="rId56"/>
    <p:sldId id="426" r:id="rId57"/>
    <p:sldId id="289" r:id="rId58"/>
    <p:sldId id="301" r:id="rId59"/>
  </p:sldIdLst>
  <p:sldSz cx="9144000" cy="6858000" type="screen4x3"/>
  <p:notesSz cx="6858000" cy="9144000"/>
  <p:defaultTextStyle>
    <a:defPPr>
      <a:defRPr lang="en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CCFF33"/>
    <a:srgbClr val="99FF33"/>
    <a:srgbClr val="E1FFE1"/>
    <a:srgbClr val="9FE6FF"/>
    <a:srgbClr val="CCFF99"/>
    <a:srgbClr val="CCFFCC"/>
    <a:srgbClr val="A7FBAB"/>
    <a:srgbClr val="FFE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3613" autoAdjust="0"/>
  </p:normalViewPr>
  <p:slideViewPr>
    <p:cSldViewPr>
      <p:cViewPr varScale="1">
        <p:scale>
          <a:sx n="98" d="100"/>
          <a:sy n="98" d="100"/>
        </p:scale>
        <p:origin x="51" y="32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클릭하여 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3291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78871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343783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374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60475" y="381000"/>
            <a:ext cx="7654925" cy="5715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685800" y="1333500"/>
            <a:ext cx="8212138" cy="4152900"/>
          </a:xfrm>
        </p:spPr>
        <p:txBody>
          <a:bodyPr/>
          <a:lstStyle/>
          <a:p>
            <a:pPr lvl="0"/>
            <a:r>
              <a:rPr lang="ko-KR" altLang="en-US" noProof="0"/>
              <a:t>표를 추가하려면 아이콘을 클릭하십시오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51147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B68B0-365F-492A-88DA-FB0BC658C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426F899-BB3B-4A43-9346-DBCD4476D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F34E46-7D10-402D-A3F7-6175520C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B85112-833C-439B-9C4F-C07E4DB78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636C3A-85F3-44C8-A5E1-E9E34C7A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7D07D-27AE-43E0-936C-66ED99367A78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8363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68A98-65ED-46A1-A75D-0E4C64C9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688D5-8B51-43A5-B14E-076A950A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4A703-88E5-4295-A876-9EE37D58E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361ADF-FC74-4DEB-A8AB-7C4C5F363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A8F0A-0774-4B42-ABB5-65A33F434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5045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E26EDA-68F0-4F15-A765-44FF8CE6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76F211-9B67-4847-BE84-AB85CEBC9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FFACA-B8AE-45DC-930C-34D62C79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27060B-D308-4865-BD8B-59239D513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12BA1-C4CB-4C46-91B4-A288358E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77666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ED9AFE-9840-4B8A-9A50-E4D313A6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C7C534-42DD-480B-990E-40BCA5FFE6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ABAEEA-67F2-4CA1-925C-9DBB4221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82A946-C7C1-4639-BB33-35027D60F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14C3A4-E054-4034-9B6C-0155E91F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4C4438-7EE7-436A-96B8-B30B2DECC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609486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28CC67-F44F-44F7-A294-B471B462D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FEA2E7-265C-42F7-9AB9-947563228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32AF8-6810-4049-8BB2-F23C79280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82B57A-8196-4775-9DE5-1E5D9CD7A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2A78B59-92F9-4EEC-8925-BDF01DE33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2DF431-3DAC-4206-93CB-B8C990439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E26B6A-2FAB-4743-9BAE-B1C215723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DEAFD90-D263-451B-A734-D7B7A6C0B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897552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2A5E1F-6B45-442C-8C20-75548F7D8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4C31FE-BE78-4C89-BCB1-1ACEE96F6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D047CB-3609-4D2C-9F6C-C93D5EA00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19FE11-9FE4-4052-983F-E10295054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53664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70E792F-A479-4EE8-BED3-C37A9DF29A6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>
            <a:normAutofit/>
          </a:bodyPr>
          <a:lstStyle>
            <a:lvl1pPr marL="320040" indent="-320040">
              <a:buSzPct val="80000"/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>
              <a:buFont typeface="Wingdings" panose="05000000000000000000" pitchFamily="2" charset="2"/>
              <a:buChar char="l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560343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B3333D-231E-43A3-9B57-AE89089F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7EEBB12-DD33-4849-935D-3903B1212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C557FB-AFB7-4009-B272-1D7DD915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19618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8FE9EC-6900-446B-841A-16BD1959B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3CBB6-C2B8-4C74-989C-19265EA6B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0F5A0F-9025-4BAD-ABE9-8BACE8F890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9EE5E1-5B3A-42D2-8B2E-376635C06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71DC9F-88FD-4AA9-B28D-416E8C9C6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AB4805-7910-4143-81D6-CF68D17F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68887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C826A-C4BD-4AF6-856D-09A3FD7DE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D748FE4-1DFE-44B1-9052-86689F58F0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1F017F-37BE-4273-B60A-5E64F1722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38D8F5-1286-43E8-BF61-4CBEF342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2C4750-FC60-4C14-B301-A3C56DFE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700239-6FCA-4B0B-AFBE-3847EA9D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EEC15-2795-4D4F-8B8B-60AE2FC1409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2402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2549CB-A764-4DDD-85E2-D9D639297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4733A55-E027-4711-9859-505C37448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4FD107-4874-4DB3-971E-C307819E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E28FCE-FD03-4994-AAC2-E647019ED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1A98F-B6F1-4054-AA25-9A5DF83B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35656-0B4B-4D6A-A6EE-AA6128C3D1F0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865152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6E680B-8134-466A-83A8-B7FCC9919B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53B7B-C837-4AFC-8DA7-377C79B5C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DF6AE-3B13-47A1-9953-B3A22E70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40A2E2-26E8-40C8-B9C5-A257881AF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48DA4E-760F-4A66-8128-790B0B1C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5EE14-879D-4E59-9628-3AC44B60FD53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1347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4DDD-2C01-461A-8AC0-08EA3BA5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58A59-F530-4F5E-985C-E2B00BCF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CF43C-C21A-469E-B3F4-8FBB12B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D35B6-0DC0-431C-9DA8-8617EDC6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9B349FF7-DA61-4429-A6D9-A63CC73BF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Clr>
                <a:schemeClr val="accent2"/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Clr>
                <a:schemeClr val="accent2"/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879371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E4DDD-2C01-461A-8AC0-08EA3BA5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B58A59-F530-4F5E-985C-E2B00BCF1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ECF43C-C21A-469E-B3F4-8FBB12BB9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9D35B6-0DC0-431C-9DA8-8617EDC6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9B349FF7-DA61-4429-A6D9-A63CC73BF9B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 marL="45720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82296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1143000" indent="-457200">
              <a:buClr>
                <a:schemeClr val="accent2"/>
              </a:buClr>
              <a:buSzPct val="120000"/>
              <a:buFont typeface="+mj-lt"/>
              <a:buAutoNum type="arabicPeriod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485900" indent="-342900">
              <a:buClr>
                <a:schemeClr val="accent2"/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943100" indent="-342900">
              <a:buClr>
                <a:schemeClr val="accent2"/>
              </a:buClr>
              <a:buSzPct val="120000"/>
              <a:buFont typeface="+mj-lt"/>
              <a:buAutoNum type="arabicPeriod"/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 편집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3601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12FF8271-2F25-4322-A85B-00C3DF0746EC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53067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EDD00C9-05AF-4300-A93D-70E3FD40C9E5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38891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2AD8747-5B23-404F-9883-008AEAFD7247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>
              <a:defRPr/>
            </a:pPr>
            <a:endParaRPr lang="en-US" altLang="ko-KR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35558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807A6D-130F-4847-92E1-F6AE0AC2304C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983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EE249C7-2ED0-4588-A394-4D0E45B9940D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52299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6653B8-3313-4901-9BBC-9ACFE9FA9602}" type="slidenum">
              <a:rPr lang="en-US" altLang="ko-KR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 편집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 편집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69765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  <p:pic>
        <p:nvPicPr>
          <p:cNvPr id="418818" name="Picture 2" descr="Image result for java icon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14" y="339962"/>
            <a:ext cx="426171" cy="76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7766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45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  <p:sldLayoutId id="2147483743" r:id="rId12"/>
    <p:sldLayoutId id="2147483744" r:id="rId13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l"/>
        <a:defRPr kumimoji="0" sz="1800" kern="1200">
          <a:solidFill>
            <a:schemeClr val="tx1"/>
          </a:solidFill>
          <a:latin typeface="굴림" panose="020B0600000101010101" pitchFamily="50" charset="-127"/>
          <a:ea typeface="굴림" panose="020B0600000101010101" pitchFamily="50" charset="-127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52E7CC9-5CB7-4428-A87C-8A9462B7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6F0E01-B301-4ADD-ABEE-CFB308589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05E03B-C191-47BD-9A84-EF408C61B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960B5A-808B-4131-987E-3B1BFD874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FC77D1-06D9-4F1E-99E9-E08184BC0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47106-92EF-4CAE-9DA6-A060A806837F}" type="slidenum">
              <a:rPr lang="en-US" altLang="ko-KR" smtClean="0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60661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6B8A08-3916-4E1A-926B-9DB33C65D7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en-US"/>
              <a:t>Ch.</a:t>
            </a:r>
            <a:r>
              <a:rPr lang="en" altLang="ko-KR"/>
              <a:t>11 </a:t>
            </a:r>
            <a:r>
              <a:rPr lang="en" altLang="en-US" dirty="0"/>
              <a:t>Pointers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227B60-13C7-40ED-AD49-983CA3E023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145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365126"/>
            <a:ext cx="8496944" cy="1325563"/>
          </a:xfrm>
        </p:spPr>
        <p:txBody>
          <a:bodyPr/>
          <a:lstStyle/>
          <a:p>
            <a:r>
              <a:rPr lang="en" altLang="en-US" dirty="0"/>
              <a:t>Pointer's</a:t>
            </a:r>
            <a:r>
              <a:rPr lang="en" altLang="ko-KR" dirty="0"/>
              <a:t> </a:t>
            </a:r>
            <a:r>
              <a:rPr lang="en" altLang="en-US" dirty="0"/>
              <a:t>Initialization </a:t>
            </a:r>
            <a:r>
              <a:rPr lang="en" altLang="ko-KR" dirty="0"/>
              <a:t>: </a:t>
            </a:r>
            <a:r>
              <a:rPr lang="en" altLang="en-US" dirty="0"/>
              <a:t>Initialize to absolute address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12648" y="1700808"/>
            <a:ext cx="8279832" cy="4495800"/>
          </a:xfrm>
        </p:spPr>
        <p:txBody>
          <a:bodyPr/>
          <a:lstStyle/>
          <a:p>
            <a:r>
              <a:rPr lang="en" altLang="en-US" dirty="0"/>
              <a:t>Possible on </a:t>
            </a:r>
            <a:endParaRPr lang="en-US" altLang="ko-KR" dirty="0"/>
          </a:p>
          <a:p>
            <a:r>
              <a:rPr lang="en" altLang="en-US" dirty="0"/>
              <a:t>Not working on Windows</a:t>
            </a:r>
          </a:p>
          <a:p>
            <a:pPr marL="0" indent="0">
              <a:buNone/>
            </a:pPr>
            <a:r>
              <a:rPr lang="en" altLang="en-US" dirty="0"/>
              <a:t>  - </a:t>
            </a:r>
            <a:r>
              <a:rPr lang="en-US" altLang="en-US" dirty="0"/>
              <a:t>For security and stability, absolute address pointer initialization is not allowed. </a:t>
            </a:r>
            <a:br>
              <a:rPr lang="en-US" altLang="en-US" dirty="0"/>
            </a:br>
            <a:r>
              <a:rPr lang="en-US" altLang="en-US" dirty="0"/>
              <a:t>→ Only addresses allocated by OS</a:t>
            </a:r>
            <a:r>
              <a:rPr lang="ko-KR" altLang="en-US" dirty="0"/>
              <a:t> </a:t>
            </a:r>
            <a:r>
              <a:rPr lang="en-US" altLang="ko-KR" dirty="0"/>
              <a:t>o</a:t>
            </a:r>
            <a:r>
              <a:rPr lang="en-US" altLang="en-US" dirty="0"/>
              <a:t>r memory addresses normally acquired through malloc, new, etc.</a:t>
            </a:r>
            <a:endParaRPr lang="en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AB222FC-9886-CE38-ABEC-D3374843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99" y="4149080"/>
            <a:ext cx="6905402" cy="225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278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65126"/>
            <a:ext cx="8191822" cy="1325563"/>
          </a:xfrm>
        </p:spPr>
        <p:txBody>
          <a:bodyPr/>
          <a:lstStyle/>
          <a:p>
            <a:r>
              <a:rPr lang="en-US" altLang="en-US" dirty="0"/>
              <a:t>Assign the variables to</a:t>
            </a:r>
            <a:r>
              <a:rPr lang="en" altLang="en-US" dirty="0"/>
              <a:t> pointers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764912" y="1772816"/>
            <a:ext cx="7848872" cy="10801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latinLnBrk="0"/>
            <a:r>
              <a:rPr lang="en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" altLang="en-US" sz="1600" dirty="0">
                <a:latin typeface="Century Schoolbook" panose="02040604050505020304" pitchFamily="18" charset="0"/>
              </a:rPr>
              <a:t>    </a:t>
            </a:r>
            <a:r>
              <a:rPr lang="en" altLang="ko-KR" sz="1600" dirty="0">
                <a:latin typeface="Century Schoolbook" panose="02040604050505020304" pitchFamily="18" charset="0"/>
              </a:rPr>
              <a:t>i = 10;</a:t>
            </a:r>
            <a:r>
              <a:rPr lang="en" altLang="en-US" sz="1600" dirty="0">
                <a:latin typeface="Century Schoolbook" panose="02040604050505020304" pitchFamily="18" charset="0"/>
              </a:rPr>
              <a:t> </a:t>
            </a:r>
            <a:r>
              <a:rPr lang="en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declare</a:t>
            </a:r>
            <a:r>
              <a:rPr lang="ko-KR" alt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 </a:t>
            </a:r>
            <a:r>
              <a:rPr lang="en-US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of </a:t>
            </a:r>
            <a:r>
              <a:rPr lang="en-US" altLang="ko-KR" sz="1600" dirty="0" err="1">
                <a:solidFill>
                  <a:srgbClr val="00B050"/>
                </a:solidFill>
                <a:latin typeface="Century Schoolbook" panose="02040604050505020304" pitchFamily="18" charset="0"/>
              </a:rPr>
              <a:t>i</a:t>
            </a:r>
            <a:r>
              <a:rPr lang="en" alt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nteger variable </a:t>
            </a:r>
            <a:r>
              <a:rPr lang="en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i</a:t>
            </a:r>
            <a:endParaRPr lang="en" altLang="en-US" sz="1600" dirty="0">
              <a:solidFill>
                <a:srgbClr val="00B050"/>
              </a:solidFill>
              <a:latin typeface="Century Schoolbook" panose="02040604050505020304" pitchFamily="18" charset="0"/>
            </a:endParaRPr>
          </a:p>
          <a:p>
            <a:pPr latinLnBrk="0"/>
            <a:r>
              <a:rPr lang="en" altLang="ko-KR" sz="160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" altLang="en-US" sz="1600" dirty="0">
                <a:latin typeface="Century Schoolbook" panose="02040604050505020304" pitchFamily="18" charset="0"/>
              </a:rPr>
              <a:t> </a:t>
            </a:r>
            <a:r>
              <a:rPr lang="en" altLang="ko-KR" sz="1600" dirty="0">
                <a:latin typeface="Century Schoolbook" panose="02040604050505020304" pitchFamily="18" charset="0"/>
              </a:rPr>
              <a:t>   </a:t>
            </a:r>
            <a:r>
              <a:rPr lang="en" altLang="en-US" sz="1600" dirty="0">
                <a:latin typeface="Century Schoolbook" panose="02040604050505020304" pitchFamily="18" charset="0"/>
              </a:rPr>
              <a:t>* </a:t>
            </a:r>
            <a:r>
              <a:rPr lang="en" altLang="ko-KR" sz="1600" dirty="0">
                <a:latin typeface="Century Schoolbook" panose="02040604050505020304" pitchFamily="18" charset="0"/>
              </a:rPr>
              <a:t>p;     </a:t>
            </a:r>
            <a:r>
              <a:rPr lang="en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d</a:t>
            </a:r>
            <a:r>
              <a:rPr lang="en" alt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eclare </a:t>
            </a:r>
            <a:r>
              <a:rPr lang="en-US" alt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of pointer variable p</a:t>
            </a:r>
            <a:endParaRPr lang="en-US" altLang="ko-KR" sz="1600" dirty="0">
              <a:latin typeface="Century Schoolbook" panose="02040604050505020304" pitchFamily="18" charset="0"/>
            </a:endParaRPr>
          </a:p>
          <a:p>
            <a:pPr latinLnBrk="0"/>
            <a:r>
              <a:rPr lang="en" altLang="ko-KR" sz="1600" dirty="0">
                <a:latin typeface="Century Schoolbook" panose="02040604050505020304" pitchFamily="18" charset="0"/>
              </a:rPr>
              <a:t>p = &amp; i ;</a:t>
            </a:r>
            <a:r>
              <a:rPr lang="en" altLang="en-US" sz="1600" dirty="0">
                <a:latin typeface="Century Schoolbook" panose="02040604050505020304" pitchFamily="18" charset="0"/>
              </a:rPr>
              <a:t> </a:t>
            </a:r>
            <a:r>
              <a:rPr lang="en" altLang="ko-KR" sz="1600" dirty="0">
                <a:latin typeface="Century Schoolbook" panose="02040604050505020304" pitchFamily="18" charset="0"/>
              </a:rPr>
              <a:t>      </a:t>
            </a:r>
            <a:r>
              <a:rPr lang="en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// </a:t>
            </a:r>
            <a:r>
              <a:rPr lang="en-US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assign t</a:t>
            </a:r>
            <a:r>
              <a:rPr lang="en" alt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he address of variable </a:t>
            </a:r>
            <a:r>
              <a:rPr lang="en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i </a:t>
            </a:r>
            <a:r>
              <a:rPr lang="en" altLang="en-US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to pointer </a:t>
            </a:r>
            <a:r>
              <a:rPr lang="en" altLang="ko-KR" sz="1600" dirty="0">
                <a:solidFill>
                  <a:srgbClr val="00B050"/>
                </a:solidFill>
                <a:latin typeface="Century Schoolbook" panose="02040604050505020304" pitchFamily="18" charset="0"/>
              </a:rPr>
              <a:t>p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17F78D-1B35-4F5A-AAFD-5AD9135372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8" y="3429000"/>
            <a:ext cx="9144000" cy="21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904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Declaration of various pointers</a:t>
            </a:r>
          </a:p>
        </p:txBody>
      </p:sp>
      <p:sp>
        <p:nvSpPr>
          <p:cNvPr id="100356" name="Rectangle 4"/>
          <p:cNvSpPr>
            <a:spLocks noChangeArrowheads="1"/>
          </p:cNvSpPr>
          <p:nvPr/>
        </p:nvSpPr>
        <p:spPr bwMode="auto">
          <a:xfrm>
            <a:off x="800767" y="1700808"/>
            <a:ext cx="7777162" cy="2088927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en-US" sz="1600" dirty="0">
                <a:latin typeface="Trebuchet MS" pitchFamily="34" charset="0"/>
              </a:rPr>
              <a:t>c = 'A’;</a:t>
            </a:r>
            <a:r>
              <a:rPr lang="en" altLang="ko-KR" sz="1600" dirty="0">
                <a:latin typeface="Trebuchet MS" pitchFamily="34" charset="0"/>
              </a:rPr>
              <a:t>             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character type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Variable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f = 36.5;</a:t>
            </a:r>
            <a:r>
              <a:rPr lang="en" altLang="ko-KR" sz="1600" dirty="0">
                <a:latin typeface="Trebuchet MS" pitchFamily="34" charset="0"/>
              </a:rPr>
              <a:t>          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Real number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variable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f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" altLang="en-US" sz="1600" dirty="0">
                <a:latin typeface="Trebuchet MS" pitchFamily="34" charset="0"/>
              </a:rPr>
              <a:t>d = 3.141592;</a:t>
            </a:r>
            <a:r>
              <a:rPr lang="en" altLang="ko-KR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Real number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Variable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d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en-US" sz="1600" dirty="0">
                <a:latin typeface="Trebuchet MS" pitchFamily="34" charset="0"/>
              </a:rPr>
              <a:t>*pc = &amp;c;</a:t>
            </a:r>
            <a:r>
              <a:rPr lang="en" altLang="ko-KR" sz="1600" dirty="0">
                <a:latin typeface="Trebuchet MS" pitchFamily="34" charset="0"/>
              </a:rPr>
              <a:t>           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characters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indicated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pointer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pc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* pf = &amp;f;</a:t>
            </a:r>
            <a:r>
              <a:rPr lang="en" altLang="ko-KR" sz="1600" dirty="0">
                <a:latin typeface="Trebuchet MS" pitchFamily="34" charset="0"/>
              </a:rPr>
              <a:t>          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Real number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indicated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pf 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-US" altLang="en-US" sz="1600" dirty="0">
                <a:solidFill>
                  <a:srgbClr val="0000FF"/>
                </a:solidFill>
                <a:latin typeface="Trebuchet MS" pitchFamily="34" charset="0"/>
              </a:rPr>
              <a:t>D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ouble </a:t>
            </a:r>
            <a:r>
              <a:rPr lang="en" altLang="en-US" sz="1600" dirty="0">
                <a:latin typeface="Trebuchet MS" pitchFamily="34" charset="0"/>
              </a:rPr>
              <a:t>* pd = &amp;d;</a:t>
            </a:r>
            <a:r>
              <a:rPr lang="en" altLang="ko-KR" sz="1600" dirty="0">
                <a:latin typeface="Trebuchet MS" pitchFamily="34" charset="0"/>
              </a:rPr>
              <a:t>       </a:t>
            </a:r>
            <a:r>
              <a:rPr lang="en" altLang="en-US" sz="1600" dirty="0">
                <a:latin typeface="Trebuchet MS" pitchFamily="34" charset="0"/>
              </a:rPr>
              <a:t>/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 </a:t>
            </a:r>
            <a:r>
              <a:rPr lang="en-US" altLang="ko-KR" sz="1600" dirty="0">
                <a:solidFill>
                  <a:srgbClr val="008000"/>
                </a:solidFill>
                <a:latin typeface="Trebuchet MS" pitchFamily="34" charset="0"/>
              </a:rPr>
              <a:t>Real number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indicated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  <a:ea typeface="새굴림" pitchFamily="18" charset="-127"/>
              </a:rPr>
              <a:t>Pointer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pd</a:t>
            </a:r>
            <a:endParaRPr lang="en-US" altLang="en-US" sz="1600" dirty="0">
              <a:solidFill>
                <a:srgbClr val="008000"/>
              </a:solidFill>
              <a:latin typeface="Trebuchet MS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A6C0093-B555-4DE7-AC13-970CD1EE8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9" y="3799853"/>
            <a:ext cx="4883136" cy="295624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12648" y="1600200"/>
            <a:ext cx="8137620" cy="400852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i = 10;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f = 12.3;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pi 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pf = </a:t>
            </a:r>
            <a:r>
              <a:rPr lang="en" altLang="ko-KR" sz="1600" dirty="0">
                <a:solidFill>
                  <a:srgbClr val="6F008A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NULL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pi = &amp;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;</a:t>
            </a: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pf = &amp;f;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"%p % p\n"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pi, &amp;i);</a:t>
            </a: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"%p % p\n"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pf, &amp;f);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77C6179D-4ADB-47ED-A2A8-8EE4A63905C6}"/>
              </a:ext>
            </a:extLst>
          </p:cNvPr>
          <p:cNvGrpSpPr/>
          <p:nvPr/>
        </p:nvGrpSpPr>
        <p:grpSpPr>
          <a:xfrm>
            <a:off x="3923928" y="5257800"/>
            <a:ext cx="4994120" cy="1239426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85E0C3C-AEF9-47CE-8BCE-AE8595527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4285F96-10BC-4219-8453-F98188557009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dirty="0">
                  <a:latin typeface="Trebuchet MS" panose="020B0603020202020204" pitchFamily="34" charset="0"/>
                </a:rPr>
                <a:t>0000002AFF8FFB24 </a:t>
              </a:r>
              <a:r>
                <a:rPr lang="en" altLang="ko-KR" sz="1600" dirty="0" err="1">
                  <a:latin typeface="Trebuchet MS" panose="020B0603020202020204" pitchFamily="34" charset="0"/>
                </a:rPr>
                <a:t>0000002AFF8FFB24</a:t>
              </a:r>
              <a:endParaRPr lang="en-US" altLang="ko-KR" sz="1600" dirty="0">
                <a:latin typeface="Trebuchet MS" panose="020B0603020202020204" pitchFamily="34" charset="0"/>
              </a:endParaRPr>
            </a:p>
            <a:p>
              <a:r>
                <a:rPr lang="en" altLang="ko-KR" sz="1600" dirty="0">
                  <a:latin typeface="Trebuchet MS" panose="020B0603020202020204" pitchFamily="34" charset="0"/>
                </a:rPr>
                <a:t>0000002AFF8FFB48 </a:t>
              </a:r>
              <a:r>
                <a:rPr lang="en" altLang="ko-KR" sz="1600" dirty="0" err="1">
                  <a:latin typeface="Trebuchet MS" panose="020B0603020202020204" pitchFamily="34" charset="0"/>
                </a:rPr>
                <a:t>0000002AFF8FFB48</a:t>
              </a:r>
              <a:endParaRPr lang="en-US" altLang="ko-KR" sz="1400" dirty="0"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45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FA31F-72FA-4D76-9847-12FEC41C2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reference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876500-31F3-45C5-8E5A-65121AF99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00808"/>
            <a:ext cx="8397180" cy="4495800"/>
          </a:xfrm>
        </p:spPr>
        <p:txBody>
          <a:bodyPr/>
          <a:lstStyle/>
          <a:p>
            <a:r>
              <a:rPr lang="en" altLang="ko-KR" dirty="0"/>
              <a:t>NULL </a:t>
            </a:r>
            <a:r>
              <a:rPr lang="en" altLang="en-US" dirty="0"/>
              <a:t>is </a:t>
            </a:r>
            <a:r>
              <a:rPr lang="en" altLang="ko-KR" dirty="0"/>
              <a:t>stdio.h </a:t>
            </a:r>
            <a:r>
              <a:rPr lang="en" altLang="en-US" dirty="0"/>
              <a:t>It means address </a:t>
            </a:r>
            <a:r>
              <a:rPr lang="en" altLang="ko-KR" dirty="0"/>
              <a:t>0 </a:t>
            </a:r>
            <a:r>
              <a:rPr lang="en" altLang="en-US" dirty="0"/>
              <a:t>, a pointer constant defined </a:t>
            </a:r>
            <a:br>
              <a:rPr lang="en" altLang="en-US" dirty="0"/>
            </a:br>
            <a:r>
              <a:rPr lang="en" altLang="en-US" dirty="0"/>
              <a:t>as follows in the header file </a:t>
            </a:r>
            <a:r>
              <a:rPr lang="en" altLang="ko-KR" dirty="0"/>
              <a:t>.</a:t>
            </a:r>
          </a:p>
          <a:p>
            <a:pPr lvl="1"/>
            <a:r>
              <a:rPr lang="en" altLang="ko-KR" dirty="0"/>
              <a:t>#define NULL ((void *)0)</a:t>
            </a:r>
          </a:p>
          <a:p>
            <a:r>
              <a:rPr lang="en" altLang="ko-KR" dirty="0"/>
              <a:t>0 </a:t>
            </a:r>
            <a:r>
              <a:rPr lang="en" altLang="en-US" dirty="0"/>
              <a:t>is generally unusable </a:t>
            </a:r>
            <a:r>
              <a:rPr lang="en" altLang="ko-KR" dirty="0"/>
              <a:t>(the CPU </a:t>
            </a:r>
            <a:r>
              <a:rPr lang="en" altLang="en-US" dirty="0"/>
              <a:t>uses it for interrupts </a:t>
            </a:r>
            <a:r>
              <a:rPr lang="en" altLang="ko-KR" dirty="0"/>
              <a:t>). </a:t>
            </a:r>
            <a:r>
              <a:rPr lang="en" altLang="en-US" dirty="0"/>
              <a:t>Therefore, if the value of a pointer variable is </a:t>
            </a:r>
            <a:r>
              <a:rPr lang="en" altLang="ko-KR" dirty="0"/>
              <a:t>0 </a:t>
            </a:r>
            <a:r>
              <a:rPr lang="en" altLang="en-US" dirty="0"/>
              <a:t>, we can assume that </a:t>
            </a:r>
            <a:br>
              <a:rPr lang="en" altLang="en-US" dirty="0"/>
            </a:br>
            <a:r>
              <a:rPr lang="en" altLang="en-US" dirty="0"/>
              <a:t>it is not pointing to anything </a:t>
            </a:r>
            <a:r>
              <a:rPr lang="en" altLang="ko-KR" dirty="0"/>
              <a:t>.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BED5F2F-1043-24C1-8757-53DF273D6F71}"/>
              </a:ext>
            </a:extLst>
          </p:cNvPr>
          <p:cNvSpPr/>
          <p:nvPr/>
        </p:nvSpPr>
        <p:spPr>
          <a:xfrm>
            <a:off x="2123728" y="4365104"/>
            <a:ext cx="1728192" cy="64807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/>
              <a:t>NULL </a:t>
            </a:r>
            <a:r>
              <a:rPr lang="en" altLang="en-US" dirty="0"/>
              <a:t>pointer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00E97-F0C3-BAD3-BEFB-DDA8324CC3C1}"/>
              </a:ext>
            </a:extLst>
          </p:cNvPr>
          <p:cNvSpPr txBox="1"/>
          <p:nvPr/>
        </p:nvSpPr>
        <p:spPr>
          <a:xfrm>
            <a:off x="4629586" y="4509120"/>
            <a:ext cx="2246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400" b="1" dirty="0">
                <a:solidFill>
                  <a:srgbClr val="0000FF"/>
                </a:solidFill>
              </a:rPr>
              <a:t>Pointing to nothing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6FDF173F-F9E3-5BC5-EBA1-A017367A3B77}"/>
              </a:ext>
            </a:extLst>
          </p:cNvPr>
          <p:cNvSpPr/>
          <p:nvPr/>
        </p:nvSpPr>
        <p:spPr>
          <a:xfrm>
            <a:off x="3909505" y="4338127"/>
            <a:ext cx="662495" cy="648072"/>
          </a:xfrm>
          <a:prstGeom prst="rightArrow">
            <a:avLst>
              <a:gd name="adj1" fmla="val 24854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78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Indirect reference operator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r>
              <a:rPr lang="en" altLang="en-US" dirty="0">
                <a:solidFill>
                  <a:schemeClr val="tx2"/>
                </a:solidFill>
                <a:latin typeface="Trebuchet MS" pitchFamily="34" charset="0"/>
              </a:rPr>
              <a:t>Indirect reference operator * </a:t>
            </a:r>
            <a:r>
              <a:rPr lang="en" altLang="ko-KR" dirty="0">
                <a:latin typeface="Trebuchet MS" pitchFamily="34" charset="0"/>
              </a:rPr>
              <a:t>: </a:t>
            </a:r>
            <a:r>
              <a:rPr lang="en" altLang="en-US" dirty="0">
                <a:latin typeface="Trebuchet MS" pitchFamily="34" charset="0"/>
              </a:rPr>
              <a:t>Operator that retrieves the value pointed to by the pointer</a:t>
            </a:r>
            <a:endParaRPr lang="en-US" altLang="ko-KR" dirty="0">
              <a:latin typeface="Trebuchet MS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83419" y="2790008"/>
            <a:ext cx="7777162" cy="165618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= 10;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p = &amp;i ;</a:t>
            </a:r>
          </a:p>
          <a:p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 err="1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*p);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277303-112C-477B-B7E0-4CDA7613A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4581128"/>
            <a:ext cx="7452320" cy="2156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365126"/>
            <a:ext cx="8784976" cy="1325563"/>
          </a:xfrm>
        </p:spPr>
        <p:txBody>
          <a:bodyPr/>
          <a:lstStyle/>
          <a:p>
            <a:r>
              <a:rPr lang="en" altLang="en-US" dirty="0"/>
              <a:t>Interpretation of indirect reference operators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Indirect reference operator </a:t>
            </a:r>
            <a:r>
              <a:rPr lang="en" altLang="ko-KR" dirty="0"/>
              <a:t>: </a:t>
            </a:r>
            <a:r>
              <a:rPr lang="en" altLang="en-US" dirty="0"/>
              <a:t>Reads a value based on the type of the pointer at the specified location </a:t>
            </a:r>
            <a:r>
              <a:rPr lang="en" altLang="ko-KR" dirty="0"/>
              <a:t>.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899592" y="2859640"/>
            <a:ext cx="7704137" cy="93503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int 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*pi = (int *)10000;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char 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*pc = (char *)10000;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</a:p>
          <a:p>
            <a:pPr marL="127000" marR="0" indent="0" algn="l" fontAlgn="base" latinLnBrk="0">
              <a:spcBef>
                <a:spcPts val="0"/>
              </a:spcBef>
              <a:spcAft>
                <a:spcPts val="0"/>
              </a:spcAft>
            </a:pPr>
            <a:r>
              <a:rPr lang="en" altLang="ko-KR" sz="1800" kern="0" spc="0" dirty="0">
                <a:solidFill>
                  <a:srgbClr val="0000FF"/>
                </a:solidFill>
                <a:effectLst/>
                <a:latin typeface="한양신명조"/>
                <a:ea typeface="휴먼명조"/>
              </a:rPr>
              <a:t>double 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  <a:ea typeface="휴먼명조"/>
              </a:rPr>
              <a:t>*pd = (double *)10000;</a:t>
            </a:r>
            <a:r>
              <a:rPr lang="en" altLang="ko-KR" sz="1800" kern="0" spc="0" dirty="0">
                <a:solidFill>
                  <a:srgbClr val="000000"/>
                </a:solidFill>
                <a:effectLst/>
                <a:latin typeface="한양신명조"/>
              </a:rPr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E367B32-75EC-46DD-AEE0-7B463BC10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36" y="4323167"/>
            <a:ext cx="7524328" cy="234908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&amp; </a:t>
            </a:r>
            <a:r>
              <a:rPr lang="en" altLang="en-US" dirty="0"/>
              <a:t>operator and </a:t>
            </a:r>
            <a:r>
              <a:rPr lang="en" altLang="ko-KR" dirty="0"/>
              <a:t>* </a:t>
            </a:r>
            <a:r>
              <a:rPr lang="en" altLang="en-US" dirty="0"/>
              <a:t>operator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552" y="1825625"/>
            <a:ext cx="7776864" cy="4351338"/>
          </a:xfrm>
        </p:spPr>
        <p:txBody>
          <a:bodyPr/>
          <a:lstStyle/>
          <a:p>
            <a:r>
              <a:rPr lang="en" altLang="ko-KR" dirty="0"/>
              <a:t>&amp; </a:t>
            </a:r>
            <a:r>
              <a:rPr lang="en" altLang="en-US" dirty="0"/>
              <a:t>operator </a:t>
            </a:r>
            <a:r>
              <a:rPr lang="en" altLang="ko-KR" dirty="0"/>
              <a:t>: </a:t>
            </a:r>
            <a:r>
              <a:rPr lang="en" altLang="en-US" dirty="0"/>
              <a:t>returns the address of a variable</a:t>
            </a:r>
            <a:endParaRPr lang="en-US" altLang="ko-KR" dirty="0"/>
          </a:p>
          <a:p>
            <a:r>
              <a:rPr lang="en" altLang="ko-KR" dirty="0"/>
              <a:t>* </a:t>
            </a:r>
            <a:r>
              <a:rPr lang="en" altLang="en-US" dirty="0"/>
              <a:t>Operator </a:t>
            </a:r>
            <a:r>
              <a:rPr lang="en" altLang="ko-KR" dirty="0"/>
              <a:t>: </a:t>
            </a:r>
            <a:r>
              <a:rPr lang="en" altLang="en-US" dirty="0"/>
              <a:t>Returns the contents of the location pointed by the pointer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14C18A-1033-42B1-B46C-91D4F808F1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311172"/>
            <a:ext cx="7380312" cy="28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68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Pointer Example </a:t>
            </a:r>
            <a:r>
              <a:rPr lang="en" altLang="ko-KR"/>
              <a:t>#1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00767" y="1727273"/>
            <a:ext cx="7777162" cy="460771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i = 3000;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*p=NULL;</a:t>
            </a:r>
            <a:endParaRPr lang="en-US" altLang="ko-KR" sz="1600" b="0" i="0" u="none" strike="noStrike" baseline="0" dirty="0">
              <a:solidFill>
                <a:srgbClr val="008000"/>
              </a:solidFill>
              <a:latin typeface="Century Schoolbook" panose="02040604050505020304" pitchFamily="18" charset="0"/>
            </a:endParaRP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 = &amp;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  <a:endParaRPr lang="en-US" altLang="ko-KR" sz="1600" b="0" i="0" u="none" strike="noStrike" baseline="0" dirty="0">
              <a:solidFill>
                <a:srgbClr val="008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"p = %p\n"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p);</a:t>
            </a:r>
            <a:endParaRPr lang="pt-BR" altLang="ko-KR" sz="1600" b="0" i="0" u="none" strike="noStrike" baseline="0" dirty="0">
              <a:solidFill>
                <a:srgbClr val="008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"&amp;i = %p\n\n"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&amp;i);</a:t>
            </a:r>
            <a:endParaRPr lang="pt-BR" altLang="ko-KR" sz="1600" b="0" i="0" u="none" strike="noStrike" baseline="0" dirty="0">
              <a:solidFill>
                <a:srgbClr val="008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 (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" i = %d\n"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i );</a:t>
            </a:r>
            <a:endParaRPr lang="en-US" altLang="ko-KR" sz="1600" b="0" i="0" u="none" strike="noStrike" baseline="0" dirty="0">
              <a:solidFill>
                <a:srgbClr val="008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"*p = %d\n"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*p);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   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5404331" y="2257631"/>
            <a:ext cx="2336934" cy="752417"/>
            <a:chOff x="5363862" y="1325134"/>
            <a:chExt cx="3089866" cy="1072176"/>
          </a:xfrm>
        </p:grpSpPr>
        <p:sp>
          <p:nvSpPr>
            <p:cNvPr id="49" name="Freeform 5"/>
            <p:cNvSpPr>
              <a:spLocks/>
            </p:cNvSpPr>
            <p:nvPr/>
          </p:nvSpPr>
          <p:spPr bwMode="auto">
            <a:xfrm>
              <a:off x="5792505" y="1426065"/>
              <a:ext cx="629284" cy="622127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6"/>
            <p:cNvSpPr>
              <a:spLocks/>
            </p:cNvSpPr>
            <p:nvPr/>
          </p:nvSpPr>
          <p:spPr bwMode="auto">
            <a:xfrm>
              <a:off x="5363862" y="1426065"/>
              <a:ext cx="428643" cy="622127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mpd="sng">
              <a:solidFill>
                <a:srgbClr val="F79646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5"/>
            <p:cNvSpPr>
              <a:spLocks/>
            </p:cNvSpPr>
            <p:nvPr/>
          </p:nvSpPr>
          <p:spPr bwMode="auto">
            <a:xfrm>
              <a:off x="7824444" y="1485618"/>
              <a:ext cx="629284" cy="591932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6"/>
            <p:cNvSpPr>
              <a:spLocks/>
            </p:cNvSpPr>
            <p:nvPr/>
          </p:nvSpPr>
          <p:spPr bwMode="auto">
            <a:xfrm>
              <a:off x="7395801" y="1485618"/>
              <a:ext cx="428643" cy="591932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mpd="sng">
              <a:solidFill>
                <a:srgbClr val="C0504D">
                  <a:alpha val="50000"/>
                </a:srgb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Oval 7"/>
            <p:cNvSpPr>
              <a:spLocks noChangeArrowheads="1"/>
            </p:cNvSpPr>
            <p:nvPr/>
          </p:nvSpPr>
          <p:spPr bwMode="auto">
            <a:xfrm>
              <a:off x="7512281" y="1399344"/>
              <a:ext cx="902380" cy="59564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r>
                <a:rPr kumimoji="1" lang="en" altLang="ko-KR" sz="1600">
                  <a:latin typeface="Lucida Calligraphy" pitchFamily="66" charset="0"/>
                  <a:ea typeface="굴림" pitchFamily="50" charset="-127"/>
                </a:rPr>
                <a:t>3000</a:t>
              </a:r>
              <a:endParaRPr kumimoji="1" lang="en-US" altLang="ko-KR" sz="1600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61" name="Oval 7"/>
            <p:cNvSpPr>
              <a:spLocks noChangeArrowheads="1"/>
            </p:cNvSpPr>
            <p:nvPr/>
          </p:nvSpPr>
          <p:spPr bwMode="auto">
            <a:xfrm>
              <a:off x="5411949" y="1325134"/>
              <a:ext cx="961752" cy="639561"/>
            </a:xfrm>
            <a:prstGeom prst="ellipse">
              <a:avLst/>
            </a:pr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</p:spPr>
          <p:txBody>
            <a:bodyPr wrap="none" anchor="ctr"/>
            <a:lstStyle/>
            <a:p>
              <a:pPr algn="ctr" eaLnBrk="1" latinLnBrk="1" hangingPunct="1"/>
              <a:endParaRPr kumimoji="1" lang="en-US" altLang="ko-KR" dirty="0">
                <a:latin typeface="Lucida Calligraphy" pitchFamily="66" charset="0"/>
                <a:ea typeface="굴림" pitchFamily="50" charset="-127"/>
              </a:endParaRPr>
            </a:p>
          </p:txBody>
        </p:sp>
        <p:sp>
          <p:nvSpPr>
            <p:cNvPr id="57" name="Freeform 9"/>
            <p:cNvSpPr>
              <a:spLocks/>
            </p:cNvSpPr>
            <p:nvPr/>
          </p:nvSpPr>
          <p:spPr bwMode="auto">
            <a:xfrm>
              <a:off x="7395801" y="1624917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127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Freeform 8"/>
            <p:cNvSpPr>
              <a:spLocks/>
            </p:cNvSpPr>
            <p:nvPr/>
          </p:nvSpPr>
          <p:spPr bwMode="auto">
            <a:xfrm>
              <a:off x="8025085" y="1625785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5400000" scaled="1"/>
            </a:gradFill>
            <a:ln w="6350" cap="flat" cmpd="sng">
              <a:solidFill>
                <a:srgbClr val="C0504D">
                  <a:alpha val="50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521901" y="1697221"/>
              <a:ext cx="396765" cy="65786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ko-KR" sz="2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i</a:t>
              </a:r>
              <a:endParaRPr kumimoji="0" lang="ko-KR" altLang="en-US" sz="2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sp>
          <p:nvSpPr>
            <p:cNvPr id="51" name="Freeform 9"/>
            <p:cNvSpPr>
              <a:spLocks/>
            </p:cNvSpPr>
            <p:nvPr/>
          </p:nvSpPr>
          <p:spPr bwMode="auto">
            <a:xfrm>
              <a:off x="5363862" y="1571160"/>
              <a:ext cx="629284" cy="771525"/>
            </a:xfrm>
            <a:custGeom>
              <a:avLst/>
              <a:gdLst>
                <a:gd name="T0" fmla="*/ 0 w 727"/>
                <a:gd name="T1" fmla="*/ 0 h 1332"/>
                <a:gd name="T2" fmla="*/ 0 w 727"/>
                <a:gd name="T3" fmla="*/ 894 h 1332"/>
                <a:gd name="T4" fmla="*/ 37 w 727"/>
                <a:gd name="T5" fmla="*/ 916 h 1332"/>
                <a:gd name="T6" fmla="*/ 37 w 727"/>
                <a:gd name="T7" fmla="*/ 916 h 1332"/>
                <a:gd name="T8" fmla="*/ 727 w 727"/>
                <a:gd name="T9" fmla="*/ 1332 h 1332"/>
                <a:gd name="T10" fmla="*/ 727 w 727"/>
                <a:gd name="T11" fmla="*/ 298 h 1332"/>
                <a:gd name="T12" fmla="*/ 0 w 727"/>
                <a:gd name="T13" fmla="*/ 0 h 1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27" h="1332">
                  <a:moveTo>
                    <a:pt x="0" y="0"/>
                  </a:moveTo>
                  <a:lnTo>
                    <a:pt x="0" y="894"/>
                  </a:lnTo>
                  <a:lnTo>
                    <a:pt x="37" y="916"/>
                  </a:lnTo>
                  <a:lnTo>
                    <a:pt x="37" y="916"/>
                  </a:lnTo>
                  <a:lnTo>
                    <a:pt x="727" y="1332"/>
                  </a:lnTo>
                  <a:lnTo>
                    <a:pt x="727" y="29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127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2" name="Freeform 8"/>
            <p:cNvSpPr>
              <a:spLocks/>
            </p:cNvSpPr>
            <p:nvPr/>
          </p:nvSpPr>
          <p:spPr bwMode="auto">
            <a:xfrm>
              <a:off x="5993146" y="1572028"/>
              <a:ext cx="428643" cy="771525"/>
            </a:xfrm>
            <a:custGeom>
              <a:avLst/>
              <a:gdLst>
                <a:gd name="T0" fmla="*/ 0 w 700"/>
                <a:gd name="T1" fmla="*/ 1312 h 1312"/>
                <a:gd name="T2" fmla="*/ 700 w 700"/>
                <a:gd name="T3" fmla="*/ 866 h 1312"/>
                <a:gd name="T4" fmla="*/ 700 w 700"/>
                <a:gd name="T5" fmla="*/ 0 h 1312"/>
                <a:gd name="T6" fmla="*/ 0 w 700"/>
                <a:gd name="T7" fmla="*/ 288 h 1312"/>
                <a:gd name="T8" fmla="*/ 0 w 700"/>
                <a:gd name="T9" fmla="*/ 1312 h 1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0" h="1312">
                  <a:moveTo>
                    <a:pt x="0" y="1312"/>
                  </a:moveTo>
                  <a:lnTo>
                    <a:pt x="700" y="866"/>
                  </a:lnTo>
                  <a:lnTo>
                    <a:pt x="700" y="0"/>
                  </a:lnTo>
                  <a:lnTo>
                    <a:pt x="0" y="288"/>
                  </a:lnTo>
                  <a:lnTo>
                    <a:pt x="0" y="1312"/>
                  </a:lnTo>
                  <a:close/>
                </a:path>
              </a:pathLst>
            </a:custGeom>
            <a:gradFill rotWithShape="1">
              <a:gsLst>
                <a:gs pos="0">
                  <a:sysClr val="window" lastClr="FFFFFF">
                    <a:alpha val="50000"/>
                  </a:sysClr>
                </a:gs>
                <a:gs pos="100000">
                  <a:srgbClr val="F79646">
                    <a:lumMod val="40000"/>
                    <a:lumOff val="60000"/>
                  </a:srgbClr>
                </a:gs>
              </a:gsLst>
              <a:lin ang="5400000" scaled="1"/>
            </a:gradFill>
            <a:ln w="6350" cap="flat" cmpd="sng">
              <a:solidFill>
                <a:srgbClr val="F7964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36572" y="1649012"/>
              <a:ext cx="468827" cy="57014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altLang="ko-KR" sz="20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rPr>
                <a:t>p</a:t>
              </a:r>
              <a:endParaRPr kumimoji="0" lang="ko-KR" altLang="en-US" sz="20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Lucida Calligraphy" pitchFamily="66" charset="0"/>
              </a:endParaRPr>
            </a:p>
          </p:txBody>
        </p:sp>
        <p:cxnSp>
          <p:nvCxnSpPr>
            <p:cNvPr id="62" name="직선 화살표 연결선 61"/>
            <p:cNvCxnSpPr/>
            <p:nvPr/>
          </p:nvCxnSpPr>
          <p:spPr bwMode="auto">
            <a:xfrm>
              <a:off x="5892825" y="1592304"/>
              <a:ext cx="1502976" cy="189280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56793E5-6AAD-49C8-8D6D-F91C31E83D80}"/>
              </a:ext>
            </a:extLst>
          </p:cNvPr>
          <p:cNvGrpSpPr/>
          <p:nvPr/>
        </p:nvGrpSpPr>
        <p:grpSpPr>
          <a:xfrm>
            <a:off x="5926024" y="4800898"/>
            <a:ext cx="2977896" cy="1776996"/>
            <a:chOff x="5038165" y="815788"/>
            <a:chExt cx="3663880" cy="1316231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52137A3-7BF5-47A6-A14B-8E7DB8015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A86391F-AA8F-48F1-A431-4E978D75D733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dirty="0">
                  <a:latin typeface="Trebuchet MS" panose="020B0603020202020204" pitchFamily="34" charset="0"/>
                </a:rPr>
                <a:t>p = 0000006DEA0FFBD4</a:t>
              </a:r>
            </a:p>
            <a:p>
              <a:r>
                <a:rPr lang="en" altLang="ko-KR" sz="1600" dirty="0">
                  <a:latin typeface="Trebuchet MS" panose="020B0603020202020204" pitchFamily="34" charset="0"/>
                </a:rPr>
                <a:t>&amp; </a:t>
              </a:r>
              <a:r>
                <a:rPr lang="en" altLang="ko-KR" sz="1600" dirty="0" err="1">
                  <a:latin typeface="Trebuchet MS" panose="020B0603020202020204" pitchFamily="34" charset="0"/>
                </a:rPr>
                <a:t>i </a:t>
              </a:r>
              <a:r>
                <a:rPr lang="en" altLang="ko-KR" sz="1600" dirty="0">
                  <a:latin typeface="Trebuchet MS" panose="020B0603020202020204" pitchFamily="34" charset="0"/>
                </a:rPr>
                <a:t>= 0000006DEA0FFBD4</a:t>
              </a:r>
            </a:p>
            <a:p>
              <a:endParaRPr lang="en-US" altLang="ko-KR" sz="1600" dirty="0">
                <a:latin typeface="Trebuchet MS" panose="020B0603020202020204" pitchFamily="34" charset="0"/>
              </a:endParaRPr>
            </a:p>
            <a:p>
              <a:r>
                <a:rPr lang="en" altLang="ko-KR" sz="1600" dirty="0" err="1">
                  <a:latin typeface="Trebuchet MS" panose="020B0603020202020204" pitchFamily="34" charset="0"/>
                </a:rPr>
                <a:t>i </a:t>
              </a:r>
              <a:r>
                <a:rPr lang="en" altLang="ko-KR" sz="1600" dirty="0">
                  <a:latin typeface="Trebuchet MS" panose="020B0603020202020204" pitchFamily="34" charset="0"/>
                </a:rPr>
                <a:t>= 3000</a:t>
              </a:r>
            </a:p>
            <a:p>
              <a:r>
                <a:rPr lang="en" altLang="ko-KR" sz="1600" dirty="0">
                  <a:latin typeface="Trebuchet MS" panose="020B0603020202020204" pitchFamily="34" charset="0"/>
                </a:rPr>
                <a:t>*p = 3000</a:t>
              </a:r>
              <a:endParaRPr lang="nn-NO" altLang="ko-KR" sz="1400" dirty="0">
                <a:latin typeface="Trebuchet MS" pitchFamily="34" charset="0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Pointer Example </a:t>
            </a:r>
            <a:r>
              <a:rPr lang="en" altLang="ko-KR" dirty="0"/>
              <a:t>#2</a:t>
            </a:r>
          </a:p>
        </p:txBody>
      </p:sp>
      <p:sp>
        <p:nvSpPr>
          <p:cNvPr id="103428" name="Rectangle 4"/>
          <p:cNvSpPr>
            <a:spLocks noChangeArrowheads="1"/>
          </p:cNvSpPr>
          <p:nvPr/>
        </p:nvSpPr>
        <p:spPr bwMode="auto">
          <a:xfrm>
            <a:off x="800767" y="1560102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&lt; </a:t>
            </a:r>
            <a:r>
              <a:rPr lang="en" altLang="ko-KR" sz="1600" kern="0" dirty="0" err="1">
                <a:solidFill>
                  <a:srgbClr val="A31515"/>
                </a:solidFill>
                <a:latin typeface="Trebuchet MS" pitchFamily="34" charset="0"/>
              </a:rPr>
              <a:t>stdio.h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&gt;</a:t>
            </a: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FF"/>
              </a:solidFill>
              <a:latin typeface="Trebuchet MS" pitchFamily="34" charset="0"/>
            </a:endParaRP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main( </a:t>
            </a: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{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dirty="0">
                <a:latin typeface="Trebuchet MS" pitchFamily="34" charset="0"/>
              </a:rPr>
              <a:t>x=10, y=20;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*p;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 = &amp;x;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dirty="0">
                <a:latin typeface="Trebuchet MS" pitchFamily="34" charset="0"/>
              </a:rPr>
              <a:t>printf (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</a:rPr>
              <a:t>"p = %p\n" </a:t>
            </a:r>
            <a:r>
              <a:rPr lang="en" altLang="ko-KR" sz="1600" dirty="0">
                <a:latin typeface="Trebuchet MS" pitchFamily="34" charset="0"/>
              </a:rPr>
              <a:t>, p);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%u\n\n"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kern="0" dirty="0">
              <a:solidFill>
                <a:srgbClr val="000000"/>
              </a:solidFill>
              <a:latin typeface="Trebuchet MS" pitchFamily="34" charset="0"/>
            </a:endParaRP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 = &amp;y;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"p = %p\n"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p);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printf ( </a:t>
            </a:r>
            <a:r>
              <a:rPr lang="en" altLang="ko-KR" sz="1600" kern="0" dirty="0">
                <a:solidFill>
                  <a:srgbClr val="A31515"/>
                </a:solidFill>
                <a:latin typeface="Trebuchet MS" pitchFamily="34" charset="0"/>
              </a:rPr>
              <a:t>"*p = %u\n"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, *p);</a:t>
            </a:r>
          </a:p>
          <a:p>
            <a:pPr lvl="1"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0;</a:t>
            </a:r>
          </a:p>
          <a:p>
            <a:pPr latinLnBrk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solidFill>
                  <a:srgbClr val="000000"/>
                </a:solidFill>
                <a:latin typeface="Trebuchet MS" pitchFamily="34" charset="0"/>
              </a:rPr>
              <a:t>}</a:t>
            </a:r>
          </a:p>
        </p:txBody>
      </p:sp>
      <p:sp>
        <p:nvSpPr>
          <p:cNvPr id="103430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5311208" y="1560102"/>
            <a:ext cx="2162670" cy="1465674"/>
            <a:chOff x="4662796" y="857810"/>
            <a:chExt cx="3147537" cy="2521577"/>
          </a:xfrm>
        </p:grpSpPr>
        <p:grpSp>
          <p:nvGrpSpPr>
            <p:cNvPr id="5" name="그룹 4"/>
            <p:cNvGrpSpPr/>
            <p:nvPr/>
          </p:nvGrpSpPr>
          <p:grpSpPr>
            <a:xfrm>
              <a:off x="6752406" y="2381421"/>
              <a:ext cx="1057927" cy="997966"/>
              <a:chOff x="6752406" y="2381421"/>
              <a:chExt cx="1057927" cy="997966"/>
            </a:xfrm>
          </p:grpSpPr>
          <p:sp>
            <p:nvSpPr>
              <p:cNvPr id="55" name="Freeform 5"/>
              <p:cNvSpPr>
                <a:spLocks/>
              </p:cNvSpPr>
              <p:nvPr/>
            </p:nvSpPr>
            <p:spPr bwMode="auto">
              <a:xfrm>
                <a:off x="7181049" y="2467695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Freeform 6"/>
              <p:cNvSpPr>
                <a:spLocks/>
              </p:cNvSpPr>
              <p:nvPr/>
            </p:nvSpPr>
            <p:spPr bwMode="auto">
              <a:xfrm>
                <a:off x="6752406" y="2467695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0" name="Oval 7"/>
              <p:cNvSpPr>
                <a:spLocks noChangeArrowheads="1"/>
              </p:cNvSpPr>
              <p:nvPr/>
            </p:nvSpPr>
            <p:spPr bwMode="auto">
              <a:xfrm>
                <a:off x="6868886" y="2381421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" altLang="ko-KR" sz="1400" dirty="0">
                    <a:latin typeface="Lucida Calligraphy" pitchFamily="66" charset="0"/>
                    <a:ea typeface="굴림" pitchFamily="50" charset="-127"/>
                  </a:rPr>
                  <a:t>20</a:t>
                </a:r>
              </a:p>
            </p:txBody>
          </p:sp>
          <p:sp>
            <p:nvSpPr>
              <p:cNvPr id="57" name="Freeform 9"/>
              <p:cNvSpPr>
                <a:spLocks/>
              </p:cNvSpPr>
              <p:nvPr/>
            </p:nvSpPr>
            <p:spPr bwMode="auto">
              <a:xfrm>
                <a:off x="6752406" y="2606994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8" name="Freeform 8"/>
              <p:cNvSpPr>
                <a:spLocks/>
              </p:cNvSpPr>
              <p:nvPr/>
            </p:nvSpPr>
            <p:spPr bwMode="auto">
              <a:xfrm>
                <a:off x="7381690" y="2607862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6878506" y="2679300"/>
                <a:ext cx="527726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y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6" name="그룹 5"/>
            <p:cNvGrpSpPr/>
            <p:nvPr/>
          </p:nvGrpSpPr>
          <p:grpSpPr>
            <a:xfrm>
              <a:off x="4662796" y="1213791"/>
              <a:ext cx="1057927" cy="1018419"/>
              <a:chOff x="4662796" y="1213791"/>
              <a:chExt cx="1057927" cy="1018419"/>
            </a:xfrm>
          </p:grpSpPr>
          <p:sp>
            <p:nvSpPr>
              <p:cNvPr id="49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0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61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51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4735506" y="1537671"/>
                <a:ext cx="492729" cy="635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altLang="ko-KR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4" name="그룹 3"/>
            <p:cNvGrpSpPr/>
            <p:nvPr/>
          </p:nvGrpSpPr>
          <p:grpSpPr>
            <a:xfrm>
              <a:off x="6704165" y="857810"/>
              <a:ext cx="1057927" cy="997966"/>
              <a:chOff x="6704165" y="857810"/>
              <a:chExt cx="1057927" cy="997966"/>
            </a:xfrm>
          </p:grpSpPr>
          <p:sp>
            <p:nvSpPr>
              <p:cNvPr id="23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4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5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" altLang="ko-KR" sz="1400" dirty="0">
                    <a:latin typeface="Lucida Calligraphy" pitchFamily="66" charset="0"/>
                    <a:ea typeface="굴림" pitchFamily="50" charset="-127"/>
                  </a:rPr>
                  <a:t>10</a:t>
                </a:r>
              </a:p>
            </p:txBody>
          </p:sp>
          <p:sp>
            <p:nvSpPr>
              <p:cNvPr id="26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7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6830265" y="1155689"/>
                <a:ext cx="534723" cy="68835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x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35" name="직선 화살표 연결선 34"/>
            <p:cNvCxnSpPr/>
            <p:nvPr/>
          </p:nvCxnSpPr>
          <p:spPr bwMode="auto">
            <a:xfrm>
              <a:off x="5558481" y="1633094"/>
              <a:ext cx="1271784" cy="1130567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직선 화살표 연결선 61"/>
            <p:cNvCxnSpPr/>
            <p:nvPr/>
          </p:nvCxnSpPr>
          <p:spPr bwMode="auto">
            <a:xfrm flipV="1">
              <a:off x="5406081" y="1240050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F50CDEE0-0BB4-49BA-A3BC-BFED907A4D5F}"/>
              </a:ext>
            </a:extLst>
          </p:cNvPr>
          <p:cNvGrpSpPr/>
          <p:nvPr/>
        </p:nvGrpSpPr>
        <p:grpSpPr>
          <a:xfrm>
            <a:off x="5926024" y="4800898"/>
            <a:ext cx="2977896" cy="1776996"/>
            <a:chOff x="5038165" y="815788"/>
            <a:chExt cx="3663880" cy="1316231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284B696-67E0-460F-AAC2-5364D85F3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16001F3-6014-4285-8504-6C7E28D0BE74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dirty="0">
                  <a:latin typeface="Trebuchet MS" pitchFamily="34" charset="0"/>
                </a:rPr>
                <a:t>p = 0000007A8F3AF974</a:t>
              </a:r>
            </a:p>
            <a:p>
              <a:r>
                <a:rPr lang="en" altLang="ko-KR" sz="1600" dirty="0">
                  <a:latin typeface="Trebuchet MS" pitchFamily="34" charset="0"/>
                </a:rPr>
                <a:t>*p = 10</a:t>
              </a:r>
            </a:p>
            <a:p>
              <a:endParaRPr lang="da-DK" altLang="ko-KR" sz="1600" dirty="0">
                <a:latin typeface="Trebuchet MS" pitchFamily="34" charset="0"/>
              </a:endParaRPr>
            </a:p>
            <a:p>
              <a:r>
                <a:rPr lang="en" altLang="ko-KR" sz="1600" dirty="0">
                  <a:latin typeface="Trebuchet MS" pitchFamily="34" charset="0"/>
                </a:rPr>
                <a:t>p = 0000007A8F3AF994</a:t>
              </a:r>
            </a:p>
            <a:p>
              <a:r>
                <a:rPr lang="en" altLang="ko-KR" sz="1600" dirty="0">
                  <a:latin typeface="Trebuchet MS" pitchFamily="34" charset="0"/>
                </a:rPr>
                <a:t>*p = 20</a:t>
              </a:r>
              <a:endParaRPr lang="nn-NO" altLang="ko-KR" sz="1600" dirty="0"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9812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sz="3600"/>
              <a:t>What you will learn in this chapter</a:t>
            </a:r>
          </a:p>
        </p:txBody>
      </p:sp>
      <p:grpSp>
        <p:nvGrpSpPr>
          <p:cNvPr id="146435" name="Group 3"/>
          <p:cNvGrpSpPr>
            <a:grpSpLocks/>
          </p:cNvGrpSpPr>
          <p:nvPr/>
        </p:nvGrpSpPr>
        <p:grpSpPr bwMode="auto">
          <a:xfrm rot="-568598">
            <a:off x="889000" y="1031875"/>
            <a:ext cx="3943350" cy="5443538"/>
            <a:chOff x="811" y="850"/>
            <a:chExt cx="2199" cy="2904"/>
          </a:xfrm>
        </p:grpSpPr>
        <p:sp>
          <p:nvSpPr>
            <p:cNvPr id="146436" name="Freeform 4"/>
            <p:cNvSpPr>
              <a:spLocks/>
            </p:cNvSpPr>
            <p:nvPr/>
          </p:nvSpPr>
          <p:spPr bwMode="auto">
            <a:xfrm>
              <a:off x="811" y="893"/>
              <a:ext cx="2199" cy="2861"/>
            </a:xfrm>
            <a:custGeom>
              <a:avLst/>
              <a:gdLst>
                <a:gd name="T0" fmla="*/ 2737 w 13192"/>
                <a:gd name="T1" fmla="*/ 20 h 17168"/>
                <a:gd name="T2" fmla="*/ 3563 w 13192"/>
                <a:gd name="T3" fmla="*/ 166 h 17168"/>
                <a:gd name="T4" fmla="*/ 4992 w 13192"/>
                <a:gd name="T5" fmla="*/ 416 h 17168"/>
                <a:gd name="T6" fmla="*/ 6789 w 13192"/>
                <a:gd name="T7" fmla="*/ 727 h 17168"/>
                <a:gd name="T8" fmla="*/ 8722 w 13192"/>
                <a:gd name="T9" fmla="*/ 1056 h 17168"/>
                <a:gd name="T10" fmla="*/ 10122 w 13192"/>
                <a:gd name="T11" fmla="*/ 1288 h 17168"/>
                <a:gd name="T12" fmla="*/ 10976 w 13192"/>
                <a:gd name="T13" fmla="*/ 1426 h 17168"/>
                <a:gd name="T14" fmla="*/ 11732 w 13192"/>
                <a:gd name="T15" fmla="*/ 1544 h 17168"/>
                <a:gd name="T16" fmla="*/ 12361 w 13192"/>
                <a:gd name="T17" fmla="*/ 1635 h 17168"/>
                <a:gd name="T18" fmla="*/ 12836 w 13192"/>
                <a:gd name="T19" fmla="*/ 1698 h 17168"/>
                <a:gd name="T20" fmla="*/ 13126 w 13192"/>
                <a:gd name="T21" fmla="*/ 1724 h 17168"/>
                <a:gd name="T22" fmla="*/ 13164 w 13192"/>
                <a:gd name="T23" fmla="*/ 1878 h 17168"/>
                <a:gd name="T24" fmla="*/ 12961 w 13192"/>
                <a:gd name="T25" fmla="*/ 3014 h 17168"/>
                <a:gd name="T26" fmla="*/ 12610 w 13192"/>
                <a:gd name="T27" fmla="*/ 4991 h 17168"/>
                <a:gd name="T28" fmla="*/ 12168 w 13192"/>
                <a:gd name="T29" fmla="*/ 7502 h 17168"/>
                <a:gd name="T30" fmla="*/ 11814 w 13192"/>
                <a:gd name="T31" fmla="*/ 9550 h 17168"/>
                <a:gd name="T32" fmla="*/ 11578 w 13192"/>
                <a:gd name="T33" fmla="*/ 10922 h 17168"/>
                <a:gd name="T34" fmla="*/ 11353 w 13192"/>
                <a:gd name="T35" fmla="*/ 12256 h 17168"/>
                <a:gd name="T36" fmla="*/ 11145 w 13192"/>
                <a:gd name="T37" fmla="*/ 13512 h 17168"/>
                <a:gd name="T38" fmla="*/ 10961 w 13192"/>
                <a:gd name="T39" fmla="*/ 14650 h 17168"/>
                <a:gd name="T40" fmla="*/ 10808 w 13192"/>
                <a:gd name="T41" fmla="*/ 15635 h 17168"/>
                <a:gd name="T42" fmla="*/ 10693 w 13192"/>
                <a:gd name="T43" fmla="*/ 16427 h 17168"/>
                <a:gd name="T44" fmla="*/ 10626 w 13192"/>
                <a:gd name="T45" fmla="*/ 16987 h 17168"/>
                <a:gd name="T46" fmla="*/ 10501 w 13192"/>
                <a:gd name="T47" fmla="*/ 17151 h 17168"/>
                <a:gd name="T48" fmla="*/ 9706 w 13192"/>
                <a:gd name="T49" fmla="*/ 17020 h 17168"/>
                <a:gd name="T50" fmla="*/ 8323 w 13192"/>
                <a:gd name="T51" fmla="*/ 16795 h 17168"/>
                <a:gd name="T52" fmla="*/ 6574 w 13192"/>
                <a:gd name="T53" fmla="*/ 16508 h 17168"/>
                <a:gd name="T54" fmla="*/ 4673 w 13192"/>
                <a:gd name="T55" fmla="*/ 16199 h 17168"/>
                <a:gd name="T56" fmla="*/ 2843 w 13192"/>
                <a:gd name="T57" fmla="*/ 15902 h 17168"/>
                <a:gd name="T58" fmla="*/ 1299 w 13192"/>
                <a:gd name="T59" fmla="*/ 15652 h 17168"/>
                <a:gd name="T60" fmla="*/ 262 w 13192"/>
                <a:gd name="T61" fmla="*/ 15487 h 17168"/>
                <a:gd name="T62" fmla="*/ 28 w 13192"/>
                <a:gd name="T63" fmla="*/ 15297 h 17168"/>
                <a:gd name="T64" fmla="*/ 232 w 13192"/>
                <a:gd name="T65" fmla="*/ 14201 h 17168"/>
                <a:gd name="T66" fmla="*/ 583 w 13192"/>
                <a:gd name="T67" fmla="*/ 12286 h 17168"/>
                <a:gd name="T68" fmla="*/ 1027 w 13192"/>
                <a:gd name="T69" fmla="*/ 9840 h 17168"/>
                <a:gd name="T70" fmla="*/ 1385 w 13192"/>
                <a:gd name="T71" fmla="*/ 7831 h 17168"/>
                <a:gd name="T72" fmla="*/ 1623 w 13192"/>
                <a:gd name="T73" fmla="*/ 6475 h 17168"/>
                <a:gd name="T74" fmla="*/ 1851 w 13192"/>
                <a:gd name="T75" fmla="*/ 5149 h 17168"/>
                <a:gd name="T76" fmla="*/ 2063 w 13192"/>
                <a:gd name="T77" fmla="*/ 3889 h 17168"/>
                <a:gd name="T78" fmla="*/ 2251 w 13192"/>
                <a:gd name="T79" fmla="*/ 2731 h 17168"/>
                <a:gd name="T80" fmla="*/ 2409 w 13192"/>
                <a:gd name="T81" fmla="*/ 1711 h 17168"/>
                <a:gd name="T82" fmla="*/ 2529 w 13192"/>
                <a:gd name="T83" fmla="*/ 865 h 17168"/>
                <a:gd name="T84" fmla="*/ 2604 w 13192"/>
                <a:gd name="T85" fmla="*/ 229 h 17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3192" h="17168">
                  <a:moveTo>
                    <a:pt x="2622" y="0"/>
                  </a:moveTo>
                  <a:lnTo>
                    <a:pt x="2737" y="20"/>
                  </a:lnTo>
                  <a:lnTo>
                    <a:pt x="3059" y="78"/>
                  </a:lnTo>
                  <a:lnTo>
                    <a:pt x="3563" y="166"/>
                  </a:lnTo>
                  <a:lnTo>
                    <a:pt x="4216" y="280"/>
                  </a:lnTo>
                  <a:lnTo>
                    <a:pt x="4992" y="416"/>
                  </a:lnTo>
                  <a:lnTo>
                    <a:pt x="5859" y="567"/>
                  </a:lnTo>
                  <a:lnTo>
                    <a:pt x="6789" y="727"/>
                  </a:lnTo>
                  <a:lnTo>
                    <a:pt x="7754" y="892"/>
                  </a:lnTo>
                  <a:lnTo>
                    <a:pt x="8722" y="1056"/>
                  </a:lnTo>
                  <a:lnTo>
                    <a:pt x="9667" y="1212"/>
                  </a:lnTo>
                  <a:lnTo>
                    <a:pt x="10122" y="1288"/>
                  </a:lnTo>
                  <a:lnTo>
                    <a:pt x="10559" y="1359"/>
                  </a:lnTo>
                  <a:lnTo>
                    <a:pt x="10976" y="1426"/>
                  </a:lnTo>
                  <a:lnTo>
                    <a:pt x="11367" y="1487"/>
                  </a:lnTo>
                  <a:lnTo>
                    <a:pt x="11732" y="1544"/>
                  </a:lnTo>
                  <a:lnTo>
                    <a:pt x="12065" y="1593"/>
                  </a:lnTo>
                  <a:lnTo>
                    <a:pt x="12361" y="1635"/>
                  </a:lnTo>
                  <a:lnTo>
                    <a:pt x="12621" y="1671"/>
                  </a:lnTo>
                  <a:lnTo>
                    <a:pt x="12836" y="1698"/>
                  </a:lnTo>
                  <a:lnTo>
                    <a:pt x="13006" y="1716"/>
                  </a:lnTo>
                  <a:lnTo>
                    <a:pt x="13126" y="1724"/>
                  </a:lnTo>
                  <a:lnTo>
                    <a:pt x="13192" y="1721"/>
                  </a:lnTo>
                  <a:lnTo>
                    <a:pt x="13164" y="1878"/>
                  </a:lnTo>
                  <a:lnTo>
                    <a:pt x="13085" y="2321"/>
                  </a:lnTo>
                  <a:lnTo>
                    <a:pt x="12961" y="3014"/>
                  </a:lnTo>
                  <a:lnTo>
                    <a:pt x="12800" y="3917"/>
                  </a:lnTo>
                  <a:lnTo>
                    <a:pt x="12610" y="4991"/>
                  </a:lnTo>
                  <a:lnTo>
                    <a:pt x="12397" y="6199"/>
                  </a:lnTo>
                  <a:lnTo>
                    <a:pt x="12168" y="7502"/>
                  </a:lnTo>
                  <a:lnTo>
                    <a:pt x="11933" y="8862"/>
                  </a:lnTo>
                  <a:lnTo>
                    <a:pt x="11814" y="9550"/>
                  </a:lnTo>
                  <a:lnTo>
                    <a:pt x="11695" y="10239"/>
                  </a:lnTo>
                  <a:lnTo>
                    <a:pt x="11578" y="10922"/>
                  </a:lnTo>
                  <a:lnTo>
                    <a:pt x="11464" y="11596"/>
                  </a:lnTo>
                  <a:lnTo>
                    <a:pt x="11353" y="12256"/>
                  </a:lnTo>
                  <a:lnTo>
                    <a:pt x="11246" y="12896"/>
                  </a:lnTo>
                  <a:lnTo>
                    <a:pt x="11145" y="13512"/>
                  </a:lnTo>
                  <a:lnTo>
                    <a:pt x="11049" y="14098"/>
                  </a:lnTo>
                  <a:lnTo>
                    <a:pt x="10961" y="14650"/>
                  </a:lnTo>
                  <a:lnTo>
                    <a:pt x="10879" y="15165"/>
                  </a:lnTo>
                  <a:lnTo>
                    <a:pt x="10808" y="15635"/>
                  </a:lnTo>
                  <a:lnTo>
                    <a:pt x="10745" y="16058"/>
                  </a:lnTo>
                  <a:lnTo>
                    <a:pt x="10693" y="16427"/>
                  </a:lnTo>
                  <a:lnTo>
                    <a:pt x="10653" y="16738"/>
                  </a:lnTo>
                  <a:lnTo>
                    <a:pt x="10626" y="16987"/>
                  </a:lnTo>
                  <a:lnTo>
                    <a:pt x="10611" y="17168"/>
                  </a:lnTo>
                  <a:lnTo>
                    <a:pt x="10501" y="17151"/>
                  </a:lnTo>
                  <a:lnTo>
                    <a:pt x="10190" y="17100"/>
                  </a:lnTo>
                  <a:lnTo>
                    <a:pt x="9706" y="17020"/>
                  </a:lnTo>
                  <a:lnTo>
                    <a:pt x="9075" y="16917"/>
                  </a:lnTo>
                  <a:lnTo>
                    <a:pt x="8323" y="16795"/>
                  </a:lnTo>
                  <a:lnTo>
                    <a:pt x="7481" y="16657"/>
                  </a:lnTo>
                  <a:lnTo>
                    <a:pt x="6574" y="16508"/>
                  </a:lnTo>
                  <a:lnTo>
                    <a:pt x="5629" y="16354"/>
                  </a:lnTo>
                  <a:lnTo>
                    <a:pt x="4673" y="16199"/>
                  </a:lnTo>
                  <a:lnTo>
                    <a:pt x="3736" y="16047"/>
                  </a:lnTo>
                  <a:lnTo>
                    <a:pt x="2843" y="15902"/>
                  </a:lnTo>
                  <a:lnTo>
                    <a:pt x="2022" y="15769"/>
                  </a:lnTo>
                  <a:lnTo>
                    <a:pt x="1299" y="15652"/>
                  </a:lnTo>
                  <a:lnTo>
                    <a:pt x="703" y="15556"/>
                  </a:lnTo>
                  <a:lnTo>
                    <a:pt x="262" y="15487"/>
                  </a:lnTo>
                  <a:lnTo>
                    <a:pt x="0" y="15448"/>
                  </a:lnTo>
                  <a:lnTo>
                    <a:pt x="28" y="15297"/>
                  </a:lnTo>
                  <a:lnTo>
                    <a:pt x="108" y="14870"/>
                  </a:lnTo>
                  <a:lnTo>
                    <a:pt x="232" y="14201"/>
                  </a:lnTo>
                  <a:lnTo>
                    <a:pt x="392" y="13328"/>
                  </a:lnTo>
                  <a:lnTo>
                    <a:pt x="583" y="12286"/>
                  </a:lnTo>
                  <a:lnTo>
                    <a:pt x="798" y="11111"/>
                  </a:lnTo>
                  <a:lnTo>
                    <a:pt x="1027" y="9840"/>
                  </a:lnTo>
                  <a:lnTo>
                    <a:pt x="1265" y="8507"/>
                  </a:lnTo>
                  <a:lnTo>
                    <a:pt x="1385" y="7831"/>
                  </a:lnTo>
                  <a:lnTo>
                    <a:pt x="1504" y="7151"/>
                  </a:lnTo>
                  <a:lnTo>
                    <a:pt x="1623" y="6475"/>
                  </a:lnTo>
                  <a:lnTo>
                    <a:pt x="1739" y="5806"/>
                  </a:lnTo>
                  <a:lnTo>
                    <a:pt x="1851" y="5149"/>
                  </a:lnTo>
                  <a:lnTo>
                    <a:pt x="1959" y="4509"/>
                  </a:lnTo>
                  <a:lnTo>
                    <a:pt x="2063" y="3889"/>
                  </a:lnTo>
                  <a:lnTo>
                    <a:pt x="2161" y="3296"/>
                  </a:lnTo>
                  <a:lnTo>
                    <a:pt x="2251" y="2731"/>
                  </a:lnTo>
                  <a:lnTo>
                    <a:pt x="2335" y="2202"/>
                  </a:lnTo>
                  <a:lnTo>
                    <a:pt x="2409" y="1711"/>
                  </a:lnTo>
                  <a:lnTo>
                    <a:pt x="2474" y="1264"/>
                  </a:lnTo>
                  <a:lnTo>
                    <a:pt x="2529" y="865"/>
                  </a:lnTo>
                  <a:lnTo>
                    <a:pt x="2573" y="518"/>
                  </a:lnTo>
                  <a:lnTo>
                    <a:pt x="2604" y="229"/>
                  </a:lnTo>
                  <a:lnTo>
                    <a:pt x="2622" y="0"/>
                  </a:lnTo>
                  <a:close/>
                </a:path>
              </a:pathLst>
            </a:custGeom>
            <a:solidFill>
              <a:srgbClr val="FCEBC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7" name="Freeform 5"/>
            <p:cNvSpPr>
              <a:spLocks/>
            </p:cNvSpPr>
            <p:nvPr/>
          </p:nvSpPr>
          <p:spPr bwMode="auto">
            <a:xfrm>
              <a:off x="1573" y="1100"/>
              <a:ext cx="237" cy="239"/>
            </a:xfrm>
            <a:custGeom>
              <a:avLst/>
              <a:gdLst>
                <a:gd name="T0" fmla="*/ 862 w 1424"/>
                <a:gd name="T1" fmla="*/ 32 h 1434"/>
                <a:gd name="T2" fmla="*/ 344 w 1424"/>
                <a:gd name="T3" fmla="*/ 466 h 1434"/>
                <a:gd name="T4" fmla="*/ 260 w 1424"/>
                <a:gd name="T5" fmla="*/ 469 h 1434"/>
                <a:gd name="T6" fmla="*/ 202 w 1424"/>
                <a:gd name="T7" fmla="*/ 481 h 1434"/>
                <a:gd name="T8" fmla="*/ 146 w 1424"/>
                <a:gd name="T9" fmla="*/ 503 h 1434"/>
                <a:gd name="T10" fmla="*/ 93 w 1424"/>
                <a:gd name="T11" fmla="*/ 539 h 1434"/>
                <a:gd name="T12" fmla="*/ 48 w 1424"/>
                <a:gd name="T13" fmla="*/ 592 h 1434"/>
                <a:gd name="T14" fmla="*/ 16 w 1424"/>
                <a:gd name="T15" fmla="*/ 662 h 1434"/>
                <a:gd name="T16" fmla="*/ 1 w 1424"/>
                <a:gd name="T17" fmla="*/ 756 h 1434"/>
                <a:gd name="T18" fmla="*/ 3 w 1424"/>
                <a:gd name="T19" fmla="*/ 814 h 1434"/>
                <a:gd name="T20" fmla="*/ 17 w 1424"/>
                <a:gd name="T21" fmla="*/ 852 h 1434"/>
                <a:gd name="T22" fmla="*/ 41 w 1424"/>
                <a:gd name="T23" fmla="*/ 896 h 1434"/>
                <a:gd name="T24" fmla="*/ 66 w 1424"/>
                <a:gd name="T25" fmla="*/ 956 h 1434"/>
                <a:gd name="T26" fmla="*/ 100 w 1424"/>
                <a:gd name="T27" fmla="*/ 1018 h 1434"/>
                <a:gd name="T28" fmla="*/ 143 w 1424"/>
                <a:gd name="T29" fmla="*/ 1082 h 1434"/>
                <a:gd name="T30" fmla="*/ 195 w 1424"/>
                <a:gd name="T31" fmla="*/ 1144 h 1434"/>
                <a:gd name="T32" fmla="*/ 254 w 1424"/>
                <a:gd name="T33" fmla="*/ 1207 h 1434"/>
                <a:gd name="T34" fmla="*/ 338 w 1424"/>
                <a:gd name="T35" fmla="*/ 1277 h 1434"/>
                <a:gd name="T36" fmla="*/ 431 w 1424"/>
                <a:gd name="T37" fmla="*/ 1342 h 1434"/>
                <a:gd name="T38" fmla="*/ 524 w 1424"/>
                <a:gd name="T39" fmla="*/ 1389 h 1434"/>
                <a:gd name="T40" fmla="*/ 611 w 1424"/>
                <a:gd name="T41" fmla="*/ 1421 h 1434"/>
                <a:gd name="T42" fmla="*/ 692 w 1424"/>
                <a:gd name="T43" fmla="*/ 1433 h 1434"/>
                <a:gd name="T44" fmla="*/ 758 w 1424"/>
                <a:gd name="T45" fmla="*/ 1433 h 1434"/>
                <a:gd name="T46" fmla="*/ 811 w 1424"/>
                <a:gd name="T47" fmla="*/ 1433 h 1434"/>
                <a:gd name="T48" fmla="*/ 846 w 1424"/>
                <a:gd name="T49" fmla="*/ 1427 h 1434"/>
                <a:gd name="T50" fmla="*/ 877 w 1424"/>
                <a:gd name="T51" fmla="*/ 1415 h 1434"/>
                <a:gd name="T52" fmla="*/ 906 w 1424"/>
                <a:gd name="T53" fmla="*/ 1398 h 1434"/>
                <a:gd name="T54" fmla="*/ 932 w 1424"/>
                <a:gd name="T55" fmla="*/ 1376 h 1434"/>
                <a:gd name="T56" fmla="*/ 954 w 1424"/>
                <a:gd name="T57" fmla="*/ 1349 h 1434"/>
                <a:gd name="T58" fmla="*/ 973 w 1424"/>
                <a:gd name="T59" fmla="*/ 1319 h 1434"/>
                <a:gd name="T60" fmla="*/ 992 w 1424"/>
                <a:gd name="T61" fmla="*/ 1268 h 1434"/>
                <a:gd name="T62" fmla="*/ 1008 w 1424"/>
                <a:gd name="T63" fmla="*/ 1177 h 1434"/>
                <a:gd name="T64" fmla="*/ 1011 w 1424"/>
                <a:gd name="T65" fmla="*/ 1098 h 1434"/>
                <a:gd name="T66" fmla="*/ 1008 w 1424"/>
                <a:gd name="T67" fmla="*/ 1016 h 1434"/>
                <a:gd name="T68" fmla="*/ 1007 w 1424"/>
                <a:gd name="T69" fmla="*/ 933 h 1434"/>
                <a:gd name="T70" fmla="*/ 1411 w 1424"/>
                <a:gd name="T71" fmla="*/ 512 h 1434"/>
                <a:gd name="T72" fmla="*/ 1409 w 1424"/>
                <a:gd name="T73" fmla="*/ 474 h 1434"/>
                <a:gd name="T74" fmla="*/ 1382 w 1424"/>
                <a:gd name="T75" fmla="*/ 410 h 1434"/>
                <a:gd name="T76" fmla="*/ 1347 w 1424"/>
                <a:gd name="T77" fmla="*/ 349 h 1434"/>
                <a:gd name="T78" fmla="*/ 1307 w 1424"/>
                <a:gd name="T79" fmla="*/ 291 h 1434"/>
                <a:gd name="T80" fmla="*/ 1261 w 1424"/>
                <a:gd name="T81" fmla="*/ 237 h 1434"/>
                <a:gd name="T82" fmla="*/ 1207 w 1424"/>
                <a:gd name="T83" fmla="*/ 186 h 1434"/>
                <a:gd name="T84" fmla="*/ 1147 w 1424"/>
                <a:gd name="T85" fmla="*/ 140 h 1434"/>
                <a:gd name="T86" fmla="*/ 1080 w 1424"/>
                <a:gd name="T87" fmla="*/ 98 h 1434"/>
                <a:gd name="T88" fmla="*/ 1005 w 1424"/>
                <a:gd name="T89" fmla="*/ 60 h 1434"/>
                <a:gd name="T90" fmla="*/ 921 w 1424"/>
                <a:gd name="T91" fmla="*/ 27 h 1434"/>
                <a:gd name="T92" fmla="*/ 830 w 1424"/>
                <a:gd name="T93" fmla="*/ 0 h 1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424" h="1434">
                  <a:moveTo>
                    <a:pt x="830" y="0"/>
                  </a:moveTo>
                  <a:lnTo>
                    <a:pt x="846" y="17"/>
                  </a:lnTo>
                  <a:lnTo>
                    <a:pt x="862" y="32"/>
                  </a:lnTo>
                  <a:lnTo>
                    <a:pt x="409" y="472"/>
                  </a:lnTo>
                  <a:lnTo>
                    <a:pt x="391" y="469"/>
                  </a:lnTo>
                  <a:lnTo>
                    <a:pt x="344" y="466"/>
                  </a:lnTo>
                  <a:lnTo>
                    <a:pt x="313" y="466"/>
                  </a:lnTo>
                  <a:lnTo>
                    <a:pt x="278" y="467"/>
                  </a:lnTo>
                  <a:lnTo>
                    <a:pt x="260" y="469"/>
                  </a:lnTo>
                  <a:lnTo>
                    <a:pt x="241" y="472"/>
                  </a:lnTo>
                  <a:lnTo>
                    <a:pt x="222" y="476"/>
                  </a:lnTo>
                  <a:lnTo>
                    <a:pt x="202" y="481"/>
                  </a:lnTo>
                  <a:lnTo>
                    <a:pt x="184" y="487"/>
                  </a:lnTo>
                  <a:lnTo>
                    <a:pt x="165" y="494"/>
                  </a:lnTo>
                  <a:lnTo>
                    <a:pt x="146" y="503"/>
                  </a:lnTo>
                  <a:lnTo>
                    <a:pt x="128" y="514"/>
                  </a:lnTo>
                  <a:lnTo>
                    <a:pt x="110" y="526"/>
                  </a:lnTo>
                  <a:lnTo>
                    <a:pt x="93" y="539"/>
                  </a:lnTo>
                  <a:lnTo>
                    <a:pt x="78" y="554"/>
                  </a:lnTo>
                  <a:lnTo>
                    <a:pt x="62" y="572"/>
                  </a:lnTo>
                  <a:lnTo>
                    <a:pt x="48" y="592"/>
                  </a:lnTo>
                  <a:lnTo>
                    <a:pt x="36" y="613"/>
                  </a:lnTo>
                  <a:lnTo>
                    <a:pt x="26" y="637"/>
                  </a:lnTo>
                  <a:lnTo>
                    <a:pt x="16" y="662"/>
                  </a:lnTo>
                  <a:lnTo>
                    <a:pt x="9" y="691"/>
                  </a:lnTo>
                  <a:lnTo>
                    <a:pt x="4" y="721"/>
                  </a:lnTo>
                  <a:lnTo>
                    <a:pt x="1" y="756"/>
                  </a:lnTo>
                  <a:lnTo>
                    <a:pt x="0" y="792"/>
                  </a:lnTo>
                  <a:lnTo>
                    <a:pt x="1" y="803"/>
                  </a:lnTo>
                  <a:lnTo>
                    <a:pt x="3" y="814"/>
                  </a:lnTo>
                  <a:lnTo>
                    <a:pt x="7" y="826"/>
                  </a:lnTo>
                  <a:lnTo>
                    <a:pt x="12" y="839"/>
                  </a:lnTo>
                  <a:lnTo>
                    <a:pt x="17" y="852"/>
                  </a:lnTo>
                  <a:lnTo>
                    <a:pt x="23" y="866"/>
                  </a:lnTo>
                  <a:lnTo>
                    <a:pt x="32" y="880"/>
                  </a:lnTo>
                  <a:lnTo>
                    <a:pt x="41" y="896"/>
                  </a:lnTo>
                  <a:lnTo>
                    <a:pt x="48" y="915"/>
                  </a:lnTo>
                  <a:lnTo>
                    <a:pt x="56" y="936"/>
                  </a:lnTo>
                  <a:lnTo>
                    <a:pt x="66" y="956"/>
                  </a:lnTo>
                  <a:lnTo>
                    <a:pt x="76" y="976"/>
                  </a:lnTo>
                  <a:lnTo>
                    <a:pt x="88" y="997"/>
                  </a:lnTo>
                  <a:lnTo>
                    <a:pt x="100" y="1018"/>
                  </a:lnTo>
                  <a:lnTo>
                    <a:pt x="114" y="1039"/>
                  </a:lnTo>
                  <a:lnTo>
                    <a:pt x="128" y="1061"/>
                  </a:lnTo>
                  <a:lnTo>
                    <a:pt x="143" y="1082"/>
                  </a:lnTo>
                  <a:lnTo>
                    <a:pt x="160" y="1103"/>
                  </a:lnTo>
                  <a:lnTo>
                    <a:pt x="176" y="1124"/>
                  </a:lnTo>
                  <a:lnTo>
                    <a:pt x="195" y="1144"/>
                  </a:lnTo>
                  <a:lnTo>
                    <a:pt x="214" y="1166"/>
                  </a:lnTo>
                  <a:lnTo>
                    <a:pt x="234" y="1186"/>
                  </a:lnTo>
                  <a:lnTo>
                    <a:pt x="254" y="1207"/>
                  </a:lnTo>
                  <a:lnTo>
                    <a:pt x="275" y="1226"/>
                  </a:lnTo>
                  <a:lnTo>
                    <a:pt x="306" y="1253"/>
                  </a:lnTo>
                  <a:lnTo>
                    <a:pt x="338" y="1277"/>
                  </a:lnTo>
                  <a:lnTo>
                    <a:pt x="368" y="1301"/>
                  </a:lnTo>
                  <a:lnTo>
                    <a:pt x="400" y="1322"/>
                  </a:lnTo>
                  <a:lnTo>
                    <a:pt x="431" y="1342"/>
                  </a:lnTo>
                  <a:lnTo>
                    <a:pt x="463" y="1360"/>
                  </a:lnTo>
                  <a:lnTo>
                    <a:pt x="493" y="1375"/>
                  </a:lnTo>
                  <a:lnTo>
                    <a:pt x="524" y="1389"/>
                  </a:lnTo>
                  <a:lnTo>
                    <a:pt x="553" y="1402"/>
                  </a:lnTo>
                  <a:lnTo>
                    <a:pt x="583" y="1413"/>
                  </a:lnTo>
                  <a:lnTo>
                    <a:pt x="611" y="1421"/>
                  </a:lnTo>
                  <a:lnTo>
                    <a:pt x="639" y="1427"/>
                  </a:lnTo>
                  <a:lnTo>
                    <a:pt x="667" y="1431"/>
                  </a:lnTo>
                  <a:lnTo>
                    <a:pt x="692" y="1433"/>
                  </a:lnTo>
                  <a:lnTo>
                    <a:pt x="716" y="1433"/>
                  </a:lnTo>
                  <a:lnTo>
                    <a:pt x="740" y="1431"/>
                  </a:lnTo>
                  <a:lnTo>
                    <a:pt x="758" y="1433"/>
                  </a:lnTo>
                  <a:lnTo>
                    <a:pt x="777" y="1434"/>
                  </a:lnTo>
                  <a:lnTo>
                    <a:pt x="795" y="1434"/>
                  </a:lnTo>
                  <a:lnTo>
                    <a:pt x="811" y="1433"/>
                  </a:lnTo>
                  <a:lnTo>
                    <a:pt x="823" y="1432"/>
                  </a:lnTo>
                  <a:lnTo>
                    <a:pt x="835" y="1429"/>
                  </a:lnTo>
                  <a:lnTo>
                    <a:pt x="846" y="1427"/>
                  </a:lnTo>
                  <a:lnTo>
                    <a:pt x="856" y="1424"/>
                  </a:lnTo>
                  <a:lnTo>
                    <a:pt x="867" y="1419"/>
                  </a:lnTo>
                  <a:lnTo>
                    <a:pt x="877" y="1415"/>
                  </a:lnTo>
                  <a:lnTo>
                    <a:pt x="887" y="1409"/>
                  </a:lnTo>
                  <a:lnTo>
                    <a:pt x="896" y="1405"/>
                  </a:lnTo>
                  <a:lnTo>
                    <a:pt x="906" y="1398"/>
                  </a:lnTo>
                  <a:lnTo>
                    <a:pt x="915" y="1392"/>
                  </a:lnTo>
                  <a:lnTo>
                    <a:pt x="923" y="1385"/>
                  </a:lnTo>
                  <a:lnTo>
                    <a:pt x="932" y="1376"/>
                  </a:lnTo>
                  <a:lnTo>
                    <a:pt x="939" y="1368"/>
                  </a:lnTo>
                  <a:lnTo>
                    <a:pt x="947" y="1359"/>
                  </a:lnTo>
                  <a:lnTo>
                    <a:pt x="954" y="1349"/>
                  </a:lnTo>
                  <a:lnTo>
                    <a:pt x="960" y="1340"/>
                  </a:lnTo>
                  <a:lnTo>
                    <a:pt x="966" y="1329"/>
                  </a:lnTo>
                  <a:lnTo>
                    <a:pt x="973" y="1319"/>
                  </a:lnTo>
                  <a:lnTo>
                    <a:pt x="978" y="1307"/>
                  </a:lnTo>
                  <a:lnTo>
                    <a:pt x="982" y="1294"/>
                  </a:lnTo>
                  <a:lnTo>
                    <a:pt x="992" y="1268"/>
                  </a:lnTo>
                  <a:lnTo>
                    <a:pt x="999" y="1241"/>
                  </a:lnTo>
                  <a:lnTo>
                    <a:pt x="1005" y="1210"/>
                  </a:lnTo>
                  <a:lnTo>
                    <a:pt x="1008" y="1177"/>
                  </a:lnTo>
                  <a:lnTo>
                    <a:pt x="1011" y="1143"/>
                  </a:lnTo>
                  <a:lnTo>
                    <a:pt x="1011" y="1107"/>
                  </a:lnTo>
                  <a:lnTo>
                    <a:pt x="1011" y="1098"/>
                  </a:lnTo>
                  <a:lnTo>
                    <a:pt x="1009" y="1078"/>
                  </a:lnTo>
                  <a:lnTo>
                    <a:pt x="1009" y="1049"/>
                  </a:lnTo>
                  <a:lnTo>
                    <a:pt x="1008" y="1016"/>
                  </a:lnTo>
                  <a:lnTo>
                    <a:pt x="1008" y="983"/>
                  </a:lnTo>
                  <a:lnTo>
                    <a:pt x="1007" y="953"/>
                  </a:lnTo>
                  <a:lnTo>
                    <a:pt x="1007" y="933"/>
                  </a:lnTo>
                  <a:lnTo>
                    <a:pt x="1007" y="925"/>
                  </a:lnTo>
                  <a:lnTo>
                    <a:pt x="1399" y="505"/>
                  </a:lnTo>
                  <a:lnTo>
                    <a:pt x="1411" y="512"/>
                  </a:lnTo>
                  <a:lnTo>
                    <a:pt x="1424" y="518"/>
                  </a:lnTo>
                  <a:lnTo>
                    <a:pt x="1417" y="496"/>
                  </a:lnTo>
                  <a:lnTo>
                    <a:pt x="1409" y="474"/>
                  </a:lnTo>
                  <a:lnTo>
                    <a:pt x="1400" y="453"/>
                  </a:lnTo>
                  <a:lnTo>
                    <a:pt x="1391" y="430"/>
                  </a:lnTo>
                  <a:lnTo>
                    <a:pt x="1382" y="410"/>
                  </a:lnTo>
                  <a:lnTo>
                    <a:pt x="1371" y="389"/>
                  </a:lnTo>
                  <a:lnTo>
                    <a:pt x="1360" y="369"/>
                  </a:lnTo>
                  <a:lnTo>
                    <a:pt x="1347" y="349"/>
                  </a:lnTo>
                  <a:lnTo>
                    <a:pt x="1336" y="329"/>
                  </a:lnTo>
                  <a:lnTo>
                    <a:pt x="1322" y="310"/>
                  </a:lnTo>
                  <a:lnTo>
                    <a:pt x="1307" y="291"/>
                  </a:lnTo>
                  <a:lnTo>
                    <a:pt x="1293" y="272"/>
                  </a:lnTo>
                  <a:lnTo>
                    <a:pt x="1278" y="255"/>
                  </a:lnTo>
                  <a:lnTo>
                    <a:pt x="1261" y="237"/>
                  </a:lnTo>
                  <a:lnTo>
                    <a:pt x="1244" y="219"/>
                  </a:lnTo>
                  <a:lnTo>
                    <a:pt x="1226" y="203"/>
                  </a:lnTo>
                  <a:lnTo>
                    <a:pt x="1207" y="186"/>
                  </a:lnTo>
                  <a:lnTo>
                    <a:pt x="1188" y="170"/>
                  </a:lnTo>
                  <a:lnTo>
                    <a:pt x="1168" y="155"/>
                  </a:lnTo>
                  <a:lnTo>
                    <a:pt x="1147" y="140"/>
                  </a:lnTo>
                  <a:lnTo>
                    <a:pt x="1126" y="125"/>
                  </a:lnTo>
                  <a:lnTo>
                    <a:pt x="1102" y="111"/>
                  </a:lnTo>
                  <a:lnTo>
                    <a:pt x="1080" y="98"/>
                  </a:lnTo>
                  <a:lnTo>
                    <a:pt x="1055" y="85"/>
                  </a:lnTo>
                  <a:lnTo>
                    <a:pt x="1031" y="72"/>
                  </a:lnTo>
                  <a:lnTo>
                    <a:pt x="1005" y="60"/>
                  </a:lnTo>
                  <a:lnTo>
                    <a:pt x="978" y="49"/>
                  </a:lnTo>
                  <a:lnTo>
                    <a:pt x="949" y="38"/>
                  </a:lnTo>
                  <a:lnTo>
                    <a:pt x="921" y="27"/>
                  </a:lnTo>
                  <a:lnTo>
                    <a:pt x="892" y="18"/>
                  </a:lnTo>
                  <a:lnTo>
                    <a:pt x="862" y="9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BBA0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8" name="Freeform 6"/>
            <p:cNvSpPr>
              <a:spLocks/>
            </p:cNvSpPr>
            <p:nvPr/>
          </p:nvSpPr>
          <p:spPr bwMode="auto">
            <a:xfrm>
              <a:off x="1772" y="1153"/>
              <a:ext cx="21" cy="68"/>
            </a:xfrm>
            <a:custGeom>
              <a:avLst/>
              <a:gdLst>
                <a:gd name="T0" fmla="*/ 0 w 129"/>
                <a:gd name="T1" fmla="*/ 9 h 405"/>
                <a:gd name="T2" fmla="*/ 35 w 129"/>
                <a:gd name="T3" fmla="*/ 284 h 405"/>
                <a:gd name="T4" fmla="*/ 110 w 129"/>
                <a:gd name="T5" fmla="*/ 405 h 405"/>
                <a:gd name="T6" fmla="*/ 129 w 129"/>
                <a:gd name="T7" fmla="*/ 262 h 405"/>
                <a:gd name="T8" fmla="*/ 91 w 129"/>
                <a:gd name="T9" fmla="*/ 0 h 405"/>
                <a:gd name="T10" fmla="*/ 0 w 129"/>
                <a:gd name="T11" fmla="*/ 9 h 4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405">
                  <a:moveTo>
                    <a:pt x="0" y="9"/>
                  </a:moveTo>
                  <a:lnTo>
                    <a:pt x="35" y="284"/>
                  </a:lnTo>
                  <a:lnTo>
                    <a:pt x="110" y="405"/>
                  </a:lnTo>
                  <a:lnTo>
                    <a:pt x="129" y="262"/>
                  </a:lnTo>
                  <a:lnTo>
                    <a:pt x="91" y="0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7270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39" name="Freeform 7"/>
            <p:cNvSpPr>
              <a:spLocks/>
            </p:cNvSpPr>
            <p:nvPr/>
          </p:nvSpPr>
          <p:spPr bwMode="auto">
            <a:xfrm>
              <a:off x="1658" y="1035"/>
              <a:ext cx="224" cy="147"/>
            </a:xfrm>
            <a:custGeom>
              <a:avLst/>
              <a:gdLst>
                <a:gd name="T0" fmla="*/ 280 w 1346"/>
                <a:gd name="T1" fmla="*/ 131 h 883"/>
                <a:gd name="T2" fmla="*/ 224 w 1346"/>
                <a:gd name="T3" fmla="*/ 159 h 883"/>
                <a:gd name="T4" fmla="*/ 172 w 1346"/>
                <a:gd name="T5" fmla="*/ 195 h 883"/>
                <a:gd name="T6" fmla="*/ 135 w 1346"/>
                <a:gd name="T7" fmla="*/ 227 h 883"/>
                <a:gd name="T8" fmla="*/ 114 w 1346"/>
                <a:gd name="T9" fmla="*/ 251 h 883"/>
                <a:gd name="T10" fmla="*/ 73 w 1346"/>
                <a:gd name="T11" fmla="*/ 305 h 883"/>
                <a:gd name="T12" fmla="*/ 29 w 1346"/>
                <a:gd name="T13" fmla="*/ 384 h 883"/>
                <a:gd name="T14" fmla="*/ 6 w 1346"/>
                <a:gd name="T15" fmla="*/ 458 h 883"/>
                <a:gd name="T16" fmla="*/ 0 w 1346"/>
                <a:gd name="T17" fmla="*/ 526 h 883"/>
                <a:gd name="T18" fmla="*/ 10 w 1346"/>
                <a:gd name="T19" fmla="*/ 589 h 883"/>
                <a:gd name="T20" fmla="*/ 36 w 1346"/>
                <a:gd name="T21" fmla="*/ 647 h 883"/>
                <a:gd name="T22" fmla="*/ 75 w 1346"/>
                <a:gd name="T23" fmla="*/ 698 h 883"/>
                <a:gd name="T24" fmla="*/ 125 w 1346"/>
                <a:gd name="T25" fmla="*/ 744 h 883"/>
                <a:gd name="T26" fmla="*/ 184 w 1346"/>
                <a:gd name="T27" fmla="*/ 784 h 883"/>
                <a:gd name="T28" fmla="*/ 250 w 1346"/>
                <a:gd name="T29" fmla="*/ 817 h 883"/>
                <a:gd name="T30" fmla="*/ 320 w 1346"/>
                <a:gd name="T31" fmla="*/ 845 h 883"/>
                <a:gd name="T32" fmla="*/ 397 w 1346"/>
                <a:gd name="T33" fmla="*/ 865 h 883"/>
                <a:gd name="T34" fmla="*/ 473 w 1346"/>
                <a:gd name="T35" fmla="*/ 878 h 883"/>
                <a:gd name="T36" fmla="*/ 551 w 1346"/>
                <a:gd name="T37" fmla="*/ 883 h 883"/>
                <a:gd name="T38" fmla="*/ 627 w 1346"/>
                <a:gd name="T39" fmla="*/ 881 h 883"/>
                <a:gd name="T40" fmla="*/ 700 w 1346"/>
                <a:gd name="T41" fmla="*/ 873 h 883"/>
                <a:gd name="T42" fmla="*/ 780 w 1346"/>
                <a:gd name="T43" fmla="*/ 853 h 883"/>
                <a:gd name="T44" fmla="*/ 866 w 1346"/>
                <a:gd name="T45" fmla="*/ 827 h 883"/>
                <a:gd name="T46" fmla="*/ 945 w 1346"/>
                <a:gd name="T47" fmla="*/ 799 h 883"/>
                <a:gd name="T48" fmla="*/ 1015 w 1346"/>
                <a:gd name="T49" fmla="*/ 769 h 883"/>
                <a:gd name="T50" fmla="*/ 1078 w 1346"/>
                <a:gd name="T51" fmla="*/ 737 h 883"/>
                <a:gd name="T52" fmla="*/ 1134 w 1346"/>
                <a:gd name="T53" fmla="*/ 703 h 883"/>
                <a:gd name="T54" fmla="*/ 1183 w 1346"/>
                <a:gd name="T55" fmla="*/ 669 h 883"/>
                <a:gd name="T56" fmla="*/ 1225 w 1346"/>
                <a:gd name="T57" fmla="*/ 632 h 883"/>
                <a:gd name="T58" fmla="*/ 1260 w 1346"/>
                <a:gd name="T59" fmla="*/ 595 h 883"/>
                <a:gd name="T60" fmla="*/ 1290 w 1346"/>
                <a:gd name="T61" fmla="*/ 556 h 883"/>
                <a:gd name="T62" fmla="*/ 1312 w 1346"/>
                <a:gd name="T63" fmla="*/ 516 h 883"/>
                <a:gd name="T64" fmla="*/ 1329 w 1346"/>
                <a:gd name="T65" fmla="*/ 475 h 883"/>
                <a:gd name="T66" fmla="*/ 1340 w 1346"/>
                <a:gd name="T67" fmla="*/ 433 h 883"/>
                <a:gd name="T68" fmla="*/ 1346 w 1346"/>
                <a:gd name="T69" fmla="*/ 392 h 883"/>
                <a:gd name="T70" fmla="*/ 1346 w 1346"/>
                <a:gd name="T71" fmla="*/ 350 h 883"/>
                <a:gd name="T72" fmla="*/ 1342 w 1346"/>
                <a:gd name="T73" fmla="*/ 307 h 883"/>
                <a:gd name="T74" fmla="*/ 1332 w 1346"/>
                <a:gd name="T75" fmla="*/ 265 h 883"/>
                <a:gd name="T76" fmla="*/ 1319 w 1346"/>
                <a:gd name="T77" fmla="*/ 225 h 883"/>
                <a:gd name="T78" fmla="*/ 1302 w 1346"/>
                <a:gd name="T79" fmla="*/ 188 h 883"/>
                <a:gd name="T80" fmla="*/ 1282 w 1346"/>
                <a:gd name="T81" fmla="*/ 153 h 883"/>
                <a:gd name="T82" fmla="*/ 1257 w 1346"/>
                <a:gd name="T83" fmla="*/ 122 h 883"/>
                <a:gd name="T84" fmla="*/ 1230 w 1346"/>
                <a:gd name="T85" fmla="*/ 94 h 883"/>
                <a:gd name="T86" fmla="*/ 1199 w 1346"/>
                <a:gd name="T87" fmla="*/ 68 h 883"/>
                <a:gd name="T88" fmla="*/ 1166 w 1346"/>
                <a:gd name="T89" fmla="*/ 47 h 883"/>
                <a:gd name="T90" fmla="*/ 1131 w 1346"/>
                <a:gd name="T91" fmla="*/ 29 h 883"/>
                <a:gd name="T92" fmla="*/ 1093 w 1346"/>
                <a:gd name="T93" fmla="*/ 15 h 883"/>
                <a:gd name="T94" fmla="*/ 1054 w 1346"/>
                <a:gd name="T95" fmla="*/ 6 h 883"/>
                <a:gd name="T96" fmla="*/ 1012 w 1346"/>
                <a:gd name="T97" fmla="*/ 1 h 883"/>
                <a:gd name="T98" fmla="*/ 969 w 1346"/>
                <a:gd name="T99" fmla="*/ 0 h 883"/>
                <a:gd name="T100" fmla="*/ 925 w 1346"/>
                <a:gd name="T101" fmla="*/ 3 h 883"/>
                <a:gd name="T102" fmla="*/ 880 w 1346"/>
                <a:gd name="T103" fmla="*/ 13 h 883"/>
                <a:gd name="T104" fmla="*/ 833 w 1346"/>
                <a:gd name="T105" fmla="*/ 26 h 883"/>
                <a:gd name="T106" fmla="*/ 749 w 1346"/>
                <a:gd name="T107" fmla="*/ 42 h 883"/>
                <a:gd name="T108" fmla="*/ 622 w 1346"/>
                <a:gd name="T109" fmla="*/ 56 h 883"/>
                <a:gd name="T110" fmla="*/ 526 w 1346"/>
                <a:gd name="T111" fmla="*/ 68 h 883"/>
                <a:gd name="T112" fmla="*/ 462 w 1346"/>
                <a:gd name="T113" fmla="*/ 77 h 883"/>
                <a:gd name="T114" fmla="*/ 399 w 1346"/>
                <a:gd name="T115" fmla="*/ 92 h 883"/>
                <a:gd name="T116" fmla="*/ 339 w 1346"/>
                <a:gd name="T117" fmla="*/ 108 h 8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346" h="883">
                  <a:moveTo>
                    <a:pt x="310" y="119"/>
                  </a:moveTo>
                  <a:lnTo>
                    <a:pt x="280" y="131"/>
                  </a:lnTo>
                  <a:lnTo>
                    <a:pt x="252" y="145"/>
                  </a:lnTo>
                  <a:lnTo>
                    <a:pt x="224" y="159"/>
                  </a:lnTo>
                  <a:lnTo>
                    <a:pt x="198" y="176"/>
                  </a:lnTo>
                  <a:lnTo>
                    <a:pt x="172" y="195"/>
                  </a:lnTo>
                  <a:lnTo>
                    <a:pt x="147" y="215"/>
                  </a:lnTo>
                  <a:lnTo>
                    <a:pt x="135" y="227"/>
                  </a:lnTo>
                  <a:lnTo>
                    <a:pt x="125" y="239"/>
                  </a:lnTo>
                  <a:lnTo>
                    <a:pt x="114" y="251"/>
                  </a:lnTo>
                  <a:lnTo>
                    <a:pt x="104" y="264"/>
                  </a:lnTo>
                  <a:lnTo>
                    <a:pt x="73" y="305"/>
                  </a:lnTo>
                  <a:lnTo>
                    <a:pt x="48" y="345"/>
                  </a:lnTo>
                  <a:lnTo>
                    <a:pt x="29" y="384"/>
                  </a:lnTo>
                  <a:lnTo>
                    <a:pt x="15" y="422"/>
                  </a:lnTo>
                  <a:lnTo>
                    <a:pt x="6" y="458"/>
                  </a:lnTo>
                  <a:lnTo>
                    <a:pt x="1" y="492"/>
                  </a:lnTo>
                  <a:lnTo>
                    <a:pt x="0" y="526"/>
                  </a:lnTo>
                  <a:lnTo>
                    <a:pt x="3" y="558"/>
                  </a:lnTo>
                  <a:lnTo>
                    <a:pt x="10" y="589"/>
                  </a:lnTo>
                  <a:lnTo>
                    <a:pt x="22" y="618"/>
                  </a:lnTo>
                  <a:lnTo>
                    <a:pt x="36" y="647"/>
                  </a:lnTo>
                  <a:lnTo>
                    <a:pt x="54" y="674"/>
                  </a:lnTo>
                  <a:lnTo>
                    <a:pt x="75" y="698"/>
                  </a:lnTo>
                  <a:lnTo>
                    <a:pt x="99" y="722"/>
                  </a:lnTo>
                  <a:lnTo>
                    <a:pt x="125" y="744"/>
                  </a:lnTo>
                  <a:lnTo>
                    <a:pt x="153" y="764"/>
                  </a:lnTo>
                  <a:lnTo>
                    <a:pt x="184" y="784"/>
                  </a:lnTo>
                  <a:lnTo>
                    <a:pt x="215" y="802"/>
                  </a:lnTo>
                  <a:lnTo>
                    <a:pt x="250" y="817"/>
                  </a:lnTo>
                  <a:lnTo>
                    <a:pt x="285" y="832"/>
                  </a:lnTo>
                  <a:lnTo>
                    <a:pt x="320" y="845"/>
                  </a:lnTo>
                  <a:lnTo>
                    <a:pt x="358" y="855"/>
                  </a:lnTo>
                  <a:lnTo>
                    <a:pt x="397" y="865"/>
                  </a:lnTo>
                  <a:lnTo>
                    <a:pt x="435" y="872"/>
                  </a:lnTo>
                  <a:lnTo>
                    <a:pt x="473" y="878"/>
                  </a:lnTo>
                  <a:lnTo>
                    <a:pt x="512" y="881"/>
                  </a:lnTo>
                  <a:lnTo>
                    <a:pt x="551" y="883"/>
                  </a:lnTo>
                  <a:lnTo>
                    <a:pt x="590" y="883"/>
                  </a:lnTo>
                  <a:lnTo>
                    <a:pt x="627" y="881"/>
                  </a:lnTo>
                  <a:lnTo>
                    <a:pt x="664" y="878"/>
                  </a:lnTo>
                  <a:lnTo>
                    <a:pt x="700" y="873"/>
                  </a:lnTo>
                  <a:lnTo>
                    <a:pt x="734" y="865"/>
                  </a:lnTo>
                  <a:lnTo>
                    <a:pt x="780" y="853"/>
                  </a:lnTo>
                  <a:lnTo>
                    <a:pt x="825" y="840"/>
                  </a:lnTo>
                  <a:lnTo>
                    <a:pt x="866" y="827"/>
                  </a:lnTo>
                  <a:lnTo>
                    <a:pt x="907" y="813"/>
                  </a:lnTo>
                  <a:lnTo>
                    <a:pt x="945" y="799"/>
                  </a:lnTo>
                  <a:lnTo>
                    <a:pt x="981" y="784"/>
                  </a:lnTo>
                  <a:lnTo>
                    <a:pt x="1015" y="769"/>
                  </a:lnTo>
                  <a:lnTo>
                    <a:pt x="1047" y="753"/>
                  </a:lnTo>
                  <a:lnTo>
                    <a:pt x="1078" y="737"/>
                  </a:lnTo>
                  <a:lnTo>
                    <a:pt x="1107" y="721"/>
                  </a:lnTo>
                  <a:lnTo>
                    <a:pt x="1134" y="703"/>
                  </a:lnTo>
                  <a:lnTo>
                    <a:pt x="1159" y="687"/>
                  </a:lnTo>
                  <a:lnTo>
                    <a:pt x="1183" y="669"/>
                  </a:lnTo>
                  <a:lnTo>
                    <a:pt x="1205" y="650"/>
                  </a:lnTo>
                  <a:lnTo>
                    <a:pt x="1225" y="632"/>
                  </a:lnTo>
                  <a:lnTo>
                    <a:pt x="1244" y="614"/>
                  </a:lnTo>
                  <a:lnTo>
                    <a:pt x="1260" y="595"/>
                  </a:lnTo>
                  <a:lnTo>
                    <a:pt x="1276" y="575"/>
                  </a:lnTo>
                  <a:lnTo>
                    <a:pt x="1290" y="556"/>
                  </a:lnTo>
                  <a:lnTo>
                    <a:pt x="1302" y="536"/>
                  </a:lnTo>
                  <a:lnTo>
                    <a:pt x="1312" y="516"/>
                  </a:lnTo>
                  <a:lnTo>
                    <a:pt x="1322" y="496"/>
                  </a:lnTo>
                  <a:lnTo>
                    <a:pt x="1329" y="475"/>
                  </a:lnTo>
                  <a:lnTo>
                    <a:pt x="1336" y="455"/>
                  </a:lnTo>
                  <a:lnTo>
                    <a:pt x="1340" y="433"/>
                  </a:lnTo>
                  <a:lnTo>
                    <a:pt x="1344" y="413"/>
                  </a:lnTo>
                  <a:lnTo>
                    <a:pt x="1346" y="392"/>
                  </a:lnTo>
                  <a:lnTo>
                    <a:pt x="1346" y="371"/>
                  </a:lnTo>
                  <a:lnTo>
                    <a:pt x="1346" y="350"/>
                  </a:lnTo>
                  <a:lnTo>
                    <a:pt x="1345" y="328"/>
                  </a:lnTo>
                  <a:lnTo>
                    <a:pt x="1342" y="307"/>
                  </a:lnTo>
                  <a:lnTo>
                    <a:pt x="1338" y="286"/>
                  </a:lnTo>
                  <a:lnTo>
                    <a:pt x="1332" y="265"/>
                  </a:lnTo>
                  <a:lnTo>
                    <a:pt x="1326" y="245"/>
                  </a:lnTo>
                  <a:lnTo>
                    <a:pt x="1319" y="225"/>
                  </a:lnTo>
                  <a:lnTo>
                    <a:pt x="1311" y="206"/>
                  </a:lnTo>
                  <a:lnTo>
                    <a:pt x="1302" y="188"/>
                  </a:lnTo>
                  <a:lnTo>
                    <a:pt x="1292" y="171"/>
                  </a:lnTo>
                  <a:lnTo>
                    <a:pt x="1282" y="153"/>
                  </a:lnTo>
                  <a:lnTo>
                    <a:pt x="1270" y="138"/>
                  </a:lnTo>
                  <a:lnTo>
                    <a:pt x="1257" y="122"/>
                  </a:lnTo>
                  <a:lnTo>
                    <a:pt x="1244" y="107"/>
                  </a:lnTo>
                  <a:lnTo>
                    <a:pt x="1230" y="94"/>
                  </a:lnTo>
                  <a:lnTo>
                    <a:pt x="1214" y="81"/>
                  </a:lnTo>
                  <a:lnTo>
                    <a:pt x="1199" y="68"/>
                  </a:lnTo>
                  <a:lnTo>
                    <a:pt x="1184" y="57"/>
                  </a:lnTo>
                  <a:lnTo>
                    <a:pt x="1166" y="47"/>
                  </a:lnTo>
                  <a:lnTo>
                    <a:pt x="1150" y="37"/>
                  </a:lnTo>
                  <a:lnTo>
                    <a:pt x="1131" y="29"/>
                  </a:lnTo>
                  <a:lnTo>
                    <a:pt x="1113" y="22"/>
                  </a:lnTo>
                  <a:lnTo>
                    <a:pt x="1093" y="15"/>
                  </a:lnTo>
                  <a:lnTo>
                    <a:pt x="1074" y="10"/>
                  </a:lnTo>
                  <a:lnTo>
                    <a:pt x="1054" y="6"/>
                  </a:lnTo>
                  <a:lnTo>
                    <a:pt x="1033" y="3"/>
                  </a:lnTo>
                  <a:lnTo>
                    <a:pt x="1012" y="1"/>
                  </a:lnTo>
                  <a:lnTo>
                    <a:pt x="991" y="0"/>
                  </a:lnTo>
                  <a:lnTo>
                    <a:pt x="969" y="0"/>
                  </a:lnTo>
                  <a:lnTo>
                    <a:pt x="947" y="1"/>
                  </a:lnTo>
                  <a:lnTo>
                    <a:pt x="925" y="3"/>
                  </a:lnTo>
                  <a:lnTo>
                    <a:pt x="902" y="7"/>
                  </a:lnTo>
                  <a:lnTo>
                    <a:pt x="880" y="13"/>
                  </a:lnTo>
                  <a:lnTo>
                    <a:pt x="856" y="19"/>
                  </a:lnTo>
                  <a:lnTo>
                    <a:pt x="833" y="26"/>
                  </a:lnTo>
                  <a:lnTo>
                    <a:pt x="809" y="35"/>
                  </a:lnTo>
                  <a:lnTo>
                    <a:pt x="749" y="42"/>
                  </a:lnTo>
                  <a:lnTo>
                    <a:pt x="687" y="49"/>
                  </a:lnTo>
                  <a:lnTo>
                    <a:pt x="622" y="56"/>
                  </a:lnTo>
                  <a:lnTo>
                    <a:pt x="558" y="63"/>
                  </a:lnTo>
                  <a:lnTo>
                    <a:pt x="526" y="68"/>
                  </a:lnTo>
                  <a:lnTo>
                    <a:pt x="493" y="73"/>
                  </a:lnTo>
                  <a:lnTo>
                    <a:pt x="462" y="77"/>
                  </a:lnTo>
                  <a:lnTo>
                    <a:pt x="431" y="85"/>
                  </a:lnTo>
                  <a:lnTo>
                    <a:pt x="399" y="92"/>
                  </a:lnTo>
                  <a:lnTo>
                    <a:pt x="369" y="99"/>
                  </a:lnTo>
                  <a:lnTo>
                    <a:pt x="339" y="108"/>
                  </a:lnTo>
                  <a:lnTo>
                    <a:pt x="310" y="119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0" name="Freeform 8"/>
            <p:cNvSpPr>
              <a:spLocks/>
            </p:cNvSpPr>
            <p:nvPr/>
          </p:nvSpPr>
          <p:spPr bwMode="auto">
            <a:xfrm>
              <a:off x="1659" y="1071"/>
              <a:ext cx="223" cy="111"/>
            </a:xfrm>
            <a:custGeom>
              <a:avLst/>
              <a:gdLst>
                <a:gd name="T0" fmla="*/ 1325 w 1343"/>
                <a:gd name="T1" fmla="*/ 33 h 665"/>
                <a:gd name="T2" fmla="*/ 1316 w 1343"/>
                <a:gd name="T3" fmla="*/ 21 h 665"/>
                <a:gd name="T4" fmla="*/ 1321 w 1343"/>
                <a:gd name="T5" fmla="*/ 85 h 665"/>
                <a:gd name="T6" fmla="*/ 1314 w 1343"/>
                <a:gd name="T7" fmla="*/ 147 h 665"/>
                <a:gd name="T8" fmla="*/ 1295 w 1343"/>
                <a:gd name="T9" fmla="*/ 208 h 665"/>
                <a:gd name="T10" fmla="*/ 1263 w 1343"/>
                <a:gd name="T11" fmla="*/ 268 h 665"/>
                <a:gd name="T12" fmla="*/ 1217 w 1343"/>
                <a:gd name="T13" fmla="*/ 326 h 665"/>
                <a:gd name="T14" fmla="*/ 1156 w 1343"/>
                <a:gd name="T15" fmla="*/ 381 h 665"/>
                <a:gd name="T16" fmla="*/ 1081 w 1343"/>
                <a:gd name="T17" fmla="*/ 433 h 665"/>
                <a:gd name="T18" fmla="*/ 989 w 1343"/>
                <a:gd name="T19" fmla="*/ 482 h 665"/>
                <a:gd name="T20" fmla="*/ 880 w 1343"/>
                <a:gd name="T21" fmla="*/ 526 h 665"/>
                <a:gd name="T22" fmla="*/ 754 w 1343"/>
                <a:gd name="T23" fmla="*/ 565 h 665"/>
                <a:gd name="T24" fmla="*/ 661 w 1343"/>
                <a:gd name="T25" fmla="*/ 588 h 665"/>
                <a:gd name="T26" fmla="*/ 586 w 1343"/>
                <a:gd name="T27" fmla="*/ 595 h 665"/>
                <a:gd name="T28" fmla="*/ 509 w 1343"/>
                <a:gd name="T29" fmla="*/ 595 h 665"/>
                <a:gd name="T30" fmla="*/ 429 w 1343"/>
                <a:gd name="T31" fmla="*/ 588 h 665"/>
                <a:gd name="T32" fmla="*/ 351 w 1343"/>
                <a:gd name="T33" fmla="*/ 572 h 665"/>
                <a:gd name="T34" fmla="*/ 275 w 1343"/>
                <a:gd name="T35" fmla="*/ 550 h 665"/>
                <a:gd name="T36" fmla="*/ 204 w 1343"/>
                <a:gd name="T37" fmla="*/ 520 h 665"/>
                <a:gd name="T38" fmla="*/ 139 w 1343"/>
                <a:gd name="T39" fmla="*/ 485 h 665"/>
                <a:gd name="T40" fmla="*/ 82 w 1343"/>
                <a:gd name="T41" fmla="*/ 443 h 665"/>
                <a:gd name="T42" fmla="*/ 36 w 1343"/>
                <a:gd name="T43" fmla="*/ 394 h 665"/>
                <a:gd name="T44" fmla="*/ 0 w 1343"/>
                <a:gd name="T45" fmla="*/ 339 h 665"/>
                <a:gd name="T46" fmla="*/ 22 w 1343"/>
                <a:gd name="T47" fmla="*/ 407 h 665"/>
                <a:gd name="T48" fmla="*/ 60 w 1343"/>
                <a:gd name="T49" fmla="*/ 467 h 665"/>
                <a:gd name="T50" fmla="*/ 115 w 1343"/>
                <a:gd name="T51" fmla="*/ 520 h 665"/>
                <a:gd name="T52" fmla="*/ 179 w 1343"/>
                <a:gd name="T53" fmla="*/ 565 h 665"/>
                <a:gd name="T54" fmla="*/ 255 w 1343"/>
                <a:gd name="T55" fmla="*/ 603 h 665"/>
                <a:gd name="T56" fmla="*/ 336 w 1343"/>
                <a:gd name="T57" fmla="*/ 631 h 665"/>
                <a:gd name="T58" fmla="*/ 422 w 1343"/>
                <a:gd name="T59" fmla="*/ 651 h 665"/>
                <a:gd name="T60" fmla="*/ 509 w 1343"/>
                <a:gd name="T61" fmla="*/ 663 h 665"/>
                <a:gd name="T62" fmla="*/ 595 w 1343"/>
                <a:gd name="T63" fmla="*/ 665 h 665"/>
                <a:gd name="T64" fmla="*/ 679 w 1343"/>
                <a:gd name="T65" fmla="*/ 657 h 665"/>
                <a:gd name="T66" fmla="*/ 777 w 1343"/>
                <a:gd name="T67" fmla="*/ 635 h 665"/>
                <a:gd name="T68" fmla="*/ 904 w 1343"/>
                <a:gd name="T69" fmla="*/ 595 h 665"/>
                <a:gd name="T70" fmla="*/ 1012 w 1343"/>
                <a:gd name="T71" fmla="*/ 551 h 665"/>
                <a:gd name="T72" fmla="*/ 1104 w 1343"/>
                <a:gd name="T73" fmla="*/ 503 h 665"/>
                <a:gd name="T74" fmla="*/ 1180 w 1343"/>
                <a:gd name="T75" fmla="*/ 451 h 665"/>
                <a:gd name="T76" fmla="*/ 1241 w 1343"/>
                <a:gd name="T77" fmla="*/ 396 h 665"/>
                <a:gd name="T78" fmla="*/ 1287 w 1343"/>
                <a:gd name="T79" fmla="*/ 338 h 665"/>
                <a:gd name="T80" fmla="*/ 1319 w 1343"/>
                <a:gd name="T81" fmla="*/ 278 h 665"/>
                <a:gd name="T82" fmla="*/ 1337 w 1343"/>
                <a:gd name="T83" fmla="*/ 215 h 665"/>
                <a:gd name="T84" fmla="*/ 1343 w 1343"/>
                <a:gd name="T85" fmla="*/ 153 h 665"/>
                <a:gd name="T86" fmla="*/ 1339 w 1343"/>
                <a:gd name="T87" fmla="*/ 89 h 6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43" h="665">
                  <a:moveTo>
                    <a:pt x="1335" y="68"/>
                  </a:moveTo>
                  <a:lnTo>
                    <a:pt x="1330" y="50"/>
                  </a:lnTo>
                  <a:lnTo>
                    <a:pt x="1325" y="33"/>
                  </a:lnTo>
                  <a:lnTo>
                    <a:pt x="1319" y="16"/>
                  </a:lnTo>
                  <a:lnTo>
                    <a:pt x="1312" y="0"/>
                  </a:lnTo>
                  <a:lnTo>
                    <a:pt x="1316" y="21"/>
                  </a:lnTo>
                  <a:lnTo>
                    <a:pt x="1319" y="42"/>
                  </a:lnTo>
                  <a:lnTo>
                    <a:pt x="1320" y="63"/>
                  </a:lnTo>
                  <a:lnTo>
                    <a:pt x="1321" y="85"/>
                  </a:lnTo>
                  <a:lnTo>
                    <a:pt x="1320" y="106"/>
                  </a:lnTo>
                  <a:lnTo>
                    <a:pt x="1317" y="127"/>
                  </a:lnTo>
                  <a:lnTo>
                    <a:pt x="1314" y="147"/>
                  </a:lnTo>
                  <a:lnTo>
                    <a:pt x="1309" y="168"/>
                  </a:lnTo>
                  <a:lnTo>
                    <a:pt x="1302" y="188"/>
                  </a:lnTo>
                  <a:lnTo>
                    <a:pt x="1295" y="208"/>
                  </a:lnTo>
                  <a:lnTo>
                    <a:pt x="1286" y="229"/>
                  </a:lnTo>
                  <a:lnTo>
                    <a:pt x="1275" y="249"/>
                  </a:lnTo>
                  <a:lnTo>
                    <a:pt x="1263" y="268"/>
                  </a:lnTo>
                  <a:lnTo>
                    <a:pt x="1249" y="288"/>
                  </a:lnTo>
                  <a:lnTo>
                    <a:pt x="1234" y="307"/>
                  </a:lnTo>
                  <a:lnTo>
                    <a:pt x="1217" y="326"/>
                  </a:lnTo>
                  <a:lnTo>
                    <a:pt x="1198" y="345"/>
                  </a:lnTo>
                  <a:lnTo>
                    <a:pt x="1178" y="364"/>
                  </a:lnTo>
                  <a:lnTo>
                    <a:pt x="1156" y="381"/>
                  </a:lnTo>
                  <a:lnTo>
                    <a:pt x="1133" y="399"/>
                  </a:lnTo>
                  <a:lnTo>
                    <a:pt x="1108" y="417"/>
                  </a:lnTo>
                  <a:lnTo>
                    <a:pt x="1081" y="433"/>
                  </a:lnTo>
                  <a:lnTo>
                    <a:pt x="1052" y="450"/>
                  </a:lnTo>
                  <a:lnTo>
                    <a:pt x="1022" y="466"/>
                  </a:lnTo>
                  <a:lnTo>
                    <a:pt x="989" y="482"/>
                  </a:lnTo>
                  <a:lnTo>
                    <a:pt x="955" y="497"/>
                  </a:lnTo>
                  <a:lnTo>
                    <a:pt x="918" y="512"/>
                  </a:lnTo>
                  <a:lnTo>
                    <a:pt x="880" y="526"/>
                  </a:lnTo>
                  <a:lnTo>
                    <a:pt x="840" y="539"/>
                  </a:lnTo>
                  <a:lnTo>
                    <a:pt x="798" y="553"/>
                  </a:lnTo>
                  <a:lnTo>
                    <a:pt x="754" y="565"/>
                  </a:lnTo>
                  <a:lnTo>
                    <a:pt x="708" y="578"/>
                  </a:lnTo>
                  <a:lnTo>
                    <a:pt x="685" y="583"/>
                  </a:lnTo>
                  <a:lnTo>
                    <a:pt x="661" y="588"/>
                  </a:lnTo>
                  <a:lnTo>
                    <a:pt x="637" y="591"/>
                  </a:lnTo>
                  <a:lnTo>
                    <a:pt x="612" y="594"/>
                  </a:lnTo>
                  <a:lnTo>
                    <a:pt x="586" y="595"/>
                  </a:lnTo>
                  <a:lnTo>
                    <a:pt x="561" y="596"/>
                  </a:lnTo>
                  <a:lnTo>
                    <a:pt x="535" y="596"/>
                  </a:lnTo>
                  <a:lnTo>
                    <a:pt x="509" y="595"/>
                  </a:lnTo>
                  <a:lnTo>
                    <a:pt x="482" y="594"/>
                  </a:lnTo>
                  <a:lnTo>
                    <a:pt x="456" y="591"/>
                  </a:lnTo>
                  <a:lnTo>
                    <a:pt x="429" y="588"/>
                  </a:lnTo>
                  <a:lnTo>
                    <a:pt x="403" y="583"/>
                  </a:lnTo>
                  <a:lnTo>
                    <a:pt x="377" y="578"/>
                  </a:lnTo>
                  <a:lnTo>
                    <a:pt x="351" y="572"/>
                  </a:lnTo>
                  <a:lnTo>
                    <a:pt x="326" y="565"/>
                  </a:lnTo>
                  <a:lnTo>
                    <a:pt x="301" y="558"/>
                  </a:lnTo>
                  <a:lnTo>
                    <a:pt x="275" y="550"/>
                  </a:lnTo>
                  <a:lnTo>
                    <a:pt x="251" y="542"/>
                  </a:lnTo>
                  <a:lnTo>
                    <a:pt x="228" y="531"/>
                  </a:lnTo>
                  <a:lnTo>
                    <a:pt x="204" y="520"/>
                  </a:lnTo>
                  <a:lnTo>
                    <a:pt x="182" y="510"/>
                  </a:lnTo>
                  <a:lnTo>
                    <a:pt x="159" y="498"/>
                  </a:lnTo>
                  <a:lnTo>
                    <a:pt x="139" y="485"/>
                  </a:lnTo>
                  <a:lnTo>
                    <a:pt x="119" y="472"/>
                  </a:lnTo>
                  <a:lnTo>
                    <a:pt x="99" y="458"/>
                  </a:lnTo>
                  <a:lnTo>
                    <a:pt x="82" y="443"/>
                  </a:lnTo>
                  <a:lnTo>
                    <a:pt x="65" y="427"/>
                  </a:lnTo>
                  <a:lnTo>
                    <a:pt x="50" y="411"/>
                  </a:lnTo>
                  <a:lnTo>
                    <a:pt x="36" y="394"/>
                  </a:lnTo>
                  <a:lnTo>
                    <a:pt x="23" y="377"/>
                  </a:lnTo>
                  <a:lnTo>
                    <a:pt x="11" y="358"/>
                  </a:lnTo>
                  <a:lnTo>
                    <a:pt x="0" y="339"/>
                  </a:lnTo>
                  <a:lnTo>
                    <a:pt x="5" y="363"/>
                  </a:lnTo>
                  <a:lnTo>
                    <a:pt x="13" y="385"/>
                  </a:lnTo>
                  <a:lnTo>
                    <a:pt x="22" y="407"/>
                  </a:lnTo>
                  <a:lnTo>
                    <a:pt x="33" y="427"/>
                  </a:lnTo>
                  <a:lnTo>
                    <a:pt x="46" y="449"/>
                  </a:lnTo>
                  <a:lnTo>
                    <a:pt x="60" y="467"/>
                  </a:lnTo>
                  <a:lnTo>
                    <a:pt x="77" y="486"/>
                  </a:lnTo>
                  <a:lnTo>
                    <a:pt x="95" y="504"/>
                  </a:lnTo>
                  <a:lnTo>
                    <a:pt x="115" y="520"/>
                  </a:lnTo>
                  <a:lnTo>
                    <a:pt x="135" y="536"/>
                  </a:lnTo>
                  <a:lnTo>
                    <a:pt x="157" y="551"/>
                  </a:lnTo>
                  <a:lnTo>
                    <a:pt x="179" y="565"/>
                  </a:lnTo>
                  <a:lnTo>
                    <a:pt x="204" y="579"/>
                  </a:lnTo>
                  <a:lnTo>
                    <a:pt x="229" y="591"/>
                  </a:lnTo>
                  <a:lnTo>
                    <a:pt x="255" y="603"/>
                  </a:lnTo>
                  <a:lnTo>
                    <a:pt x="281" y="614"/>
                  </a:lnTo>
                  <a:lnTo>
                    <a:pt x="308" y="623"/>
                  </a:lnTo>
                  <a:lnTo>
                    <a:pt x="336" y="631"/>
                  </a:lnTo>
                  <a:lnTo>
                    <a:pt x="364" y="639"/>
                  </a:lnTo>
                  <a:lnTo>
                    <a:pt x="393" y="645"/>
                  </a:lnTo>
                  <a:lnTo>
                    <a:pt x="422" y="651"/>
                  </a:lnTo>
                  <a:lnTo>
                    <a:pt x="450" y="656"/>
                  </a:lnTo>
                  <a:lnTo>
                    <a:pt x="480" y="661"/>
                  </a:lnTo>
                  <a:lnTo>
                    <a:pt x="509" y="663"/>
                  </a:lnTo>
                  <a:lnTo>
                    <a:pt x="539" y="664"/>
                  </a:lnTo>
                  <a:lnTo>
                    <a:pt x="567" y="665"/>
                  </a:lnTo>
                  <a:lnTo>
                    <a:pt x="595" y="665"/>
                  </a:lnTo>
                  <a:lnTo>
                    <a:pt x="624" y="663"/>
                  </a:lnTo>
                  <a:lnTo>
                    <a:pt x="652" y="661"/>
                  </a:lnTo>
                  <a:lnTo>
                    <a:pt x="679" y="657"/>
                  </a:lnTo>
                  <a:lnTo>
                    <a:pt x="705" y="652"/>
                  </a:lnTo>
                  <a:lnTo>
                    <a:pt x="731" y="647"/>
                  </a:lnTo>
                  <a:lnTo>
                    <a:pt x="777" y="635"/>
                  </a:lnTo>
                  <a:lnTo>
                    <a:pt x="822" y="622"/>
                  </a:lnTo>
                  <a:lnTo>
                    <a:pt x="863" y="609"/>
                  </a:lnTo>
                  <a:lnTo>
                    <a:pt x="904" y="595"/>
                  </a:lnTo>
                  <a:lnTo>
                    <a:pt x="942" y="581"/>
                  </a:lnTo>
                  <a:lnTo>
                    <a:pt x="978" y="566"/>
                  </a:lnTo>
                  <a:lnTo>
                    <a:pt x="1012" y="551"/>
                  </a:lnTo>
                  <a:lnTo>
                    <a:pt x="1044" y="535"/>
                  </a:lnTo>
                  <a:lnTo>
                    <a:pt x="1075" y="519"/>
                  </a:lnTo>
                  <a:lnTo>
                    <a:pt x="1104" y="503"/>
                  </a:lnTo>
                  <a:lnTo>
                    <a:pt x="1131" y="485"/>
                  </a:lnTo>
                  <a:lnTo>
                    <a:pt x="1156" y="469"/>
                  </a:lnTo>
                  <a:lnTo>
                    <a:pt x="1180" y="451"/>
                  </a:lnTo>
                  <a:lnTo>
                    <a:pt x="1202" y="432"/>
                  </a:lnTo>
                  <a:lnTo>
                    <a:pt x="1222" y="414"/>
                  </a:lnTo>
                  <a:lnTo>
                    <a:pt x="1241" y="396"/>
                  </a:lnTo>
                  <a:lnTo>
                    <a:pt x="1257" y="377"/>
                  </a:lnTo>
                  <a:lnTo>
                    <a:pt x="1273" y="357"/>
                  </a:lnTo>
                  <a:lnTo>
                    <a:pt x="1287" y="338"/>
                  </a:lnTo>
                  <a:lnTo>
                    <a:pt x="1299" y="318"/>
                  </a:lnTo>
                  <a:lnTo>
                    <a:pt x="1309" y="298"/>
                  </a:lnTo>
                  <a:lnTo>
                    <a:pt x="1319" y="278"/>
                  </a:lnTo>
                  <a:lnTo>
                    <a:pt x="1326" y="257"/>
                  </a:lnTo>
                  <a:lnTo>
                    <a:pt x="1333" y="237"/>
                  </a:lnTo>
                  <a:lnTo>
                    <a:pt x="1337" y="215"/>
                  </a:lnTo>
                  <a:lnTo>
                    <a:pt x="1341" y="195"/>
                  </a:lnTo>
                  <a:lnTo>
                    <a:pt x="1343" y="174"/>
                  </a:lnTo>
                  <a:lnTo>
                    <a:pt x="1343" y="153"/>
                  </a:lnTo>
                  <a:lnTo>
                    <a:pt x="1343" y="132"/>
                  </a:lnTo>
                  <a:lnTo>
                    <a:pt x="1342" y="110"/>
                  </a:lnTo>
                  <a:lnTo>
                    <a:pt x="1339" y="89"/>
                  </a:lnTo>
                  <a:lnTo>
                    <a:pt x="1335" y="68"/>
                  </a:lnTo>
                  <a:close/>
                </a:path>
              </a:pathLst>
            </a:custGeom>
            <a:solidFill>
              <a:srgbClr val="81311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1" name="Freeform 9"/>
            <p:cNvSpPr>
              <a:spLocks/>
            </p:cNvSpPr>
            <p:nvPr/>
          </p:nvSpPr>
          <p:spPr bwMode="auto">
            <a:xfrm>
              <a:off x="1647" y="855"/>
              <a:ext cx="171" cy="249"/>
            </a:xfrm>
            <a:custGeom>
              <a:avLst/>
              <a:gdLst>
                <a:gd name="T0" fmla="*/ 17 w 1022"/>
                <a:gd name="T1" fmla="*/ 275 h 1494"/>
                <a:gd name="T2" fmla="*/ 5 w 1022"/>
                <a:gd name="T3" fmla="*/ 314 h 1494"/>
                <a:gd name="T4" fmla="*/ 0 w 1022"/>
                <a:gd name="T5" fmla="*/ 345 h 1494"/>
                <a:gd name="T6" fmla="*/ 1 w 1022"/>
                <a:gd name="T7" fmla="*/ 365 h 1494"/>
                <a:gd name="T8" fmla="*/ 6 w 1022"/>
                <a:gd name="T9" fmla="*/ 396 h 1494"/>
                <a:gd name="T10" fmla="*/ 20 w 1022"/>
                <a:gd name="T11" fmla="*/ 438 h 1494"/>
                <a:gd name="T12" fmla="*/ 44 w 1022"/>
                <a:gd name="T13" fmla="*/ 480 h 1494"/>
                <a:gd name="T14" fmla="*/ 77 w 1022"/>
                <a:gd name="T15" fmla="*/ 522 h 1494"/>
                <a:gd name="T16" fmla="*/ 119 w 1022"/>
                <a:gd name="T17" fmla="*/ 565 h 1494"/>
                <a:gd name="T18" fmla="*/ 164 w 1022"/>
                <a:gd name="T19" fmla="*/ 601 h 1494"/>
                <a:gd name="T20" fmla="*/ 250 w 1022"/>
                <a:gd name="T21" fmla="*/ 671 h 1494"/>
                <a:gd name="T22" fmla="*/ 370 w 1022"/>
                <a:gd name="T23" fmla="*/ 1366 h 1494"/>
                <a:gd name="T24" fmla="*/ 382 w 1022"/>
                <a:gd name="T25" fmla="*/ 1390 h 1494"/>
                <a:gd name="T26" fmla="*/ 398 w 1022"/>
                <a:gd name="T27" fmla="*/ 1412 h 1494"/>
                <a:gd name="T28" fmla="*/ 424 w 1022"/>
                <a:gd name="T29" fmla="*/ 1438 h 1494"/>
                <a:gd name="T30" fmla="*/ 460 w 1022"/>
                <a:gd name="T31" fmla="*/ 1463 h 1494"/>
                <a:gd name="T32" fmla="*/ 482 w 1022"/>
                <a:gd name="T33" fmla="*/ 1474 h 1494"/>
                <a:gd name="T34" fmla="*/ 508 w 1022"/>
                <a:gd name="T35" fmla="*/ 1483 h 1494"/>
                <a:gd name="T36" fmla="*/ 537 w 1022"/>
                <a:gd name="T37" fmla="*/ 1490 h 1494"/>
                <a:gd name="T38" fmla="*/ 570 w 1022"/>
                <a:gd name="T39" fmla="*/ 1493 h 1494"/>
                <a:gd name="T40" fmla="*/ 607 w 1022"/>
                <a:gd name="T41" fmla="*/ 1494 h 1494"/>
                <a:gd name="T42" fmla="*/ 647 w 1022"/>
                <a:gd name="T43" fmla="*/ 1492 h 1494"/>
                <a:gd name="T44" fmla="*/ 688 w 1022"/>
                <a:gd name="T45" fmla="*/ 1486 h 1494"/>
                <a:gd name="T46" fmla="*/ 726 w 1022"/>
                <a:gd name="T47" fmla="*/ 1478 h 1494"/>
                <a:gd name="T48" fmla="*/ 761 w 1022"/>
                <a:gd name="T49" fmla="*/ 1469 h 1494"/>
                <a:gd name="T50" fmla="*/ 793 w 1022"/>
                <a:gd name="T51" fmla="*/ 1457 h 1494"/>
                <a:gd name="T52" fmla="*/ 823 w 1022"/>
                <a:gd name="T53" fmla="*/ 1444 h 1494"/>
                <a:gd name="T54" fmla="*/ 850 w 1022"/>
                <a:gd name="T55" fmla="*/ 1430 h 1494"/>
                <a:gd name="T56" fmla="*/ 896 w 1022"/>
                <a:gd name="T57" fmla="*/ 1398 h 1494"/>
                <a:gd name="T58" fmla="*/ 930 w 1022"/>
                <a:gd name="T59" fmla="*/ 1364 h 1494"/>
                <a:gd name="T60" fmla="*/ 954 w 1022"/>
                <a:gd name="T61" fmla="*/ 1330 h 1494"/>
                <a:gd name="T62" fmla="*/ 970 w 1022"/>
                <a:gd name="T63" fmla="*/ 1297 h 1494"/>
                <a:gd name="T64" fmla="*/ 975 w 1022"/>
                <a:gd name="T65" fmla="*/ 1266 h 1494"/>
                <a:gd name="T66" fmla="*/ 910 w 1022"/>
                <a:gd name="T67" fmla="*/ 499 h 1494"/>
                <a:gd name="T68" fmla="*/ 954 w 1022"/>
                <a:gd name="T69" fmla="*/ 446 h 1494"/>
                <a:gd name="T70" fmla="*/ 980 w 1022"/>
                <a:gd name="T71" fmla="*/ 405 h 1494"/>
                <a:gd name="T72" fmla="*/ 996 w 1022"/>
                <a:gd name="T73" fmla="*/ 373 h 1494"/>
                <a:gd name="T74" fmla="*/ 1009 w 1022"/>
                <a:gd name="T75" fmla="*/ 339 h 1494"/>
                <a:gd name="T76" fmla="*/ 1017 w 1022"/>
                <a:gd name="T77" fmla="*/ 302 h 1494"/>
                <a:gd name="T78" fmla="*/ 1022 w 1022"/>
                <a:gd name="T79" fmla="*/ 264 h 1494"/>
                <a:gd name="T80" fmla="*/ 1019 w 1022"/>
                <a:gd name="T81" fmla="*/ 223 h 1494"/>
                <a:gd name="T82" fmla="*/ 1010 w 1022"/>
                <a:gd name="T83" fmla="*/ 182 h 1494"/>
                <a:gd name="T84" fmla="*/ 991 w 1022"/>
                <a:gd name="T85" fmla="*/ 139 h 1494"/>
                <a:gd name="T86" fmla="*/ 963 w 1022"/>
                <a:gd name="T87" fmla="*/ 97 h 1494"/>
                <a:gd name="T88" fmla="*/ 923 w 1022"/>
                <a:gd name="T89" fmla="*/ 53 h 1494"/>
                <a:gd name="T90" fmla="*/ 887 w 1022"/>
                <a:gd name="T91" fmla="*/ 25 h 1494"/>
                <a:gd name="T92" fmla="*/ 860 w 1022"/>
                <a:gd name="T93" fmla="*/ 13 h 1494"/>
                <a:gd name="T94" fmla="*/ 825 w 1022"/>
                <a:gd name="T95" fmla="*/ 6 h 1494"/>
                <a:gd name="T96" fmla="*/ 785 w 1022"/>
                <a:gd name="T97" fmla="*/ 2 h 1494"/>
                <a:gd name="T98" fmla="*/ 739 w 1022"/>
                <a:gd name="T99" fmla="*/ 0 h 1494"/>
                <a:gd name="T100" fmla="*/ 689 w 1022"/>
                <a:gd name="T101" fmla="*/ 3 h 1494"/>
                <a:gd name="T102" fmla="*/ 609 w 1022"/>
                <a:gd name="T103" fmla="*/ 11 h 1494"/>
                <a:gd name="T104" fmla="*/ 500 w 1022"/>
                <a:gd name="T105" fmla="*/ 29 h 1494"/>
                <a:gd name="T106" fmla="*/ 394 w 1022"/>
                <a:gd name="T107" fmla="*/ 51 h 1494"/>
                <a:gd name="T108" fmla="*/ 299 w 1022"/>
                <a:gd name="T109" fmla="*/ 76 h 1494"/>
                <a:gd name="T110" fmla="*/ 225 w 1022"/>
                <a:gd name="T111" fmla="*/ 102 h 1494"/>
                <a:gd name="T112" fmla="*/ 169 w 1022"/>
                <a:gd name="T113" fmla="*/ 128 h 1494"/>
                <a:gd name="T114" fmla="*/ 116 w 1022"/>
                <a:gd name="T115" fmla="*/ 162 h 1494"/>
                <a:gd name="T116" fmla="*/ 73 w 1022"/>
                <a:gd name="T117" fmla="*/ 197 h 1494"/>
                <a:gd name="T118" fmla="*/ 40 w 1022"/>
                <a:gd name="T119" fmla="*/ 236 h 14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022" h="1494">
                  <a:moveTo>
                    <a:pt x="27" y="256"/>
                  </a:moveTo>
                  <a:lnTo>
                    <a:pt x="17" y="275"/>
                  </a:lnTo>
                  <a:lnTo>
                    <a:pt x="10" y="295"/>
                  </a:lnTo>
                  <a:lnTo>
                    <a:pt x="5" y="314"/>
                  </a:lnTo>
                  <a:lnTo>
                    <a:pt x="1" y="334"/>
                  </a:lnTo>
                  <a:lnTo>
                    <a:pt x="0" y="345"/>
                  </a:lnTo>
                  <a:lnTo>
                    <a:pt x="0" y="355"/>
                  </a:lnTo>
                  <a:lnTo>
                    <a:pt x="1" y="365"/>
                  </a:lnTo>
                  <a:lnTo>
                    <a:pt x="3" y="375"/>
                  </a:lnTo>
                  <a:lnTo>
                    <a:pt x="6" y="396"/>
                  </a:lnTo>
                  <a:lnTo>
                    <a:pt x="12" y="416"/>
                  </a:lnTo>
                  <a:lnTo>
                    <a:pt x="20" y="438"/>
                  </a:lnTo>
                  <a:lnTo>
                    <a:pt x="31" y="459"/>
                  </a:lnTo>
                  <a:lnTo>
                    <a:pt x="44" y="480"/>
                  </a:lnTo>
                  <a:lnTo>
                    <a:pt x="59" y="501"/>
                  </a:lnTo>
                  <a:lnTo>
                    <a:pt x="77" y="522"/>
                  </a:lnTo>
                  <a:lnTo>
                    <a:pt x="97" y="544"/>
                  </a:lnTo>
                  <a:lnTo>
                    <a:pt x="119" y="565"/>
                  </a:lnTo>
                  <a:lnTo>
                    <a:pt x="144" y="586"/>
                  </a:lnTo>
                  <a:lnTo>
                    <a:pt x="164" y="601"/>
                  </a:lnTo>
                  <a:lnTo>
                    <a:pt x="206" y="637"/>
                  </a:lnTo>
                  <a:lnTo>
                    <a:pt x="250" y="671"/>
                  </a:lnTo>
                  <a:lnTo>
                    <a:pt x="270" y="686"/>
                  </a:lnTo>
                  <a:lnTo>
                    <a:pt x="370" y="1366"/>
                  </a:lnTo>
                  <a:lnTo>
                    <a:pt x="373" y="1372"/>
                  </a:lnTo>
                  <a:lnTo>
                    <a:pt x="382" y="1390"/>
                  </a:lnTo>
                  <a:lnTo>
                    <a:pt x="389" y="1400"/>
                  </a:lnTo>
                  <a:lnTo>
                    <a:pt x="398" y="1412"/>
                  </a:lnTo>
                  <a:lnTo>
                    <a:pt x="410" y="1425"/>
                  </a:lnTo>
                  <a:lnTo>
                    <a:pt x="424" y="1438"/>
                  </a:lnTo>
                  <a:lnTo>
                    <a:pt x="441" y="1451"/>
                  </a:lnTo>
                  <a:lnTo>
                    <a:pt x="460" y="1463"/>
                  </a:lnTo>
                  <a:lnTo>
                    <a:pt x="470" y="1469"/>
                  </a:lnTo>
                  <a:lnTo>
                    <a:pt x="482" y="1474"/>
                  </a:lnTo>
                  <a:lnTo>
                    <a:pt x="495" y="1479"/>
                  </a:lnTo>
                  <a:lnTo>
                    <a:pt x="508" y="1483"/>
                  </a:lnTo>
                  <a:lnTo>
                    <a:pt x="522" y="1486"/>
                  </a:lnTo>
                  <a:lnTo>
                    <a:pt x="537" y="1490"/>
                  </a:lnTo>
                  <a:lnTo>
                    <a:pt x="553" y="1492"/>
                  </a:lnTo>
                  <a:lnTo>
                    <a:pt x="570" y="1493"/>
                  </a:lnTo>
                  <a:lnTo>
                    <a:pt x="588" y="1494"/>
                  </a:lnTo>
                  <a:lnTo>
                    <a:pt x="607" y="1494"/>
                  </a:lnTo>
                  <a:lnTo>
                    <a:pt x="626" y="1493"/>
                  </a:lnTo>
                  <a:lnTo>
                    <a:pt x="647" y="1492"/>
                  </a:lnTo>
                  <a:lnTo>
                    <a:pt x="668" y="1490"/>
                  </a:lnTo>
                  <a:lnTo>
                    <a:pt x="688" y="1486"/>
                  </a:lnTo>
                  <a:lnTo>
                    <a:pt x="707" y="1483"/>
                  </a:lnTo>
                  <a:lnTo>
                    <a:pt x="726" y="1478"/>
                  </a:lnTo>
                  <a:lnTo>
                    <a:pt x="744" y="1473"/>
                  </a:lnTo>
                  <a:lnTo>
                    <a:pt x="761" y="1469"/>
                  </a:lnTo>
                  <a:lnTo>
                    <a:pt x="778" y="1463"/>
                  </a:lnTo>
                  <a:lnTo>
                    <a:pt x="793" y="1457"/>
                  </a:lnTo>
                  <a:lnTo>
                    <a:pt x="808" y="1450"/>
                  </a:lnTo>
                  <a:lnTo>
                    <a:pt x="823" y="1444"/>
                  </a:lnTo>
                  <a:lnTo>
                    <a:pt x="837" y="1437"/>
                  </a:lnTo>
                  <a:lnTo>
                    <a:pt x="850" y="1430"/>
                  </a:lnTo>
                  <a:lnTo>
                    <a:pt x="874" y="1414"/>
                  </a:lnTo>
                  <a:lnTo>
                    <a:pt x="896" y="1398"/>
                  </a:lnTo>
                  <a:lnTo>
                    <a:pt x="914" y="1381"/>
                  </a:lnTo>
                  <a:lnTo>
                    <a:pt x="930" y="1364"/>
                  </a:lnTo>
                  <a:lnTo>
                    <a:pt x="944" y="1346"/>
                  </a:lnTo>
                  <a:lnTo>
                    <a:pt x="954" y="1330"/>
                  </a:lnTo>
                  <a:lnTo>
                    <a:pt x="963" y="1312"/>
                  </a:lnTo>
                  <a:lnTo>
                    <a:pt x="970" y="1297"/>
                  </a:lnTo>
                  <a:lnTo>
                    <a:pt x="973" y="1280"/>
                  </a:lnTo>
                  <a:lnTo>
                    <a:pt x="975" y="1266"/>
                  </a:lnTo>
                  <a:lnTo>
                    <a:pt x="899" y="511"/>
                  </a:lnTo>
                  <a:lnTo>
                    <a:pt x="910" y="499"/>
                  </a:lnTo>
                  <a:lnTo>
                    <a:pt x="938" y="468"/>
                  </a:lnTo>
                  <a:lnTo>
                    <a:pt x="954" y="446"/>
                  </a:lnTo>
                  <a:lnTo>
                    <a:pt x="971" y="419"/>
                  </a:lnTo>
                  <a:lnTo>
                    <a:pt x="980" y="405"/>
                  </a:lnTo>
                  <a:lnTo>
                    <a:pt x="987" y="389"/>
                  </a:lnTo>
                  <a:lnTo>
                    <a:pt x="996" y="373"/>
                  </a:lnTo>
                  <a:lnTo>
                    <a:pt x="1003" y="356"/>
                  </a:lnTo>
                  <a:lnTo>
                    <a:pt x="1009" y="339"/>
                  </a:lnTo>
                  <a:lnTo>
                    <a:pt x="1013" y="321"/>
                  </a:lnTo>
                  <a:lnTo>
                    <a:pt x="1017" y="302"/>
                  </a:lnTo>
                  <a:lnTo>
                    <a:pt x="1020" y="283"/>
                  </a:lnTo>
                  <a:lnTo>
                    <a:pt x="1022" y="264"/>
                  </a:lnTo>
                  <a:lnTo>
                    <a:pt x="1022" y="244"/>
                  </a:lnTo>
                  <a:lnTo>
                    <a:pt x="1019" y="223"/>
                  </a:lnTo>
                  <a:lnTo>
                    <a:pt x="1016" y="203"/>
                  </a:lnTo>
                  <a:lnTo>
                    <a:pt x="1010" y="182"/>
                  </a:lnTo>
                  <a:lnTo>
                    <a:pt x="1002" y="161"/>
                  </a:lnTo>
                  <a:lnTo>
                    <a:pt x="991" y="139"/>
                  </a:lnTo>
                  <a:lnTo>
                    <a:pt x="978" y="118"/>
                  </a:lnTo>
                  <a:lnTo>
                    <a:pt x="963" y="97"/>
                  </a:lnTo>
                  <a:lnTo>
                    <a:pt x="944" y="76"/>
                  </a:lnTo>
                  <a:lnTo>
                    <a:pt x="923" y="53"/>
                  </a:lnTo>
                  <a:lnTo>
                    <a:pt x="899" y="32"/>
                  </a:lnTo>
                  <a:lnTo>
                    <a:pt x="887" y="25"/>
                  </a:lnTo>
                  <a:lnTo>
                    <a:pt x="874" y="19"/>
                  </a:lnTo>
                  <a:lnTo>
                    <a:pt x="860" y="13"/>
                  </a:lnTo>
                  <a:lnTo>
                    <a:pt x="844" y="9"/>
                  </a:lnTo>
                  <a:lnTo>
                    <a:pt x="825" y="6"/>
                  </a:lnTo>
                  <a:lnTo>
                    <a:pt x="806" y="3"/>
                  </a:lnTo>
                  <a:lnTo>
                    <a:pt x="785" y="2"/>
                  </a:lnTo>
                  <a:lnTo>
                    <a:pt x="762" y="0"/>
                  </a:lnTo>
                  <a:lnTo>
                    <a:pt x="739" y="0"/>
                  </a:lnTo>
                  <a:lnTo>
                    <a:pt x="714" y="2"/>
                  </a:lnTo>
                  <a:lnTo>
                    <a:pt x="689" y="3"/>
                  </a:lnTo>
                  <a:lnTo>
                    <a:pt x="663" y="5"/>
                  </a:lnTo>
                  <a:lnTo>
                    <a:pt x="609" y="11"/>
                  </a:lnTo>
                  <a:lnTo>
                    <a:pt x="555" y="19"/>
                  </a:lnTo>
                  <a:lnTo>
                    <a:pt x="500" y="29"/>
                  </a:lnTo>
                  <a:lnTo>
                    <a:pt x="446" y="39"/>
                  </a:lnTo>
                  <a:lnTo>
                    <a:pt x="394" y="51"/>
                  </a:lnTo>
                  <a:lnTo>
                    <a:pt x="344" y="64"/>
                  </a:lnTo>
                  <a:lnTo>
                    <a:pt x="299" y="76"/>
                  </a:lnTo>
                  <a:lnTo>
                    <a:pt x="259" y="89"/>
                  </a:lnTo>
                  <a:lnTo>
                    <a:pt x="225" y="102"/>
                  </a:lnTo>
                  <a:lnTo>
                    <a:pt x="199" y="112"/>
                  </a:lnTo>
                  <a:lnTo>
                    <a:pt x="169" y="128"/>
                  </a:lnTo>
                  <a:lnTo>
                    <a:pt x="142" y="144"/>
                  </a:lnTo>
                  <a:lnTo>
                    <a:pt x="116" y="162"/>
                  </a:lnTo>
                  <a:lnTo>
                    <a:pt x="93" y="180"/>
                  </a:lnTo>
                  <a:lnTo>
                    <a:pt x="73" y="197"/>
                  </a:lnTo>
                  <a:lnTo>
                    <a:pt x="56" y="216"/>
                  </a:lnTo>
                  <a:lnTo>
                    <a:pt x="40" y="236"/>
                  </a:lnTo>
                  <a:lnTo>
                    <a:pt x="27" y="256"/>
                  </a:lnTo>
                  <a:close/>
                </a:path>
              </a:pathLst>
            </a:custGeom>
            <a:solidFill>
              <a:srgbClr val="BA40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2" name="Freeform 10"/>
            <p:cNvSpPr>
              <a:spLocks/>
            </p:cNvSpPr>
            <p:nvPr/>
          </p:nvSpPr>
          <p:spPr bwMode="auto">
            <a:xfrm>
              <a:off x="1647" y="873"/>
              <a:ext cx="150" cy="231"/>
            </a:xfrm>
            <a:custGeom>
              <a:avLst/>
              <a:gdLst>
                <a:gd name="T0" fmla="*/ 728 w 900"/>
                <a:gd name="T1" fmla="*/ 1323 h 1385"/>
                <a:gd name="T2" fmla="*/ 691 w 900"/>
                <a:gd name="T3" fmla="*/ 1324 h 1385"/>
                <a:gd name="T4" fmla="*/ 655 w 900"/>
                <a:gd name="T5" fmla="*/ 1322 h 1385"/>
                <a:gd name="T6" fmla="*/ 625 w 900"/>
                <a:gd name="T7" fmla="*/ 1316 h 1385"/>
                <a:gd name="T8" fmla="*/ 598 w 900"/>
                <a:gd name="T9" fmla="*/ 1308 h 1385"/>
                <a:gd name="T10" fmla="*/ 573 w 900"/>
                <a:gd name="T11" fmla="*/ 1298 h 1385"/>
                <a:gd name="T12" fmla="*/ 543 w 900"/>
                <a:gd name="T13" fmla="*/ 1281 h 1385"/>
                <a:gd name="T14" fmla="*/ 513 w 900"/>
                <a:gd name="T15" fmla="*/ 1255 h 1385"/>
                <a:gd name="T16" fmla="*/ 491 w 900"/>
                <a:gd name="T17" fmla="*/ 1230 h 1385"/>
                <a:gd name="T18" fmla="*/ 475 w 900"/>
                <a:gd name="T19" fmla="*/ 1202 h 1385"/>
                <a:gd name="T20" fmla="*/ 373 w 900"/>
                <a:gd name="T21" fmla="*/ 516 h 1385"/>
                <a:gd name="T22" fmla="*/ 222 w 900"/>
                <a:gd name="T23" fmla="*/ 395 h 1385"/>
                <a:gd name="T24" fmla="*/ 179 w 900"/>
                <a:gd name="T25" fmla="*/ 352 h 1385"/>
                <a:gd name="T26" fmla="*/ 146 w 900"/>
                <a:gd name="T27" fmla="*/ 310 h 1385"/>
                <a:gd name="T28" fmla="*/ 123 w 900"/>
                <a:gd name="T29" fmla="*/ 267 h 1385"/>
                <a:gd name="T30" fmla="*/ 107 w 900"/>
                <a:gd name="T31" fmla="*/ 226 h 1385"/>
                <a:gd name="T32" fmla="*/ 103 w 900"/>
                <a:gd name="T33" fmla="*/ 194 h 1385"/>
                <a:gd name="T34" fmla="*/ 103 w 900"/>
                <a:gd name="T35" fmla="*/ 174 h 1385"/>
                <a:gd name="T36" fmla="*/ 106 w 900"/>
                <a:gd name="T37" fmla="*/ 144 h 1385"/>
                <a:gd name="T38" fmla="*/ 119 w 900"/>
                <a:gd name="T39" fmla="*/ 105 h 1385"/>
                <a:gd name="T40" fmla="*/ 137 w 900"/>
                <a:gd name="T41" fmla="*/ 74 h 1385"/>
                <a:gd name="T42" fmla="*/ 153 w 900"/>
                <a:gd name="T43" fmla="*/ 52 h 1385"/>
                <a:gd name="T44" fmla="*/ 172 w 900"/>
                <a:gd name="T45" fmla="*/ 30 h 1385"/>
                <a:gd name="T46" fmla="*/ 196 w 900"/>
                <a:gd name="T47" fmla="*/ 9 h 1385"/>
                <a:gd name="T48" fmla="*/ 203 w 900"/>
                <a:gd name="T49" fmla="*/ 2 h 1385"/>
                <a:gd name="T50" fmla="*/ 169 w 900"/>
                <a:gd name="T51" fmla="*/ 19 h 1385"/>
                <a:gd name="T52" fmla="*/ 116 w 900"/>
                <a:gd name="T53" fmla="*/ 53 h 1385"/>
                <a:gd name="T54" fmla="*/ 73 w 900"/>
                <a:gd name="T55" fmla="*/ 88 h 1385"/>
                <a:gd name="T56" fmla="*/ 40 w 900"/>
                <a:gd name="T57" fmla="*/ 127 h 1385"/>
                <a:gd name="T58" fmla="*/ 17 w 900"/>
                <a:gd name="T59" fmla="*/ 166 h 1385"/>
                <a:gd name="T60" fmla="*/ 5 w 900"/>
                <a:gd name="T61" fmla="*/ 205 h 1385"/>
                <a:gd name="T62" fmla="*/ 0 w 900"/>
                <a:gd name="T63" fmla="*/ 236 h 1385"/>
                <a:gd name="T64" fmla="*/ 1 w 900"/>
                <a:gd name="T65" fmla="*/ 256 h 1385"/>
                <a:gd name="T66" fmla="*/ 6 w 900"/>
                <a:gd name="T67" fmla="*/ 287 h 1385"/>
                <a:gd name="T68" fmla="*/ 20 w 900"/>
                <a:gd name="T69" fmla="*/ 329 h 1385"/>
                <a:gd name="T70" fmla="*/ 44 w 900"/>
                <a:gd name="T71" fmla="*/ 371 h 1385"/>
                <a:gd name="T72" fmla="*/ 77 w 900"/>
                <a:gd name="T73" fmla="*/ 413 h 1385"/>
                <a:gd name="T74" fmla="*/ 119 w 900"/>
                <a:gd name="T75" fmla="*/ 456 h 1385"/>
                <a:gd name="T76" fmla="*/ 164 w 900"/>
                <a:gd name="T77" fmla="*/ 492 h 1385"/>
                <a:gd name="T78" fmla="*/ 250 w 900"/>
                <a:gd name="T79" fmla="*/ 562 h 1385"/>
                <a:gd name="T80" fmla="*/ 370 w 900"/>
                <a:gd name="T81" fmla="*/ 1257 h 1385"/>
                <a:gd name="T82" fmla="*/ 382 w 900"/>
                <a:gd name="T83" fmla="*/ 1281 h 1385"/>
                <a:gd name="T84" fmla="*/ 398 w 900"/>
                <a:gd name="T85" fmla="*/ 1303 h 1385"/>
                <a:gd name="T86" fmla="*/ 424 w 900"/>
                <a:gd name="T87" fmla="*/ 1329 h 1385"/>
                <a:gd name="T88" fmla="*/ 460 w 900"/>
                <a:gd name="T89" fmla="*/ 1354 h 1385"/>
                <a:gd name="T90" fmla="*/ 482 w 900"/>
                <a:gd name="T91" fmla="*/ 1365 h 1385"/>
                <a:gd name="T92" fmla="*/ 508 w 900"/>
                <a:gd name="T93" fmla="*/ 1374 h 1385"/>
                <a:gd name="T94" fmla="*/ 537 w 900"/>
                <a:gd name="T95" fmla="*/ 1381 h 1385"/>
                <a:gd name="T96" fmla="*/ 570 w 900"/>
                <a:gd name="T97" fmla="*/ 1384 h 1385"/>
                <a:gd name="T98" fmla="*/ 607 w 900"/>
                <a:gd name="T99" fmla="*/ 1385 h 1385"/>
                <a:gd name="T100" fmla="*/ 647 w 900"/>
                <a:gd name="T101" fmla="*/ 1383 h 1385"/>
                <a:gd name="T102" fmla="*/ 689 w 900"/>
                <a:gd name="T103" fmla="*/ 1377 h 1385"/>
                <a:gd name="T104" fmla="*/ 728 w 900"/>
                <a:gd name="T105" fmla="*/ 1369 h 1385"/>
                <a:gd name="T106" fmla="*/ 765 w 900"/>
                <a:gd name="T107" fmla="*/ 1358 h 1385"/>
                <a:gd name="T108" fmla="*/ 798 w 900"/>
                <a:gd name="T109" fmla="*/ 1345 h 1385"/>
                <a:gd name="T110" fmla="*/ 827 w 900"/>
                <a:gd name="T111" fmla="*/ 1332 h 1385"/>
                <a:gd name="T112" fmla="*/ 854 w 900"/>
                <a:gd name="T113" fmla="*/ 1317 h 1385"/>
                <a:gd name="T114" fmla="*/ 900 w 900"/>
                <a:gd name="T115" fmla="*/ 1284 h 1385"/>
                <a:gd name="T116" fmla="*/ 867 w 900"/>
                <a:gd name="T117" fmla="*/ 1296 h 1385"/>
                <a:gd name="T118" fmla="*/ 831 w 900"/>
                <a:gd name="T119" fmla="*/ 1307 h 1385"/>
                <a:gd name="T120" fmla="*/ 792 w 900"/>
                <a:gd name="T121" fmla="*/ 1315 h 1385"/>
                <a:gd name="T122" fmla="*/ 749 w 900"/>
                <a:gd name="T123" fmla="*/ 1322 h 1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00" h="1385">
                  <a:moveTo>
                    <a:pt x="749" y="1322"/>
                  </a:moveTo>
                  <a:lnTo>
                    <a:pt x="728" y="1323"/>
                  </a:lnTo>
                  <a:lnTo>
                    <a:pt x="708" y="1324"/>
                  </a:lnTo>
                  <a:lnTo>
                    <a:pt x="691" y="1324"/>
                  </a:lnTo>
                  <a:lnTo>
                    <a:pt x="673" y="1323"/>
                  </a:lnTo>
                  <a:lnTo>
                    <a:pt x="655" y="1322"/>
                  </a:lnTo>
                  <a:lnTo>
                    <a:pt x="640" y="1319"/>
                  </a:lnTo>
                  <a:lnTo>
                    <a:pt x="625" y="1316"/>
                  </a:lnTo>
                  <a:lnTo>
                    <a:pt x="610" y="1312"/>
                  </a:lnTo>
                  <a:lnTo>
                    <a:pt x="598" y="1308"/>
                  </a:lnTo>
                  <a:lnTo>
                    <a:pt x="585" y="1303"/>
                  </a:lnTo>
                  <a:lnTo>
                    <a:pt x="573" y="1298"/>
                  </a:lnTo>
                  <a:lnTo>
                    <a:pt x="562" y="1292"/>
                  </a:lnTo>
                  <a:lnTo>
                    <a:pt x="543" y="1281"/>
                  </a:lnTo>
                  <a:lnTo>
                    <a:pt x="527" y="1268"/>
                  </a:lnTo>
                  <a:lnTo>
                    <a:pt x="513" y="1255"/>
                  </a:lnTo>
                  <a:lnTo>
                    <a:pt x="501" y="1242"/>
                  </a:lnTo>
                  <a:lnTo>
                    <a:pt x="491" y="1230"/>
                  </a:lnTo>
                  <a:lnTo>
                    <a:pt x="484" y="1219"/>
                  </a:lnTo>
                  <a:lnTo>
                    <a:pt x="475" y="1202"/>
                  </a:lnTo>
                  <a:lnTo>
                    <a:pt x="473" y="1196"/>
                  </a:lnTo>
                  <a:lnTo>
                    <a:pt x="373" y="516"/>
                  </a:lnTo>
                  <a:lnTo>
                    <a:pt x="246" y="416"/>
                  </a:lnTo>
                  <a:lnTo>
                    <a:pt x="222" y="395"/>
                  </a:lnTo>
                  <a:lnTo>
                    <a:pt x="199" y="373"/>
                  </a:lnTo>
                  <a:lnTo>
                    <a:pt x="179" y="352"/>
                  </a:lnTo>
                  <a:lnTo>
                    <a:pt x="162" y="331"/>
                  </a:lnTo>
                  <a:lnTo>
                    <a:pt x="146" y="310"/>
                  </a:lnTo>
                  <a:lnTo>
                    <a:pt x="133" y="289"/>
                  </a:lnTo>
                  <a:lnTo>
                    <a:pt x="123" y="267"/>
                  </a:lnTo>
                  <a:lnTo>
                    <a:pt x="115" y="246"/>
                  </a:lnTo>
                  <a:lnTo>
                    <a:pt x="107" y="226"/>
                  </a:lnTo>
                  <a:lnTo>
                    <a:pt x="104" y="205"/>
                  </a:lnTo>
                  <a:lnTo>
                    <a:pt x="103" y="194"/>
                  </a:lnTo>
                  <a:lnTo>
                    <a:pt x="103" y="185"/>
                  </a:lnTo>
                  <a:lnTo>
                    <a:pt x="103" y="174"/>
                  </a:lnTo>
                  <a:lnTo>
                    <a:pt x="104" y="164"/>
                  </a:lnTo>
                  <a:lnTo>
                    <a:pt x="106" y="144"/>
                  </a:lnTo>
                  <a:lnTo>
                    <a:pt x="112" y="124"/>
                  </a:lnTo>
                  <a:lnTo>
                    <a:pt x="119" y="105"/>
                  </a:lnTo>
                  <a:lnTo>
                    <a:pt x="130" y="86"/>
                  </a:lnTo>
                  <a:lnTo>
                    <a:pt x="137" y="74"/>
                  </a:lnTo>
                  <a:lnTo>
                    <a:pt x="144" y="63"/>
                  </a:lnTo>
                  <a:lnTo>
                    <a:pt x="153" y="52"/>
                  </a:lnTo>
                  <a:lnTo>
                    <a:pt x="163" y="41"/>
                  </a:lnTo>
                  <a:lnTo>
                    <a:pt x="172" y="30"/>
                  </a:lnTo>
                  <a:lnTo>
                    <a:pt x="184" y="20"/>
                  </a:lnTo>
                  <a:lnTo>
                    <a:pt x="196" y="9"/>
                  </a:lnTo>
                  <a:lnTo>
                    <a:pt x="208" y="0"/>
                  </a:lnTo>
                  <a:lnTo>
                    <a:pt x="203" y="2"/>
                  </a:lnTo>
                  <a:lnTo>
                    <a:pt x="199" y="3"/>
                  </a:lnTo>
                  <a:lnTo>
                    <a:pt x="169" y="19"/>
                  </a:lnTo>
                  <a:lnTo>
                    <a:pt x="142" y="35"/>
                  </a:lnTo>
                  <a:lnTo>
                    <a:pt x="116" y="53"/>
                  </a:lnTo>
                  <a:lnTo>
                    <a:pt x="93" y="71"/>
                  </a:lnTo>
                  <a:lnTo>
                    <a:pt x="73" y="88"/>
                  </a:lnTo>
                  <a:lnTo>
                    <a:pt x="56" y="107"/>
                  </a:lnTo>
                  <a:lnTo>
                    <a:pt x="40" y="127"/>
                  </a:lnTo>
                  <a:lnTo>
                    <a:pt x="27" y="147"/>
                  </a:lnTo>
                  <a:lnTo>
                    <a:pt x="17" y="166"/>
                  </a:lnTo>
                  <a:lnTo>
                    <a:pt x="10" y="186"/>
                  </a:lnTo>
                  <a:lnTo>
                    <a:pt x="5" y="205"/>
                  </a:lnTo>
                  <a:lnTo>
                    <a:pt x="1" y="225"/>
                  </a:lnTo>
                  <a:lnTo>
                    <a:pt x="0" y="236"/>
                  </a:lnTo>
                  <a:lnTo>
                    <a:pt x="0" y="246"/>
                  </a:lnTo>
                  <a:lnTo>
                    <a:pt x="1" y="256"/>
                  </a:lnTo>
                  <a:lnTo>
                    <a:pt x="3" y="266"/>
                  </a:lnTo>
                  <a:lnTo>
                    <a:pt x="6" y="287"/>
                  </a:lnTo>
                  <a:lnTo>
                    <a:pt x="12" y="307"/>
                  </a:lnTo>
                  <a:lnTo>
                    <a:pt x="20" y="329"/>
                  </a:lnTo>
                  <a:lnTo>
                    <a:pt x="31" y="350"/>
                  </a:lnTo>
                  <a:lnTo>
                    <a:pt x="44" y="371"/>
                  </a:lnTo>
                  <a:lnTo>
                    <a:pt x="59" y="392"/>
                  </a:lnTo>
                  <a:lnTo>
                    <a:pt x="77" y="413"/>
                  </a:lnTo>
                  <a:lnTo>
                    <a:pt x="97" y="435"/>
                  </a:lnTo>
                  <a:lnTo>
                    <a:pt x="119" y="456"/>
                  </a:lnTo>
                  <a:lnTo>
                    <a:pt x="144" y="477"/>
                  </a:lnTo>
                  <a:lnTo>
                    <a:pt x="164" y="492"/>
                  </a:lnTo>
                  <a:lnTo>
                    <a:pt x="206" y="528"/>
                  </a:lnTo>
                  <a:lnTo>
                    <a:pt x="250" y="562"/>
                  </a:lnTo>
                  <a:lnTo>
                    <a:pt x="270" y="577"/>
                  </a:lnTo>
                  <a:lnTo>
                    <a:pt x="370" y="1257"/>
                  </a:lnTo>
                  <a:lnTo>
                    <a:pt x="373" y="1263"/>
                  </a:lnTo>
                  <a:lnTo>
                    <a:pt x="382" y="1281"/>
                  </a:lnTo>
                  <a:lnTo>
                    <a:pt x="389" y="1291"/>
                  </a:lnTo>
                  <a:lnTo>
                    <a:pt x="398" y="1303"/>
                  </a:lnTo>
                  <a:lnTo>
                    <a:pt x="410" y="1316"/>
                  </a:lnTo>
                  <a:lnTo>
                    <a:pt x="424" y="1329"/>
                  </a:lnTo>
                  <a:lnTo>
                    <a:pt x="441" y="1342"/>
                  </a:lnTo>
                  <a:lnTo>
                    <a:pt x="460" y="1354"/>
                  </a:lnTo>
                  <a:lnTo>
                    <a:pt x="470" y="1360"/>
                  </a:lnTo>
                  <a:lnTo>
                    <a:pt x="482" y="1365"/>
                  </a:lnTo>
                  <a:lnTo>
                    <a:pt x="495" y="1370"/>
                  </a:lnTo>
                  <a:lnTo>
                    <a:pt x="508" y="1374"/>
                  </a:lnTo>
                  <a:lnTo>
                    <a:pt x="522" y="1377"/>
                  </a:lnTo>
                  <a:lnTo>
                    <a:pt x="537" y="1381"/>
                  </a:lnTo>
                  <a:lnTo>
                    <a:pt x="553" y="1383"/>
                  </a:lnTo>
                  <a:lnTo>
                    <a:pt x="570" y="1384"/>
                  </a:lnTo>
                  <a:lnTo>
                    <a:pt x="588" y="1385"/>
                  </a:lnTo>
                  <a:lnTo>
                    <a:pt x="607" y="1385"/>
                  </a:lnTo>
                  <a:lnTo>
                    <a:pt x="626" y="1384"/>
                  </a:lnTo>
                  <a:lnTo>
                    <a:pt x="647" y="1383"/>
                  </a:lnTo>
                  <a:lnTo>
                    <a:pt x="668" y="1381"/>
                  </a:lnTo>
                  <a:lnTo>
                    <a:pt x="689" y="1377"/>
                  </a:lnTo>
                  <a:lnTo>
                    <a:pt x="709" y="1373"/>
                  </a:lnTo>
                  <a:lnTo>
                    <a:pt x="728" y="1369"/>
                  </a:lnTo>
                  <a:lnTo>
                    <a:pt x="747" y="1363"/>
                  </a:lnTo>
                  <a:lnTo>
                    <a:pt x="765" y="1358"/>
                  </a:lnTo>
                  <a:lnTo>
                    <a:pt x="781" y="1352"/>
                  </a:lnTo>
                  <a:lnTo>
                    <a:pt x="798" y="1345"/>
                  </a:lnTo>
                  <a:lnTo>
                    <a:pt x="813" y="1340"/>
                  </a:lnTo>
                  <a:lnTo>
                    <a:pt x="827" y="1332"/>
                  </a:lnTo>
                  <a:lnTo>
                    <a:pt x="841" y="1325"/>
                  </a:lnTo>
                  <a:lnTo>
                    <a:pt x="854" y="1317"/>
                  </a:lnTo>
                  <a:lnTo>
                    <a:pt x="879" y="1301"/>
                  </a:lnTo>
                  <a:lnTo>
                    <a:pt x="900" y="1284"/>
                  </a:lnTo>
                  <a:lnTo>
                    <a:pt x="884" y="1290"/>
                  </a:lnTo>
                  <a:lnTo>
                    <a:pt x="867" y="1296"/>
                  </a:lnTo>
                  <a:lnTo>
                    <a:pt x="850" y="1302"/>
                  </a:lnTo>
                  <a:lnTo>
                    <a:pt x="831" y="1307"/>
                  </a:lnTo>
                  <a:lnTo>
                    <a:pt x="812" y="1311"/>
                  </a:lnTo>
                  <a:lnTo>
                    <a:pt x="792" y="1315"/>
                  </a:lnTo>
                  <a:lnTo>
                    <a:pt x="771" y="1318"/>
                  </a:lnTo>
                  <a:lnTo>
                    <a:pt x="749" y="1322"/>
                  </a:lnTo>
                  <a:close/>
                </a:path>
              </a:pathLst>
            </a:custGeom>
            <a:solidFill>
              <a:srgbClr val="8E361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3" name="Freeform 11"/>
            <p:cNvSpPr>
              <a:spLocks/>
            </p:cNvSpPr>
            <p:nvPr/>
          </p:nvSpPr>
          <p:spPr bwMode="auto">
            <a:xfrm>
              <a:off x="1655" y="850"/>
              <a:ext cx="150" cy="82"/>
            </a:xfrm>
            <a:custGeom>
              <a:avLst/>
              <a:gdLst>
                <a:gd name="T0" fmla="*/ 900 w 900"/>
                <a:gd name="T1" fmla="*/ 176 h 493"/>
                <a:gd name="T2" fmla="*/ 899 w 900"/>
                <a:gd name="T3" fmla="*/ 199 h 493"/>
                <a:gd name="T4" fmla="*/ 895 w 900"/>
                <a:gd name="T5" fmla="*/ 224 h 493"/>
                <a:gd name="T6" fmla="*/ 886 w 900"/>
                <a:gd name="T7" fmla="*/ 249 h 493"/>
                <a:gd name="T8" fmla="*/ 873 w 900"/>
                <a:gd name="T9" fmla="*/ 272 h 493"/>
                <a:gd name="T10" fmla="*/ 856 w 900"/>
                <a:gd name="T11" fmla="*/ 296 h 493"/>
                <a:gd name="T12" fmla="*/ 836 w 900"/>
                <a:gd name="T13" fmla="*/ 318 h 493"/>
                <a:gd name="T14" fmla="*/ 811 w 900"/>
                <a:gd name="T15" fmla="*/ 341 h 493"/>
                <a:gd name="T16" fmla="*/ 784 w 900"/>
                <a:gd name="T17" fmla="*/ 362 h 493"/>
                <a:gd name="T18" fmla="*/ 753 w 900"/>
                <a:gd name="T19" fmla="*/ 383 h 493"/>
                <a:gd name="T20" fmla="*/ 719 w 900"/>
                <a:gd name="T21" fmla="*/ 402 h 493"/>
                <a:gd name="T22" fmla="*/ 684 w 900"/>
                <a:gd name="T23" fmla="*/ 419 h 493"/>
                <a:gd name="T24" fmla="*/ 645 w 900"/>
                <a:gd name="T25" fmla="*/ 436 h 493"/>
                <a:gd name="T26" fmla="*/ 604 w 900"/>
                <a:gd name="T27" fmla="*/ 450 h 493"/>
                <a:gd name="T28" fmla="*/ 561 w 900"/>
                <a:gd name="T29" fmla="*/ 463 h 493"/>
                <a:gd name="T30" fmla="*/ 516 w 900"/>
                <a:gd name="T31" fmla="*/ 474 h 493"/>
                <a:gd name="T32" fmla="*/ 470 w 900"/>
                <a:gd name="T33" fmla="*/ 482 h 493"/>
                <a:gd name="T34" fmla="*/ 424 w 900"/>
                <a:gd name="T35" fmla="*/ 488 h 493"/>
                <a:gd name="T36" fmla="*/ 380 w 900"/>
                <a:gd name="T37" fmla="*/ 491 h 493"/>
                <a:gd name="T38" fmla="*/ 336 w 900"/>
                <a:gd name="T39" fmla="*/ 493 h 493"/>
                <a:gd name="T40" fmla="*/ 295 w 900"/>
                <a:gd name="T41" fmla="*/ 491 h 493"/>
                <a:gd name="T42" fmla="*/ 255 w 900"/>
                <a:gd name="T43" fmla="*/ 488 h 493"/>
                <a:gd name="T44" fmla="*/ 217 w 900"/>
                <a:gd name="T45" fmla="*/ 482 h 493"/>
                <a:gd name="T46" fmla="*/ 181 w 900"/>
                <a:gd name="T47" fmla="*/ 474 h 493"/>
                <a:gd name="T48" fmla="*/ 148 w 900"/>
                <a:gd name="T49" fmla="*/ 463 h 493"/>
                <a:gd name="T50" fmla="*/ 117 w 900"/>
                <a:gd name="T51" fmla="*/ 451 h 493"/>
                <a:gd name="T52" fmla="*/ 89 w 900"/>
                <a:gd name="T53" fmla="*/ 437 h 493"/>
                <a:gd name="T54" fmla="*/ 65 w 900"/>
                <a:gd name="T55" fmla="*/ 422 h 493"/>
                <a:gd name="T56" fmla="*/ 44 w 900"/>
                <a:gd name="T57" fmla="*/ 404 h 493"/>
                <a:gd name="T58" fmla="*/ 27 w 900"/>
                <a:gd name="T59" fmla="*/ 384 h 493"/>
                <a:gd name="T60" fmla="*/ 13 w 900"/>
                <a:gd name="T61" fmla="*/ 364 h 493"/>
                <a:gd name="T62" fmla="*/ 5 w 900"/>
                <a:gd name="T63" fmla="*/ 342 h 493"/>
                <a:gd name="T64" fmla="*/ 0 w 900"/>
                <a:gd name="T65" fmla="*/ 317 h 493"/>
                <a:gd name="T66" fmla="*/ 0 w 900"/>
                <a:gd name="T67" fmla="*/ 293 h 493"/>
                <a:gd name="T68" fmla="*/ 5 w 900"/>
                <a:gd name="T69" fmla="*/ 269 h 493"/>
                <a:gd name="T70" fmla="*/ 15 w 900"/>
                <a:gd name="T71" fmla="*/ 245 h 493"/>
                <a:gd name="T72" fmla="*/ 27 w 900"/>
                <a:gd name="T73" fmla="*/ 220 h 493"/>
                <a:gd name="T74" fmla="*/ 45 w 900"/>
                <a:gd name="T75" fmla="*/ 197 h 493"/>
                <a:gd name="T76" fmla="*/ 65 w 900"/>
                <a:gd name="T77" fmla="*/ 174 h 493"/>
                <a:gd name="T78" fmla="*/ 90 w 900"/>
                <a:gd name="T79" fmla="*/ 152 h 493"/>
                <a:gd name="T80" fmla="*/ 117 w 900"/>
                <a:gd name="T81" fmla="*/ 131 h 493"/>
                <a:gd name="T82" fmla="*/ 148 w 900"/>
                <a:gd name="T83" fmla="*/ 111 h 493"/>
                <a:gd name="T84" fmla="*/ 199 w 900"/>
                <a:gd name="T85" fmla="*/ 82 h 493"/>
                <a:gd name="T86" fmla="*/ 256 w 900"/>
                <a:gd name="T87" fmla="*/ 57 h 493"/>
                <a:gd name="T88" fmla="*/ 296 w 900"/>
                <a:gd name="T89" fmla="*/ 42 h 493"/>
                <a:gd name="T90" fmla="*/ 340 w 900"/>
                <a:gd name="T91" fmla="*/ 29 h 493"/>
                <a:gd name="T92" fmla="*/ 384 w 900"/>
                <a:gd name="T93" fmla="*/ 19 h 493"/>
                <a:gd name="T94" fmla="*/ 430 w 900"/>
                <a:gd name="T95" fmla="*/ 11 h 493"/>
                <a:gd name="T96" fmla="*/ 476 w 900"/>
                <a:gd name="T97" fmla="*/ 5 h 493"/>
                <a:gd name="T98" fmla="*/ 521 w 900"/>
                <a:gd name="T99" fmla="*/ 1 h 493"/>
                <a:gd name="T100" fmla="*/ 565 w 900"/>
                <a:gd name="T101" fmla="*/ 0 h 493"/>
                <a:gd name="T102" fmla="*/ 606 w 900"/>
                <a:gd name="T103" fmla="*/ 1 h 493"/>
                <a:gd name="T104" fmla="*/ 646 w 900"/>
                <a:gd name="T105" fmla="*/ 5 h 493"/>
                <a:gd name="T106" fmla="*/ 684 w 900"/>
                <a:gd name="T107" fmla="*/ 11 h 493"/>
                <a:gd name="T108" fmla="*/ 720 w 900"/>
                <a:gd name="T109" fmla="*/ 19 h 493"/>
                <a:gd name="T110" fmla="*/ 753 w 900"/>
                <a:gd name="T111" fmla="*/ 29 h 493"/>
                <a:gd name="T112" fmla="*/ 784 w 900"/>
                <a:gd name="T113" fmla="*/ 41 h 493"/>
                <a:gd name="T114" fmla="*/ 811 w 900"/>
                <a:gd name="T115" fmla="*/ 55 h 493"/>
                <a:gd name="T116" fmla="*/ 836 w 900"/>
                <a:gd name="T117" fmla="*/ 71 h 493"/>
                <a:gd name="T118" fmla="*/ 857 w 900"/>
                <a:gd name="T119" fmla="*/ 88 h 493"/>
                <a:gd name="T120" fmla="*/ 873 w 900"/>
                <a:gd name="T121" fmla="*/ 108 h 493"/>
                <a:gd name="T122" fmla="*/ 886 w 900"/>
                <a:gd name="T123" fmla="*/ 128 h 493"/>
                <a:gd name="T124" fmla="*/ 896 w 900"/>
                <a:gd name="T125" fmla="*/ 152 h 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00" h="493">
                  <a:moveTo>
                    <a:pt x="898" y="164"/>
                  </a:moveTo>
                  <a:lnTo>
                    <a:pt x="900" y="176"/>
                  </a:lnTo>
                  <a:lnTo>
                    <a:pt x="900" y="187"/>
                  </a:lnTo>
                  <a:lnTo>
                    <a:pt x="899" y="199"/>
                  </a:lnTo>
                  <a:lnTo>
                    <a:pt x="898" y="212"/>
                  </a:lnTo>
                  <a:lnTo>
                    <a:pt x="895" y="224"/>
                  </a:lnTo>
                  <a:lnTo>
                    <a:pt x="891" y="236"/>
                  </a:lnTo>
                  <a:lnTo>
                    <a:pt x="886" y="249"/>
                  </a:lnTo>
                  <a:lnTo>
                    <a:pt x="880" y="260"/>
                  </a:lnTo>
                  <a:lnTo>
                    <a:pt x="873" y="272"/>
                  </a:lnTo>
                  <a:lnTo>
                    <a:pt x="865" y="284"/>
                  </a:lnTo>
                  <a:lnTo>
                    <a:pt x="856" y="296"/>
                  </a:lnTo>
                  <a:lnTo>
                    <a:pt x="846" y="308"/>
                  </a:lnTo>
                  <a:lnTo>
                    <a:pt x="836" y="318"/>
                  </a:lnTo>
                  <a:lnTo>
                    <a:pt x="824" y="330"/>
                  </a:lnTo>
                  <a:lnTo>
                    <a:pt x="811" y="341"/>
                  </a:lnTo>
                  <a:lnTo>
                    <a:pt x="798" y="351"/>
                  </a:lnTo>
                  <a:lnTo>
                    <a:pt x="784" y="362"/>
                  </a:lnTo>
                  <a:lnTo>
                    <a:pt x="768" y="372"/>
                  </a:lnTo>
                  <a:lnTo>
                    <a:pt x="753" y="383"/>
                  </a:lnTo>
                  <a:lnTo>
                    <a:pt x="737" y="392"/>
                  </a:lnTo>
                  <a:lnTo>
                    <a:pt x="719" y="402"/>
                  </a:lnTo>
                  <a:lnTo>
                    <a:pt x="701" y="410"/>
                  </a:lnTo>
                  <a:lnTo>
                    <a:pt x="684" y="419"/>
                  </a:lnTo>
                  <a:lnTo>
                    <a:pt x="665" y="428"/>
                  </a:lnTo>
                  <a:lnTo>
                    <a:pt x="645" y="436"/>
                  </a:lnTo>
                  <a:lnTo>
                    <a:pt x="625" y="443"/>
                  </a:lnTo>
                  <a:lnTo>
                    <a:pt x="604" y="450"/>
                  </a:lnTo>
                  <a:lnTo>
                    <a:pt x="582" y="457"/>
                  </a:lnTo>
                  <a:lnTo>
                    <a:pt x="561" y="463"/>
                  </a:lnTo>
                  <a:lnTo>
                    <a:pt x="539" y="469"/>
                  </a:lnTo>
                  <a:lnTo>
                    <a:pt x="516" y="474"/>
                  </a:lnTo>
                  <a:lnTo>
                    <a:pt x="494" y="478"/>
                  </a:lnTo>
                  <a:lnTo>
                    <a:pt x="470" y="482"/>
                  </a:lnTo>
                  <a:lnTo>
                    <a:pt x="447" y="485"/>
                  </a:lnTo>
                  <a:lnTo>
                    <a:pt x="424" y="488"/>
                  </a:lnTo>
                  <a:lnTo>
                    <a:pt x="402" y="490"/>
                  </a:lnTo>
                  <a:lnTo>
                    <a:pt x="380" y="491"/>
                  </a:lnTo>
                  <a:lnTo>
                    <a:pt x="358" y="493"/>
                  </a:lnTo>
                  <a:lnTo>
                    <a:pt x="336" y="493"/>
                  </a:lnTo>
                  <a:lnTo>
                    <a:pt x="316" y="493"/>
                  </a:lnTo>
                  <a:lnTo>
                    <a:pt x="295" y="491"/>
                  </a:lnTo>
                  <a:lnTo>
                    <a:pt x="275" y="490"/>
                  </a:lnTo>
                  <a:lnTo>
                    <a:pt x="255" y="488"/>
                  </a:lnTo>
                  <a:lnTo>
                    <a:pt x="235" y="485"/>
                  </a:lnTo>
                  <a:lnTo>
                    <a:pt x="217" y="482"/>
                  </a:lnTo>
                  <a:lnTo>
                    <a:pt x="198" y="478"/>
                  </a:lnTo>
                  <a:lnTo>
                    <a:pt x="181" y="474"/>
                  </a:lnTo>
                  <a:lnTo>
                    <a:pt x="164" y="469"/>
                  </a:lnTo>
                  <a:lnTo>
                    <a:pt x="148" y="463"/>
                  </a:lnTo>
                  <a:lnTo>
                    <a:pt x="132" y="458"/>
                  </a:lnTo>
                  <a:lnTo>
                    <a:pt x="117" y="451"/>
                  </a:lnTo>
                  <a:lnTo>
                    <a:pt x="103" y="444"/>
                  </a:lnTo>
                  <a:lnTo>
                    <a:pt x="89" y="437"/>
                  </a:lnTo>
                  <a:lnTo>
                    <a:pt x="77" y="430"/>
                  </a:lnTo>
                  <a:lnTo>
                    <a:pt x="65" y="422"/>
                  </a:lnTo>
                  <a:lnTo>
                    <a:pt x="55" y="414"/>
                  </a:lnTo>
                  <a:lnTo>
                    <a:pt x="44" y="404"/>
                  </a:lnTo>
                  <a:lnTo>
                    <a:pt x="35" y="395"/>
                  </a:lnTo>
                  <a:lnTo>
                    <a:pt x="27" y="384"/>
                  </a:lnTo>
                  <a:lnTo>
                    <a:pt x="20" y="375"/>
                  </a:lnTo>
                  <a:lnTo>
                    <a:pt x="13" y="364"/>
                  </a:lnTo>
                  <a:lnTo>
                    <a:pt x="9" y="352"/>
                  </a:lnTo>
                  <a:lnTo>
                    <a:pt x="5" y="342"/>
                  </a:lnTo>
                  <a:lnTo>
                    <a:pt x="3" y="329"/>
                  </a:lnTo>
                  <a:lnTo>
                    <a:pt x="0" y="317"/>
                  </a:lnTo>
                  <a:lnTo>
                    <a:pt x="0" y="305"/>
                  </a:lnTo>
                  <a:lnTo>
                    <a:pt x="0" y="293"/>
                  </a:lnTo>
                  <a:lnTo>
                    <a:pt x="3" y="280"/>
                  </a:lnTo>
                  <a:lnTo>
                    <a:pt x="5" y="269"/>
                  </a:lnTo>
                  <a:lnTo>
                    <a:pt x="10" y="257"/>
                  </a:lnTo>
                  <a:lnTo>
                    <a:pt x="15" y="245"/>
                  </a:lnTo>
                  <a:lnTo>
                    <a:pt x="20" y="232"/>
                  </a:lnTo>
                  <a:lnTo>
                    <a:pt x="27" y="220"/>
                  </a:lnTo>
                  <a:lnTo>
                    <a:pt x="36" y="209"/>
                  </a:lnTo>
                  <a:lnTo>
                    <a:pt x="45" y="197"/>
                  </a:lnTo>
                  <a:lnTo>
                    <a:pt x="55" y="185"/>
                  </a:lnTo>
                  <a:lnTo>
                    <a:pt x="65" y="174"/>
                  </a:lnTo>
                  <a:lnTo>
                    <a:pt x="77" y="163"/>
                  </a:lnTo>
                  <a:lnTo>
                    <a:pt x="90" y="152"/>
                  </a:lnTo>
                  <a:lnTo>
                    <a:pt x="103" y="141"/>
                  </a:lnTo>
                  <a:lnTo>
                    <a:pt x="117" y="131"/>
                  </a:lnTo>
                  <a:lnTo>
                    <a:pt x="132" y="120"/>
                  </a:lnTo>
                  <a:lnTo>
                    <a:pt x="148" y="111"/>
                  </a:lnTo>
                  <a:lnTo>
                    <a:pt x="164" y="100"/>
                  </a:lnTo>
                  <a:lnTo>
                    <a:pt x="199" y="82"/>
                  </a:lnTo>
                  <a:lnTo>
                    <a:pt x="236" y="65"/>
                  </a:lnTo>
                  <a:lnTo>
                    <a:pt x="256" y="57"/>
                  </a:lnTo>
                  <a:lnTo>
                    <a:pt x="276" y="49"/>
                  </a:lnTo>
                  <a:lnTo>
                    <a:pt x="296" y="42"/>
                  </a:lnTo>
                  <a:lnTo>
                    <a:pt x="318" y="37"/>
                  </a:lnTo>
                  <a:lnTo>
                    <a:pt x="340" y="29"/>
                  </a:lnTo>
                  <a:lnTo>
                    <a:pt x="362" y="25"/>
                  </a:lnTo>
                  <a:lnTo>
                    <a:pt x="384" y="19"/>
                  </a:lnTo>
                  <a:lnTo>
                    <a:pt x="408" y="14"/>
                  </a:lnTo>
                  <a:lnTo>
                    <a:pt x="430" y="11"/>
                  </a:lnTo>
                  <a:lnTo>
                    <a:pt x="454" y="7"/>
                  </a:lnTo>
                  <a:lnTo>
                    <a:pt x="476" y="5"/>
                  </a:lnTo>
                  <a:lnTo>
                    <a:pt x="499" y="2"/>
                  </a:lnTo>
                  <a:lnTo>
                    <a:pt x="521" y="1"/>
                  </a:lnTo>
                  <a:lnTo>
                    <a:pt x="542" y="0"/>
                  </a:lnTo>
                  <a:lnTo>
                    <a:pt x="565" y="0"/>
                  </a:lnTo>
                  <a:lnTo>
                    <a:pt x="586" y="0"/>
                  </a:lnTo>
                  <a:lnTo>
                    <a:pt x="606" y="1"/>
                  </a:lnTo>
                  <a:lnTo>
                    <a:pt x="626" y="4"/>
                  </a:lnTo>
                  <a:lnTo>
                    <a:pt x="646" y="5"/>
                  </a:lnTo>
                  <a:lnTo>
                    <a:pt x="665" y="8"/>
                  </a:lnTo>
                  <a:lnTo>
                    <a:pt x="684" y="11"/>
                  </a:lnTo>
                  <a:lnTo>
                    <a:pt x="702" y="14"/>
                  </a:lnTo>
                  <a:lnTo>
                    <a:pt x="720" y="19"/>
                  </a:lnTo>
                  <a:lnTo>
                    <a:pt x="737" y="24"/>
                  </a:lnTo>
                  <a:lnTo>
                    <a:pt x="753" y="29"/>
                  </a:lnTo>
                  <a:lnTo>
                    <a:pt x="768" y="35"/>
                  </a:lnTo>
                  <a:lnTo>
                    <a:pt x="784" y="41"/>
                  </a:lnTo>
                  <a:lnTo>
                    <a:pt x="798" y="48"/>
                  </a:lnTo>
                  <a:lnTo>
                    <a:pt x="811" y="55"/>
                  </a:lnTo>
                  <a:lnTo>
                    <a:pt x="824" y="62"/>
                  </a:lnTo>
                  <a:lnTo>
                    <a:pt x="836" y="71"/>
                  </a:lnTo>
                  <a:lnTo>
                    <a:pt x="846" y="80"/>
                  </a:lnTo>
                  <a:lnTo>
                    <a:pt x="857" y="88"/>
                  </a:lnTo>
                  <a:lnTo>
                    <a:pt x="865" y="98"/>
                  </a:lnTo>
                  <a:lnTo>
                    <a:pt x="873" y="108"/>
                  </a:lnTo>
                  <a:lnTo>
                    <a:pt x="880" y="118"/>
                  </a:lnTo>
                  <a:lnTo>
                    <a:pt x="886" y="128"/>
                  </a:lnTo>
                  <a:lnTo>
                    <a:pt x="892" y="140"/>
                  </a:lnTo>
                  <a:lnTo>
                    <a:pt x="896" y="152"/>
                  </a:lnTo>
                  <a:lnTo>
                    <a:pt x="898" y="16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4" name="Freeform 12"/>
            <p:cNvSpPr>
              <a:spLocks/>
            </p:cNvSpPr>
            <p:nvPr/>
          </p:nvSpPr>
          <p:spPr bwMode="auto">
            <a:xfrm>
              <a:off x="1781" y="1064"/>
              <a:ext cx="82" cy="70"/>
            </a:xfrm>
            <a:custGeom>
              <a:avLst/>
              <a:gdLst>
                <a:gd name="T0" fmla="*/ 404 w 487"/>
                <a:gd name="T1" fmla="*/ 9 h 416"/>
                <a:gd name="T2" fmla="*/ 390 w 487"/>
                <a:gd name="T3" fmla="*/ 23 h 416"/>
                <a:gd name="T4" fmla="*/ 368 w 487"/>
                <a:gd name="T5" fmla="*/ 53 h 416"/>
                <a:gd name="T6" fmla="*/ 344 w 487"/>
                <a:gd name="T7" fmla="*/ 103 h 416"/>
                <a:gd name="T8" fmla="*/ 322 w 487"/>
                <a:gd name="T9" fmla="*/ 147 h 416"/>
                <a:gd name="T10" fmla="*/ 301 w 487"/>
                <a:gd name="T11" fmla="*/ 176 h 416"/>
                <a:gd name="T12" fmla="*/ 279 w 487"/>
                <a:gd name="T13" fmla="*/ 203 h 416"/>
                <a:gd name="T14" fmla="*/ 254 w 487"/>
                <a:gd name="T15" fmla="*/ 228 h 416"/>
                <a:gd name="T16" fmla="*/ 227 w 487"/>
                <a:gd name="T17" fmla="*/ 250 h 416"/>
                <a:gd name="T18" fmla="*/ 199 w 487"/>
                <a:gd name="T19" fmla="*/ 270 h 416"/>
                <a:gd name="T20" fmla="*/ 168 w 487"/>
                <a:gd name="T21" fmla="*/ 289 h 416"/>
                <a:gd name="T22" fmla="*/ 136 w 487"/>
                <a:gd name="T23" fmla="*/ 303 h 416"/>
                <a:gd name="T24" fmla="*/ 102 w 487"/>
                <a:gd name="T25" fmla="*/ 316 h 416"/>
                <a:gd name="T26" fmla="*/ 68 w 487"/>
                <a:gd name="T27" fmla="*/ 326 h 416"/>
                <a:gd name="T28" fmla="*/ 41 w 487"/>
                <a:gd name="T29" fmla="*/ 334 h 416"/>
                <a:gd name="T30" fmla="*/ 20 w 487"/>
                <a:gd name="T31" fmla="*/ 345 h 416"/>
                <a:gd name="T32" fmla="*/ 6 w 487"/>
                <a:gd name="T33" fmla="*/ 355 h 416"/>
                <a:gd name="T34" fmla="*/ 0 w 487"/>
                <a:gd name="T35" fmla="*/ 366 h 416"/>
                <a:gd name="T36" fmla="*/ 2 w 487"/>
                <a:gd name="T37" fmla="*/ 378 h 416"/>
                <a:gd name="T38" fmla="*/ 15 w 487"/>
                <a:gd name="T39" fmla="*/ 389 h 416"/>
                <a:gd name="T40" fmla="*/ 39 w 487"/>
                <a:gd name="T41" fmla="*/ 401 h 416"/>
                <a:gd name="T42" fmla="*/ 69 w 487"/>
                <a:gd name="T43" fmla="*/ 411 h 416"/>
                <a:gd name="T44" fmla="*/ 97 w 487"/>
                <a:gd name="T45" fmla="*/ 415 h 416"/>
                <a:gd name="T46" fmla="*/ 126 w 487"/>
                <a:gd name="T47" fmla="*/ 416 h 416"/>
                <a:gd name="T48" fmla="*/ 154 w 487"/>
                <a:gd name="T49" fmla="*/ 414 h 416"/>
                <a:gd name="T50" fmla="*/ 181 w 487"/>
                <a:gd name="T51" fmla="*/ 407 h 416"/>
                <a:gd name="T52" fmla="*/ 209 w 487"/>
                <a:gd name="T53" fmla="*/ 398 h 416"/>
                <a:gd name="T54" fmla="*/ 251 w 487"/>
                <a:gd name="T55" fmla="*/ 379 h 416"/>
                <a:gd name="T56" fmla="*/ 302 w 487"/>
                <a:gd name="T57" fmla="*/ 347 h 416"/>
                <a:gd name="T58" fmla="*/ 351 w 487"/>
                <a:gd name="T59" fmla="*/ 308 h 416"/>
                <a:gd name="T60" fmla="*/ 392 w 487"/>
                <a:gd name="T61" fmla="*/ 267 h 416"/>
                <a:gd name="T62" fmla="*/ 426 w 487"/>
                <a:gd name="T63" fmla="*/ 226 h 416"/>
                <a:gd name="T64" fmla="*/ 451 w 487"/>
                <a:gd name="T65" fmla="*/ 188 h 416"/>
                <a:gd name="T66" fmla="*/ 473 w 487"/>
                <a:gd name="T67" fmla="*/ 144 h 416"/>
                <a:gd name="T68" fmla="*/ 484 w 487"/>
                <a:gd name="T69" fmla="*/ 110 h 416"/>
                <a:gd name="T70" fmla="*/ 487 w 487"/>
                <a:gd name="T71" fmla="*/ 86 h 416"/>
                <a:gd name="T72" fmla="*/ 485 w 487"/>
                <a:gd name="T73" fmla="*/ 64 h 416"/>
                <a:gd name="T74" fmla="*/ 478 w 487"/>
                <a:gd name="T75" fmla="*/ 42 h 416"/>
                <a:gd name="T76" fmla="*/ 464 w 487"/>
                <a:gd name="T77" fmla="*/ 22 h 416"/>
                <a:gd name="T78" fmla="*/ 447 w 487"/>
                <a:gd name="T79" fmla="*/ 8 h 416"/>
                <a:gd name="T80" fmla="*/ 433 w 487"/>
                <a:gd name="T81" fmla="*/ 2 h 416"/>
                <a:gd name="T82" fmla="*/ 419 w 487"/>
                <a:gd name="T83" fmla="*/ 2 h 4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487" h="416">
                  <a:moveTo>
                    <a:pt x="412" y="4"/>
                  </a:moveTo>
                  <a:lnTo>
                    <a:pt x="404" y="9"/>
                  </a:lnTo>
                  <a:lnTo>
                    <a:pt x="397" y="16"/>
                  </a:lnTo>
                  <a:lnTo>
                    <a:pt x="390" y="23"/>
                  </a:lnTo>
                  <a:lnTo>
                    <a:pt x="383" y="32"/>
                  </a:lnTo>
                  <a:lnTo>
                    <a:pt x="368" y="53"/>
                  </a:lnTo>
                  <a:lnTo>
                    <a:pt x="357" y="78"/>
                  </a:lnTo>
                  <a:lnTo>
                    <a:pt x="344" y="103"/>
                  </a:lnTo>
                  <a:lnTo>
                    <a:pt x="333" y="127"/>
                  </a:lnTo>
                  <a:lnTo>
                    <a:pt x="322" y="147"/>
                  </a:lnTo>
                  <a:lnTo>
                    <a:pt x="313" y="163"/>
                  </a:lnTo>
                  <a:lnTo>
                    <a:pt x="301" y="176"/>
                  </a:lnTo>
                  <a:lnTo>
                    <a:pt x="291" y="190"/>
                  </a:lnTo>
                  <a:lnTo>
                    <a:pt x="279" y="203"/>
                  </a:lnTo>
                  <a:lnTo>
                    <a:pt x="267" y="215"/>
                  </a:lnTo>
                  <a:lnTo>
                    <a:pt x="254" y="228"/>
                  </a:lnTo>
                  <a:lnTo>
                    <a:pt x="241" y="238"/>
                  </a:lnTo>
                  <a:lnTo>
                    <a:pt x="227" y="250"/>
                  </a:lnTo>
                  <a:lnTo>
                    <a:pt x="213" y="261"/>
                  </a:lnTo>
                  <a:lnTo>
                    <a:pt x="199" y="270"/>
                  </a:lnTo>
                  <a:lnTo>
                    <a:pt x="183" y="280"/>
                  </a:lnTo>
                  <a:lnTo>
                    <a:pt x="168" y="289"/>
                  </a:lnTo>
                  <a:lnTo>
                    <a:pt x="153" y="296"/>
                  </a:lnTo>
                  <a:lnTo>
                    <a:pt x="136" y="303"/>
                  </a:lnTo>
                  <a:lnTo>
                    <a:pt x="119" y="310"/>
                  </a:lnTo>
                  <a:lnTo>
                    <a:pt x="102" y="316"/>
                  </a:lnTo>
                  <a:lnTo>
                    <a:pt x="85" y="321"/>
                  </a:lnTo>
                  <a:lnTo>
                    <a:pt x="68" y="326"/>
                  </a:lnTo>
                  <a:lnTo>
                    <a:pt x="54" y="330"/>
                  </a:lnTo>
                  <a:lnTo>
                    <a:pt x="41" y="334"/>
                  </a:lnTo>
                  <a:lnTo>
                    <a:pt x="29" y="340"/>
                  </a:lnTo>
                  <a:lnTo>
                    <a:pt x="20" y="345"/>
                  </a:lnTo>
                  <a:lnTo>
                    <a:pt x="11" y="349"/>
                  </a:lnTo>
                  <a:lnTo>
                    <a:pt x="6" y="355"/>
                  </a:lnTo>
                  <a:lnTo>
                    <a:pt x="1" y="360"/>
                  </a:lnTo>
                  <a:lnTo>
                    <a:pt x="0" y="366"/>
                  </a:lnTo>
                  <a:lnTo>
                    <a:pt x="0" y="372"/>
                  </a:lnTo>
                  <a:lnTo>
                    <a:pt x="2" y="378"/>
                  </a:lnTo>
                  <a:lnTo>
                    <a:pt x="8" y="383"/>
                  </a:lnTo>
                  <a:lnTo>
                    <a:pt x="15" y="389"/>
                  </a:lnTo>
                  <a:lnTo>
                    <a:pt x="26" y="395"/>
                  </a:lnTo>
                  <a:lnTo>
                    <a:pt x="39" y="401"/>
                  </a:lnTo>
                  <a:lnTo>
                    <a:pt x="55" y="407"/>
                  </a:lnTo>
                  <a:lnTo>
                    <a:pt x="69" y="411"/>
                  </a:lnTo>
                  <a:lnTo>
                    <a:pt x="83" y="414"/>
                  </a:lnTo>
                  <a:lnTo>
                    <a:pt x="97" y="415"/>
                  </a:lnTo>
                  <a:lnTo>
                    <a:pt x="112" y="416"/>
                  </a:lnTo>
                  <a:lnTo>
                    <a:pt x="126" y="416"/>
                  </a:lnTo>
                  <a:lnTo>
                    <a:pt x="140" y="415"/>
                  </a:lnTo>
                  <a:lnTo>
                    <a:pt x="154" y="414"/>
                  </a:lnTo>
                  <a:lnTo>
                    <a:pt x="168" y="411"/>
                  </a:lnTo>
                  <a:lnTo>
                    <a:pt x="181" y="407"/>
                  </a:lnTo>
                  <a:lnTo>
                    <a:pt x="195" y="403"/>
                  </a:lnTo>
                  <a:lnTo>
                    <a:pt x="209" y="398"/>
                  </a:lnTo>
                  <a:lnTo>
                    <a:pt x="224" y="392"/>
                  </a:lnTo>
                  <a:lnTo>
                    <a:pt x="251" y="379"/>
                  </a:lnTo>
                  <a:lnTo>
                    <a:pt x="278" y="363"/>
                  </a:lnTo>
                  <a:lnTo>
                    <a:pt x="302" y="347"/>
                  </a:lnTo>
                  <a:lnTo>
                    <a:pt x="327" y="328"/>
                  </a:lnTo>
                  <a:lnTo>
                    <a:pt x="351" y="308"/>
                  </a:lnTo>
                  <a:lnTo>
                    <a:pt x="372" y="288"/>
                  </a:lnTo>
                  <a:lnTo>
                    <a:pt x="392" y="267"/>
                  </a:lnTo>
                  <a:lnTo>
                    <a:pt x="410" y="247"/>
                  </a:lnTo>
                  <a:lnTo>
                    <a:pt x="426" y="226"/>
                  </a:lnTo>
                  <a:lnTo>
                    <a:pt x="440" y="205"/>
                  </a:lnTo>
                  <a:lnTo>
                    <a:pt x="451" y="188"/>
                  </a:lnTo>
                  <a:lnTo>
                    <a:pt x="463" y="167"/>
                  </a:lnTo>
                  <a:lnTo>
                    <a:pt x="473" y="144"/>
                  </a:lnTo>
                  <a:lnTo>
                    <a:pt x="480" y="122"/>
                  </a:lnTo>
                  <a:lnTo>
                    <a:pt x="484" y="110"/>
                  </a:lnTo>
                  <a:lnTo>
                    <a:pt x="486" y="98"/>
                  </a:lnTo>
                  <a:lnTo>
                    <a:pt x="487" y="86"/>
                  </a:lnTo>
                  <a:lnTo>
                    <a:pt x="486" y="75"/>
                  </a:lnTo>
                  <a:lnTo>
                    <a:pt x="485" y="64"/>
                  </a:lnTo>
                  <a:lnTo>
                    <a:pt x="483" y="52"/>
                  </a:lnTo>
                  <a:lnTo>
                    <a:pt x="478" y="42"/>
                  </a:lnTo>
                  <a:lnTo>
                    <a:pt x="472" y="32"/>
                  </a:lnTo>
                  <a:lnTo>
                    <a:pt x="464" y="22"/>
                  </a:lnTo>
                  <a:lnTo>
                    <a:pt x="456" y="15"/>
                  </a:lnTo>
                  <a:lnTo>
                    <a:pt x="447" y="8"/>
                  </a:lnTo>
                  <a:lnTo>
                    <a:pt x="440" y="4"/>
                  </a:lnTo>
                  <a:lnTo>
                    <a:pt x="433" y="2"/>
                  </a:lnTo>
                  <a:lnTo>
                    <a:pt x="426" y="0"/>
                  </a:lnTo>
                  <a:lnTo>
                    <a:pt x="419" y="2"/>
                  </a:lnTo>
                  <a:lnTo>
                    <a:pt x="412" y="4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6445" name="Freeform 13"/>
            <p:cNvSpPr>
              <a:spLocks/>
            </p:cNvSpPr>
            <p:nvPr/>
          </p:nvSpPr>
          <p:spPr bwMode="auto">
            <a:xfrm>
              <a:off x="1760" y="948"/>
              <a:ext cx="42" cy="137"/>
            </a:xfrm>
            <a:custGeom>
              <a:avLst/>
              <a:gdLst>
                <a:gd name="T0" fmla="*/ 0 w 246"/>
                <a:gd name="T1" fmla="*/ 82 h 824"/>
                <a:gd name="T2" fmla="*/ 144 w 246"/>
                <a:gd name="T3" fmla="*/ 820 h 824"/>
                <a:gd name="T4" fmla="*/ 148 w 246"/>
                <a:gd name="T5" fmla="*/ 821 h 824"/>
                <a:gd name="T6" fmla="*/ 159 w 246"/>
                <a:gd name="T7" fmla="*/ 823 h 824"/>
                <a:gd name="T8" fmla="*/ 167 w 246"/>
                <a:gd name="T9" fmla="*/ 824 h 824"/>
                <a:gd name="T10" fmla="*/ 175 w 246"/>
                <a:gd name="T11" fmla="*/ 824 h 824"/>
                <a:gd name="T12" fmla="*/ 185 w 246"/>
                <a:gd name="T13" fmla="*/ 822 h 824"/>
                <a:gd name="T14" fmla="*/ 194 w 246"/>
                <a:gd name="T15" fmla="*/ 820 h 824"/>
                <a:gd name="T16" fmla="*/ 204 w 246"/>
                <a:gd name="T17" fmla="*/ 815 h 824"/>
                <a:gd name="T18" fmla="*/ 213 w 246"/>
                <a:gd name="T19" fmla="*/ 808 h 824"/>
                <a:gd name="T20" fmla="*/ 218 w 246"/>
                <a:gd name="T21" fmla="*/ 803 h 824"/>
                <a:gd name="T22" fmla="*/ 222 w 246"/>
                <a:gd name="T23" fmla="*/ 797 h 824"/>
                <a:gd name="T24" fmla="*/ 226 w 246"/>
                <a:gd name="T25" fmla="*/ 791 h 824"/>
                <a:gd name="T26" fmla="*/ 230 w 246"/>
                <a:gd name="T27" fmla="*/ 785 h 824"/>
                <a:gd name="T28" fmla="*/ 233 w 246"/>
                <a:gd name="T29" fmla="*/ 777 h 824"/>
                <a:gd name="T30" fmla="*/ 237 w 246"/>
                <a:gd name="T31" fmla="*/ 769 h 824"/>
                <a:gd name="T32" fmla="*/ 239 w 246"/>
                <a:gd name="T33" fmla="*/ 760 h 824"/>
                <a:gd name="T34" fmla="*/ 241 w 246"/>
                <a:gd name="T35" fmla="*/ 749 h 824"/>
                <a:gd name="T36" fmla="*/ 244 w 246"/>
                <a:gd name="T37" fmla="*/ 737 h 824"/>
                <a:gd name="T38" fmla="*/ 245 w 246"/>
                <a:gd name="T39" fmla="*/ 725 h 824"/>
                <a:gd name="T40" fmla="*/ 246 w 246"/>
                <a:gd name="T41" fmla="*/ 711 h 824"/>
                <a:gd name="T42" fmla="*/ 246 w 246"/>
                <a:gd name="T43" fmla="*/ 697 h 824"/>
                <a:gd name="T44" fmla="*/ 144 w 246"/>
                <a:gd name="T45" fmla="*/ 0 h 824"/>
                <a:gd name="T46" fmla="*/ 0 w 246"/>
                <a:gd name="T47" fmla="*/ 82 h 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824">
                  <a:moveTo>
                    <a:pt x="0" y="82"/>
                  </a:moveTo>
                  <a:lnTo>
                    <a:pt x="144" y="820"/>
                  </a:lnTo>
                  <a:lnTo>
                    <a:pt x="148" y="821"/>
                  </a:lnTo>
                  <a:lnTo>
                    <a:pt x="159" y="823"/>
                  </a:lnTo>
                  <a:lnTo>
                    <a:pt x="167" y="824"/>
                  </a:lnTo>
                  <a:lnTo>
                    <a:pt x="175" y="824"/>
                  </a:lnTo>
                  <a:lnTo>
                    <a:pt x="185" y="822"/>
                  </a:lnTo>
                  <a:lnTo>
                    <a:pt x="194" y="820"/>
                  </a:lnTo>
                  <a:lnTo>
                    <a:pt x="204" y="815"/>
                  </a:lnTo>
                  <a:lnTo>
                    <a:pt x="213" y="808"/>
                  </a:lnTo>
                  <a:lnTo>
                    <a:pt x="218" y="803"/>
                  </a:lnTo>
                  <a:lnTo>
                    <a:pt x="222" y="797"/>
                  </a:lnTo>
                  <a:lnTo>
                    <a:pt x="226" y="791"/>
                  </a:lnTo>
                  <a:lnTo>
                    <a:pt x="230" y="785"/>
                  </a:lnTo>
                  <a:lnTo>
                    <a:pt x="233" y="777"/>
                  </a:lnTo>
                  <a:lnTo>
                    <a:pt x="237" y="769"/>
                  </a:lnTo>
                  <a:lnTo>
                    <a:pt x="239" y="760"/>
                  </a:lnTo>
                  <a:lnTo>
                    <a:pt x="241" y="749"/>
                  </a:lnTo>
                  <a:lnTo>
                    <a:pt x="244" y="737"/>
                  </a:lnTo>
                  <a:lnTo>
                    <a:pt x="245" y="725"/>
                  </a:lnTo>
                  <a:lnTo>
                    <a:pt x="246" y="711"/>
                  </a:lnTo>
                  <a:lnTo>
                    <a:pt x="246" y="697"/>
                  </a:lnTo>
                  <a:lnTo>
                    <a:pt x="144" y="0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E672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46446" name="Text Box 14"/>
          <p:cNvSpPr txBox="1">
            <a:spLocks noChangeArrowheads="1"/>
          </p:cNvSpPr>
          <p:nvPr/>
        </p:nvSpPr>
        <p:spPr bwMode="auto">
          <a:xfrm>
            <a:off x="1243872" y="1981200"/>
            <a:ext cx="3184112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latinLnBrk="0" hangingPunct="0"/>
            <a:endParaRPr kumimoji="0" lang="en-US" altLang="ko-KR" dirty="0">
              <a:solidFill>
                <a:schemeClr val="tx2"/>
              </a:solidFill>
            </a:endParaRPr>
          </a:p>
          <a:p>
            <a:pPr eaLnBrk="0" latinLnBrk="0" hangingPunct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What is a pointer </a:t>
            </a:r>
            <a:r>
              <a:rPr kumimoji="0" lang="en" altLang="ko-KR" dirty="0">
                <a:solidFill>
                  <a:schemeClr val="tx2"/>
                </a:solidFill>
              </a:rPr>
              <a:t>?</a:t>
            </a:r>
          </a:p>
          <a:p>
            <a:pPr eaLnBrk="0" latinLnBrk="0" hangingPunct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Address of variable</a:t>
            </a:r>
          </a:p>
          <a:p>
            <a:pPr eaLnBrk="0" latinLnBrk="0" hangingPunct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Declaration of a pointer</a:t>
            </a:r>
          </a:p>
          <a:p>
            <a:pPr eaLnBrk="0" latinLnBrk="0" hangingPunct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Indirect reference operator</a:t>
            </a:r>
          </a:p>
          <a:p>
            <a:pPr eaLnBrk="0" latinLnBrk="0" hangingPunct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Pointer arithmetic</a:t>
            </a:r>
          </a:p>
          <a:p>
            <a:pPr eaLnBrk="0" latinLnBrk="0" hangingPunct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Pointers and Arrays</a:t>
            </a:r>
          </a:p>
          <a:p>
            <a:pPr eaLnBrk="0" latinLnBrk="0" hangingPunct="0">
              <a:buFontTx/>
              <a:buChar char="•"/>
            </a:pPr>
            <a:r>
              <a:rPr kumimoji="0" lang="en" altLang="en-US" dirty="0">
                <a:solidFill>
                  <a:schemeClr val="tx2"/>
                </a:solidFill>
              </a:rPr>
              <a:t>Pointers and functions</a:t>
            </a:r>
          </a:p>
        </p:txBody>
      </p:sp>
      <p:sp>
        <p:nvSpPr>
          <p:cNvPr id="146481" name="AutoShape 49"/>
          <p:cNvSpPr>
            <a:spLocks noChangeArrowheads="1"/>
          </p:cNvSpPr>
          <p:nvPr/>
        </p:nvSpPr>
        <p:spPr bwMode="auto">
          <a:xfrm>
            <a:off x="6287805" y="1415099"/>
            <a:ext cx="2479675" cy="1788145"/>
          </a:xfrm>
          <a:prstGeom prst="wedgeEllipseCallout">
            <a:avLst>
              <a:gd name="adj1" fmla="val -43182"/>
              <a:gd name="adj2" fmla="val 5139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rmAutofit/>
          </a:bodyPr>
          <a:lstStyle/>
          <a:p>
            <a:pPr algn="ctr" eaLnBrk="0" latinLnBrk="0" hangingPunct="0"/>
            <a:r>
              <a:rPr kumimoji="0" lang="en" altLang="en-US" sz="1600">
                <a:solidFill>
                  <a:schemeClr val="bg1"/>
                </a:solidFill>
              </a:rPr>
              <a:t>In this chapter</a:t>
            </a:r>
            <a:endParaRPr kumimoji="0" lang="en-US" altLang="ko-KR" sz="1600">
              <a:solidFill>
                <a:schemeClr val="bg1"/>
              </a:solidFill>
            </a:endParaRPr>
          </a:p>
          <a:p>
            <a:pPr algn="ctr" eaLnBrk="0" latinLnBrk="0" hangingPunct="0"/>
            <a:r>
              <a:rPr kumimoji="0" lang="en" altLang="en-US" sz="1600">
                <a:solidFill>
                  <a:schemeClr val="bg1"/>
                </a:solidFill>
              </a:rPr>
              <a:t>The basics of pointers</a:t>
            </a:r>
            <a:endParaRPr kumimoji="0" lang="en-US" altLang="ko-KR" sz="1600">
              <a:solidFill>
                <a:schemeClr val="bg1"/>
              </a:solidFill>
            </a:endParaRPr>
          </a:p>
          <a:p>
            <a:pPr algn="ctr" eaLnBrk="0" latinLnBrk="0" hangingPunct="0"/>
            <a:r>
              <a:rPr kumimoji="0" lang="en" altLang="en-US" sz="1600">
                <a:solidFill>
                  <a:schemeClr val="bg1"/>
                </a:solidFill>
              </a:rPr>
              <a:t>Learn knowledge </a:t>
            </a:r>
            <a:r>
              <a:rPr kumimoji="0" lang="en" altLang="ko-KR" sz="16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46482" name="Rectangle 50"/>
          <p:cNvSpPr>
            <a:spLocks noChangeArrowheads="1"/>
          </p:cNvSpPr>
          <p:nvPr/>
        </p:nvSpPr>
        <p:spPr bwMode="auto">
          <a:xfrm>
            <a:off x="0" y="2841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3" name="직선 화살표 연결선 2"/>
          <p:cNvCxnSpPr>
            <a:stCxn id="146477" idx="2"/>
          </p:cNvCxnSpPr>
          <p:nvPr/>
        </p:nvCxnSpPr>
        <p:spPr>
          <a:xfrm flipH="1" flipV="1">
            <a:off x="2942089" y="2423379"/>
            <a:ext cx="2164724" cy="835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C3A0B8AF-6025-2C00-4102-48236B2C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948" y="3580860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" altLang="en-US"/>
              <a:t>Pointer Example </a:t>
            </a:r>
            <a:r>
              <a:rPr lang="en" altLang="ko-KR"/>
              <a:t>#3</a:t>
            </a: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899592" y="1600718"/>
            <a:ext cx="7777162" cy="395964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&gt;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" altLang="ko-KR" sz="1600" dirty="0" err="1">
                <a:solidFill>
                  <a:srgbClr val="0000FF"/>
                </a:solidFill>
                <a:latin typeface="Trebuchet MS" pitchFamily="34" charset="0"/>
                <a:ea typeface="돋움체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)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{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 i =10;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800100" lvl="1" indent="-342900" algn="just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*p;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 = &amp; </a:t>
            </a:r>
            <a:r>
              <a:rPr lang="en" altLang="ko-KR" sz="1600" dirty="0" err="1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i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 (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 i = %d\n"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i 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바탕" pitchFamily="18" charset="-127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*p = 20;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printf ( </a:t>
            </a:r>
            <a:r>
              <a:rPr lang="en" altLang="ko-KR" sz="1600" dirty="0">
                <a:solidFill>
                  <a:srgbClr val="A31515"/>
                </a:solidFill>
                <a:latin typeface="Trebuchet MS" pitchFamily="34" charset="0"/>
                <a:ea typeface="바탕" pitchFamily="18" charset="-127"/>
              </a:rPr>
              <a:t>" i = %d\n"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, i );</a:t>
            </a:r>
            <a:endParaRPr lang="en-US" altLang="ko-KR" sz="1600" dirty="0">
              <a:solidFill>
                <a:srgbClr val="0000FF"/>
              </a:solidFill>
              <a:latin typeface="Trebuchet MS" pitchFamily="34" charset="0"/>
              <a:ea typeface="바탕" pitchFamily="18" charset="-127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  <a:defRPr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  <a:ea typeface="바탕" pitchFamily="18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바탕" pitchFamily="18" charset="-127"/>
              </a:rPr>
              <a:t>0;</a:t>
            </a:r>
            <a:endParaRPr lang="en-US" altLang="ko-KR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  <a:defRPr/>
            </a:pPr>
            <a:r>
              <a:rPr lang="en" altLang="ko-KR" sz="1600" dirty="0">
                <a:solidFill>
                  <a:srgbClr val="000000"/>
                </a:solidFill>
                <a:latin typeface="Trebuchet MS" pitchFamily="34" charset="0"/>
                <a:ea typeface="돋움체" pitchFamily="49" charset="-127"/>
              </a:rPr>
              <a:t>}</a:t>
            </a:r>
            <a:endParaRPr lang="en-US" altLang="en-US" sz="1600" dirty="0">
              <a:solidFill>
                <a:srgbClr val="000000"/>
              </a:solidFill>
              <a:latin typeface="Trebuchet MS" pitchFamily="34" charset="0"/>
              <a:ea typeface="돋움체" pitchFamily="49" charset="-127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5365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259632" y="4214428"/>
            <a:ext cx="1714500" cy="28575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318663" y="1988840"/>
            <a:ext cx="2242788" cy="1124248"/>
            <a:chOff x="5091439" y="2262184"/>
            <a:chExt cx="3099296" cy="1374400"/>
          </a:xfrm>
        </p:grpSpPr>
        <p:grpSp>
          <p:nvGrpSpPr>
            <p:cNvPr id="43" name="그룹 42"/>
            <p:cNvGrpSpPr/>
            <p:nvPr/>
          </p:nvGrpSpPr>
          <p:grpSpPr>
            <a:xfrm>
              <a:off x="5091439" y="2618165"/>
              <a:ext cx="1057927" cy="1018419"/>
              <a:chOff x="4662796" y="1213791"/>
              <a:chExt cx="1057927" cy="1018419"/>
            </a:xfrm>
          </p:grpSpPr>
          <p:sp>
            <p:nvSpPr>
              <p:cNvPr id="44" name="Freeform 5"/>
              <p:cNvSpPr>
                <a:spLocks/>
              </p:cNvSpPr>
              <p:nvPr/>
            </p:nvSpPr>
            <p:spPr bwMode="auto">
              <a:xfrm>
                <a:off x="5091439" y="1314722"/>
                <a:ext cx="629284" cy="622127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5" name="Freeform 6"/>
              <p:cNvSpPr>
                <a:spLocks/>
              </p:cNvSpPr>
              <p:nvPr/>
            </p:nvSpPr>
            <p:spPr bwMode="auto">
              <a:xfrm>
                <a:off x="4662796" y="1314722"/>
                <a:ext cx="428643" cy="622127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mpd="sng">
                <a:solidFill>
                  <a:srgbClr val="F7964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/>
              <p:cNvSpPr>
                <a:spLocks noChangeArrowheads="1"/>
              </p:cNvSpPr>
              <p:nvPr/>
            </p:nvSpPr>
            <p:spPr bwMode="auto">
              <a:xfrm>
                <a:off x="4710883" y="1213791"/>
                <a:ext cx="961752" cy="63956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endParaRPr kumimoji="1" lang="en-US" altLang="ko-KR" sz="1600" dirty="0">
                  <a:latin typeface="Lucida Calligraphy" pitchFamily="66" charset="0"/>
                  <a:ea typeface="굴림" pitchFamily="50" charset="-127"/>
                </a:endParaRPr>
              </a:p>
            </p:txBody>
          </p:sp>
          <p:sp>
            <p:nvSpPr>
              <p:cNvPr id="47" name="Freeform 9"/>
              <p:cNvSpPr>
                <a:spLocks/>
              </p:cNvSpPr>
              <p:nvPr/>
            </p:nvSpPr>
            <p:spPr bwMode="auto">
              <a:xfrm>
                <a:off x="4662796" y="1459817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8" name="Freeform 8"/>
              <p:cNvSpPr>
                <a:spLocks/>
              </p:cNvSpPr>
              <p:nvPr/>
            </p:nvSpPr>
            <p:spPr bwMode="auto">
              <a:xfrm>
                <a:off x="5292080" y="1460685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F79646">
                      <a:lumMod val="40000"/>
                      <a:lumOff val="6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F7964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4735506" y="1537671"/>
                <a:ext cx="424808" cy="5965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altLang="ko-KR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Lucida Calligraphy" pitchFamily="66" charset="0"/>
                  </a:rPr>
                  <a:t>p</a:t>
                </a:r>
                <a:endPara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7132808" y="2262184"/>
              <a:ext cx="1057927" cy="997966"/>
              <a:chOff x="6704165" y="857810"/>
              <a:chExt cx="1057927" cy="997966"/>
            </a:xfrm>
          </p:grpSpPr>
          <p:sp>
            <p:nvSpPr>
              <p:cNvPr id="51" name="Freeform 5"/>
              <p:cNvSpPr>
                <a:spLocks/>
              </p:cNvSpPr>
              <p:nvPr/>
            </p:nvSpPr>
            <p:spPr bwMode="auto">
              <a:xfrm>
                <a:off x="7132808" y="944084"/>
                <a:ext cx="629284" cy="591932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2" name="Freeform 6"/>
              <p:cNvSpPr>
                <a:spLocks/>
              </p:cNvSpPr>
              <p:nvPr/>
            </p:nvSpPr>
            <p:spPr bwMode="auto">
              <a:xfrm>
                <a:off x="6704165" y="944084"/>
                <a:ext cx="428643" cy="591932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mpd="sng">
                <a:solidFill>
                  <a:srgbClr val="C0504D">
                    <a:alpha val="50000"/>
                  </a:srgb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3" name="Oval 7"/>
              <p:cNvSpPr>
                <a:spLocks noChangeArrowheads="1"/>
              </p:cNvSpPr>
              <p:nvPr/>
            </p:nvSpPr>
            <p:spPr bwMode="auto">
              <a:xfrm>
                <a:off x="6820645" y="857810"/>
                <a:ext cx="902380" cy="595641"/>
              </a:xfrm>
              <a:prstGeom prst="ellipse">
                <a:avLst/>
              </a:pr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</p:spPr>
            <p:txBody>
              <a:bodyPr wrap="none" anchor="ctr"/>
              <a:lstStyle/>
              <a:p>
                <a:pPr algn="ctr" eaLnBrk="1" latinLnBrk="1" hangingPunct="1"/>
                <a:r>
                  <a:rPr kumimoji="1" lang="en" altLang="ko-KR" sz="1400" dirty="0">
                    <a:latin typeface="Lucida Calligraphy" pitchFamily="66" charset="0"/>
                    <a:ea typeface="굴림" pitchFamily="50" charset="-127"/>
                  </a:rPr>
                  <a:t>10</a:t>
                </a:r>
              </a:p>
            </p:txBody>
          </p:sp>
          <p:sp>
            <p:nvSpPr>
              <p:cNvPr id="54" name="Freeform 9"/>
              <p:cNvSpPr>
                <a:spLocks/>
              </p:cNvSpPr>
              <p:nvPr/>
            </p:nvSpPr>
            <p:spPr bwMode="auto">
              <a:xfrm>
                <a:off x="6704165" y="1083383"/>
                <a:ext cx="629284" cy="771525"/>
              </a:xfrm>
              <a:custGeom>
                <a:avLst/>
                <a:gdLst>
                  <a:gd name="T0" fmla="*/ 0 w 727"/>
                  <a:gd name="T1" fmla="*/ 0 h 1332"/>
                  <a:gd name="T2" fmla="*/ 0 w 727"/>
                  <a:gd name="T3" fmla="*/ 894 h 1332"/>
                  <a:gd name="T4" fmla="*/ 37 w 727"/>
                  <a:gd name="T5" fmla="*/ 916 h 1332"/>
                  <a:gd name="T6" fmla="*/ 37 w 727"/>
                  <a:gd name="T7" fmla="*/ 916 h 1332"/>
                  <a:gd name="T8" fmla="*/ 727 w 727"/>
                  <a:gd name="T9" fmla="*/ 1332 h 1332"/>
                  <a:gd name="T10" fmla="*/ 727 w 727"/>
                  <a:gd name="T11" fmla="*/ 298 h 1332"/>
                  <a:gd name="T12" fmla="*/ 0 w 727"/>
                  <a:gd name="T13" fmla="*/ 0 h 13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27" h="1332">
                    <a:moveTo>
                      <a:pt x="0" y="0"/>
                    </a:moveTo>
                    <a:lnTo>
                      <a:pt x="0" y="894"/>
                    </a:lnTo>
                    <a:lnTo>
                      <a:pt x="37" y="916"/>
                    </a:lnTo>
                    <a:lnTo>
                      <a:pt x="37" y="916"/>
                    </a:lnTo>
                    <a:lnTo>
                      <a:pt x="727" y="1332"/>
                    </a:lnTo>
                    <a:lnTo>
                      <a:pt x="727" y="29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127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Freeform 8"/>
              <p:cNvSpPr>
                <a:spLocks/>
              </p:cNvSpPr>
              <p:nvPr/>
            </p:nvSpPr>
            <p:spPr bwMode="auto">
              <a:xfrm>
                <a:off x="7333449" y="1084251"/>
                <a:ext cx="428643" cy="771525"/>
              </a:xfrm>
              <a:custGeom>
                <a:avLst/>
                <a:gdLst>
                  <a:gd name="T0" fmla="*/ 0 w 700"/>
                  <a:gd name="T1" fmla="*/ 1312 h 1312"/>
                  <a:gd name="T2" fmla="*/ 700 w 700"/>
                  <a:gd name="T3" fmla="*/ 866 h 1312"/>
                  <a:gd name="T4" fmla="*/ 700 w 700"/>
                  <a:gd name="T5" fmla="*/ 0 h 1312"/>
                  <a:gd name="T6" fmla="*/ 0 w 700"/>
                  <a:gd name="T7" fmla="*/ 288 h 1312"/>
                  <a:gd name="T8" fmla="*/ 0 w 700"/>
                  <a:gd name="T9" fmla="*/ 1312 h 13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00" h="1312">
                    <a:moveTo>
                      <a:pt x="0" y="1312"/>
                    </a:moveTo>
                    <a:lnTo>
                      <a:pt x="700" y="866"/>
                    </a:lnTo>
                    <a:lnTo>
                      <a:pt x="700" y="0"/>
                    </a:lnTo>
                    <a:lnTo>
                      <a:pt x="0" y="288"/>
                    </a:lnTo>
                    <a:lnTo>
                      <a:pt x="0" y="1312"/>
                    </a:lnTo>
                    <a:close/>
                  </a:path>
                </a:pathLst>
              </a:custGeom>
              <a:gradFill rotWithShape="1">
                <a:gsLst>
                  <a:gs pos="0">
                    <a:sysClr val="window" lastClr="FFFFFF">
                      <a:alpha val="50000"/>
                    </a:sysClr>
                  </a:gs>
                  <a:gs pos="100000">
                    <a:srgbClr val="C0504D">
                      <a:lumMod val="20000"/>
                      <a:lumOff val="80000"/>
                    </a:srgbClr>
                  </a:gs>
                </a:gsLst>
                <a:lin ang="5400000" scaled="1"/>
              </a:gradFill>
              <a:ln w="6350" cap="flat" cmpd="sng">
                <a:solidFill>
                  <a:srgbClr val="C0504D">
                    <a:alpha val="5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1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6830264" y="1155688"/>
                <a:ext cx="352397" cy="64626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altLang="ko-KR" sz="2000" kern="0" dirty="0">
                    <a:solidFill>
                      <a:sysClr val="windowText" lastClr="000000"/>
                    </a:solidFill>
                    <a:latin typeface="Lucida Calligraphy" pitchFamily="66" charset="0"/>
                  </a:rPr>
                  <a:t>i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Lucida Calligraphy" pitchFamily="66" charset="0"/>
                </a:endParaRPr>
              </a:p>
            </p:txBody>
          </p:sp>
        </p:grpSp>
        <p:cxnSp>
          <p:nvCxnSpPr>
            <p:cNvPr id="58" name="직선 화살표 연결선 57"/>
            <p:cNvCxnSpPr/>
            <p:nvPr/>
          </p:nvCxnSpPr>
          <p:spPr bwMode="auto">
            <a:xfrm flipV="1">
              <a:off x="5834724" y="2644424"/>
              <a:ext cx="1414564" cy="240643"/>
            </a:xfrm>
            <a:prstGeom prst="straightConnector1">
              <a:avLst/>
            </a:prstGeom>
            <a:solidFill>
              <a:srgbClr val="FFEF66"/>
            </a:solidFill>
            <a:ln w="19050" cap="flat" cmpd="sng" algn="ctr">
              <a:solidFill>
                <a:srgbClr val="FF0000">
                  <a:alpha val="50000"/>
                </a:srgbClr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5246942" y="3923410"/>
            <a:ext cx="2781442" cy="523220"/>
          </a:xfrm>
          <a:prstGeom prst="rect">
            <a:avLst/>
          </a:prstGeom>
          <a:solidFill>
            <a:srgbClr val="99FF33"/>
          </a:solidFill>
        </p:spPr>
        <p:txBody>
          <a:bodyPr wrap="square" rtlCol="0">
            <a:spAutoFit/>
          </a:bodyPr>
          <a:lstStyle/>
          <a:p>
            <a:r>
              <a:rPr lang="en" altLang="en-US" sz="1400" dirty="0"/>
              <a:t>Change the value of a variable through a pointer</a:t>
            </a:r>
            <a:r>
              <a:rPr lang="en" altLang="ko-KR" sz="1400" dirty="0"/>
              <a:t>.</a:t>
            </a:r>
            <a:endParaRPr lang="ko-KR" altLang="en-US" sz="1400" dirty="0"/>
          </a:p>
        </p:txBody>
      </p:sp>
      <p:sp>
        <p:nvSpPr>
          <p:cNvPr id="4" name="자유형 3"/>
          <p:cNvSpPr/>
          <p:nvPr/>
        </p:nvSpPr>
        <p:spPr>
          <a:xfrm>
            <a:off x="2979639" y="3673594"/>
            <a:ext cx="2266950" cy="581086"/>
          </a:xfrm>
          <a:custGeom>
            <a:avLst/>
            <a:gdLst>
              <a:gd name="connsiteX0" fmla="*/ 2266950 w 2266950"/>
              <a:gd name="connsiteY0" fmla="*/ 533461 h 581086"/>
              <a:gd name="connsiteX1" fmla="*/ 2219325 w 2266950"/>
              <a:gd name="connsiteY1" fmla="*/ 504886 h 581086"/>
              <a:gd name="connsiteX2" fmla="*/ 2028825 w 2266950"/>
              <a:gd name="connsiteY2" fmla="*/ 466786 h 581086"/>
              <a:gd name="connsiteX3" fmla="*/ 1800225 w 2266950"/>
              <a:gd name="connsiteY3" fmla="*/ 428686 h 581086"/>
              <a:gd name="connsiteX4" fmla="*/ 1647825 w 2266950"/>
              <a:gd name="connsiteY4" fmla="*/ 390586 h 581086"/>
              <a:gd name="connsiteX5" fmla="*/ 1533525 w 2266950"/>
              <a:gd name="connsiteY5" fmla="*/ 352486 h 581086"/>
              <a:gd name="connsiteX6" fmla="*/ 1476375 w 2266950"/>
              <a:gd name="connsiteY6" fmla="*/ 314386 h 581086"/>
              <a:gd name="connsiteX7" fmla="*/ 1466850 w 2266950"/>
              <a:gd name="connsiteY7" fmla="*/ 276286 h 581086"/>
              <a:gd name="connsiteX8" fmla="*/ 1476375 w 2266950"/>
              <a:gd name="connsiteY8" fmla="*/ 9586 h 581086"/>
              <a:gd name="connsiteX9" fmla="*/ 1428750 w 2266950"/>
              <a:gd name="connsiteY9" fmla="*/ 61 h 581086"/>
              <a:gd name="connsiteX10" fmla="*/ 1381125 w 2266950"/>
              <a:gd name="connsiteY10" fmla="*/ 9586 h 581086"/>
              <a:gd name="connsiteX11" fmla="*/ 1276350 w 2266950"/>
              <a:gd name="connsiteY11" fmla="*/ 28636 h 581086"/>
              <a:gd name="connsiteX12" fmla="*/ 1181100 w 2266950"/>
              <a:gd name="connsiteY12" fmla="*/ 47686 h 581086"/>
              <a:gd name="connsiteX13" fmla="*/ 1095375 w 2266950"/>
              <a:gd name="connsiteY13" fmla="*/ 57211 h 581086"/>
              <a:gd name="connsiteX14" fmla="*/ 1009650 w 2266950"/>
              <a:gd name="connsiteY14" fmla="*/ 95311 h 581086"/>
              <a:gd name="connsiteX15" fmla="*/ 981075 w 2266950"/>
              <a:gd name="connsiteY15" fmla="*/ 104836 h 581086"/>
              <a:gd name="connsiteX16" fmla="*/ 914400 w 2266950"/>
              <a:gd name="connsiteY16" fmla="*/ 142936 h 581086"/>
              <a:gd name="connsiteX17" fmla="*/ 885825 w 2266950"/>
              <a:gd name="connsiteY17" fmla="*/ 152461 h 581086"/>
              <a:gd name="connsiteX18" fmla="*/ 857250 w 2266950"/>
              <a:gd name="connsiteY18" fmla="*/ 171511 h 581086"/>
              <a:gd name="connsiteX19" fmla="*/ 790575 w 2266950"/>
              <a:gd name="connsiteY19" fmla="*/ 200086 h 581086"/>
              <a:gd name="connsiteX20" fmla="*/ 752475 w 2266950"/>
              <a:gd name="connsiteY20" fmla="*/ 219136 h 581086"/>
              <a:gd name="connsiteX21" fmla="*/ 723900 w 2266950"/>
              <a:gd name="connsiteY21" fmla="*/ 247711 h 581086"/>
              <a:gd name="connsiteX22" fmla="*/ 685800 w 2266950"/>
              <a:gd name="connsiteY22" fmla="*/ 257236 h 581086"/>
              <a:gd name="connsiteX23" fmla="*/ 647700 w 2266950"/>
              <a:gd name="connsiteY23" fmla="*/ 285811 h 581086"/>
              <a:gd name="connsiteX24" fmla="*/ 619125 w 2266950"/>
              <a:gd name="connsiteY24" fmla="*/ 314386 h 581086"/>
              <a:gd name="connsiteX25" fmla="*/ 590550 w 2266950"/>
              <a:gd name="connsiteY25" fmla="*/ 323911 h 581086"/>
              <a:gd name="connsiteX26" fmla="*/ 561975 w 2266950"/>
              <a:gd name="connsiteY26" fmla="*/ 342961 h 581086"/>
              <a:gd name="connsiteX27" fmla="*/ 485775 w 2266950"/>
              <a:gd name="connsiteY27" fmla="*/ 381061 h 581086"/>
              <a:gd name="connsiteX28" fmla="*/ 457200 w 2266950"/>
              <a:gd name="connsiteY28" fmla="*/ 390586 h 581086"/>
              <a:gd name="connsiteX29" fmla="*/ 428625 w 2266950"/>
              <a:gd name="connsiteY29" fmla="*/ 409636 h 581086"/>
              <a:gd name="connsiteX30" fmla="*/ 371475 w 2266950"/>
              <a:gd name="connsiteY30" fmla="*/ 428686 h 581086"/>
              <a:gd name="connsiteX31" fmla="*/ 342900 w 2266950"/>
              <a:gd name="connsiteY31" fmla="*/ 438211 h 581086"/>
              <a:gd name="connsiteX32" fmla="*/ 314325 w 2266950"/>
              <a:gd name="connsiteY32" fmla="*/ 457261 h 581086"/>
              <a:gd name="connsiteX33" fmla="*/ 247650 w 2266950"/>
              <a:gd name="connsiteY33" fmla="*/ 476311 h 581086"/>
              <a:gd name="connsiteX34" fmla="*/ 219075 w 2266950"/>
              <a:gd name="connsiteY34" fmla="*/ 495361 h 581086"/>
              <a:gd name="connsiteX35" fmla="*/ 190500 w 2266950"/>
              <a:gd name="connsiteY35" fmla="*/ 504886 h 581086"/>
              <a:gd name="connsiteX36" fmla="*/ 161925 w 2266950"/>
              <a:gd name="connsiteY36" fmla="*/ 523936 h 581086"/>
              <a:gd name="connsiteX37" fmla="*/ 133350 w 2266950"/>
              <a:gd name="connsiteY37" fmla="*/ 533461 h 581086"/>
              <a:gd name="connsiteX38" fmla="*/ 104775 w 2266950"/>
              <a:gd name="connsiteY38" fmla="*/ 552511 h 581086"/>
              <a:gd name="connsiteX39" fmla="*/ 57150 w 2266950"/>
              <a:gd name="connsiteY39" fmla="*/ 562036 h 581086"/>
              <a:gd name="connsiteX40" fmla="*/ 0 w 2266950"/>
              <a:gd name="connsiteY40" fmla="*/ 581086 h 58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2266950" h="581086">
                <a:moveTo>
                  <a:pt x="2266950" y="533461"/>
                </a:moveTo>
                <a:cubicBezTo>
                  <a:pt x="2251075" y="523936"/>
                  <a:pt x="2236341" y="512179"/>
                  <a:pt x="2219325" y="504886"/>
                </a:cubicBezTo>
                <a:cubicBezTo>
                  <a:pt x="2133893" y="468272"/>
                  <a:pt x="2124521" y="475486"/>
                  <a:pt x="2028825" y="466786"/>
                </a:cubicBezTo>
                <a:cubicBezTo>
                  <a:pt x="1875591" y="428477"/>
                  <a:pt x="2032118" y="464362"/>
                  <a:pt x="1800225" y="428686"/>
                </a:cubicBezTo>
                <a:cubicBezTo>
                  <a:pt x="1696153" y="412675"/>
                  <a:pt x="1728952" y="415548"/>
                  <a:pt x="1647825" y="390586"/>
                </a:cubicBezTo>
                <a:cubicBezTo>
                  <a:pt x="1614164" y="380229"/>
                  <a:pt x="1566030" y="370216"/>
                  <a:pt x="1533525" y="352486"/>
                </a:cubicBezTo>
                <a:cubicBezTo>
                  <a:pt x="1513425" y="341523"/>
                  <a:pt x="1476375" y="314386"/>
                  <a:pt x="1476375" y="314386"/>
                </a:cubicBezTo>
                <a:cubicBezTo>
                  <a:pt x="1473200" y="301686"/>
                  <a:pt x="1466850" y="289377"/>
                  <a:pt x="1466850" y="276286"/>
                </a:cubicBezTo>
                <a:cubicBezTo>
                  <a:pt x="1466850" y="187329"/>
                  <a:pt x="1488530" y="97708"/>
                  <a:pt x="1476375" y="9586"/>
                </a:cubicBezTo>
                <a:cubicBezTo>
                  <a:pt x="1474163" y="-6452"/>
                  <a:pt x="1444625" y="3236"/>
                  <a:pt x="1428750" y="61"/>
                </a:cubicBezTo>
                <a:lnTo>
                  <a:pt x="1381125" y="9586"/>
                </a:lnTo>
                <a:cubicBezTo>
                  <a:pt x="1324259" y="19925"/>
                  <a:pt x="1329288" y="16872"/>
                  <a:pt x="1276350" y="28636"/>
                </a:cubicBezTo>
                <a:cubicBezTo>
                  <a:pt x="1219562" y="41256"/>
                  <a:pt x="1251092" y="38354"/>
                  <a:pt x="1181100" y="47686"/>
                </a:cubicBezTo>
                <a:cubicBezTo>
                  <a:pt x="1152601" y="51486"/>
                  <a:pt x="1123950" y="54036"/>
                  <a:pt x="1095375" y="57211"/>
                </a:cubicBezTo>
                <a:cubicBezTo>
                  <a:pt x="947933" y="106358"/>
                  <a:pt x="1100216" y="50028"/>
                  <a:pt x="1009650" y="95311"/>
                </a:cubicBezTo>
                <a:cubicBezTo>
                  <a:pt x="1000670" y="99801"/>
                  <a:pt x="990303" y="100881"/>
                  <a:pt x="981075" y="104836"/>
                </a:cubicBezTo>
                <a:cubicBezTo>
                  <a:pt x="864183" y="154933"/>
                  <a:pt x="1010059" y="95107"/>
                  <a:pt x="914400" y="142936"/>
                </a:cubicBezTo>
                <a:cubicBezTo>
                  <a:pt x="905420" y="147426"/>
                  <a:pt x="894805" y="147971"/>
                  <a:pt x="885825" y="152461"/>
                </a:cubicBezTo>
                <a:cubicBezTo>
                  <a:pt x="875586" y="157581"/>
                  <a:pt x="867189" y="165831"/>
                  <a:pt x="857250" y="171511"/>
                </a:cubicBezTo>
                <a:cubicBezTo>
                  <a:pt x="794069" y="207614"/>
                  <a:pt x="844005" y="177187"/>
                  <a:pt x="790575" y="200086"/>
                </a:cubicBezTo>
                <a:cubicBezTo>
                  <a:pt x="777524" y="205679"/>
                  <a:pt x="764029" y="210883"/>
                  <a:pt x="752475" y="219136"/>
                </a:cubicBezTo>
                <a:cubicBezTo>
                  <a:pt x="741514" y="226966"/>
                  <a:pt x="735596" y="241028"/>
                  <a:pt x="723900" y="247711"/>
                </a:cubicBezTo>
                <a:cubicBezTo>
                  <a:pt x="712534" y="254206"/>
                  <a:pt x="698500" y="254061"/>
                  <a:pt x="685800" y="257236"/>
                </a:cubicBezTo>
                <a:cubicBezTo>
                  <a:pt x="673100" y="266761"/>
                  <a:pt x="659753" y="275480"/>
                  <a:pt x="647700" y="285811"/>
                </a:cubicBezTo>
                <a:cubicBezTo>
                  <a:pt x="637473" y="294577"/>
                  <a:pt x="630333" y="306914"/>
                  <a:pt x="619125" y="314386"/>
                </a:cubicBezTo>
                <a:cubicBezTo>
                  <a:pt x="610771" y="319955"/>
                  <a:pt x="599530" y="319421"/>
                  <a:pt x="590550" y="323911"/>
                </a:cubicBezTo>
                <a:cubicBezTo>
                  <a:pt x="580311" y="329031"/>
                  <a:pt x="572025" y="337479"/>
                  <a:pt x="561975" y="342961"/>
                </a:cubicBezTo>
                <a:cubicBezTo>
                  <a:pt x="537044" y="356559"/>
                  <a:pt x="512716" y="372081"/>
                  <a:pt x="485775" y="381061"/>
                </a:cubicBezTo>
                <a:cubicBezTo>
                  <a:pt x="476250" y="384236"/>
                  <a:pt x="466180" y="386096"/>
                  <a:pt x="457200" y="390586"/>
                </a:cubicBezTo>
                <a:cubicBezTo>
                  <a:pt x="446961" y="395706"/>
                  <a:pt x="439086" y="404987"/>
                  <a:pt x="428625" y="409636"/>
                </a:cubicBezTo>
                <a:cubicBezTo>
                  <a:pt x="410275" y="417791"/>
                  <a:pt x="390525" y="422336"/>
                  <a:pt x="371475" y="428686"/>
                </a:cubicBezTo>
                <a:cubicBezTo>
                  <a:pt x="361950" y="431861"/>
                  <a:pt x="351254" y="432642"/>
                  <a:pt x="342900" y="438211"/>
                </a:cubicBezTo>
                <a:cubicBezTo>
                  <a:pt x="333375" y="444561"/>
                  <a:pt x="324847" y="452752"/>
                  <a:pt x="314325" y="457261"/>
                </a:cubicBezTo>
                <a:cubicBezTo>
                  <a:pt x="271599" y="475572"/>
                  <a:pt x="284721" y="457775"/>
                  <a:pt x="247650" y="476311"/>
                </a:cubicBezTo>
                <a:cubicBezTo>
                  <a:pt x="237411" y="481431"/>
                  <a:pt x="229314" y="490241"/>
                  <a:pt x="219075" y="495361"/>
                </a:cubicBezTo>
                <a:cubicBezTo>
                  <a:pt x="210095" y="499851"/>
                  <a:pt x="199480" y="500396"/>
                  <a:pt x="190500" y="504886"/>
                </a:cubicBezTo>
                <a:cubicBezTo>
                  <a:pt x="180261" y="510006"/>
                  <a:pt x="172164" y="518816"/>
                  <a:pt x="161925" y="523936"/>
                </a:cubicBezTo>
                <a:cubicBezTo>
                  <a:pt x="152945" y="528426"/>
                  <a:pt x="142330" y="528971"/>
                  <a:pt x="133350" y="533461"/>
                </a:cubicBezTo>
                <a:cubicBezTo>
                  <a:pt x="123111" y="538581"/>
                  <a:pt x="115494" y="548491"/>
                  <a:pt x="104775" y="552511"/>
                </a:cubicBezTo>
                <a:cubicBezTo>
                  <a:pt x="89616" y="558195"/>
                  <a:pt x="72954" y="558524"/>
                  <a:pt x="57150" y="562036"/>
                </a:cubicBezTo>
                <a:cubicBezTo>
                  <a:pt x="16661" y="571034"/>
                  <a:pt x="28319" y="566926"/>
                  <a:pt x="0" y="581086"/>
                </a:cubicBezTo>
              </a:path>
            </a:pathLst>
          </a:custGeom>
          <a:noFill/>
          <a:ln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4A2CEA2-E660-4F19-8A98-5CE501919FC7}"/>
              </a:ext>
            </a:extLst>
          </p:cNvPr>
          <p:cNvGrpSpPr/>
          <p:nvPr/>
        </p:nvGrpSpPr>
        <p:grpSpPr>
          <a:xfrm>
            <a:off x="5926024" y="4800898"/>
            <a:ext cx="2977896" cy="1776996"/>
            <a:chOff x="5038165" y="815788"/>
            <a:chExt cx="3663880" cy="1316231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CF79455A-837A-4941-969E-85A71883D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DD49D253-32FA-4E7A-B08F-0D009214CEE3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" altLang="ko-KR" sz="1600" dirty="0" err="1">
                  <a:latin typeface="Trebuchet MS" pitchFamily="34" charset="0"/>
                </a:rPr>
                <a:t>i </a:t>
              </a:r>
              <a:r>
                <a:rPr lang="en" altLang="ko-KR" sz="1600" dirty="0">
                  <a:latin typeface="Trebuchet MS" pitchFamily="34" charset="0"/>
                </a:rPr>
                <a:t>= 10</a:t>
              </a:r>
            </a:p>
            <a:p>
              <a:r>
                <a:rPr lang="en" altLang="ko-KR" sz="1600" dirty="0" err="1">
                  <a:latin typeface="Trebuchet MS" pitchFamily="34" charset="0"/>
                </a:rPr>
                <a:t>i </a:t>
              </a:r>
              <a:r>
                <a:rPr lang="en" altLang="ko-KR" sz="1600" dirty="0">
                  <a:latin typeface="Trebuchet MS" pitchFamily="34" charset="0"/>
                </a:rPr>
                <a:t>= 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1745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Cautions when using pointers</a:t>
            </a:r>
            <a:endParaRPr lang="en-US" altLang="ko-KR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You should not use uninitialized pointers </a:t>
            </a:r>
            <a:r>
              <a:rPr lang="en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>
              <a:buFont typeface="Symbol" pitchFamily="18" charset="2"/>
              <a:buNone/>
            </a:pPr>
            <a:endParaRPr lang="en-US" altLang="ko-KR" dirty="0"/>
          </a:p>
        </p:txBody>
      </p:sp>
      <p:sp>
        <p:nvSpPr>
          <p:cNvPr id="138244" name="Rectangle 4"/>
          <p:cNvSpPr>
            <a:spLocks noChangeArrowheads="1"/>
          </p:cNvSpPr>
          <p:nvPr/>
        </p:nvSpPr>
        <p:spPr bwMode="auto">
          <a:xfrm>
            <a:off x="738188" y="2201069"/>
            <a:ext cx="7777162" cy="180022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*p;    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pointer p is </a:t>
            </a:r>
            <a:r>
              <a:rPr lang="en-US" altLang="en-US" sz="1600" dirty="0">
                <a:solidFill>
                  <a:srgbClr val="008000"/>
                </a:solidFill>
                <a:latin typeface="Trebuchet MS" pitchFamily="34" charset="0"/>
              </a:rPr>
              <a:t>not</a:t>
            </a:r>
            <a:r>
              <a:rPr lang="ko-KR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-US" altLang="ko-KR" sz="1600" dirty="0" err="1">
                <a:solidFill>
                  <a:srgbClr val="008000"/>
                </a:solidFill>
                <a:latin typeface="Trebuchet MS" pitchFamily="34" charset="0"/>
              </a:rPr>
              <a:t>i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nitialization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chemeClr val="tx2"/>
                </a:solidFill>
                <a:latin typeface="Trebuchet MS" pitchFamily="34" charset="0"/>
              </a:rPr>
              <a:t>*p = 100;  // dangerous cod</a:t>
            </a:r>
            <a:r>
              <a:rPr lang="en-US" altLang="en-US" sz="1600" dirty="0">
                <a:solidFill>
                  <a:schemeClr val="tx2"/>
                </a:solidFill>
                <a:latin typeface="Trebuchet MS" pitchFamily="34" charset="0"/>
              </a:rPr>
              <a:t>e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7B9D9C-E47B-4B80-B296-DD4DEDD558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77072"/>
            <a:ext cx="5323880" cy="2763128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Cautions when using pointers</a:t>
            </a:r>
            <a:endParaRPr lang="en-US" altLang="ko-KR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561D0-7EDC-CCA2-3DE2-8CC9A4D0B3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335838" cy="4351338"/>
          </a:xfrm>
        </p:spPr>
        <p:txBody>
          <a:bodyPr/>
          <a:lstStyle/>
          <a:p>
            <a:r>
              <a:rPr lang="en" altLang="en-US" dirty="0"/>
              <a:t>Pointers are both a strength and a weakness of </a:t>
            </a:r>
            <a:r>
              <a:rPr lang="en" altLang="ko-KR" dirty="0"/>
              <a:t>the C language.</a:t>
            </a:r>
          </a:p>
          <a:p>
            <a:r>
              <a:rPr lang="en" altLang="en-US" dirty="0"/>
              <a:t>Developers must use it responsibly </a:t>
            </a:r>
            <a:r>
              <a:rPr lang="en" altLang="ko-KR" dirty="0"/>
              <a:t>.</a:t>
            </a:r>
          </a:p>
          <a:p>
            <a:r>
              <a:rPr lang="en" altLang="en-US" dirty="0"/>
              <a:t>When using pointers</a:t>
            </a:r>
            <a:r>
              <a:rPr lang="en" altLang="ko-KR" dirty="0"/>
              <a:t>, </a:t>
            </a:r>
            <a:r>
              <a:rPr lang="en" altLang="en-US" dirty="0"/>
              <a:t>always remember the following quote from the Spider-Man movie </a:t>
            </a:r>
            <a:r>
              <a:rPr lang="en" altLang="ko-KR" dirty="0"/>
              <a:t>: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A8D887-AD0E-55BF-B92C-8741376A36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369167"/>
            <a:ext cx="34861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867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Cautions when using pointers</a:t>
            </a:r>
            <a:endParaRPr lang="en-US" altLang="ko-KR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en-US" dirty="0"/>
              <a:t>If the pointer points to nothing, it is initialized to </a:t>
            </a:r>
            <a:r>
              <a:rPr lang="en" altLang="ko-KR" dirty="0"/>
              <a:t>NULL .</a:t>
            </a:r>
          </a:p>
          <a:p>
            <a:r>
              <a:rPr lang="en" altLang="ko-KR" dirty="0"/>
              <a:t>NULL </a:t>
            </a:r>
            <a:r>
              <a:rPr lang="en" altLang="en-US" dirty="0"/>
              <a:t>pointers can be detected by hardware </a:t>
            </a:r>
            <a:r>
              <a:rPr lang="en" altLang="ko-KR" dirty="0"/>
              <a:t>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00767" y="2636912"/>
            <a:ext cx="7777162" cy="88508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*p = NULL;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0941BD-71B8-40FD-B18B-8961CF547D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3752474"/>
            <a:ext cx="4896544" cy="310552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Cautions when using pointers</a:t>
            </a:r>
            <a:endParaRPr lang="en-US" altLang="ko-KR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1484784"/>
            <a:ext cx="8280920" cy="4351338"/>
          </a:xfrm>
        </p:spPr>
        <p:txBody>
          <a:bodyPr/>
          <a:lstStyle/>
          <a:p>
            <a:r>
              <a:rPr lang="en" altLang="en-US" dirty="0">
                <a:latin typeface="Trebuchet MS" panose="020B0603020202020204" pitchFamily="34" charset="0"/>
              </a:rPr>
              <a:t>The type of the pointer and the type of the variable must match</a:t>
            </a:r>
            <a:r>
              <a:rPr lang="en" altLang="ko-KR" dirty="0">
                <a:latin typeface="Trebuchet MS" panose="020B0603020202020204" pitchFamily="34" charset="0"/>
              </a:rPr>
              <a:t>.</a:t>
            </a: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  <a:p>
            <a:pPr>
              <a:buFont typeface="Symbol" pitchFamily="18" charset="2"/>
              <a:buNone/>
            </a:pPr>
            <a:endParaRPr lang="en-US" altLang="ko-KR" dirty="0">
              <a:latin typeface="Trebuchet MS" panose="020B0603020202020204" pitchFamily="34" charset="0"/>
            </a:endParaRPr>
          </a:p>
        </p:txBody>
      </p:sp>
      <p:sp>
        <p:nvSpPr>
          <p:cNvPr id="106500" name="Rectangle 4"/>
          <p:cNvSpPr>
            <a:spLocks noChangeArrowheads="1"/>
          </p:cNvSpPr>
          <p:nvPr/>
        </p:nvSpPr>
        <p:spPr bwMode="auto">
          <a:xfrm>
            <a:off x="683419" y="2201019"/>
            <a:ext cx="7777162" cy="360054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i 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double </a:t>
            </a:r>
            <a:r>
              <a:rPr lang="en" altLang="en-US" sz="1600" dirty="0">
                <a:latin typeface="Trebuchet MS" pitchFamily="34" charset="0"/>
              </a:rPr>
              <a:t>* pd 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pd = &amp; i ;   </a:t>
            </a:r>
            <a:r>
              <a:rPr lang="en" altLang="en-US" sz="1600" dirty="0">
                <a:solidFill>
                  <a:srgbClr val="FF0000"/>
                </a:solidFill>
                <a:latin typeface="Trebuchet MS" pitchFamily="34" charset="0"/>
              </a:rPr>
              <a:t>// error </a:t>
            </a:r>
            <a:r>
              <a:rPr lang="en" altLang="en-US" sz="1600" dirty="0">
                <a:solidFill>
                  <a:schemeClr val="tx2"/>
                </a:solidFill>
                <a:latin typeface="Trebuchet MS" pitchFamily="34" charset="0"/>
              </a:rPr>
              <a:t>!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*pd = 36.5;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	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7CEFC79-365B-43DC-AEF6-BADBFCC20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4581128"/>
            <a:ext cx="6069881" cy="20740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Pointer arithmetic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825625"/>
            <a:ext cx="8568952" cy="4351338"/>
          </a:xfrm>
        </p:spPr>
        <p:txBody>
          <a:bodyPr>
            <a:normAutofit/>
          </a:bodyPr>
          <a:lstStyle/>
          <a:p>
            <a:r>
              <a:rPr lang="en" altLang="en-US" dirty="0">
                <a:latin typeface="Trebuchet MS" panose="020B0603020202020204" pitchFamily="34" charset="0"/>
              </a:rPr>
              <a:t>Possible operations </a:t>
            </a:r>
            <a:r>
              <a:rPr lang="en" altLang="ko-KR" dirty="0">
                <a:latin typeface="Trebuchet MS" panose="020B0603020202020204" pitchFamily="34" charset="0"/>
              </a:rPr>
              <a:t>: </a:t>
            </a:r>
            <a:r>
              <a:rPr lang="en" altLang="en-US" dirty="0">
                <a:latin typeface="Trebuchet MS" panose="020B0603020202020204" pitchFamily="34" charset="0"/>
              </a:rPr>
              <a:t>increment </a:t>
            </a:r>
            <a:r>
              <a:rPr lang="en" altLang="ko-KR" dirty="0">
                <a:latin typeface="Trebuchet MS" panose="020B0603020202020204" pitchFamily="34" charset="0"/>
              </a:rPr>
              <a:t>, </a:t>
            </a:r>
            <a:r>
              <a:rPr lang="en" altLang="en-US" dirty="0">
                <a:latin typeface="Trebuchet MS" panose="020B0603020202020204" pitchFamily="34" charset="0"/>
              </a:rPr>
              <a:t>decrement </a:t>
            </a:r>
            <a:r>
              <a:rPr lang="en" altLang="ko-KR" dirty="0">
                <a:latin typeface="Trebuchet MS" panose="020B0603020202020204" pitchFamily="34" charset="0"/>
              </a:rPr>
              <a:t>, </a:t>
            </a:r>
            <a:r>
              <a:rPr lang="en" altLang="en-US" dirty="0">
                <a:latin typeface="Trebuchet MS" panose="020B0603020202020204" pitchFamily="34" charset="0"/>
              </a:rPr>
              <a:t>addition </a:t>
            </a:r>
            <a:r>
              <a:rPr lang="en" altLang="ko-KR" dirty="0">
                <a:latin typeface="Trebuchet MS" panose="020B0603020202020204" pitchFamily="34" charset="0"/>
              </a:rPr>
              <a:t>, </a:t>
            </a:r>
            <a:r>
              <a:rPr lang="en" altLang="en-US" dirty="0">
                <a:latin typeface="Trebuchet MS" panose="020B0603020202020204" pitchFamily="34" charset="0"/>
              </a:rPr>
              <a:t>subtraction operations</a:t>
            </a:r>
          </a:p>
          <a:p>
            <a:r>
              <a:rPr lang="en" altLang="en-US" dirty="0">
                <a:latin typeface="Trebuchet MS" panose="020B0603020202020204" pitchFamily="34" charset="0"/>
              </a:rPr>
              <a:t>In the case of an increment operation, the value being increased is the size of the object pointed to by the pointer.</a:t>
            </a:r>
          </a:p>
          <a:p>
            <a:endParaRPr lang="ko-KR" altLang="en-US" dirty="0">
              <a:latin typeface="Trebuchet MS" panose="020B0603020202020204" pitchFamily="34" charset="0"/>
            </a:endParaRPr>
          </a:p>
          <a:p>
            <a:endParaRPr lang="en-US" altLang="ko-KR" dirty="0">
              <a:latin typeface="Trebuchet MS" panose="020B0603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59C4C6C-9766-4226-9BD9-9E1602194E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83368"/>
            <a:ext cx="9144000" cy="377385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Increment operation example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611560" y="1340545"/>
            <a:ext cx="7777162" cy="496877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" altLang="en-US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Increment/decrement operation of pointer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*pc;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*pi;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*pd;</a:t>
            </a: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pc = 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*)10000;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pi = 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*)10000;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pd = 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double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*)10000;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 pc=%u, pc+1=%u, pc+2= %u\n"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pc, pc + 1, pc + 2);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 pi=%u, pi+1=%u, pi+2= %u\n"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pi, pi + 1, pi + 2);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printf(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 pd=%u, pd+1=%u, pd+2= %u\n"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pd, pd + 1, pd + 2);</a:t>
            </a: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B70BDA-96FC-4C8F-B737-A5DF590188E3}"/>
              </a:ext>
            </a:extLst>
          </p:cNvPr>
          <p:cNvGrpSpPr/>
          <p:nvPr/>
        </p:nvGrpSpPr>
        <p:grpSpPr>
          <a:xfrm>
            <a:off x="3371920" y="5517232"/>
            <a:ext cx="5772080" cy="1345673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DC8E79C-F755-4FDF-B137-5FD9C5982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F45EA6-A9CE-4180-AC1E-155BBD869B6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pc=10000, pc+1=10001, pc+2= 10002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pi=10000, pi+1=10004, pi+2= 10008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pd=10000, pd+1=10008, pd+2=10016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74942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7" name="Rectangle 5"/>
          <p:cNvSpPr>
            <a:spLocks noGrp="1" noChangeArrowheads="1"/>
          </p:cNvSpPr>
          <p:nvPr>
            <p:ph type="title"/>
          </p:nvPr>
        </p:nvSpPr>
        <p:spPr>
          <a:xfrm>
            <a:off x="539552" y="365126"/>
            <a:ext cx="7975798" cy="1325563"/>
          </a:xfrm>
        </p:spPr>
        <p:txBody>
          <a:bodyPr/>
          <a:lstStyle/>
          <a:p>
            <a:r>
              <a:rPr lang="en" altLang="en-US" sz="3600" dirty="0"/>
              <a:t>Increment and decrement operations of pointers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21027D5-B234-4D0A-BB08-633CF04D5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456" y="1448913"/>
            <a:ext cx="6485688" cy="5180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1973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Indirect reference operator and increment/decrement operator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628650" y="1825625"/>
            <a:ext cx="8191822" cy="4351338"/>
          </a:xfrm>
        </p:spPr>
        <p:txBody>
          <a:bodyPr/>
          <a:lstStyle/>
          <a:p>
            <a:pPr latinLnBrk="0"/>
            <a:r>
              <a:rPr lang="en" altLang="en-US" dirty="0"/>
              <a:t>*</a:t>
            </a:r>
            <a:r>
              <a:rPr lang="en" altLang="ko-KR" dirty="0"/>
              <a:t>p++;</a:t>
            </a:r>
            <a:endParaRPr lang="ko-KR" altLang="en-US" dirty="0"/>
          </a:p>
          <a:p>
            <a:pPr lvl="1"/>
            <a:r>
              <a:rPr lang="en" altLang="en-US" dirty="0"/>
              <a:t>Increments </a:t>
            </a:r>
            <a:r>
              <a:rPr lang="en" altLang="ko-KR" dirty="0"/>
              <a:t>p </a:t>
            </a:r>
            <a:r>
              <a:rPr lang="en" altLang="en-US" dirty="0"/>
              <a:t>after getting the value from the location pointed to by </a:t>
            </a:r>
            <a:r>
              <a:rPr lang="en" altLang="ko-KR" dirty="0"/>
              <a:t>p.</a:t>
            </a:r>
            <a:endParaRPr lang="ko-KR" altLang="en-US" dirty="0"/>
          </a:p>
          <a:p>
            <a:pPr latinLnBrk="0"/>
            <a:r>
              <a:rPr lang="en" altLang="ko-KR" dirty="0"/>
              <a:t>(*p)++;</a:t>
            </a:r>
          </a:p>
          <a:p>
            <a:pPr lvl="1" latinLnBrk="0"/>
            <a:r>
              <a:rPr lang="en" altLang="en-US" dirty="0"/>
              <a:t>The value at the location pointed to by </a:t>
            </a:r>
            <a:r>
              <a:rPr lang="en" altLang="ko-KR" dirty="0"/>
              <a:t>p </a:t>
            </a:r>
            <a:r>
              <a:rPr lang="en" altLang="en-US" dirty="0"/>
              <a:t>It increases </a:t>
            </a:r>
            <a:r>
              <a:rPr lang="en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aphicFrame>
        <p:nvGraphicFramePr>
          <p:cNvPr id="112735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67196"/>
              </p:ext>
            </p:extLst>
          </p:nvPr>
        </p:nvGraphicFramePr>
        <p:xfrm>
          <a:off x="539552" y="3717032"/>
          <a:ext cx="7704856" cy="15240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60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formula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meaning</a:t>
                      </a:r>
                      <a:endParaRPr kumimoji="1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*p++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After assigning the value pointed to by </a:t>
                      </a: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 to v </a:t>
                      </a: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, increment </a:t>
                      </a: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(*p)++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the value pointed to by </a:t>
                      </a: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 to v</a:t>
                      </a: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, increment the value pointed to</a:t>
                      </a: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*++p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After incrementing </a:t>
                      </a: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p, </a:t>
                      </a: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assign the value pointed to by </a:t>
                      </a: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 to v.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 = ++*p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p </a:t>
                      </a:r>
                      <a:r>
                        <a:rPr kumimoji="1" lang="en" altLang="en-US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increment that value and assign it to </a:t>
                      </a:r>
                      <a:r>
                        <a:rPr kumimoji="1" lang="en" altLang="ko-KR" sz="1400" b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Schoolbook" panose="02040604050505020304" pitchFamily="18" charset="0"/>
                          <a:ea typeface="굴림" panose="020B0600000101010101" pitchFamily="50" charset="-127"/>
                        </a:rPr>
                        <a:t>v.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Schoolbook" panose="02040604050505020304" pitchFamily="18" charset="0"/>
                        <a:ea typeface="굴림" panose="020B0600000101010101" pitchFamily="50" charset="-127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365126"/>
            <a:ext cx="8335838" cy="1325563"/>
          </a:xfrm>
        </p:spPr>
        <p:txBody>
          <a:bodyPr/>
          <a:lstStyle/>
          <a:p>
            <a:r>
              <a:rPr lang="en" altLang="en-US" dirty="0"/>
              <a:t>Indirect reference operator and increment/decrement operator</a:t>
            </a:r>
          </a:p>
        </p:txBody>
      </p:sp>
      <p:sp>
        <p:nvSpPr>
          <p:cNvPr id="112644" name="Rectangle 4"/>
          <p:cNvSpPr>
            <a:spLocks noChangeArrowheads="1"/>
          </p:cNvSpPr>
          <p:nvPr/>
        </p:nvSpPr>
        <p:spPr bwMode="auto">
          <a:xfrm>
            <a:off x="0" y="2517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12713" name="Rectangle 73"/>
          <p:cNvSpPr>
            <a:spLocks noChangeArrowheads="1"/>
          </p:cNvSpPr>
          <p:nvPr/>
        </p:nvSpPr>
        <p:spPr bwMode="auto">
          <a:xfrm>
            <a:off x="641721" y="1556791"/>
            <a:ext cx="7777162" cy="432047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// </a:t>
            </a:r>
            <a:r>
              <a:rPr lang="en" altLang="en-US" sz="1600" b="0" i="0" u="none" strike="noStrike" baseline="0" dirty="0">
                <a:solidFill>
                  <a:srgbClr val="008000"/>
                </a:solidFill>
                <a:latin typeface="Century Schoolbook" panose="02040604050505020304" pitchFamily="18" charset="0"/>
              </a:rPr>
              <a:t>Increment/decrement operation of pointer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</a:rPr>
              <a:t>&gt;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FF"/>
              </a:solidFill>
              <a:latin typeface="Century Schoolbook" panose="02040604050505020304" pitchFamily="18" charset="0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= 10;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*pi = &amp;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새굴림" panose="02030600000101010101" pitchFamily="18" charset="-127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printf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(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" </a:t>
            </a:r>
            <a:r>
              <a:rPr lang="en" altLang="ko-KR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i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= %d, pi = %p\n"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,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i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, pi);</a:t>
            </a:r>
          </a:p>
          <a:p>
            <a:pPr marR="0" algn="l" rtl="0"/>
            <a:endParaRPr lang="en-US" altLang="ko-KR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</a:rPr>
              <a:t>(*pi)++;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printf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(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" </a:t>
            </a:r>
            <a:r>
              <a:rPr lang="en" altLang="ko-KR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i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= %d, pi = %p\n"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,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i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, pi);</a:t>
            </a:r>
          </a:p>
          <a:p>
            <a:pPr algn="l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  <a:ea typeface="새굴림" panose="02030600000101010101" pitchFamily="18" charset="-127"/>
            </a:endParaRP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 </a:t>
            </a:r>
            <a:r>
              <a:rPr lang="en" altLang="ko-KR" sz="1600" b="0" i="0" u="none" strike="noStrike" baseline="0" dirty="0">
                <a:solidFill>
                  <a:srgbClr val="FF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*pi++;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 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printf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(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" </a:t>
            </a:r>
            <a:r>
              <a:rPr lang="en" altLang="ko-KR" sz="1600" b="0" i="0" u="none" strike="noStrike" baseline="0" dirty="0" err="1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i </a:t>
            </a:r>
            <a:r>
              <a:rPr lang="en" altLang="ko-KR" sz="1600" b="0" i="0" u="none" strike="noStrike" baseline="0" dirty="0">
                <a:solidFill>
                  <a:srgbClr val="8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= %d, pi = %p\n"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,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i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  <a:ea typeface="새굴림" panose="02030600000101010101" pitchFamily="18" charset="-127"/>
              </a:rPr>
              <a:t>, pi);</a:t>
            </a:r>
          </a:p>
          <a:p>
            <a:pPr algn="l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en-US" sz="1600" dirty="0">
              <a:latin typeface="Century Schoolbook" panose="02040604050505020304" pitchFamily="18" charset="0"/>
            </a:endParaRPr>
          </a:p>
        </p:txBody>
      </p:sp>
      <p:sp>
        <p:nvSpPr>
          <p:cNvPr id="112715" name="Rectangle 75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4347431" y="3464397"/>
            <a:ext cx="4572000" cy="307777"/>
          </a:xfrm>
          <a:prstGeom prst="rect">
            <a:avLst/>
          </a:prstGeom>
          <a:solidFill>
            <a:srgbClr val="CCFF33"/>
          </a:solidFill>
        </p:spPr>
        <p:txBody>
          <a:bodyPr>
            <a:spAutoFit/>
          </a:bodyPr>
          <a:lstStyle/>
          <a:p>
            <a:pPr marL="0" lvl="1"/>
            <a:r>
              <a:rPr lang="en" altLang="en-US" sz="1400" dirty="0">
                <a:solidFill>
                  <a:schemeClr val="tx2"/>
                </a:solidFill>
                <a:latin typeface="Trebuchet MS" pitchFamily="34" charset="0"/>
              </a:rPr>
              <a:t>Increments the value at the location pointed to </a:t>
            </a:r>
            <a:r>
              <a:rPr lang="en" altLang="ko-KR" sz="1400" dirty="0">
                <a:solidFill>
                  <a:schemeClr val="tx2"/>
                </a:solidFill>
                <a:latin typeface="Trebuchet MS" pitchFamily="34" charset="0"/>
              </a:rPr>
              <a:t>pi.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589534" y="4521895"/>
            <a:ext cx="3725813" cy="523220"/>
          </a:xfrm>
          <a:prstGeom prst="rect">
            <a:avLst/>
          </a:prstGeom>
          <a:solidFill>
            <a:srgbClr val="CCFF33"/>
          </a:solidFill>
        </p:spPr>
        <p:txBody>
          <a:bodyPr wrap="square">
            <a:spAutoFit/>
          </a:bodyPr>
          <a:lstStyle/>
          <a:p>
            <a:pPr marL="0" lvl="1"/>
            <a:r>
              <a:rPr lang="en" altLang="en-US" sz="1400" dirty="0">
                <a:solidFill>
                  <a:schemeClr val="tx2"/>
                </a:solidFill>
                <a:latin typeface="Trebuchet MS" pitchFamily="34" charset="0"/>
              </a:rPr>
              <a:t>After getting the value from the location pointed to by </a:t>
            </a:r>
            <a:r>
              <a:rPr lang="en" altLang="ko-KR" sz="1400" dirty="0">
                <a:solidFill>
                  <a:schemeClr val="tx2"/>
                </a:solidFill>
                <a:latin typeface="Trebuchet MS" pitchFamily="34" charset="0"/>
              </a:rPr>
              <a:t>pi, </a:t>
            </a:r>
            <a:r>
              <a:rPr lang="en" altLang="en-US" sz="1400" dirty="0">
                <a:solidFill>
                  <a:schemeClr val="tx2"/>
                </a:solidFill>
                <a:latin typeface="Trebuchet MS" pitchFamily="34" charset="0"/>
              </a:rPr>
              <a:t>increment </a:t>
            </a:r>
            <a:r>
              <a:rPr lang="en" altLang="ko-KR" sz="1400" dirty="0">
                <a:solidFill>
                  <a:schemeClr val="tx2"/>
                </a:solidFill>
                <a:latin typeface="Trebuchet MS" pitchFamily="34" charset="0"/>
              </a:rPr>
              <a:t>pi.</a:t>
            </a:r>
            <a:endParaRPr lang="ko-KR" altLang="en-US" sz="1400" dirty="0">
              <a:solidFill>
                <a:schemeClr val="tx2"/>
              </a:solidFill>
              <a:latin typeface="Trebuchet MS" pitchFamily="34" charset="0"/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1475656" y="3802087"/>
            <a:ext cx="3888431" cy="290619"/>
          </a:xfrm>
          <a:custGeom>
            <a:avLst/>
            <a:gdLst>
              <a:gd name="connsiteX0" fmla="*/ 2152650 w 2152650"/>
              <a:gd name="connsiteY0" fmla="*/ 0 h 1352550"/>
              <a:gd name="connsiteX1" fmla="*/ 2066925 w 2152650"/>
              <a:gd name="connsiteY1" fmla="*/ 47625 h 1352550"/>
              <a:gd name="connsiteX2" fmla="*/ 2000250 w 2152650"/>
              <a:gd name="connsiteY2" fmla="*/ 76200 h 1352550"/>
              <a:gd name="connsiteX3" fmla="*/ 1895475 w 2152650"/>
              <a:gd name="connsiteY3" fmla="*/ 123825 h 1352550"/>
              <a:gd name="connsiteX4" fmla="*/ 1819275 w 2152650"/>
              <a:gd name="connsiteY4" fmla="*/ 171450 h 1352550"/>
              <a:gd name="connsiteX5" fmla="*/ 1771650 w 2152650"/>
              <a:gd name="connsiteY5" fmla="*/ 190500 h 1352550"/>
              <a:gd name="connsiteX6" fmla="*/ 1685925 w 2152650"/>
              <a:gd name="connsiteY6" fmla="*/ 228600 h 1352550"/>
              <a:gd name="connsiteX7" fmla="*/ 1657350 w 2152650"/>
              <a:gd name="connsiteY7" fmla="*/ 238125 h 1352550"/>
              <a:gd name="connsiteX8" fmla="*/ 1562100 w 2152650"/>
              <a:gd name="connsiteY8" fmla="*/ 276225 h 1352550"/>
              <a:gd name="connsiteX9" fmla="*/ 1533525 w 2152650"/>
              <a:gd name="connsiteY9" fmla="*/ 304800 h 1352550"/>
              <a:gd name="connsiteX10" fmla="*/ 1524000 w 2152650"/>
              <a:gd name="connsiteY10" fmla="*/ 333375 h 1352550"/>
              <a:gd name="connsiteX11" fmla="*/ 1504950 w 2152650"/>
              <a:gd name="connsiteY11" fmla="*/ 381000 h 1352550"/>
              <a:gd name="connsiteX12" fmla="*/ 1514475 w 2152650"/>
              <a:gd name="connsiteY12" fmla="*/ 504825 h 1352550"/>
              <a:gd name="connsiteX13" fmla="*/ 1552575 w 2152650"/>
              <a:gd name="connsiteY13" fmla="*/ 590550 h 1352550"/>
              <a:gd name="connsiteX14" fmla="*/ 1571625 w 2152650"/>
              <a:gd name="connsiteY14" fmla="*/ 657225 h 1352550"/>
              <a:gd name="connsiteX15" fmla="*/ 1581150 w 2152650"/>
              <a:gd name="connsiteY15" fmla="*/ 685800 h 1352550"/>
              <a:gd name="connsiteX16" fmla="*/ 1562100 w 2152650"/>
              <a:gd name="connsiteY16" fmla="*/ 752475 h 1352550"/>
              <a:gd name="connsiteX17" fmla="*/ 1533525 w 2152650"/>
              <a:gd name="connsiteY17" fmla="*/ 781050 h 1352550"/>
              <a:gd name="connsiteX18" fmla="*/ 1514475 w 2152650"/>
              <a:gd name="connsiteY18" fmla="*/ 809625 h 1352550"/>
              <a:gd name="connsiteX19" fmla="*/ 1419225 w 2152650"/>
              <a:gd name="connsiteY19" fmla="*/ 838200 h 1352550"/>
              <a:gd name="connsiteX20" fmla="*/ 1352550 w 2152650"/>
              <a:gd name="connsiteY20" fmla="*/ 866775 h 1352550"/>
              <a:gd name="connsiteX21" fmla="*/ 1304925 w 2152650"/>
              <a:gd name="connsiteY21" fmla="*/ 885825 h 1352550"/>
              <a:gd name="connsiteX22" fmla="*/ 1266825 w 2152650"/>
              <a:gd name="connsiteY22" fmla="*/ 895350 h 1352550"/>
              <a:gd name="connsiteX23" fmla="*/ 1209675 w 2152650"/>
              <a:gd name="connsiteY23" fmla="*/ 914400 h 1352550"/>
              <a:gd name="connsiteX24" fmla="*/ 1104900 w 2152650"/>
              <a:gd name="connsiteY24" fmla="*/ 923925 h 1352550"/>
              <a:gd name="connsiteX25" fmla="*/ 1066800 w 2152650"/>
              <a:gd name="connsiteY25" fmla="*/ 933450 h 1352550"/>
              <a:gd name="connsiteX26" fmla="*/ 933450 w 2152650"/>
              <a:gd name="connsiteY26" fmla="*/ 952500 h 1352550"/>
              <a:gd name="connsiteX27" fmla="*/ 885825 w 2152650"/>
              <a:gd name="connsiteY27" fmla="*/ 971550 h 1352550"/>
              <a:gd name="connsiteX28" fmla="*/ 857250 w 2152650"/>
              <a:gd name="connsiteY28" fmla="*/ 990600 h 1352550"/>
              <a:gd name="connsiteX29" fmla="*/ 809625 w 2152650"/>
              <a:gd name="connsiteY29" fmla="*/ 1000125 h 1352550"/>
              <a:gd name="connsiteX30" fmla="*/ 733425 w 2152650"/>
              <a:gd name="connsiteY30" fmla="*/ 1019175 h 1352550"/>
              <a:gd name="connsiteX31" fmla="*/ 704850 w 2152650"/>
              <a:gd name="connsiteY31" fmla="*/ 1028700 h 1352550"/>
              <a:gd name="connsiteX32" fmla="*/ 638175 w 2152650"/>
              <a:gd name="connsiteY32" fmla="*/ 1057275 h 1352550"/>
              <a:gd name="connsiteX33" fmla="*/ 581025 w 2152650"/>
              <a:gd name="connsiteY33" fmla="*/ 1066800 h 1352550"/>
              <a:gd name="connsiteX34" fmla="*/ 495300 w 2152650"/>
              <a:gd name="connsiteY34" fmla="*/ 1095375 h 1352550"/>
              <a:gd name="connsiteX35" fmla="*/ 419100 w 2152650"/>
              <a:gd name="connsiteY35" fmla="*/ 1123950 h 1352550"/>
              <a:gd name="connsiteX36" fmla="*/ 342900 w 2152650"/>
              <a:gd name="connsiteY36" fmla="*/ 1162050 h 1352550"/>
              <a:gd name="connsiteX37" fmla="*/ 314325 w 2152650"/>
              <a:gd name="connsiteY37" fmla="*/ 1171575 h 1352550"/>
              <a:gd name="connsiteX38" fmla="*/ 219075 w 2152650"/>
              <a:gd name="connsiteY38" fmla="*/ 1238250 h 1352550"/>
              <a:gd name="connsiteX39" fmla="*/ 161925 w 2152650"/>
              <a:gd name="connsiteY39" fmla="*/ 1276350 h 1352550"/>
              <a:gd name="connsiteX40" fmla="*/ 133350 w 2152650"/>
              <a:gd name="connsiteY40" fmla="*/ 1295400 h 1352550"/>
              <a:gd name="connsiteX41" fmla="*/ 76200 w 2152650"/>
              <a:gd name="connsiteY41" fmla="*/ 1323975 h 1352550"/>
              <a:gd name="connsiteX42" fmla="*/ 28575 w 2152650"/>
              <a:gd name="connsiteY42" fmla="*/ 1343025 h 1352550"/>
              <a:gd name="connsiteX43" fmla="*/ 0 w 2152650"/>
              <a:gd name="connsiteY43" fmla="*/ 1352550 h 135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152650" h="1352550">
                <a:moveTo>
                  <a:pt x="2152650" y="0"/>
                </a:moveTo>
                <a:cubicBezTo>
                  <a:pt x="2115120" y="22518"/>
                  <a:pt x="2104503" y="30544"/>
                  <a:pt x="2066925" y="47625"/>
                </a:cubicBezTo>
                <a:cubicBezTo>
                  <a:pt x="2044912" y="57631"/>
                  <a:pt x="2021540" y="64736"/>
                  <a:pt x="2000250" y="76200"/>
                </a:cubicBezTo>
                <a:cubicBezTo>
                  <a:pt x="1902879" y="128630"/>
                  <a:pt x="1984466" y="106027"/>
                  <a:pt x="1895475" y="123825"/>
                </a:cubicBezTo>
                <a:cubicBezTo>
                  <a:pt x="1870075" y="139700"/>
                  <a:pt x="1847086" y="160326"/>
                  <a:pt x="1819275" y="171450"/>
                </a:cubicBezTo>
                <a:cubicBezTo>
                  <a:pt x="1803400" y="177800"/>
                  <a:pt x="1787274" y="183556"/>
                  <a:pt x="1771650" y="190500"/>
                </a:cubicBezTo>
                <a:cubicBezTo>
                  <a:pt x="1693722" y="225134"/>
                  <a:pt x="1776277" y="194718"/>
                  <a:pt x="1685925" y="228600"/>
                </a:cubicBezTo>
                <a:cubicBezTo>
                  <a:pt x="1676524" y="232125"/>
                  <a:pt x="1666721" y="234521"/>
                  <a:pt x="1657350" y="238125"/>
                </a:cubicBezTo>
                <a:cubicBezTo>
                  <a:pt x="1625434" y="250401"/>
                  <a:pt x="1562100" y="276225"/>
                  <a:pt x="1562100" y="276225"/>
                </a:cubicBezTo>
                <a:cubicBezTo>
                  <a:pt x="1552575" y="285750"/>
                  <a:pt x="1540997" y="293592"/>
                  <a:pt x="1533525" y="304800"/>
                </a:cubicBezTo>
                <a:cubicBezTo>
                  <a:pt x="1527956" y="313154"/>
                  <a:pt x="1527525" y="323974"/>
                  <a:pt x="1524000" y="333375"/>
                </a:cubicBezTo>
                <a:cubicBezTo>
                  <a:pt x="1517997" y="349384"/>
                  <a:pt x="1511300" y="365125"/>
                  <a:pt x="1504950" y="381000"/>
                </a:cubicBezTo>
                <a:cubicBezTo>
                  <a:pt x="1508125" y="422275"/>
                  <a:pt x="1508019" y="463935"/>
                  <a:pt x="1514475" y="504825"/>
                </a:cubicBezTo>
                <a:cubicBezTo>
                  <a:pt x="1525817" y="576656"/>
                  <a:pt x="1528845" y="543089"/>
                  <a:pt x="1552575" y="590550"/>
                </a:cubicBezTo>
                <a:cubicBezTo>
                  <a:pt x="1560188" y="605775"/>
                  <a:pt x="1567556" y="642983"/>
                  <a:pt x="1571625" y="657225"/>
                </a:cubicBezTo>
                <a:cubicBezTo>
                  <a:pt x="1574383" y="666879"/>
                  <a:pt x="1577975" y="676275"/>
                  <a:pt x="1581150" y="685800"/>
                </a:cubicBezTo>
                <a:cubicBezTo>
                  <a:pt x="1574800" y="708025"/>
                  <a:pt x="1572437" y="731801"/>
                  <a:pt x="1562100" y="752475"/>
                </a:cubicBezTo>
                <a:cubicBezTo>
                  <a:pt x="1556076" y="764523"/>
                  <a:pt x="1542149" y="770702"/>
                  <a:pt x="1533525" y="781050"/>
                </a:cubicBezTo>
                <a:cubicBezTo>
                  <a:pt x="1526196" y="789844"/>
                  <a:pt x="1523790" y="802971"/>
                  <a:pt x="1514475" y="809625"/>
                </a:cubicBezTo>
                <a:cubicBezTo>
                  <a:pt x="1490109" y="827030"/>
                  <a:pt x="1447360" y="832573"/>
                  <a:pt x="1419225" y="838200"/>
                </a:cubicBezTo>
                <a:cubicBezTo>
                  <a:pt x="1352324" y="871650"/>
                  <a:pt x="1408611" y="845752"/>
                  <a:pt x="1352550" y="866775"/>
                </a:cubicBezTo>
                <a:cubicBezTo>
                  <a:pt x="1336541" y="872778"/>
                  <a:pt x="1321145" y="880418"/>
                  <a:pt x="1304925" y="885825"/>
                </a:cubicBezTo>
                <a:cubicBezTo>
                  <a:pt x="1292506" y="889965"/>
                  <a:pt x="1279364" y="891588"/>
                  <a:pt x="1266825" y="895350"/>
                </a:cubicBezTo>
                <a:cubicBezTo>
                  <a:pt x="1247591" y="901120"/>
                  <a:pt x="1229450" y="910910"/>
                  <a:pt x="1209675" y="914400"/>
                </a:cubicBezTo>
                <a:cubicBezTo>
                  <a:pt x="1175140" y="920494"/>
                  <a:pt x="1139825" y="920750"/>
                  <a:pt x="1104900" y="923925"/>
                </a:cubicBezTo>
                <a:cubicBezTo>
                  <a:pt x="1092200" y="927100"/>
                  <a:pt x="1079637" y="930883"/>
                  <a:pt x="1066800" y="933450"/>
                </a:cubicBezTo>
                <a:cubicBezTo>
                  <a:pt x="1021023" y="942605"/>
                  <a:pt x="980274" y="946647"/>
                  <a:pt x="933450" y="952500"/>
                </a:cubicBezTo>
                <a:cubicBezTo>
                  <a:pt x="917575" y="958850"/>
                  <a:pt x="901118" y="963904"/>
                  <a:pt x="885825" y="971550"/>
                </a:cubicBezTo>
                <a:cubicBezTo>
                  <a:pt x="875586" y="976670"/>
                  <a:pt x="867969" y="986580"/>
                  <a:pt x="857250" y="990600"/>
                </a:cubicBezTo>
                <a:cubicBezTo>
                  <a:pt x="842091" y="996284"/>
                  <a:pt x="825400" y="996485"/>
                  <a:pt x="809625" y="1000125"/>
                </a:cubicBezTo>
                <a:cubicBezTo>
                  <a:pt x="784114" y="1006012"/>
                  <a:pt x="758263" y="1010896"/>
                  <a:pt x="733425" y="1019175"/>
                </a:cubicBezTo>
                <a:cubicBezTo>
                  <a:pt x="723900" y="1022350"/>
                  <a:pt x="714078" y="1024745"/>
                  <a:pt x="704850" y="1028700"/>
                </a:cubicBezTo>
                <a:cubicBezTo>
                  <a:pt x="673490" y="1042140"/>
                  <a:pt x="669104" y="1050402"/>
                  <a:pt x="638175" y="1057275"/>
                </a:cubicBezTo>
                <a:cubicBezTo>
                  <a:pt x="619322" y="1061465"/>
                  <a:pt x="599686" y="1061824"/>
                  <a:pt x="581025" y="1066800"/>
                </a:cubicBezTo>
                <a:cubicBezTo>
                  <a:pt x="551921" y="1074561"/>
                  <a:pt x="522241" y="1081905"/>
                  <a:pt x="495300" y="1095375"/>
                </a:cubicBezTo>
                <a:cubicBezTo>
                  <a:pt x="445491" y="1120279"/>
                  <a:pt x="470975" y="1110981"/>
                  <a:pt x="419100" y="1123950"/>
                </a:cubicBezTo>
                <a:cubicBezTo>
                  <a:pt x="379642" y="1150255"/>
                  <a:pt x="396161" y="1142077"/>
                  <a:pt x="342900" y="1162050"/>
                </a:cubicBezTo>
                <a:cubicBezTo>
                  <a:pt x="333499" y="1165575"/>
                  <a:pt x="323102" y="1166699"/>
                  <a:pt x="314325" y="1171575"/>
                </a:cubicBezTo>
                <a:cubicBezTo>
                  <a:pt x="269924" y="1196242"/>
                  <a:pt x="257493" y="1211357"/>
                  <a:pt x="219075" y="1238250"/>
                </a:cubicBezTo>
                <a:cubicBezTo>
                  <a:pt x="200318" y="1251380"/>
                  <a:pt x="180975" y="1263650"/>
                  <a:pt x="161925" y="1276350"/>
                </a:cubicBezTo>
                <a:cubicBezTo>
                  <a:pt x="152400" y="1282700"/>
                  <a:pt x="144210" y="1291780"/>
                  <a:pt x="133350" y="1295400"/>
                </a:cubicBezTo>
                <a:cubicBezTo>
                  <a:pt x="61526" y="1319341"/>
                  <a:pt x="150058" y="1287046"/>
                  <a:pt x="76200" y="1323975"/>
                </a:cubicBezTo>
                <a:cubicBezTo>
                  <a:pt x="60907" y="1331621"/>
                  <a:pt x="44584" y="1337022"/>
                  <a:pt x="28575" y="1343025"/>
                </a:cubicBezTo>
                <a:cubicBezTo>
                  <a:pt x="19174" y="1346550"/>
                  <a:pt x="0" y="1352550"/>
                  <a:pt x="0" y="135255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 flipV="1">
            <a:off x="1475657" y="4797156"/>
            <a:ext cx="3113878" cy="48628"/>
          </a:xfrm>
          <a:custGeom>
            <a:avLst/>
            <a:gdLst>
              <a:gd name="connsiteX0" fmla="*/ 2619375 w 2619375"/>
              <a:gd name="connsiteY0" fmla="*/ 561975 h 561975"/>
              <a:gd name="connsiteX1" fmla="*/ 2571750 w 2619375"/>
              <a:gd name="connsiteY1" fmla="*/ 504825 h 561975"/>
              <a:gd name="connsiteX2" fmla="*/ 2514600 w 2619375"/>
              <a:gd name="connsiteY2" fmla="*/ 428625 h 561975"/>
              <a:gd name="connsiteX3" fmla="*/ 2476500 w 2619375"/>
              <a:gd name="connsiteY3" fmla="*/ 400050 h 561975"/>
              <a:gd name="connsiteX4" fmla="*/ 2409825 w 2619375"/>
              <a:gd name="connsiteY4" fmla="*/ 333375 h 561975"/>
              <a:gd name="connsiteX5" fmla="*/ 2333625 w 2619375"/>
              <a:gd name="connsiteY5" fmla="*/ 276225 h 561975"/>
              <a:gd name="connsiteX6" fmla="*/ 2305050 w 2619375"/>
              <a:gd name="connsiteY6" fmla="*/ 247650 h 561975"/>
              <a:gd name="connsiteX7" fmla="*/ 2276475 w 2619375"/>
              <a:gd name="connsiteY7" fmla="*/ 209550 h 561975"/>
              <a:gd name="connsiteX8" fmla="*/ 2247900 w 2619375"/>
              <a:gd name="connsiteY8" fmla="*/ 200025 h 561975"/>
              <a:gd name="connsiteX9" fmla="*/ 2181225 w 2619375"/>
              <a:gd name="connsiteY9" fmla="*/ 142875 h 561975"/>
              <a:gd name="connsiteX10" fmla="*/ 2152650 w 2619375"/>
              <a:gd name="connsiteY10" fmla="*/ 114300 h 561975"/>
              <a:gd name="connsiteX11" fmla="*/ 2124075 w 2619375"/>
              <a:gd name="connsiteY11" fmla="*/ 104775 h 561975"/>
              <a:gd name="connsiteX12" fmla="*/ 2095500 w 2619375"/>
              <a:gd name="connsiteY12" fmla="*/ 85725 h 561975"/>
              <a:gd name="connsiteX13" fmla="*/ 2057400 w 2619375"/>
              <a:gd name="connsiteY13" fmla="*/ 57150 h 561975"/>
              <a:gd name="connsiteX14" fmla="*/ 2000250 w 2619375"/>
              <a:gd name="connsiteY14" fmla="*/ 47625 h 561975"/>
              <a:gd name="connsiteX15" fmla="*/ 1933575 w 2619375"/>
              <a:gd name="connsiteY15" fmla="*/ 28575 h 561975"/>
              <a:gd name="connsiteX16" fmla="*/ 1885950 w 2619375"/>
              <a:gd name="connsiteY16" fmla="*/ 19050 h 561975"/>
              <a:gd name="connsiteX17" fmla="*/ 1828800 w 2619375"/>
              <a:gd name="connsiteY17" fmla="*/ 0 h 561975"/>
              <a:gd name="connsiteX18" fmla="*/ 1790700 w 2619375"/>
              <a:gd name="connsiteY18" fmla="*/ 57150 h 561975"/>
              <a:gd name="connsiteX19" fmla="*/ 1714500 w 2619375"/>
              <a:gd name="connsiteY19" fmla="*/ 85725 h 561975"/>
              <a:gd name="connsiteX20" fmla="*/ 1638300 w 2619375"/>
              <a:gd name="connsiteY20" fmla="*/ 114300 h 561975"/>
              <a:gd name="connsiteX21" fmla="*/ 1562100 w 2619375"/>
              <a:gd name="connsiteY21" fmla="*/ 123825 h 561975"/>
              <a:gd name="connsiteX22" fmla="*/ 1514475 w 2619375"/>
              <a:gd name="connsiteY22" fmla="*/ 133350 h 561975"/>
              <a:gd name="connsiteX23" fmla="*/ 1381125 w 2619375"/>
              <a:gd name="connsiteY23" fmla="*/ 152400 h 561975"/>
              <a:gd name="connsiteX24" fmla="*/ 1209675 w 2619375"/>
              <a:gd name="connsiteY24" fmla="*/ 171450 h 561975"/>
              <a:gd name="connsiteX25" fmla="*/ 714375 w 2619375"/>
              <a:gd name="connsiteY25" fmla="*/ 161925 h 561975"/>
              <a:gd name="connsiteX26" fmla="*/ 542925 w 2619375"/>
              <a:gd name="connsiteY26" fmla="*/ 152400 h 561975"/>
              <a:gd name="connsiteX27" fmla="*/ 142875 w 2619375"/>
              <a:gd name="connsiteY27" fmla="*/ 142875 h 561975"/>
              <a:gd name="connsiteX28" fmla="*/ 114300 w 2619375"/>
              <a:gd name="connsiteY28" fmla="*/ 133350 h 561975"/>
              <a:gd name="connsiteX29" fmla="*/ 85725 w 2619375"/>
              <a:gd name="connsiteY29" fmla="*/ 114300 h 561975"/>
              <a:gd name="connsiteX30" fmla="*/ 28575 w 2619375"/>
              <a:gd name="connsiteY30" fmla="*/ 95250 h 561975"/>
              <a:gd name="connsiteX31" fmla="*/ 0 w 2619375"/>
              <a:gd name="connsiteY31" fmla="*/ 85725 h 561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619375" h="561975">
                <a:moveTo>
                  <a:pt x="2619375" y="561975"/>
                </a:moveTo>
                <a:cubicBezTo>
                  <a:pt x="2603500" y="542925"/>
                  <a:pt x="2587070" y="524324"/>
                  <a:pt x="2571750" y="504825"/>
                </a:cubicBezTo>
                <a:cubicBezTo>
                  <a:pt x="2552134" y="479859"/>
                  <a:pt x="2540000" y="447675"/>
                  <a:pt x="2514600" y="428625"/>
                </a:cubicBezTo>
                <a:cubicBezTo>
                  <a:pt x="2501900" y="419100"/>
                  <a:pt x="2488247" y="410729"/>
                  <a:pt x="2476500" y="400050"/>
                </a:cubicBezTo>
                <a:cubicBezTo>
                  <a:pt x="2453243" y="378907"/>
                  <a:pt x="2434970" y="352234"/>
                  <a:pt x="2409825" y="333375"/>
                </a:cubicBezTo>
                <a:cubicBezTo>
                  <a:pt x="2384425" y="314325"/>
                  <a:pt x="2356076" y="298676"/>
                  <a:pt x="2333625" y="276225"/>
                </a:cubicBezTo>
                <a:cubicBezTo>
                  <a:pt x="2324100" y="266700"/>
                  <a:pt x="2313816" y="257877"/>
                  <a:pt x="2305050" y="247650"/>
                </a:cubicBezTo>
                <a:cubicBezTo>
                  <a:pt x="2294719" y="235597"/>
                  <a:pt x="2288671" y="219713"/>
                  <a:pt x="2276475" y="209550"/>
                </a:cubicBezTo>
                <a:cubicBezTo>
                  <a:pt x="2268762" y="203122"/>
                  <a:pt x="2257425" y="203200"/>
                  <a:pt x="2247900" y="200025"/>
                </a:cubicBezTo>
                <a:cubicBezTo>
                  <a:pt x="2176995" y="129120"/>
                  <a:pt x="2266759" y="216189"/>
                  <a:pt x="2181225" y="142875"/>
                </a:cubicBezTo>
                <a:cubicBezTo>
                  <a:pt x="2170998" y="134109"/>
                  <a:pt x="2163858" y="121772"/>
                  <a:pt x="2152650" y="114300"/>
                </a:cubicBezTo>
                <a:cubicBezTo>
                  <a:pt x="2144296" y="108731"/>
                  <a:pt x="2133055" y="109265"/>
                  <a:pt x="2124075" y="104775"/>
                </a:cubicBezTo>
                <a:cubicBezTo>
                  <a:pt x="2113836" y="99655"/>
                  <a:pt x="2104815" y="92379"/>
                  <a:pt x="2095500" y="85725"/>
                </a:cubicBezTo>
                <a:cubicBezTo>
                  <a:pt x="2082582" y="76498"/>
                  <a:pt x="2072140" y="63046"/>
                  <a:pt x="2057400" y="57150"/>
                </a:cubicBezTo>
                <a:cubicBezTo>
                  <a:pt x="2039469" y="49977"/>
                  <a:pt x="2019068" y="51968"/>
                  <a:pt x="2000250" y="47625"/>
                </a:cubicBezTo>
                <a:cubicBezTo>
                  <a:pt x="1977728" y="42428"/>
                  <a:pt x="1955999" y="34181"/>
                  <a:pt x="1933575" y="28575"/>
                </a:cubicBezTo>
                <a:cubicBezTo>
                  <a:pt x="1917869" y="24648"/>
                  <a:pt x="1901569" y="23310"/>
                  <a:pt x="1885950" y="19050"/>
                </a:cubicBezTo>
                <a:cubicBezTo>
                  <a:pt x="1866577" y="13766"/>
                  <a:pt x="1828800" y="0"/>
                  <a:pt x="1828800" y="0"/>
                </a:cubicBezTo>
                <a:cubicBezTo>
                  <a:pt x="1816100" y="19050"/>
                  <a:pt x="1811178" y="46911"/>
                  <a:pt x="1790700" y="57150"/>
                </a:cubicBezTo>
                <a:cubicBezTo>
                  <a:pt x="1712758" y="96121"/>
                  <a:pt x="1792313" y="59787"/>
                  <a:pt x="1714500" y="85725"/>
                </a:cubicBezTo>
                <a:cubicBezTo>
                  <a:pt x="1708780" y="87632"/>
                  <a:pt x="1653014" y="111625"/>
                  <a:pt x="1638300" y="114300"/>
                </a:cubicBezTo>
                <a:cubicBezTo>
                  <a:pt x="1613115" y="118879"/>
                  <a:pt x="1587400" y="119933"/>
                  <a:pt x="1562100" y="123825"/>
                </a:cubicBezTo>
                <a:cubicBezTo>
                  <a:pt x="1546099" y="126287"/>
                  <a:pt x="1530466" y="130825"/>
                  <a:pt x="1514475" y="133350"/>
                </a:cubicBezTo>
                <a:cubicBezTo>
                  <a:pt x="1470123" y="140353"/>
                  <a:pt x="1425752" y="147441"/>
                  <a:pt x="1381125" y="152400"/>
                </a:cubicBezTo>
                <a:lnTo>
                  <a:pt x="1209675" y="171450"/>
                </a:lnTo>
                <a:lnTo>
                  <a:pt x="714375" y="161925"/>
                </a:lnTo>
                <a:cubicBezTo>
                  <a:pt x="657160" y="160290"/>
                  <a:pt x="600131" y="154307"/>
                  <a:pt x="542925" y="152400"/>
                </a:cubicBezTo>
                <a:lnTo>
                  <a:pt x="142875" y="142875"/>
                </a:lnTo>
                <a:cubicBezTo>
                  <a:pt x="133350" y="139700"/>
                  <a:pt x="123280" y="137840"/>
                  <a:pt x="114300" y="133350"/>
                </a:cubicBezTo>
                <a:cubicBezTo>
                  <a:pt x="104061" y="128230"/>
                  <a:pt x="96186" y="118949"/>
                  <a:pt x="85725" y="114300"/>
                </a:cubicBezTo>
                <a:cubicBezTo>
                  <a:pt x="67375" y="106145"/>
                  <a:pt x="47625" y="101600"/>
                  <a:pt x="28575" y="95250"/>
                </a:cubicBezTo>
                <a:lnTo>
                  <a:pt x="0" y="85725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DAA879A-20A6-4331-895C-F75650A24C06}"/>
              </a:ext>
            </a:extLst>
          </p:cNvPr>
          <p:cNvGrpSpPr/>
          <p:nvPr/>
        </p:nvGrpSpPr>
        <p:grpSpPr>
          <a:xfrm>
            <a:off x="3357425" y="5379338"/>
            <a:ext cx="5772080" cy="1345673"/>
            <a:chOff x="5038165" y="815788"/>
            <a:chExt cx="3663880" cy="1316231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0F1E4FD3-800B-43EE-8E3B-3E0E3E529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0751969-EA6F-4DCE-B6F4-9F8BAB37D879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i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= 10, pi = 000000FFEBCFF974</a:t>
              </a:r>
            </a:p>
            <a:p>
              <a:pPr algn="just"/>
              <a:r>
                <a:rPr lang="en" altLang="ko-KR" sz="16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i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= 11, pi = 000000FFEBCFF974</a:t>
              </a:r>
            </a:p>
            <a:p>
              <a:pPr algn="just"/>
              <a:r>
                <a:rPr lang="en" altLang="ko-KR" sz="1600" dirty="0" err="1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i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= 11, pi = 000000FFEBCFF978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007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What is a pointer </a:t>
            </a:r>
            <a:r>
              <a:rPr lang="en" altLang="ko-KR"/>
              <a:t>?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i="1">
                <a:solidFill>
                  <a:schemeClr val="tx2"/>
                </a:solidFill>
              </a:rPr>
              <a:t>Pointer </a:t>
            </a:r>
            <a:r>
              <a:rPr lang="en" altLang="ko-KR" i="1">
                <a:solidFill>
                  <a:schemeClr val="tx2"/>
                </a:solidFill>
              </a:rPr>
              <a:t>:</a:t>
            </a:r>
            <a:r>
              <a:rPr lang="en" altLang="ko-KR"/>
              <a:t>   </a:t>
            </a:r>
            <a:r>
              <a:rPr lang="en" altLang="en-US"/>
              <a:t>A variable that has an address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132856"/>
            <a:ext cx="5838825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 c</a:t>
            </a:r>
            <a:r>
              <a:rPr lang="en" altLang="en-US" dirty="0"/>
              <a:t>onversion </a:t>
            </a:r>
            <a:r>
              <a:rPr lang="en-US" altLang="en-US" dirty="0"/>
              <a:t>of pointers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777162" cy="4351338"/>
          </a:xfrm>
        </p:spPr>
        <p:txBody>
          <a:bodyPr/>
          <a:lstStyle/>
          <a:p>
            <a:r>
              <a:rPr lang="en" altLang="ko-KR" dirty="0">
                <a:latin typeface="Trebuchet MS" pitchFamily="34" charset="0"/>
              </a:rPr>
              <a:t>C language , you </a:t>
            </a:r>
            <a:r>
              <a:rPr lang="en" altLang="en-US" dirty="0">
                <a:latin typeface="Trebuchet MS" pitchFamily="34" charset="0"/>
              </a:rPr>
              <a:t>can explicitly </a:t>
            </a:r>
            <a:r>
              <a:rPr lang="en" altLang="en-US" dirty="0" err="1">
                <a:latin typeface="Trebuchet MS" pitchFamily="34" charset="0"/>
              </a:rPr>
              <a:t>change the type of a pointer </a:t>
            </a:r>
            <a:r>
              <a:rPr lang="en" altLang="en-US" dirty="0">
                <a:latin typeface="Trebuchet MS" pitchFamily="34" charset="0"/>
              </a:rPr>
              <a:t>when absolutely necessary </a:t>
            </a:r>
            <a:r>
              <a:rPr lang="en" altLang="ko-KR" dirty="0">
                <a:latin typeface="Trebuchet MS" pitchFamily="34" charset="0"/>
              </a:rPr>
              <a:t>.</a:t>
            </a:r>
          </a:p>
          <a:p>
            <a:pPr marL="457200" lvl="1" indent="0" latinLnBrk="0">
              <a:buNone/>
            </a:pPr>
            <a:endParaRPr lang="fr-FR" altLang="ko-KR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  <a:p>
            <a:endParaRPr lang="ko-KR" altLang="en-US" dirty="0">
              <a:latin typeface="Trebuchet MS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38188" y="2708920"/>
            <a:ext cx="7777162" cy="144016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double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pd = &amp;f;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 pi;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pi = 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*)pd;</a:t>
            </a:r>
            <a:endParaRPr lang="fr-FR" altLang="en-US" sz="14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092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39552" y="1484784"/>
            <a:ext cx="7777162" cy="3456609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R="0" algn="l" rtl="0"/>
            <a:r>
              <a:rPr lang="en" altLang="ko-KR" sz="1600" b="0" i="0" u="none" strike="noStrike" baseline="0" dirty="0">
                <a:solidFill>
                  <a:srgbClr val="808080"/>
                </a:solidFill>
                <a:latin typeface="Century Schoolbook" panose="02040604050505020304" pitchFamily="18" charset="0"/>
              </a:rPr>
              <a:t>#include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&lt; </a:t>
            </a:r>
            <a:r>
              <a:rPr lang="en" altLang="ko-KR" sz="1600" b="0" i="0" u="none" strike="noStrike" baseline="0" dirty="0" err="1">
                <a:solidFill>
                  <a:srgbClr val="A31515"/>
                </a:solidFill>
                <a:latin typeface="Century Schoolbook" panose="02040604050505020304" pitchFamily="18" charset="0"/>
              </a:rPr>
              <a:t>stdio.h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&gt;</a:t>
            </a:r>
          </a:p>
          <a:p>
            <a:pPr marR="0" algn="l" rtl="0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main(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void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)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{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data = 0x0A0B0C0D;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*pc;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int </a:t>
            </a:r>
            <a:r>
              <a:rPr lang="en" altLang="ko-KR" sz="1600" b="0" i="0" u="none" strike="noStrike" baseline="0" dirty="0" err="1">
                <a:solidFill>
                  <a:srgbClr val="000000"/>
                </a:solidFill>
                <a:latin typeface="Century Schoolbook" panose="02040604050505020304" pitchFamily="18" charset="0"/>
              </a:rPr>
              <a:t>i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;</a:t>
            </a:r>
          </a:p>
          <a:p>
            <a:pPr lvl="1"/>
            <a:endParaRPr lang="ko-KR" altLang="en-US" sz="1600" b="0" i="0" u="none" strike="noStrike" baseline="0" dirty="0">
              <a:solidFill>
                <a:srgbClr val="000000"/>
              </a:solidFill>
              <a:latin typeface="Century Schoolbook" panose="02040604050505020304" pitchFamily="18" charset="0"/>
            </a:endParaRP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pc = ( </a:t>
            </a:r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char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*)&amp;data;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for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(i = 0; i &lt; 4; i++)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    printf ( </a:t>
            </a:r>
            <a:r>
              <a:rPr lang="en" altLang="ko-KR" sz="1600" b="0" i="0" u="none" strike="noStrike" baseline="0" dirty="0">
                <a:solidFill>
                  <a:srgbClr val="A31515"/>
                </a:solidFill>
                <a:latin typeface="Century Schoolbook" panose="02040604050505020304" pitchFamily="18" charset="0"/>
              </a:rPr>
              <a:t>"*(pc + %d) = %02X \n"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, i , *(pc + i ));</a:t>
            </a:r>
          </a:p>
          <a:p>
            <a:pPr lvl="1"/>
            <a:r>
              <a:rPr lang="en" altLang="ko-KR" sz="1600" b="0" i="0" u="none" strike="noStrike" baseline="0" dirty="0">
                <a:solidFill>
                  <a:srgbClr val="0000FF"/>
                </a:solidFill>
                <a:latin typeface="Century Schoolbook" panose="02040604050505020304" pitchFamily="18" charset="0"/>
              </a:rPr>
              <a:t>return </a:t>
            </a:r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0;</a:t>
            </a:r>
          </a:p>
          <a:p>
            <a:pPr marR="0" algn="l" rtl="0"/>
            <a:r>
              <a:rPr lang="en" altLang="ko-KR" sz="1600" b="0" i="0" u="none" strike="noStrike" baseline="0" dirty="0">
                <a:solidFill>
                  <a:srgbClr val="000000"/>
                </a:solidFill>
                <a:latin typeface="Century Schoolbook" panose="02040604050505020304" pitchFamily="18" charset="0"/>
              </a:rPr>
              <a:t>}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0" y="30257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52491A0-6B06-4285-91FD-350B8E60C82D}"/>
              </a:ext>
            </a:extLst>
          </p:cNvPr>
          <p:cNvGrpSpPr/>
          <p:nvPr/>
        </p:nvGrpSpPr>
        <p:grpSpPr>
          <a:xfrm>
            <a:off x="3131840" y="5229425"/>
            <a:ext cx="5772080" cy="1345673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24B38BD-D094-445B-927A-7A861BBCB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1A5BE60-D0F0-4188-9407-C63670D30453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*(pc + 0) = 0D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*(pc + 1) = 0C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*(pc + 2) = 0B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*(pc + 3) = 0A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0863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A7600-7B1C-4C15-94FE-9575967B4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reference</a:t>
            </a:r>
            <a:r>
              <a:rPr lang="en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124A7-6FE5-4C6A-A2FE-1D61B30E5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047806" cy="4351338"/>
          </a:xfrm>
        </p:spPr>
        <p:txBody>
          <a:bodyPr/>
          <a:lstStyle/>
          <a:p>
            <a:r>
              <a:rPr lang="en" altLang="en-US" dirty="0"/>
              <a:t>You can feel the danger of pointers a little bit in the increment and decrement operations of pointers </a:t>
            </a:r>
            <a:r>
              <a:rPr lang="en" altLang="ko-KR" dirty="0"/>
              <a:t>. </a:t>
            </a:r>
            <a:r>
              <a:rPr lang="en" altLang="en-US" dirty="0"/>
              <a:t>We can increment and decrement pointers as we please, but the incremented </a:t>
            </a:r>
            <a:br>
              <a:rPr lang="en" altLang="en-US" dirty="0"/>
            </a:br>
            <a:r>
              <a:rPr lang="en" altLang="en-US" dirty="0"/>
              <a:t>pointer may point to the wrong location </a:t>
            </a:r>
            <a:r>
              <a:rPr lang="en" altLang="ko-KR" dirty="0"/>
              <a:t>.</a:t>
            </a:r>
          </a:p>
          <a:p>
            <a:endParaRPr lang="en-US" altLang="ko-KR" dirty="0"/>
          </a:p>
          <a:p>
            <a:r>
              <a:rPr lang="en" altLang="en-US" dirty="0"/>
              <a:t>It may refer to other people's data, not data we created, </a:t>
            </a:r>
            <a:br>
              <a:rPr lang="en" altLang="en-US" dirty="0"/>
            </a:br>
            <a:r>
              <a:rPr lang="en" altLang="en-US" dirty="0"/>
              <a:t>or it may refer to a data area used by the operating system</a:t>
            </a:r>
            <a:r>
              <a:rPr lang="en" altLang="ko-KR" dirty="0"/>
              <a:t>.</a:t>
            </a:r>
          </a:p>
          <a:p>
            <a:endParaRPr lang="en-US" altLang="ko-KR" dirty="0"/>
          </a:p>
          <a:p>
            <a:r>
              <a:rPr lang="en" altLang="en-US" dirty="0"/>
              <a:t>In this case</a:t>
            </a:r>
            <a:r>
              <a:rPr lang="en" altLang="ko-KR" dirty="0"/>
              <a:t>, </a:t>
            </a:r>
            <a:r>
              <a:rPr lang="en" altLang="en-US" dirty="0"/>
              <a:t>writing or reading a value using a pointer can </a:t>
            </a:r>
            <a:br>
              <a:rPr lang="en" altLang="en-US" dirty="0"/>
            </a:br>
            <a:r>
              <a:rPr lang="en" altLang="en-US" dirty="0"/>
              <a:t>cause a serious error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1926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Check points</a:t>
            </a:r>
            <a:endParaRPr lang="en" altLang="en-US" dirty="0"/>
          </a:p>
        </p:txBody>
      </p:sp>
      <p:sp>
        <p:nvSpPr>
          <p:cNvPr id="4915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" altLang="en-US" sz="1800" dirty="0"/>
              <a:t>What operations can be applied to pointers </a:t>
            </a:r>
            <a:r>
              <a:rPr lang="en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" altLang="ko-KR" sz="1800" dirty="0" err="1"/>
              <a:t>the int </a:t>
            </a:r>
            <a:r>
              <a:rPr lang="en" altLang="en-US" sz="1800" dirty="0"/>
              <a:t>pointer </a:t>
            </a:r>
            <a:r>
              <a:rPr lang="en" altLang="ko-KR" sz="1800" dirty="0"/>
              <a:t>p </a:t>
            </a:r>
            <a:r>
              <a:rPr lang="en" altLang="en-US" sz="1800" dirty="0"/>
              <a:t>points to address </a:t>
            </a:r>
            <a:r>
              <a:rPr lang="en" altLang="ko-KR" sz="1800" dirty="0"/>
              <a:t>80 , what address does (p+1) </a:t>
            </a:r>
            <a:r>
              <a:rPr lang="en" altLang="en-US" sz="1800" dirty="0"/>
              <a:t>point to </a:t>
            </a:r>
            <a:r>
              <a:rPr lang="en" altLang="ko-KR" sz="1800" dirty="0"/>
              <a:t>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" altLang="ko-KR" sz="1800" dirty="0"/>
              <a:t>p </a:t>
            </a:r>
            <a:r>
              <a:rPr lang="en" altLang="en-US" sz="1800" dirty="0"/>
              <a:t>is a pointer, what is the difference between * </a:t>
            </a:r>
            <a:r>
              <a:rPr lang="en" altLang="ko-KR" sz="1800" dirty="0"/>
              <a:t>p++ </a:t>
            </a:r>
            <a:r>
              <a:rPr lang="en" altLang="en-US" sz="1800" dirty="0"/>
              <a:t>and </a:t>
            </a:r>
            <a:r>
              <a:rPr lang="en" altLang="ko-KR" sz="1800" dirty="0"/>
              <a:t>(*p)++ ?</a:t>
            </a:r>
            <a:endParaRPr lang="ko-KR" altLang="en-US" sz="1800" dirty="0"/>
          </a:p>
          <a:p>
            <a:pPr marL="342900" lvl="0" indent="-342900">
              <a:buFont typeface="+mj-lt"/>
              <a:buAutoNum type="arabicPeriod"/>
            </a:pPr>
            <a:r>
              <a:rPr lang="en" altLang="en-US" sz="1800" dirty="0"/>
              <a:t>If </a:t>
            </a:r>
            <a:r>
              <a:rPr lang="en" altLang="ko-KR" sz="1800" dirty="0"/>
              <a:t>p is a pointer, what does * (p+3) </a:t>
            </a:r>
            <a:r>
              <a:rPr lang="en" altLang="en-US" sz="1800" dirty="0"/>
              <a:t>mean </a:t>
            </a:r>
            <a:r>
              <a:rPr lang="en" altLang="ko-KR" sz="1800" dirty="0"/>
              <a:t>?</a:t>
            </a:r>
            <a:endParaRPr lang="ko-KR" altLang="en-US" sz="1800" dirty="0"/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0" y="30384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9157" name="Picture 9" descr="MC900434929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1275" y="3590925"/>
            <a:ext cx="1828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95726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How to transfer acquisition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Function</a:t>
            </a:r>
            <a:r>
              <a:rPr lang="en" altLang="ko-KR" dirty="0"/>
              <a:t> </a:t>
            </a:r>
            <a:r>
              <a:rPr lang="en" altLang="en-US" dirty="0"/>
              <a:t>How to pass arguments when calling</a:t>
            </a:r>
            <a:endParaRPr lang="en-US" altLang="ko-KR" dirty="0"/>
          </a:p>
          <a:p>
            <a:endParaRPr lang="ko-KR" altLang="en-US" dirty="0"/>
          </a:p>
          <a:p>
            <a:pPr lvl="1"/>
            <a:r>
              <a:rPr lang="en" altLang="en-US" dirty="0">
                <a:solidFill>
                  <a:schemeClr val="tx2"/>
                </a:solidFill>
              </a:rPr>
              <a:t>Call by value </a:t>
            </a:r>
            <a:r>
              <a:rPr lang="en" altLang="ko-KR" dirty="0">
                <a:solidFill>
                  <a:schemeClr val="tx2"/>
                </a:solidFill>
              </a:rPr>
              <a:t>(call)</a:t>
            </a:r>
            <a:r>
              <a:rPr lang="en" altLang="en-US" dirty="0">
                <a:solidFill>
                  <a:schemeClr val="tx2"/>
                </a:solidFill>
              </a:rPr>
              <a:t> </a:t>
            </a:r>
            <a:r>
              <a:rPr lang="en" altLang="ko-KR" dirty="0">
                <a:solidFill>
                  <a:schemeClr val="tx2"/>
                </a:solidFill>
              </a:rPr>
              <a:t>by value)</a:t>
            </a:r>
          </a:p>
          <a:p>
            <a:pPr lvl="2"/>
            <a:r>
              <a:rPr lang="en" altLang="en-US" dirty="0"/>
              <a:t>Copy as a function</a:t>
            </a:r>
            <a:r>
              <a:rPr lang="en" altLang="ko-KR" dirty="0"/>
              <a:t> </a:t>
            </a:r>
            <a:r>
              <a:rPr lang="en" altLang="en-US" dirty="0"/>
              <a:t>It is delivered</a:t>
            </a:r>
            <a:r>
              <a:rPr lang="en" altLang="ko-KR" dirty="0"/>
              <a:t>.</a:t>
            </a:r>
          </a:p>
          <a:p>
            <a:pPr lvl="2"/>
            <a:r>
              <a:rPr lang="en" altLang="en-US" dirty="0"/>
              <a:t>Basic methods in </a:t>
            </a:r>
            <a:r>
              <a:rPr lang="en-US" altLang="en-US" dirty="0"/>
              <a:t>C.</a:t>
            </a:r>
            <a:endParaRPr lang="en-US" altLang="ko-KR" dirty="0"/>
          </a:p>
          <a:p>
            <a:pPr lvl="2"/>
            <a:endParaRPr lang="ko-KR" altLang="en-US" dirty="0"/>
          </a:p>
          <a:p>
            <a:pPr lvl="1"/>
            <a:r>
              <a:rPr lang="en-US" altLang="ko-KR" dirty="0">
                <a:solidFill>
                  <a:schemeClr val="tx2"/>
                </a:solidFill>
              </a:rPr>
              <a:t>C</a:t>
            </a:r>
            <a:r>
              <a:rPr lang="en" altLang="ko-KR" dirty="0">
                <a:solidFill>
                  <a:schemeClr val="tx2"/>
                </a:solidFill>
              </a:rPr>
              <a:t>all </a:t>
            </a:r>
            <a:r>
              <a:rPr lang="en" altLang="en-US" dirty="0">
                <a:solidFill>
                  <a:schemeClr val="tx2"/>
                </a:solidFill>
              </a:rPr>
              <a:t>by reference</a:t>
            </a:r>
          </a:p>
          <a:p>
            <a:pPr lvl="2"/>
            <a:r>
              <a:rPr lang="en" altLang="en-US" dirty="0"/>
              <a:t>The original is passed to the function</a:t>
            </a:r>
            <a:r>
              <a:rPr lang="en" altLang="ko-KR" dirty="0"/>
              <a:t>.</a:t>
            </a:r>
          </a:p>
          <a:p>
            <a:pPr lvl="2"/>
            <a:r>
              <a:rPr lang="en-US" altLang="ko-KR" dirty="0"/>
              <a:t>In </a:t>
            </a:r>
            <a:r>
              <a:rPr lang="en" altLang="ko-KR" dirty="0"/>
              <a:t>C,</a:t>
            </a:r>
            <a:r>
              <a:rPr lang="en" altLang="en-US" dirty="0"/>
              <a:t> this can be emulated using pointers</a:t>
            </a:r>
            <a:r>
              <a:rPr lang="en" altLang="ko-KR" dirty="0"/>
              <a:t>.</a:t>
            </a:r>
            <a:endParaRPr lang="ko-KR" altLang="en-US" dirty="0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0" y="2033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0" y="2084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pic>
        <p:nvPicPr>
          <p:cNvPr id="2050" name="Picture 2" descr="C:\Users\sec\AppData\Local\Microsoft\Windows\Temporary Internet Files\Content.IE5\MXTSTSEF\MC900078793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389195"/>
            <a:ext cx="226124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9125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swap() </a:t>
            </a:r>
            <a:r>
              <a:rPr lang="en" altLang="en-US" dirty="0"/>
              <a:t>function </a:t>
            </a:r>
            <a:r>
              <a:rPr lang="en" altLang="ko-KR" dirty="0"/>
              <a:t>#1 ( </a:t>
            </a:r>
            <a:r>
              <a:rPr lang="en" altLang="en-US" dirty="0"/>
              <a:t>call by value </a:t>
            </a:r>
            <a:r>
              <a:rPr lang="en" altLang="ko-KR" dirty="0"/>
              <a:t>)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886393" y="1801637"/>
            <a:ext cx="3816350" cy="362922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swap(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a = 100, b = 200;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printf(“a=%db=%d\n”,a, b);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swap(a, b);</a:t>
            </a:r>
            <a:endParaRPr lang="en-US" altLang="ko-KR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printf(“a=%db=%d\n”,a, b);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4949698" y="1801638"/>
            <a:ext cx="3816350" cy="362922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swap(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tmp 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printf(“x=%dy=%d\n”,x, y);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tmp = x;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x = y;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y = </a:t>
            </a:r>
            <a:r>
              <a:rPr lang="en" altLang="en-US" sz="1600" dirty="0" err="1">
                <a:latin typeface="Trebuchet MS" pitchFamily="34" charset="0"/>
              </a:rPr>
              <a:t>tmp </a:t>
            </a:r>
            <a:r>
              <a:rPr lang="en" altLang="en-US" sz="1600" dirty="0">
                <a:latin typeface="Trebuchet MS" pitchFamily="34" charset="0"/>
              </a:rPr>
              <a:t>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printf(“x=%dy=%d\n”,x, 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-126432" y="319861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cxnSp>
        <p:nvCxnSpPr>
          <p:cNvPr id="5" name="직선 화살표 연결선 4"/>
          <p:cNvCxnSpPr>
            <a:cxnSpLocks/>
          </p:cNvCxnSpPr>
          <p:nvPr/>
        </p:nvCxnSpPr>
        <p:spPr>
          <a:xfrm flipV="1">
            <a:off x="2325862" y="1988840"/>
            <a:ext cx="2623836" cy="191213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H="1" flipV="1">
            <a:off x="2319318" y="4156936"/>
            <a:ext cx="2790728" cy="76201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240B2D4-126A-457F-8272-17562428C8C3}"/>
              </a:ext>
            </a:extLst>
          </p:cNvPr>
          <p:cNvGrpSpPr/>
          <p:nvPr/>
        </p:nvGrpSpPr>
        <p:grpSpPr>
          <a:xfrm>
            <a:off x="5715568" y="5229425"/>
            <a:ext cx="3188352" cy="1345673"/>
            <a:chOff x="5038165" y="815788"/>
            <a:chExt cx="3663880" cy="131623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2BCA66F3-06C5-4F77-8F96-96A5DD626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0D96EDE-87B1-471C-BC91-97BF5E04A7DB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a=100 b=200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x=100 y=200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x=200 y=100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a=100 b=200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3711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Call by value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B7CE6E-BE10-417E-8ED3-D04ECFF4F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556" y="1859144"/>
            <a:ext cx="793158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16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swap() </a:t>
            </a:r>
            <a:r>
              <a:rPr lang="en" altLang="en-US" dirty="0"/>
              <a:t>function </a:t>
            </a:r>
            <a:r>
              <a:rPr lang="en" altLang="ko-KR" dirty="0"/>
              <a:t>#2 ( </a:t>
            </a:r>
            <a:r>
              <a:rPr lang="en" altLang="en-US" dirty="0"/>
              <a:t>call by reference </a:t>
            </a:r>
            <a:r>
              <a:rPr lang="en" altLang="ko-KR" dirty="0"/>
              <a:t>)</a:t>
            </a:r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886393" y="1801638"/>
            <a:ext cx="3816350" cy="3643586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swap(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y);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a = 100, b = 200;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printf(“a=%db=%d\n”,a, b);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swap(&amp;a, &amp;b);</a:t>
            </a:r>
            <a:endParaRPr lang="en-US" altLang="ko-KR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pt-BR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printf(“a=%db=%d\n”,a, b);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</p:txBody>
      </p:sp>
      <p:sp>
        <p:nvSpPr>
          <p:cNvPr id="55" name="Rectangle 5"/>
          <p:cNvSpPr>
            <a:spLocks noChangeArrowheads="1"/>
          </p:cNvSpPr>
          <p:nvPr/>
        </p:nvSpPr>
        <p:spPr bwMode="auto">
          <a:xfrm>
            <a:off x="4949698" y="1801638"/>
            <a:ext cx="3816350" cy="3643585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swap(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 </a:t>
            </a:r>
            <a:r>
              <a:rPr lang="en" altLang="en-US" sz="1600" dirty="0" err="1">
                <a:latin typeface="Trebuchet MS" pitchFamily="34" charset="0"/>
              </a:rPr>
              <a:t>px </a:t>
            </a:r>
            <a:r>
              <a:rPr lang="en" altLang="en-US" sz="1600" dirty="0">
                <a:latin typeface="Trebuchet MS" pitchFamily="34" charset="0"/>
              </a:rPr>
              <a:t>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 </a:t>
            </a:r>
            <a:r>
              <a:rPr lang="en" altLang="en-US" sz="1600" dirty="0" err="1">
                <a:latin typeface="Trebuchet MS" pitchFamily="34" charset="0"/>
              </a:rPr>
              <a:t>py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tmp 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tmp </a:t>
            </a:r>
            <a:r>
              <a:rPr lang="en" altLang="en-US" sz="1600" dirty="0">
                <a:latin typeface="Trebuchet MS" pitchFamily="34" charset="0"/>
              </a:rPr>
              <a:t>= * </a:t>
            </a:r>
            <a:r>
              <a:rPr lang="en" altLang="en-US" sz="1600" dirty="0" err="1">
                <a:latin typeface="Trebuchet MS" pitchFamily="34" charset="0"/>
              </a:rPr>
              <a:t>px </a:t>
            </a:r>
            <a:r>
              <a:rPr lang="en" altLang="en-US" sz="1600" dirty="0">
                <a:latin typeface="Trebuchet MS" pitchFamily="34" charset="0"/>
              </a:rPr>
              <a:t>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* </a:t>
            </a:r>
            <a:r>
              <a:rPr lang="en" altLang="en-US" sz="1600" dirty="0" err="1">
                <a:latin typeface="Trebuchet MS" pitchFamily="34" charset="0"/>
              </a:rPr>
              <a:t>px </a:t>
            </a:r>
            <a:r>
              <a:rPr lang="en" altLang="en-US" sz="1600" dirty="0">
                <a:latin typeface="Trebuchet MS" pitchFamily="34" charset="0"/>
              </a:rPr>
              <a:t>= * </a:t>
            </a:r>
            <a:r>
              <a:rPr lang="en" altLang="en-US" sz="1600" dirty="0" err="1">
                <a:latin typeface="Trebuchet MS" pitchFamily="34" charset="0"/>
              </a:rPr>
              <a:t>py </a:t>
            </a:r>
            <a:r>
              <a:rPr lang="en" altLang="en-US" sz="1600" dirty="0">
                <a:latin typeface="Trebuchet MS" pitchFamily="34" charset="0"/>
              </a:rPr>
              <a:t>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* py = tmp 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cxnSp>
        <p:nvCxnSpPr>
          <p:cNvPr id="81" name="직선 화살표 연결선 80"/>
          <p:cNvCxnSpPr>
            <a:cxnSpLocks/>
          </p:cNvCxnSpPr>
          <p:nvPr/>
        </p:nvCxnSpPr>
        <p:spPr>
          <a:xfrm flipV="1">
            <a:off x="2505539" y="2136606"/>
            <a:ext cx="2570517" cy="1745218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/>
          <p:cNvCxnSpPr/>
          <p:nvPr/>
        </p:nvCxnSpPr>
        <p:spPr>
          <a:xfrm flipH="1" flipV="1">
            <a:off x="2472778" y="4098934"/>
            <a:ext cx="2736378" cy="315499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89B1AD43-8A53-4D03-A782-92F5C397DBF6}"/>
              </a:ext>
            </a:extLst>
          </p:cNvPr>
          <p:cNvGrpSpPr/>
          <p:nvPr/>
        </p:nvGrpSpPr>
        <p:grpSpPr>
          <a:xfrm>
            <a:off x="5715568" y="5229425"/>
            <a:ext cx="3188352" cy="1345673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CA022D1-E8FA-47CB-AAB6-4C15488515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CDA558-1DD8-477D-B19E-1F551D25C0C6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a=100 b=200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+mj-ea"/>
                </a:rPr>
                <a:t>a=200 b=100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5093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Call by reference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B667AB5-9A97-4651-83FF-907B881CBA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559869"/>
            <a:ext cx="7886700" cy="2882850"/>
          </a:xfrm>
        </p:spPr>
      </p:pic>
    </p:spTree>
    <p:extLst>
      <p:ext uri="{BB962C8B-B14F-4D97-AF65-F5344CB8AC3E}">
        <p14:creationId xmlns:p14="http://schemas.microsoft.com/office/powerpoint/2010/main" val="41653708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 err="1"/>
              <a:t>scanf </a:t>
            </a:r>
            <a:r>
              <a:rPr lang="en" altLang="ko-KR" dirty="0"/>
              <a:t>() </a:t>
            </a:r>
            <a:r>
              <a:rPr lang="en" altLang="en-US" dirty="0"/>
              <a:t>function</a:t>
            </a:r>
            <a:r>
              <a:rPr lang="en" altLang="ko-KR" dirty="0"/>
              <a:t>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8119814" cy="4351338"/>
          </a:xfrm>
        </p:spPr>
        <p:txBody>
          <a:bodyPr/>
          <a:lstStyle/>
          <a:p>
            <a:r>
              <a:rPr lang="en" altLang="en-US" dirty="0"/>
              <a:t>In variables</a:t>
            </a:r>
            <a:r>
              <a:rPr lang="en" altLang="ko-KR" dirty="0"/>
              <a:t> </a:t>
            </a:r>
            <a:r>
              <a:rPr lang="en" altLang="en-US" dirty="0"/>
              <a:t>Receives the address of a variable to store a value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A67C1D-ECE3-479D-81D4-C90A25FBB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10810"/>
            <a:ext cx="9144000" cy="25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4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Where is it stored in the variable </a:t>
            </a:r>
            <a:r>
              <a:rPr lang="en" altLang="ko-KR" dirty="0"/>
              <a:t>?</a:t>
            </a:r>
            <a:endParaRPr lang="ko-KR" alt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335838" cy="4351338"/>
          </a:xfrm>
        </p:spPr>
        <p:txBody>
          <a:bodyPr/>
          <a:lstStyle/>
          <a:p>
            <a:r>
              <a:rPr lang="en" altLang="en-US" dirty="0"/>
              <a:t>Variables are stored in memory </a:t>
            </a:r>
            <a:r>
              <a:rPr lang="en" altLang="ko-KR" dirty="0"/>
              <a:t>.</a:t>
            </a:r>
          </a:p>
          <a:p>
            <a:r>
              <a:rPr lang="en" altLang="en-US" dirty="0"/>
              <a:t>Memory is accessed in bytes</a:t>
            </a:r>
            <a:r>
              <a:rPr lang="en" altLang="ko-KR" dirty="0"/>
              <a:t>.</a:t>
            </a:r>
          </a:p>
          <a:p>
            <a:pPr lvl="1"/>
            <a:r>
              <a:rPr lang="en" altLang="en-US" dirty="0"/>
              <a:t>The address of the first byte is </a:t>
            </a:r>
            <a:r>
              <a:rPr lang="en" altLang="ko-KR" dirty="0"/>
              <a:t>0, </a:t>
            </a:r>
            <a:r>
              <a:rPr lang="en" altLang="en-US" dirty="0"/>
              <a:t>the address of the second byte is </a:t>
            </a:r>
            <a:r>
              <a:rPr lang="en" altLang="ko-KR" dirty="0"/>
              <a:t>1, …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2419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05A917A-275B-45E0-A4B8-7327170C8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1736"/>
            <a:ext cx="9144000" cy="2509552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1C5B7F-B221-4C37-BBAB-EDC7109D3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en-US" dirty="0"/>
              <a:t>Note </a:t>
            </a:r>
            <a:r>
              <a:rPr lang="en" altLang="ko-KR" dirty="0"/>
              <a:t>: </a:t>
            </a:r>
            <a:r>
              <a:rPr lang="en" altLang="en-US" dirty="0"/>
              <a:t>How to prevent a function from changing a value through a pointer </a:t>
            </a:r>
            <a:r>
              <a:rPr lang="en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FA92F0-92E3-4566-9531-090B6DC59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63830" cy="4351338"/>
          </a:xfrm>
        </p:spPr>
        <p:txBody>
          <a:bodyPr/>
          <a:lstStyle/>
          <a:p>
            <a:r>
              <a:rPr lang="en" altLang="en-US" dirty="0"/>
              <a:t>When declaring a function parameter, you can do so by adding </a:t>
            </a:r>
            <a:r>
              <a:rPr lang="en" altLang="ko-KR" dirty="0"/>
              <a:t>const in front. </a:t>
            </a:r>
            <a:br>
              <a:rPr lang="en" altLang="ko-KR" dirty="0"/>
            </a:br>
            <a:r>
              <a:rPr lang="en" altLang="en-US" dirty="0"/>
              <a:t>Adding const in front means that the content pointed to pointer is a constant that cannot be changed</a:t>
            </a:r>
            <a:r>
              <a:rPr lang="en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F14A56-8223-43D6-8244-0A861B393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260" y="3408076"/>
            <a:ext cx="7462090" cy="129614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latin typeface="Trebuchet MS" panose="020B0603020202020204" pitchFamily="34" charset="0"/>
              </a:rPr>
              <a:t>void sub(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const </a:t>
            </a:r>
            <a:r>
              <a:rPr lang="en" altLang="ko-KR" sz="1600" dirty="0">
                <a:latin typeface="Trebuchet MS" panose="020B0603020202020204" pitchFamily="34" charset="0"/>
              </a:rPr>
              <a:t>int *p)</a:t>
            </a:r>
          </a:p>
          <a:p>
            <a:r>
              <a:rPr lang="en" altLang="ko-KR" sz="1600" dirty="0">
                <a:latin typeface="Trebuchet MS" panose="020B0603020202020204" pitchFamily="34" charset="0"/>
              </a:rPr>
              <a:t>{</a:t>
            </a:r>
          </a:p>
          <a:p>
            <a:r>
              <a:rPr lang="en" altLang="ko-KR" sz="1600" dirty="0">
                <a:latin typeface="Trebuchet MS" panose="020B0603020202020204" pitchFamily="34" charset="0"/>
              </a:rPr>
              <a:t>	*p = 0;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// </a:t>
            </a:r>
            <a:r>
              <a:rPr lang="en" altLang="en-US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error </a:t>
            </a:r>
            <a:r>
              <a:rPr lang="en" altLang="ko-KR" sz="1600" dirty="0">
                <a:solidFill>
                  <a:srgbClr val="FF0000"/>
                </a:solidFill>
                <a:latin typeface="Trebuchet MS" panose="020B0603020202020204" pitchFamily="34" charset="0"/>
              </a:rPr>
              <a:t>!!</a:t>
            </a:r>
          </a:p>
          <a:p>
            <a:r>
              <a:rPr lang="en" altLang="ko-KR" sz="1600" dirty="0">
                <a:latin typeface="Trebuchet MS" panose="020B0603020202020204" pitchFamily="34" charset="0"/>
              </a:rPr>
              <a:t>}</a:t>
            </a:r>
            <a:endParaRPr lang="ko-KR" altLang="en-US" sz="16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506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7B53D-F2D2-F7D3-0BC1-0A947C43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Example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9EAE96-F9CD-1F60-94ED-576B94AF8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75798" cy="4351338"/>
          </a:xfrm>
        </p:spPr>
        <p:txBody>
          <a:bodyPr/>
          <a:lstStyle/>
          <a:p>
            <a:r>
              <a:rPr lang="en" altLang="en-US" dirty="0"/>
              <a:t>If a function needs to return more than one value, one way to do this is to use pointers </a:t>
            </a:r>
            <a:r>
              <a:rPr lang="en" altLang="ko-KR" dirty="0"/>
              <a:t>. </a:t>
            </a:r>
            <a:r>
              <a:rPr lang="en" altLang="en-US" dirty="0"/>
              <a:t>Let's write a function that returns both the slope and </a:t>
            </a:r>
            <a:r>
              <a:rPr lang="en" altLang="ko-KR" dirty="0"/>
              <a:t>the y- intercept of a line .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8A3D1A-158B-E5D9-32BA-5206A09E799A}"/>
              </a:ext>
            </a:extLst>
          </p:cNvPr>
          <p:cNvGrpSpPr/>
          <p:nvPr/>
        </p:nvGrpSpPr>
        <p:grpSpPr>
          <a:xfrm>
            <a:off x="1691680" y="2924944"/>
            <a:ext cx="5472608" cy="1345673"/>
            <a:chOff x="5038165" y="815788"/>
            <a:chExt cx="3663880" cy="131623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B4AA46-3198-2C7E-BFB0-9F1B58FA4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169D1D7-9FD5-18DB-7F44-B9B163A6E400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The slope is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1.000000, and the y-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intercept is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0.000000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7812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88640"/>
            <a:ext cx="7886700" cy="1325563"/>
          </a:xfrm>
        </p:spPr>
        <p:txBody>
          <a:bodyPr/>
          <a:lstStyle/>
          <a:p>
            <a:r>
              <a:rPr lang="en" altLang="en-US" sz="3600" dirty="0"/>
              <a:t>Return more </a:t>
            </a:r>
            <a:r>
              <a:rPr lang="en-US" altLang="en-US" sz="3600" dirty="0"/>
              <a:t>than two </a:t>
            </a:r>
            <a:r>
              <a:rPr lang="en" altLang="en-US" sz="3600" dirty="0"/>
              <a:t>results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323528" y="1197546"/>
            <a:ext cx="8139551" cy="5471814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Slope and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Calculate the y-intercept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 err="1">
                <a:latin typeface="Trebuchet MS" pitchFamily="34" charset="0"/>
              </a:rPr>
              <a:t>get_line_parameter </a:t>
            </a:r>
            <a:r>
              <a:rPr lang="en" altLang="en-US" sz="1600" dirty="0">
                <a:latin typeface="Trebuchet MS" pitchFamily="34" charset="0"/>
              </a:rPr>
              <a:t>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x1,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y1,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x2,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y2,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*slope,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* </a:t>
            </a:r>
            <a:r>
              <a:rPr lang="en" altLang="en-US" sz="1600" dirty="0" err="1">
                <a:latin typeface="Trebuchet MS" pitchFamily="34" charset="0"/>
              </a:rPr>
              <a:t>yintercept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x1 == x2 )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-1;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{</a:t>
            </a: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*slope = 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)(y2 - y1)/(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)(x2 - x1);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* yintercept = y1 - (*slope)*x1;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en-US" sz="1600" dirty="0">
                <a:latin typeface="Trebuchet MS" pitchFamily="34" charset="0"/>
              </a:rPr>
              <a:t>s, y;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if </a:t>
            </a:r>
            <a:r>
              <a:rPr lang="en" altLang="en-US" sz="1600" dirty="0">
                <a:latin typeface="Trebuchet MS" pitchFamily="34" charset="0"/>
              </a:rPr>
              <a:t>( get_line_parameter (3,3,6,6,&amp;s,&amp;y) == -1 )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Error \n" </a:t>
            </a:r>
            <a:r>
              <a:rPr lang="en" altLang="en-US" sz="1600" dirty="0">
                <a:latin typeface="Trebuchet MS" pitchFamily="34" charset="0"/>
              </a:rPr>
              <a:t>);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else</a:t>
            </a:r>
            <a:r>
              <a:rPr lang="en" altLang="en-US" sz="1600" dirty="0">
                <a:latin typeface="Trebuchet MS" pitchFamily="34" charset="0"/>
              </a:rPr>
              <a:t> 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 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 slope is %f, y-intercept is %f\n" </a:t>
            </a:r>
            <a:r>
              <a:rPr lang="en" altLang="en-US" sz="1600" dirty="0">
                <a:latin typeface="Trebuchet MS" pitchFamily="34" charset="0"/>
              </a:rPr>
              <a:t>, s, y);</a:t>
            </a:r>
          </a:p>
          <a:p>
            <a:pPr marL="800100" lvl="1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ts val="17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2915" name="AutoShape 35"/>
          <p:cNvSpPr>
            <a:spLocks/>
          </p:cNvSpPr>
          <p:nvPr/>
        </p:nvSpPr>
        <p:spPr bwMode="auto">
          <a:xfrm>
            <a:off x="5292080" y="1718231"/>
            <a:ext cx="3046489" cy="287337"/>
          </a:xfrm>
          <a:prstGeom prst="borderCallout2">
            <a:avLst>
              <a:gd name="adj1" fmla="val 39778"/>
              <a:gd name="adj2" fmla="val 101102"/>
              <a:gd name="adj3" fmla="val 39778"/>
              <a:gd name="adj4" fmla="val 107162"/>
              <a:gd name="adj5" fmla="val 255250"/>
              <a:gd name="adj6" fmla="val 111157"/>
            </a:avLst>
          </a:prstGeom>
          <a:noFill/>
          <a:ln w="22225">
            <a:solidFill>
              <a:srgbClr val="FF0000">
                <a:alpha val="50000"/>
              </a:srgb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endParaRPr lang="ko-KR" altLang="ko-KR"/>
          </a:p>
        </p:txBody>
      </p:sp>
      <p:sp>
        <p:nvSpPr>
          <p:cNvPr id="38" name="직사각형 37"/>
          <p:cNvSpPr/>
          <p:nvPr/>
        </p:nvSpPr>
        <p:spPr bwMode="auto">
          <a:xfrm>
            <a:off x="6660232" y="2475441"/>
            <a:ext cx="2232248" cy="377495"/>
          </a:xfrm>
          <a:prstGeom prst="rect">
            <a:avLst/>
          </a:prstGeom>
          <a:noFill/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en-US" sz="1400" kern="0" dirty="0">
                <a:solidFill>
                  <a:srgbClr val="FF0000"/>
                </a:solidFill>
              </a:rPr>
              <a:t>slope and </a:t>
            </a:r>
            <a:r>
              <a:rPr kumimoji="0" lang="en" altLang="ko-KR" sz="1400" kern="0" dirty="0">
                <a:solidFill>
                  <a:srgbClr val="FF0000"/>
                </a:solidFill>
              </a:rPr>
              <a:t>Y- </a:t>
            </a:r>
            <a:r>
              <a:rPr kumimoji="0" lang="en" altLang="en-US" sz="1400" kern="0" dirty="0">
                <a:solidFill>
                  <a:srgbClr val="FF0000"/>
                </a:solidFill>
              </a:rPr>
              <a:t>intercept as arguments</a:t>
            </a:r>
            <a:endParaRPr kumimoji="0" lang="ko-KR" altLang="en-US" sz="1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CFB03B2-BCDE-4F89-B018-B7DFEB9902E2}"/>
              </a:ext>
            </a:extLst>
          </p:cNvPr>
          <p:cNvGrpSpPr/>
          <p:nvPr/>
        </p:nvGrpSpPr>
        <p:grpSpPr>
          <a:xfrm>
            <a:off x="5884496" y="5405716"/>
            <a:ext cx="3188352" cy="1345673"/>
            <a:chOff x="5038165" y="815788"/>
            <a:chExt cx="3663880" cy="131623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E8CDE702-54E3-4DA3-A6C5-078FAAF4C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03E7CD6-7049-44F5-BA0A-1BE1071E3B22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The slope is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1.000000, and the y-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intercept is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0.000000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8449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Cautions</a:t>
            </a:r>
            <a:r>
              <a:rPr lang="en" altLang="en-US" dirty="0"/>
              <a:t> when returning a pointer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1825625"/>
            <a:ext cx="8263830" cy="4351338"/>
          </a:xfrm>
        </p:spPr>
        <p:txBody>
          <a:bodyPr>
            <a:normAutofit/>
          </a:bodyPr>
          <a:lstStyle/>
          <a:p>
            <a:r>
              <a:rPr lang="en" altLang="en-US" dirty="0"/>
              <a:t>The address of the variable that remains even after the function ends must be returned </a:t>
            </a:r>
            <a:r>
              <a:rPr lang="en" altLang="ko-KR" dirty="0"/>
              <a:t>.</a:t>
            </a:r>
          </a:p>
          <a:p>
            <a:r>
              <a:rPr lang="en" altLang="en-US" dirty="0"/>
              <a:t>If you return the address of a local variable </a:t>
            </a:r>
            <a:r>
              <a:rPr lang="en" altLang="ko-KR" dirty="0"/>
              <a:t>, </a:t>
            </a:r>
            <a:r>
              <a:rPr lang="en" altLang="en-US" dirty="0"/>
              <a:t>it will disappear </a:t>
            </a:r>
            <a:br>
              <a:rPr lang="en" altLang="en-US" dirty="0"/>
            </a:br>
            <a:r>
              <a:rPr lang="en" altLang="en-US" dirty="0"/>
              <a:t>when the function ends, so it is an error.</a:t>
            </a:r>
          </a:p>
        </p:txBody>
      </p:sp>
      <p:sp>
        <p:nvSpPr>
          <p:cNvPr id="126980" name="Rectangle 4"/>
          <p:cNvSpPr>
            <a:spLocks noChangeArrowheads="1"/>
          </p:cNvSpPr>
          <p:nvPr/>
        </p:nvSpPr>
        <p:spPr bwMode="auto">
          <a:xfrm>
            <a:off x="640276" y="3249592"/>
            <a:ext cx="7777162" cy="2276451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*add(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x,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y)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result;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result = x + y;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FF0000"/>
                </a:solidFill>
                <a:latin typeface="Trebuchet MS" pitchFamily="34" charset="0"/>
              </a:rPr>
              <a:t>return &amp;result;</a:t>
            </a:r>
            <a:r>
              <a:rPr lang="en" altLang="en-US" sz="1600" dirty="0">
                <a:latin typeface="Trebuchet MS" pitchFamily="34" charset="0"/>
              </a:rPr>
              <a:t> 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2" name="AutoShape 49">
            <a:extLst>
              <a:ext uri="{FF2B5EF4-FFF2-40B4-BE49-F238E27FC236}">
                <a16:creationId xmlns:a16="http://schemas.microsoft.com/office/drawing/2014/main" id="{01C69B9F-E3A4-D3D9-D59D-9A3ED0AA3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064" y="3249592"/>
            <a:ext cx="3191135" cy="1575173"/>
          </a:xfrm>
          <a:prstGeom prst="wedgeEllipseCallout">
            <a:avLst>
              <a:gd name="adj1" fmla="val -23690"/>
              <a:gd name="adj2" fmla="val 52125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" altLang="en-US" sz="1400" dirty="0">
                <a:solidFill>
                  <a:schemeClr val="bg1"/>
                </a:solidFill>
                <a:latin typeface="굴림" panose="020B0600000101010101" pitchFamily="50" charset="-127"/>
              </a:rPr>
              <a:t>Local variables disappear when the function call ends, so you should not return the address of a local variable </a:t>
            </a:r>
            <a:r>
              <a:rPr lang="en" altLang="ko-KR" sz="1400" dirty="0">
                <a:solidFill>
                  <a:schemeClr val="bg1"/>
                </a:solidFill>
                <a:latin typeface="굴림" panose="020B0600000101010101" pitchFamily="50" charset="-127"/>
              </a:rPr>
              <a:t>.</a:t>
            </a:r>
          </a:p>
        </p:txBody>
      </p:sp>
      <p:pic>
        <p:nvPicPr>
          <p:cNvPr id="3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AD5145D8-F053-6B9A-5DD0-5CC266777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951" y="5043149"/>
            <a:ext cx="1179860" cy="1575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87323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Pointers and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700808"/>
            <a:ext cx="7886700" cy="4351338"/>
          </a:xfrm>
        </p:spPr>
        <p:txBody>
          <a:bodyPr/>
          <a:lstStyle/>
          <a:p>
            <a:r>
              <a:rPr lang="en" altLang="en-US" dirty="0"/>
              <a:t>Arrays and pointers have a very close relationship </a:t>
            </a:r>
            <a:r>
              <a:rPr lang="en" altLang="ko-KR" dirty="0"/>
              <a:t>.</a:t>
            </a:r>
          </a:p>
          <a:p>
            <a:r>
              <a:rPr lang="en" altLang="en-US" dirty="0"/>
              <a:t>The array name is actually a pointer </a:t>
            </a:r>
            <a:r>
              <a:rPr lang="en" altLang="ko-KR" dirty="0"/>
              <a:t>.</a:t>
            </a:r>
          </a:p>
          <a:p>
            <a:r>
              <a:rPr lang="en" altLang="en-US" dirty="0"/>
              <a:t>Pointers can be used like arrays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23555" name="Picture 3" descr="C:\Users\chun\AppData\Local\Microsoft\Windows\Temporary Internet Files\Content.IE5\5TKRWKC1\MC90041975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058" y="3602335"/>
            <a:ext cx="1246327" cy="151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205042" y="509162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>
                <a:latin typeface="MD이솝체" pitchFamily="18" charset="-127"/>
                <a:ea typeface="MD이솝체" pitchFamily="18" charset="-127"/>
              </a:rPr>
              <a:t>arrangement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13154" y="5095254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dirty="0">
                <a:latin typeface="MD이솝체" pitchFamily="18" charset="-127"/>
                <a:ea typeface="MD이솝체" pitchFamily="18" charset="-127"/>
              </a:rPr>
              <a:t>Pointer</a:t>
            </a:r>
          </a:p>
        </p:txBody>
      </p:sp>
      <p:sp>
        <p:nvSpPr>
          <p:cNvPr id="5" name="정육면체 4"/>
          <p:cNvSpPr/>
          <p:nvPr/>
        </p:nvSpPr>
        <p:spPr>
          <a:xfrm>
            <a:off x="379281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[0]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435087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[1]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4" name="정육면체 33"/>
          <p:cNvSpPr/>
          <p:nvPr/>
        </p:nvSpPr>
        <p:spPr>
          <a:xfrm>
            <a:off x="3792810" y="295426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a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6" name="정육면체 35"/>
          <p:cNvSpPr/>
          <p:nvPr/>
        </p:nvSpPr>
        <p:spPr>
          <a:xfrm>
            <a:off x="490893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[2]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7" name="정육면체 36"/>
          <p:cNvSpPr/>
          <p:nvPr/>
        </p:nvSpPr>
        <p:spPr>
          <a:xfrm>
            <a:off x="5466996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[3]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8" name="정육면체 37"/>
          <p:cNvSpPr/>
          <p:nvPr/>
        </p:nvSpPr>
        <p:spPr>
          <a:xfrm>
            <a:off x="6025058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[4]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39" name="정육면체 38"/>
          <p:cNvSpPr/>
          <p:nvPr/>
        </p:nvSpPr>
        <p:spPr>
          <a:xfrm>
            <a:off x="6583120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[5]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0" name="정육면체 39"/>
          <p:cNvSpPr/>
          <p:nvPr/>
        </p:nvSpPr>
        <p:spPr>
          <a:xfrm>
            <a:off x="7141182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[6]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1" name="정육면체 40"/>
          <p:cNvSpPr/>
          <p:nvPr/>
        </p:nvSpPr>
        <p:spPr>
          <a:xfrm>
            <a:off x="7699244" y="4406813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[7]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2" name="정육면체 41"/>
          <p:cNvSpPr/>
          <p:nvPr/>
        </p:nvSpPr>
        <p:spPr>
          <a:xfrm>
            <a:off x="8229958" y="4413448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[8]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3" name="자유형 42"/>
          <p:cNvSpPr/>
          <p:nvPr/>
        </p:nvSpPr>
        <p:spPr>
          <a:xfrm>
            <a:off x="3962400" y="3552825"/>
            <a:ext cx="248706" cy="853988"/>
          </a:xfrm>
          <a:custGeom>
            <a:avLst/>
            <a:gdLst>
              <a:gd name="connsiteX0" fmla="*/ 171450 w 248706"/>
              <a:gd name="connsiteY0" fmla="*/ 0 h 914400"/>
              <a:gd name="connsiteX1" fmla="*/ 142875 w 248706"/>
              <a:gd name="connsiteY1" fmla="*/ 47625 h 914400"/>
              <a:gd name="connsiteX2" fmla="*/ 123825 w 248706"/>
              <a:gd name="connsiteY2" fmla="*/ 76200 h 914400"/>
              <a:gd name="connsiteX3" fmla="*/ 47625 w 248706"/>
              <a:gd name="connsiteY3" fmla="*/ 219075 h 914400"/>
              <a:gd name="connsiteX4" fmla="*/ 38100 w 248706"/>
              <a:gd name="connsiteY4" fmla="*/ 276225 h 914400"/>
              <a:gd name="connsiteX5" fmla="*/ 19050 w 248706"/>
              <a:gd name="connsiteY5" fmla="*/ 304800 h 914400"/>
              <a:gd name="connsiteX6" fmla="*/ 0 w 248706"/>
              <a:gd name="connsiteY6" fmla="*/ 371475 h 914400"/>
              <a:gd name="connsiteX7" fmla="*/ 9525 w 248706"/>
              <a:gd name="connsiteY7" fmla="*/ 447675 h 914400"/>
              <a:gd name="connsiteX8" fmla="*/ 57150 w 248706"/>
              <a:gd name="connsiteY8" fmla="*/ 495300 h 914400"/>
              <a:gd name="connsiteX9" fmla="*/ 114300 w 248706"/>
              <a:gd name="connsiteY9" fmla="*/ 542925 h 914400"/>
              <a:gd name="connsiteX10" fmla="*/ 171450 w 248706"/>
              <a:gd name="connsiteY10" fmla="*/ 571500 h 914400"/>
              <a:gd name="connsiteX11" fmla="*/ 209550 w 248706"/>
              <a:gd name="connsiteY11" fmla="*/ 628650 h 914400"/>
              <a:gd name="connsiteX12" fmla="*/ 238125 w 248706"/>
              <a:gd name="connsiteY12" fmla="*/ 723900 h 914400"/>
              <a:gd name="connsiteX13" fmla="*/ 247650 w 248706"/>
              <a:gd name="connsiteY13" fmla="*/ 771525 h 914400"/>
              <a:gd name="connsiteX14" fmla="*/ 247650 w 248706"/>
              <a:gd name="connsiteY14" fmla="*/ 91440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8706" h="914400">
                <a:moveTo>
                  <a:pt x="171450" y="0"/>
                </a:moveTo>
                <a:cubicBezTo>
                  <a:pt x="161925" y="15875"/>
                  <a:pt x="152687" y="31926"/>
                  <a:pt x="142875" y="47625"/>
                </a:cubicBezTo>
                <a:cubicBezTo>
                  <a:pt x="136808" y="57333"/>
                  <a:pt x="129252" y="66121"/>
                  <a:pt x="123825" y="76200"/>
                </a:cubicBezTo>
                <a:cubicBezTo>
                  <a:pt x="25992" y="257889"/>
                  <a:pt x="116330" y="104566"/>
                  <a:pt x="47625" y="219075"/>
                </a:cubicBezTo>
                <a:cubicBezTo>
                  <a:pt x="44450" y="238125"/>
                  <a:pt x="44207" y="257903"/>
                  <a:pt x="38100" y="276225"/>
                </a:cubicBezTo>
                <a:cubicBezTo>
                  <a:pt x="34480" y="287085"/>
                  <a:pt x="24170" y="294561"/>
                  <a:pt x="19050" y="304800"/>
                </a:cubicBezTo>
                <a:cubicBezTo>
                  <a:pt x="12218" y="318465"/>
                  <a:pt x="3052" y="359268"/>
                  <a:pt x="0" y="371475"/>
                </a:cubicBezTo>
                <a:cubicBezTo>
                  <a:pt x="3175" y="396875"/>
                  <a:pt x="2790" y="422979"/>
                  <a:pt x="9525" y="447675"/>
                </a:cubicBezTo>
                <a:cubicBezTo>
                  <a:pt x="17743" y="477806"/>
                  <a:pt x="36232" y="477869"/>
                  <a:pt x="57150" y="495300"/>
                </a:cubicBezTo>
                <a:cubicBezTo>
                  <a:pt x="88748" y="521632"/>
                  <a:pt x="78827" y="525188"/>
                  <a:pt x="114300" y="542925"/>
                </a:cubicBezTo>
                <a:cubicBezTo>
                  <a:pt x="193170" y="582360"/>
                  <a:pt x="89558" y="516905"/>
                  <a:pt x="171450" y="571500"/>
                </a:cubicBezTo>
                <a:cubicBezTo>
                  <a:pt x="184150" y="590550"/>
                  <a:pt x="202310" y="606930"/>
                  <a:pt x="209550" y="628650"/>
                </a:cubicBezTo>
                <a:cubicBezTo>
                  <a:pt x="225379" y="676138"/>
                  <a:pt x="228528" y="680714"/>
                  <a:pt x="238125" y="723900"/>
                </a:cubicBezTo>
                <a:cubicBezTo>
                  <a:pt x="241637" y="739704"/>
                  <a:pt x="246842" y="755356"/>
                  <a:pt x="247650" y="771525"/>
                </a:cubicBezTo>
                <a:cubicBezTo>
                  <a:pt x="250028" y="819091"/>
                  <a:pt x="247650" y="866775"/>
                  <a:pt x="247650" y="9144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정육면체 44"/>
          <p:cNvSpPr/>
          <p:nvPr/>
        </p:nvSpPr>
        <p:spPr>
          <a:xfrm>
            <a:off x="3792810" y="5949280"/>
            <a:ext cx="720080" cy="64807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ko-KR" dirty="0">
                <a:solidFill>
                  <a:schemeClr val="tx2"/>
                </a:solidFill>
              </a:rPr>
              <a:t>p</a:t>
            </a: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44" name="자유형 43"/>
          <p:cNvSpPr/>
          <p:nvPr/>
        </p:nvSpPr>
        <p:spPr>
          <a:xfrm>
            <a:off x="4076700" y="5095875"/>
            <a:ext cx="209550" cy="971550"/>
          </a:xfrm>
          <a:custGeom>
            <a:avLst/>
            <a:gdLst>
              <a:gd name="connsiteX0" fmla="*/ 0 w 209550"/>
              <a:gd name="connsiteY0" fmla="*/ 971550 h 971550"/>
              <a:gd name="connsiteX1" fmla="*/ 9525 w 209550"/>
              <a:gd name="connsiteY1" fmla="*/ 733425 h 971550"/>
              <a:gd name="connsiteX2" fmla="*/ 47625 w 209550"/>
              <a:gd name="connsiteY2" fmla="*/ 676275 h 971550"/>
              <a:gd name="connsiteX3" fmla="*/ 66675 w 209550"/>
              <a:gd name="connsiteY3" fmla="*/ 647700 h 971550"/>
              <a:gd name="connsiteX4" fmla="*/ 95250 w 209550"/>
              <a:gd name="connsiteY4" fmla="*/ 628650 h 971550"/>
              <a:gd name="connsiteX5" fmla="*/ 161925 w 209550"/>
              <a:gd name="connsiteY5" fmla="*/ 609600 h 971550"/>
              <a:gd name="connsiteX6" fmla="*/ 190500 w 209550"/>
              <a:gd name="connsiteY6" fmla="*/ 581025 h 971550"/>
              <a:gd name="connsiteX7" fmla="*/ 209550 w 209550"/>
              <a:gd name="connsiteY7" fmla="*/ 523875 h 971550"/>
              <a:gd name="connsiteX8" fmla="*/ 200025 w 209550"/>
              <a:gd name="connsiteY8" fmla="*/ 352425 h 971550"/>
              <a:gd name="connsiteX9" fmla="*/ 180975 w 209550"/>
              <a:gd name="connsiteY9" fmla="*/ 295275 h 971550"/>
              <a:gd name="connsiteX10" fmla="*/ 171450 w 209550"/>
              <a:gd name="connsiteY10" fmla="*/ 257175 h 971550"/>
              <a:gd name="connsiteX11" fmla="*/ 152400 w 209550"/>
              <a:gd name="connsiteY11" fmla="*/ 85725 h 971550"/>
              <a:gd name="connsiteX12" fmla="*/ 133350 w 209550"/>
              <a:gd name="connsiteY12" fmla="*/ 57150 h 971550"/>
              <a:gd name="connsiteX13" fmla="*/ 123825 w 209550"/>
              <a:gd name="connsiteY13" fmla="*/ 28575 h 971550"/>
              <a:gd name="connsiteX14" fmla="*/ 104775 w 209550"/>
              <a:gd name="connsiteY14" fmla="*/ 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9550" h="971550">
                <a:moveTo>
                  <a:pt x="0" y="971550"/>
                </a:moveTo>
                <a:cubicBezTo>
                  <a:pt x="3175" y="892175"/>
                  <a:pt x="-3124" y="811850"/>
                  <a:pt x="9525" y="733425"/>
                </a:cubicBezTo>
                <a:cubicBezTo>
                  <a:pt x="13171" y="710822"/>
                  <a:pt x="34925" y="695325"/>
                  <a:pt x="47625" y="676275"/>
                </a:cubicBezTo>
                <a:cubicBezTo>
                  <a:pt x="53975" y="666750"/>
                  <a:pt x="57150" y="654050"/>
                  <a:pt x="66675" y="647700"/>
                </a:cubicBezTo>
                <a:cubicBezTo>
                  <a:pt x="76200" y="641350"/>
                  <a:pt x="85011" y="633770"/>
                  <a:pt x="95250" y="628650"/>
                </a:cubicBezTo>
                <a:cubicBezTo>
                  <a:pt x="108915" y="621818"/>
                  <a:pt x="149718" y="612652"/>
                  <a:pt x="161925" y="609600"/>
                </a:cubicBezTo>
                <a:cubicBezTo>
                  <a:pt x="171450" y="600075"/>
                  <a:pt x="183958" y="592800"/>
                  <a:pt x="190500" y="581025"/>
                </a:cubicBezTo>
                <a:cubicBezTo>
                  <a:pt x="200252" y="563472"/>
                  <a:pt x="209550" y="523875"/>
                  <a:pt x="209550" y="523875"/>
                </a:cubicBezTo>
                <a:cubicBezTo>
                  <a:pt x="206375" y="466725"/>
                  <a:pt x="207125" y="409221"/>
                  <a:pt x="200025" y="352425"/>
                </a:cubicBezTo>
                <a:cubicBezTo>
                  <a:pt x="197534" y="332500"/>
                  <a:pt x="185845" y="314756"/>
                  <a:pt x="180975" y="295275"/>
                </a:cubicBezTo>
                <a:lnTo>
                  <a:pt x="171450" y="257175"/>
                </a:lnTo>
                <a:cubicBezTo>
                  <a:pt x="170877" y="251448"/>
                  <a:pt x="156658" y="101337"/>
                  <a:pt x="152400" y="85725"/>
                </a:cubicBezTo>
                <a:cubicBezTo>
                  <a:pt x="149388" y="74681"/>
                  <a:pt x="138470" y="67389"/>
                  <a:pt x="133350" y="57150"/>
                </a:cubicBezTo>
                <a:cubicBezTo>
                  <a:pt x="128860" y="48170"/>
                  <a:pt x="128315" y="37555"/>
                  <a:pt x="123825" y="28575"/>
                </a:cubicBezTo>
                <a:cubicBezTo>
                  <a:pt x="118705" y="18336"/>
                  <a:pt x="104775" y="0"/>
                  <a:pt x="104775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/>
          <p:cNvSpPr txBox="1"/>
          <p:nvPr/>
        </p:nvSpPr>
        <p:spPr>
          <a:xfrm>
            <a:off x="4547296" y="315447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dirty="0">
                <a:latin typeface="MD이솝체" pitchFamily="18" charset="-127"/>
                <a:ea typeface="MD이솝체" pitchFamily="18" charset="-127"/>
              </a:rPr>
              <a:t>arrangement</a:t>
            </a:r>
            <a:r>
              <a:rPr lang="en" altLang="ko-KR" dirty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558470" y="60886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en-US" dirty="0">
                <a:latin typeface="MD이솝체" pitchFamily="18" charset="-127"/>
                <a:ea typeface="MD이솝체" pitchFamily="18" charset="-127"/>
              </a:rPr>
              <a:t>Pointer</a:t>
            </a:r>
            <a:r>
              <a:rPr lang="en" altLang="ko-KR" dirty="0">
                <a:latin typeface="MD이솝체" pitchFamily="18" charset="-127"/>
                <a:ea typeface="MD이솝체" pitchFamily="18" charset="-127"/>
              </a:rPr>
              <a:t> </a:t>
            </a:r>
            <a:endParaRPr lang="ko-KR" altLang="en-US" dirty="0">
              <a:latin typeface="MD이솝체" pitchFamily="18" charset="-127"/>
              <a:ea typeface="MD이솝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97304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Pointers and Arrays</a:t>
            </a:r>
          </a:p>
        </p:txBody>
      </p:sp>
      <p:sp>
        <p:nvSpPr>
          <p:cNvPr id="113668" name="Rectangle 4"/>
          <p:cNvSpPr>
            <a:spLocks noChangeArrowheads="1"/>
          </p:cNvSpPr>
          <p:nvPr/>
        </p:nvSpPr>
        <p:spPr bwMode="auto">
          <a:xfrm>
            <a:off x="543777" y="1412776"/>
            <a:ext cx="7777162" cy="438140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Pointer and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Array of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 </a:t>
            </a:r>
            <a:r>
              <a:rPr lang="en" altLang="en-US" sz="1600" dirty="0" err="1">
                <a:solidFill>
                  <a:srgbClr val="008000"/>
                </a:solidFill>
                <a:latin typeface="Trebuchet MS" pitchFamily="34" charset="0"/>
              </a:rPr>
              <a:t>relationship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a[] = { 10, 20, 30, 40, 50 };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"&amp;a[0] = %u\n" </a:t>
            </a:r>
            <a:r>
              <a:rPr lang="en" altLang="en-US" sz="1600" dirty="0">
                <a:latin typeface="Trebuchet MS" pitchFamily="34" charset="0"/>
              </a:rPr>
              <a:t>, &amp;a[0]);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"&amp;a[1] = %u\n" </a:t>
            </a:r>
            <a:r>
              <a:rPr lang="en" altLang="en-US" sz="1600" dirty="0">
                <a:latin typeface="Trebuchet MS" pitchFamily="34" charset="0"/>
              </a:rPr>
              <a:t>, &amp;a[1]);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"&amp;a[2] = %u\n" </a:t>
            </a:r>
            <a:r>
              <a:rPr lang="en" altLang="en-US" sz="1600" dirty="0">
                <a:latin typeface="Trebuchet MS" pitchFamily="34" charset="0"/>
              </a:rPr>
              <a:t>, &amp;a[2]);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"a = %u\n" </a:t>
            </a:r>
            <a:r>
              <a:rPr lang="en" altLang="en-US" sz="1600" dirty="0">
                <a:latin typeface="Trebuchet MS" pitchFamily="34" charset="0"/>
              </a:rPr>
              <a:t>, a);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3670" name="Rectangle 6"/>
          <p:cNvSpPr>
            <a:spLocks noChangeArrowheads="1"/>
          </p:cNvSpPr>
          <p:nvPr/>
        </p:nvSpPr>
        <p:spPr bwMode="auto">
          <a:xfrm>
            <a:off x="0" y="30829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113673" name="Picture 9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9357" y="764704"/>
            <a:ext cx="40386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4B82769B-7209-4E46-9EA0-08A5912D5595}"/>
              </a:ext>
            </a:extLst>
          </p:cNvPr>
          <p:cNvGrpSpPr/>
          <p:nvPr/>
        </p:nvGrpSpPr>
        <p:grpSpPr>
          <a:xfrm>
            <a:off x="5884496" y="5405716"/>
            <a:ext cx="3188352" cy="1345673"/>
            <a:chOff x="5038165" y="815788"/>
            <a:chExt cx="3663880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FE0E5C0-ECD7-47ED-A816-511887C57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8551DA9-D927-4720-B670-E8A49AB2F703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강낭콩"/>
                  <a:cs typeface="강낭콩"/>
                </a:rPr>
                <a:t>&amp;a[0] = 1245008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</a:endParaRPr>
            </a:p>
            <a:p>
              <a:pPr algn="just" eaLnBrk="0" latinLnBrk="0" hangingPunct="0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강낭콩"/>
                  <a:cs typeface="강낭콩"/>
                </a:rPr>
                <a:t>&amp;a[1] = 1245012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</a:endParaRPr>
            </a:p>
            <a:p>
              <a:pPr algn="just" eaLnBrk="0" latinLnBrk="0" hangingPunct="0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강낭콩"/>
                  <a:cs typeface="강낭콩"/>
                </a:rPr>
                <a:t>&amp;a[2] = 1245016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</a:endParaRPr>
            </a:p>
            <a:p>
              <a:pPr algn="just" eaLnBrk="0" latinLnBrk="0" hangingPunct="0"/>
              <a:r>
                <a:rPr lang="en" altLang="ko-KR" sz="1600" dirty="0">
                  <a:solidFill>
                    <a:schemeClr val="bg1"/>
                  </a:solidFill>
                  <a:latin typeface="Trebuchet MS" pitchFamily="34" charset="0"/>
                  <a:ea typeface="강낭콩"/>
                  <a:cs typeface="강낭콩"/>
                </a:rPr>
                <a:t>a = 1245008</a:t>
              </a:r>
              <a:endParaRPr lang="en-US" altLang="ko-KR" sz="1600" dirty="0">
                <a:solidFill>
                  <a:schemeClr val="bg1"/>
                </a:solidFill>
                <a:latin typeface="Trebuchet MS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4536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sz="3600" dirty="0"/>
              <a:t>Example</a:t>
            </a:r>
          </a:p>
        </p:txBody>
      </p:sp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683568" y="1412776"/>
            <a:ext cx="7850187" cy="43924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Relationship between pointers and arrays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a[] = { 10, 20, 30, 40, 50 };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"a = %u\n"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"a + 1 = %u\n"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 + 1);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"*a = 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*a);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"*(a+1) = 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*(a + 1));</a:t>
            </a:r>
          </a:p>
          <a:p>
            <a:pPr lvl="1"/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22886" name="Rectangle 6"/>
          <p:cNvSpPr>
            <a:spLocks noChangeArrowheads="1"/>
          </p:cNvSpPr>
          <p:nvPr/>
        </p:nvSpPr>
        <p:spPr bwMode="auto">
          <a:xfrm>
            <a:off x="0" y="31511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285CA18-355A-4A44-B57E-81F6A0CB4836}"/>
              </a:ext>
            </a:extLst>
          </p:cNvPr>
          <p:cNvGrpSpPr/>
          <p:nvPr/>
        </p:nvGrpSpPr>
        <p:grpSpPr>
          <a:xfrm>
            <a:off x="5148064" y="5083178"/>
            <a:ext cx="3924784" cy="1668212"/>
            <a:chOff x="5038165" y="815788"/>
            <a:chExt cx="3663880" cy="1316231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1786B86-8B63-48B1-B8FE-6CAFFD8AD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7E3FFC5-0CA1-46EE-96EC-6F2241843355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a = 1245008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a + 1 = 1245012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*a = 10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*(a+1) = 20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19407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Pointers and Arrays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Pointers can be used like arrays </a:t>
            </a:r>
            <a:r>
              <a:rPr lang="en" altLang="ko-KR" dirty="0"/>
              <a:t>.</a:t>
            </a:r>
          </a:p>
          <a:p>
            <a:r>
              <a:rPr lang="en" altLang="en-US" dirty="0"/>
              <a:t>Index notation can be used with pointers 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218" y="2924944"/>
            <a:ext cx="7286259" cy="258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66534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116632"/>
            <a:ext cx="7886700" cy="1325563"/>
          </a:xfrm>
        </p:spPr>
        <p:txBody>
          <a:bodyPr/>
          <a:lstStyle/>
          <a:p>
            <a:r>
              <a:rPr lang="en" altLang="en-US" dirty="0"/>
              <a:t>Using pointers like arrays</a:t>
            </a:r>
          </a:p>
        </p:txBody>
      </p:sp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665333" y="1216206"/>
            <a:ext cx="7777162" cy="4320703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#include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&lt; </a:t>
            </a:r>
            <a:r>
              <a:rPr lang="en" altLang="en-US" sz="1600" dirty="0" err="1">
                <a:solidFill>
                  <a:srgbClr val="800000"/>
                </a:solidFill>
                <a:latin typeface="Trebuchet MS" pitchFamily="34" charset="0"/>
              </a:rPr>
              <a:t>stdio.h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&gt;</a:t>
            </a:r>
            <a:endParaRPr lang="en-US" altLang="en-US" sz="1600" dirty="0">
              <a:latin typeface="Trebuchet MS" pitchFamily="34" charset="0"/>
            </a:endParaRP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main( </a:t>
            </a: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en-US" sz="1600" dirty="0">
                <a:latin typeface="Trebuchet MS" pitchFamily="34" charset="0"/>
              </a:rPr>
              <a:t>)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a[] = { 10, 20, 30, 40, 50 };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*p;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 = a;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"a[0]=%da[1]=%da[2]=%d \n" </a:t>
            </a:r>
            <a:r>
              <a:rPr lang="en" altLang="en-US" sz="1600" dirty="0">
                <a:latin typeface="Trebuchet MS" pitchFamily="34" charset="0"/>
              </a:rPr>
              <a:t>, a[0], a[1], a[2]);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"p[0]=%dp[1]=%dp[2]=%d \n\n" </a:t>
            </a:r>
            <a:r>
              <a:rPr lang="en" altLang="en-US" sz="1600" dirty="0">
                <a:latin typeface="Trebuchet MS" pitchFamily="34" charset="0"/>
              </a:rPr>
              <a:t>, p[0], p[1], p[2]);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p[0] = 60;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p[1] = 70;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p[2] = 80;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"a[0]=%da[1]=%da[2]=%d \n" </a:t>
            </a:r>
            <a:r>
              <a:rPr lang="en" altLang="en-US" sz="1600" dirty="0">
                <a:latin typeface="Trebuchet MS" pitchFamily="34" charset="0"/>
              </a:rPr>
              <a:t>, a[0], a[1], a[2]);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printf ( 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"p[0]=%dp[1]=%dp[2]=%d \n" </a:t>
            </a:r>
            <a:r>
              <a:rPr lang="en" altLang="en-US" sz="1600" dirty="0">
                <a:latin typeface="Trebuchet MS" pitchFamily="34" charset="0"/>
              </a:rPr>
              <a:t>, p[0], p[1], p[2]);</a:t>
            </a:r>
          </a:p>
          <a:p>
            <a:pPr marL="800100" lvl="1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0;</a:t>
            </a:r>
          </a:p>
          <a:p>
            <a:pPr marL="342900" indent="-342900">
              <a:lnSpc>
                <a:spcPts val="15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-450680" y="30878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4409352" y="2728597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5705495" y="1552756"/>
            <a:ext cx="2773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600" dirty="0">
                <a:solidFill>
                  <a:schemeClr val="tx2"/>
                </a:solidFill>
              </a:rPr>
              <a:t>You can see that arrays </a:t>
            </a:r>
            <a:br>
              <a:rPr lang="en" altLang="en-US" sz="1600" dirty="0">
                <a:solidFill>
                  <a:schemeClr val="tx2"/>
                </a:solidFill>
              </a:rPr>
            </a:br>
            <a:r>
              <a:rPr lang="en" altLang="en-US" sz="1600" dirty="0">
                <a:solidFill>
                  <a:schemeClr val="tx2"/>
                </a:solidFill>
              </a:rPr>
              <a:t>are ultimately implemented as pointers </a:t>
            </a:r>
            <a:r>
              <a:rPr lang="en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4" name="자유형 3"/>
          <p:cNvSpPr/>
          <p:nvPr/>
        </p:nvSpPr>
        <p:spPr>
          <a:xfrm>
            <a:off x="6226345" y="2221093"/>
            <a:ext cx="266700" cy="723900"/>
          </a:xfrm>
          <a:custGeom>
            <a:avLst/>
            <a:gdLst>
              <a:gd name="connsiteX0" fmla="*/ 142875 w 266700"/>
              <a:gd name="connsiteY0" fmla="*/ 0 h 723900"/>
              <a:gd name="connsiteX1" fmla="*/ 123825 w 266700"/>
              <a:gd name="connsiteY1" fmla="*/ 57150 h 723900"/>
              <a:gd name="connsiteX2" fmla="*/ 85725 w 266700"/>
              <a:gd name="connsiteY2" fmla="*/ 114300 h 723900"/>
              <a:gd name="connsiteX3" fmla="*/ 66675 w 266700"/>
              <a:gd name="connsiteY3" fmla="*/ 161925 h 723900"/>
              <a:gd name="connsiteX4" fmla="*/ 47625 w 266700"/>
              <a:gd name="connsiteY4" fmla="*/ 190500 h 723900"/>
              <a:gd name="connsiteX5" fmla="*/ 28575 w 266700"/>
              <a:gd name="connsiteY5" fmla="*/ 228600 h 723900"/>
              <a:gd name="connsiteX6" fmla="*/ 0 w 266700"/>
              <a:gd name="connsiteY6" fmla="*/ 285750 h 723900"/>
              <a:gd name="connsiteX7" fmla="*/ 9525 w 266700"/>
              <a:gd name="connsiteY7" fmla="*/ 333375 h 723900"/>
              <a:gd name="connsiteX8" fmla="*/ 66675 w 266700"/>
              <a:gd name="connsiteY8" fmla="*/ 371475 h 723900"/>
              <a:gd name="connsiteX9" fmla="*/ 133350 w 266700"/>
              <a:gd name="connsiteY9" fmla="*/ 409575 h 723900"/>
              <a:gd name="connsiteX10" fmla="*/ 171450 w 266700"/>
              <a:gd name="connsiteY10" fmla="*/ 419100 h 723900"/>
              <a:gd name="connsiteX11" fmla="*/ 200025 w 266700"/>
              <a:gd name="connsiteY11" fmla="*/ 438150 h 723900"/>
              <a:gd name="connsiteX12" fmla="*/ 257175 w 266700"/>
              <a:gd name="connsiteY12" fmla="*/ 485775 h 723900"/>
              <a:gd name="connsiteX13" fmla="*/ 266700 w 266700"/>
              <a:gd name="connsiteY13" fmla="*/ 523875 h 723900"/>
              <a:gd name="connsiteX14" fmla="*/ 257175 w 266700"/>
              <a:gd name="connsiteY14" fmla="*/ 552450 h 723900"/>
              <a:gd name="connsiteX15" fmla="*/ 209550 w 266700"/>
              <a:gd name="connsiteY15" fmla="*/ 619125 h 723900"/>
              <a:gd name="connsiteX16" fmla="*/ 152400 w 266700"/>
              <a:gd name="connsiteY16" fmla="*/ 657225 h 723900"/>
              <a:gd name="connsiteX17" fmla="*/ 123825 w 266700"/>
              <a:gd name="connsiteY17" fmla="*/ 685800 h 723900"/>
              <a:gd name="connsiteX18" fmla="*/ 104775 w 266700"/>
              <a:gd name="connsiteY18" fmla="*/ 714375 h 723900"/>
              <a:gd name="connsiteX19" fmla="*/ 76200 w 266700"/>
              <a:gd name="connsiteY19" fmla="*/ 723900 h 723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6700" h="723900">
                <a:moveTo>
                  <a:pt x="142875" y="0"/>
                </a:moveTo>
                <a:cubicBezTo>
                  <a:pt x="136525" y="19050"/>
                  <a:pt x="132805" y="39189"/>
                  <a:pt x="123825" y="57150"/>
                </a:cubicBezTo>
                <a:cubicBezTo>
                  <a:pt x="113586" y="77628"/>
                  <a:pt x="94228" y="93042"/>
                  <a:pt x="85725" y="114300"/>
                </a:cubicBezTo>
                <a:cubicBezTo>
                  <a:pt x="79375" y="130175"/>
                  <a:pt x="74321" y="146632"/>
                  <a:pt x="66675" y="161925"/>
                </a:cubicBezTo>
                <a:cubicBezTo>
                  <a:pt x="61555" y="172164"/>
                  <a:pt x="53305" y="180561"/>
                  <a:pt x="47625" y="190500"/>
                </a:cubicBezTo>
                <a:cubicBezTo>
                  <a:pt x="40580" y="202828"/>
                  <a:pt x="35620" y="216272"/>
                  <a:pt x="28575" y="228600"/>
                </a:cubicBezTo>
                <a:cubicBezTo>
                  <a:pt x="-968" y="280301"/>
                  <a:pt x="17464" y="233359"/>
                  <a:pt x="0" y="285750"/>
                </a:cubicBezTo>
                <a:cubicBezTo>
                  <a:pt x="3175" y="301625"/>
                  <a:pt x="-414" y="320596"/>
                  <a:pt x="9525" y="333375"/>
                </a:cubicBezTo>
                <a:cubicBezTo>
                  <a:pt x="23581" y="351447"/>
                  <a:pt x="47625" y="358775"/>
                  <a:pt x="66675" y="371475"/>
                </a:cubicBezTo>
                <a:cubicBezTo>
                  <a:pt x="90362" y="387266"/>
                  <a:pt x="105728" y="399217"/>
                  <a:pt x="133350" y="409575"/>
                </a:cubicBezTo>
                <a:cubicBezTo>
                  <a:pt x="145607" y="414172"/>
                  <a:pt x="158750" y="415925"/>
                  <a:pt x="171450" y="419100"/>
                </a:cubicBezTo>
                <a:cubicBezTo>
                  <a:pt x="180975" y="425450"/>
                  <a:pt x="191231" y="430821"/>
                  <a:pt x="200025" y="438150"/>
                </a:cubicBezTo>
                <a:cubicBezTo>
                  <a:pt x="273364" y="499266"/>
                  <a:pt x="186229" y="438477"/>
                  <a:pt x="257175" y="485775"/>
                </a:cubicBezTo>
                <a:cubicBezTo>
                  <a:pt x="260350" y="498475"/>
                  <a:pt x="266700" y="510784"/>
                  <a:pt x="266700" y="523875"/>
                </a:cubicBezTo>
                <a:cubicBezTo>
                  <a:pt x="266700" y="533915"/>
                  <a:pt x="261130" y="543222"/>
                  <a:pt x="257175" y="552450"/>
                </a:cubicBezTo>
                <a:cubicBezTo>
                  <a:pt x="243289" y="584851"/>
                  <a:pt x="237551" y="597346"/>
                  <a:pt x="209550" y="619125"/>
                </a:cubicBezTo>
                <a:cubicBezTo>
                  <a:pt x="191478" y="633181"/>
                  <a:pt x="168589" y="641036"/>
                  <a:pt x="152400" y="657225"/>
                </a:cubicBezTo>
                <a:cubicBezTo>
                  <a:pt x="142875" y="666750"/>
                  <a:pt x="132449" y="675452"/>
                  <a:pt x="123825" y="685800"/>
                </a:cubicBezTo>
                <a:cubicBezTo>
                  <a:pt x="116496" y="694594"/>
                  <a:pt x="113714" y="707224"/>
                  <a:pt x="104775" y="714375"/>
                </a:cubicBezTo>
                <a:cubicBezTo>
                  <a:pt x="96935" y="720647"/>
                  <a:pt x="76200" y="723900"/>
                  <a:pt x="76200" y="72390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모서리가 둥근 직사각형 35"/>
          <p:cNvSpPr/>
          <p:nvPr/>
        </p:nvSpPr>
        <p:spPr>
          <a:xfrm>
            <a:off x="952968" y="3601292"/>
            <a:ext cx="1872208" cy="7200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5868144" y="364502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en-US" sz="1600" dirty="0">
                <a:solidFill>
                  <a:schemeClr val="tx2"/>
                </a:solidFill>
              </a:rPr>
              <a:t>Array elements can be </a:t>
            </a:r>
            <a:br>
              <a:rPr lang="en" altLang="en-US" sz="1600" dirty="0">
                <a:solidFill>
                  <a:schemeClr val="tx2"/>
                </a:solidFill>
              </a:rPr>
            </a:br>
            <a:r>
              <a:rPr lang="en" altLang="en-US" sz="1600" dirty="0">
                <a:solidFill>
                  <a:schemeClr val="tx2"/>
                </a:solidFill>
              </a:rPr>
              <a:t>changed through pointers</a:t>
            </a:r>
            <a:r>
              <a:rPr lang="en" altLang="ko-KR" sz="1600" dirty="0">
                <a:solidFill>
                  <a:schemeClr val="tx2"/>
                </a:solidFill>
              </a:rPr>
              <a:t>.</a:t>
            </a:r>
            <a:endParaRPr lang="ko-KR" altLang="en-US" sz="1600" dirty="0">
              <a:solidFill>
                <a:schemeClr val="tx2"/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2806870" y="3658169"/>
            <a:ext cx="3438525" cy="498312"/>
          </a:xfrm>
          <a:custGeom>
            <a:avLst/>
            <a:gdLst>
              <a:gd name="connsiteX0" fmla="*/ 3438525 w 3438525"/>
              <a:gd name="connsiteY0" fmla="*/ 29774 h 498312"/>
              <a:gd name="connsiteX1" fmla="*/ 2714625 w 3438525"/>
              <a:gd name="connsiteY1" fmla="*/ 10724 h 498312"/>
              <a:gd name="connsiteX2" fmla="*/ 2257425 w 3438525"/>
              <a:gd name="connsiteY2" fmla="*/ 20249 h 498312"/>
              <a:gd name="connsiteX3" fmla="*/ 2047875 w 3438525"/>
              <a:gd name="connsiteY3" fmla="*/ 58349 h 498312"/>
              <a:gd name="connsiteX4" fmla="*/ 1905000 w 3438525"/>
              <a:gd name="connsiteY4" fmla="*/ 67874 h 498312"/>
              <a:gd name="connsiteX5" fmla="*/ 1771650 w 3438525"/>
              <a:gd name="connsiteY5" fmla="*/ 86924 h 498312"/>
              <a:gd name="connsiteX6" fmla="*/ 1590675 w 3438525"/>
              <a:gd name="connsiteY6" fmla="*/ 96449 h 498312"/>
              <a:gd name="connsiteX7" fmla="*/ 1495425 w 3438525"/>
              <a:gd name="connsiteY7" fmla="*/ 125024 h 498312"/>
              <a:gd name="connsiteX8" fmla="*/ 1428750 w 3438525"/>
              <a:gd name="connsiteY8" fmla="*/ 134549 h 498312"/>
              <a:gd name="connsiteX9" fmla="*/ 1323975 w 3438525"/>
              <a:gd name="connsiteY9" fmla="*/ 172649 h 498312"/>
              <a:gd name="connsiteX10" fmla="*/ 1285875 w 3438525"/>
              <a:gd name="connsiteY10" fmla="*/ 182174 h 498312"/>
              <a:gd name="connsiteX11" fmla="*/ 1257300 w 3438525"/>
              <a:gd name="connsiteY11" fmla="*/ 201224 h 498312"/>
              <a:gd name="connsiteX12" fmla="*/ 1285875 w 3438525"/>
              <a:gd name="connsiteY12" fmla="*/ 267899 h 498312"/>
              <a:gd name="connsiteX13" fmla="*/ 1295400 w 3438525"/>
              <a:gd name="connsiteY13" fmla="*/ 296474 h 498312"/>
              <a:gd name="connsiteX14" fmla="*/ 1285875 w 3438525"/>
              <a:gd name="connsiteY14" fmla="*/ 420299 h 498312"/>
              <a:gd name="connsiteX15" fmla="*/ 1257300 w 3438525"/>
              <a:gd name="connsiteY15" fmla="*/ 429824 h 498312"/>
              <a:gd name="connsiteX16" fmla="*/ 581025 w 3438525"/>
              <a:gd name="connsiteY16" fmla="*/ 439349 h 498312"/>
              <a:gd name="connsiteX17" fmla="*/ 323850 w 3438525"/>
              <a:gd name="connsiteY17" fmla="*/ 448874 h 498312"/>
              <a:gd name="connsiteX18" fmla="*/ 295275 w 3438525"/>
              <a:gd name="connsiteY18" fmla="*/ 458399 h 498312"/>
              <a:gd name="connsiteX19" fmla="*/ 161925 w 3438525"/>
              <a:gd name="connsiteY19" fmla="*/ 477449 h 498312"/>
              <a:gd name="connsiteX20" fmla="*/ 104775 w 3438525"/>
              <a:gd name="connsiteY20" fmla="*/ 496499 h 498312"/>
              <a:gd name="connsiteX21" fmla="*/ 0 w 3438525"/>
              <a:gd name="connsiteY21" fmla="*/ 496499 h 498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38525" h="498312">
                <a:moveTo>
                  <a:pt x="3438525" y="29774"/>
                </a:moveTo>
                <a:cubicBezTo>
                  <a:pt x="3173332" y="-23265"/>
                  <a:pt x="3358323" y="10724"/>
                  <a:pt x="2714625" y="10724"/>
                </a:cubicBezTo>
                <a:cubicBezTo>
                  <a:pt x="2562192" y="10724"/>
                  <a:pt x="2409825" y="17074"/>
                  <a:pt x="2257425" y="20249"/>
                </a:cubicBezTo>
                <a:cubicBezTo>
                  <a:pt x="2210751" y="29584"/>
                  <a:pt x="2107985" y="52884"/>
                  <a:pt x="2047875" y="58349"/>
                </a:cubicBezTo>
                <a:cubicBezTo>
                  <a:pt x="2000340" y="62670"/>
                  <a:pt x="1952625" y="64699"/>
                  <a:pt x="1905000" y="67874"/>
                </a:cubicBezTo>
                <a:cubicBezTo>
                  <a:pt x="1860550" y="74224"/>
                  <a:pt x="1816367" y="82859"/>
                  <a:pt x="1771650" y="86924"/>
                </a:cubicBezTo>
                <a:cubicBezTo>
                  <a:pt x="1711490" y="92393"/>
                  <a:pt x="1650685" y="89525"/>
                  <a:pt x="1590675" y="96449"/>
                </a:cubicBezTo>
                <a:cubicBezTo>
                  <a:pt x="1484786" y="108667"/>
                  <a:pt x="1558768" y="112355"/>
                  <a:pt x="1495425" y="125024"/>
                </a:cubicBezTo>
                <a:cubicBezTo>
                  <a:pt x="1473410" y="129427"/>
                  <a:pt x="1450975" y="131374"/>
                  <a:pt x="1428750" y="134549"/>
                </a:cubicBezTo>
                <a:cubicBezTo>
                  <a:pt x="1397188" y="147174"/>
                  <a:pt x="1356584" y="164497"/>
                  <a:pt x="1323975" y="172649"/>
                </a:cubicBezTo>
                <a:lnTo>
                  <a:pt x="1285875" y="182174"/>
                </a:lnTo>
                <a:cubicBezTo>
                  <a:pt x="1276350" y="188524"/>
                  <a:pt x="1260920" y="190364"/>
                  <a:pt x="1257300" y="201224"/>
                </a:cubicBezTo>
                <a:cubicBezTo>
                  <a:pt x="1249371" y="225012"/>
                  <a:pt x="1277255" y="250659"/>
                  <a:pt x="1285875" y="267899"/>
                </a:cubicBezTo>
                <a:cubicBezTo>
                  <a:pt x="1290365" y="276879"/>
                  <a:pt x="1292225" y="286949"/>
                  <a:pt x="1295400" y="296474"/>
                </a:cubicBezTo>
                <a:cubicBezTo>
                  <a:pt x="1292225" y="337749"/>
                  <a:pt x="1297248" y="380495"/>
                  <a:pt x="1285875" y="420299"/>
                </a:cubicBezTo>
                <a:cubicBezTo>
                  <a:pt x="1283117" y="429953"/>
                  <a:pt x="1267337" y="429553"/>
                  <a:pt x="1257300" y="429824"/>
                </a:cubicBezTo>
                <a:cubicBezTo>
                  <a:pt x="1031935" y="435915"/>
                  <a:pt x="806450" y="436174"/>
                  <a:pt x="581025" y="439349"/>
                </a:cubicBezTo>
                <a:cubicBezTo>
                  <a:pt x="495300" y="442524"/>
                  <a:pt x="409444" y="443168"/>
                  <a:pt x="323850" y="448874"/>
                </a:cubicBezTo>
                <a:cubicBezTo>
                  <a:pt x="313832" y="449542"/>
                  <a:pt x="305179" y="456748"/>
                  <a:pt x="295275" y="458399"/>
                </a:cubicBezTo>
                <a:cubicBezTo>
                  <a:pt x="232456" y="468869"/>
                  <a:pt x="215784" y="462760"/>
                  <a:pt x="161925" y="477449"/>
                </a:cubicBezTo>
                <a:cubicBezTo>
                  <a:pt x="142552" y="482733"/>
                  <a:pt x="124718" y="494153"/>
                  <a:pt x="104775" y="496499"/>
                </a:cubicBezTo>
                <a:cubicBezTo>
                  <a:pt x="70089" y="500580"/>
                  <a:pt x="34925" y="496499"/>
                  <a:pt x="0" y="496499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53AD04-EDE0-4BE6-A0CB-2F0FC7428101}"/>
              </a:ext>
            </a:extLst>
          </p:cNvPr>
          <p:cNvGrpSpPr/>
          <p:nvPr/>
        </p:nvGrpSpPr>
        <p:grpSpPr>
          <a:xfrm>
            <a:off x="5093804" y="5226982"/>
            <a:ext cx="3924784" cy="1666205"/>
            <a:chOff x="5038165" y="815788"/>
            <a:chExt cx="3663880" cy="1316231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C6951709-0F61-44D2-91D3-E2869E6E8C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D4E7C11-C210-4732-81D8-345384687EE4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a[0]=10 a[1]=20 a[2]=30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p[0]=10 p[1]=20 p[2]=30</a:t>
              </a:r>
            </a:p>
            <a:p>
              <a:pPr algn="just" eaLnBrk="0" latinLnBrk="0" hangingPunct="0"/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a[0]=60 a[1]=70 a[2]=80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algn="just" eaLnBrk="0" latinLnBrk="0" hangingPunct="0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p[0]=60 p[1]=70 p[2]=80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  <a:p>
              <a:pPr eaLnBrk="0" latinLnBrk="0" hangingPunct="0"/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979656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E910E-C78B-4650-96B9-53C61D2A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365126"/>
            <a:ext cx="8856984" cy="1325563"/>
          </a:xfrm>
        </p:spPr>
        <p:txBody>
          <a:bodyPr/>
          <a:lstStyle/>
          <a:p>
            <a:r>
              <a:rPr lang="en" altLang="en-US" dirty="0"/>
              <a:t>A pointer can also be used as an array name</a:t>
            </a:r>
            <a:r>
              <a:rPr lang="en" altLang="ko-KR" dirty="0"/>
              <a:t>.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7582D639-68F7-4109-A4DD-06B22EFB2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1600" y="1916832"/>
            <a:ext cx="7041490" cy="248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78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Variables and Memory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The memory space occupied varies depending on the size of the variable </a:t>
            </a:r>
            <a:r>
              <a:rPr lang="en" altLang="ko-KR" dirty="0"/>
              <a:t>.</a:t>
            </a:r>
          </a:p>
          <a:p>
            <a:r>
              <a:rPr lang="en" altLang="ko-KR" dirty="0"/>
              <a:t>char </a:t>
            </a:r>
            <a:r>
              <a:rPr lang="en" altLang="en-US" dirty="0"/>
              <a:t>type variable </a:t>
            </a:r>
            <a:r>
              <a:rPr lang="en" altLang="ko-KR" dirty="0"/>
              <a:t>: 1 </a:t>
            </a:r>
            <a:r>
              <a:rPr lang="en" altLang="en-US" dirty="0"/>
              <a:t>byte</a:t>
            </a:r>
            <a:r>
              <a:rPr lang="en" altLang="ko-KR" dirty="0"/>
              <a:t>, int </a:t>
            </a:r>
            <a:r>
              <a:rPr lang="en" altLang="en-US" dirty="0"/>
              <a:t>type variable </a:t>
            </a:r>
            <a:r>
              <a:rPr lang="en" altLang="ko-KR" dirty="0"/>
              <a:t>: 4 </a:t>
            </a:r>
            <a:r>
              <a:rPr lang="en" altLang="en-US" dirty="0"/>
              <a:t>bytes</a:t>
            </a:r>
            <a:r>
              <a:rPr lang="en" altLang="ko-KR" dirty="0"/>
              <a:t>, …</a:t>
            </a:r>
          </a:p>
        </p:txBody>
      </p:sp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1095375" y="3578225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ko-KR" altLang="ko-KR"/>
          </a:p>
        </p:txBody>
      </p:sp>
      <p:sp>
        <p:nvSpPr>
          <p:cNvPr id="97299" name="Rectangle 19"/>
          <p:cNvSpPr>
            <a:spLocks noChangeArrowheads="1"/>
          </p:cNvSpPr>
          <p:nvPr/>
        </p:nvSpPr>
        <p:spPr bwMode="auto">
          <a:xfrm>
            <a:off x="882468" y="2961667"/>
            <a:ext cx="7725097" cy="2195525"/>
          </a:xfrm>
          <a:prstGeom prst="rect">
            <a:avLst/>
          </a:prstGeom>
          <a:solidFill>
            <a:srgbClr val="FFFF99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ko-KR" sz="1600" dirty="0">
                <a:latin typeface="Trebuchet MS" panose="020B0603020202020204" pitchFamily="34" charset="0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ko-KR" sz="1600" dirty="0">
                <a:latin typeface="Trebuchet MS" panose="020B0603020202020204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int</a:t>
            </a:r>
            <a:r>
              <a:rPr lang="en" altLang="ko-KR" sz="1600" dirty="0">
                <a:latin typeface="Trebuchet MS" panose="020B0603020202020204" pitchFamily="34" charset="0"/>
              </a:rPr>
              <a:t> </a:t>
            </a:r>
            <a:r>
              <a:rPr lang="en" altLang="ko-KR" sz="1600" dirty="0" err="1">
                <a:latin typeface="Trebuchet MS" panose="020B0603020202020204" pitchFamily="34" charset="0"/>
              </a:rPr>
              <a:t>i </a:t>
            </a:r>
            <a:r>
              <a:rPr lang="en" altLang="ko-KR" sz="1600" dirty="0">
                <a:latin typeface="Trebuchet MS" panose="020B0603020202020204" pitchFamily="34" charset="0"/>
              </a:rPr>
              <a:t>= 10;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char </a:t>
            </a:r>
            <a:r>
              <a:rPr lang="en" altLang="ko-KR" sz="1600" dirty="0">
                <a:latin typeface="Trebuchet MS" panose="020B0603020202020204" pitchFamily="34" charset="0"/>
              </a:rPr>
              <a:t>c = 69;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float </a:t>
            </a:r>
            <a:r>
              <a:rPr lang="en" altLang="ko-KR" sz="1600" dirty="0">
                <a:latin typeface="Trebuchet MS" panose="020B0603020202020204" pitchFamily="34" charset="0"/>
              </a:rPr>
              <a:t>f = 12.3;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return</a:t>
            </a: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 </a:t>
            </a:r>
            <a:r>
              <a:rPr lang="en" altLang="ko-KR" sz="1600" dirty="0">
                <a:latin typeface="Trebuchet MS" panose="020B0603020202020204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97302" name="Rectangle 22"/>
          <p:cNvSpPr>
            <a:spLocks noChangeArrowheads="1"/>
          </p:cNvSpPr>
          <p:nvPr/>
        </p:nvSpPr>
        <p:spPr bwMode="auto">
          <a:xfrm>
            <a:off x="0" y="3057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4313399-120F-459B-8159-E9F27E6E1E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17" y="5099113"/>
            <a:ext cx="8138566" cy="1393761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parameters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General parameters </a:t>
            </a:r>
            <a:r>
              <a:rPr lang="en" altLang="ko-KR" dirty="0" err="1"/>
              <a:t>vs</a:t>
            </a:r>
            <a:r>
              <a:rPr lang="en" altLang="ko-KR" dirty="0"/>
              <a:t> </a:t>
            </a:r>
            <a:r>
              <a:rPr lang="en" altLang="en-US" dirty="0"/>
              <a:t>Array parameters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" altLang="ko-KR" dirty="0"/>
              <a:t>Why? -&gt; </a:t>
            </a:r>
            <a:r>
              <a:rPr lang="en" altLang="en-US" dirty="0"/>
              <a:t>Copying an array to a function is time-consuming, </a:t>
            </a:r>
            <a:br>
              <a:rPr lang="en" altLang="en-US" dirty="0"/>
            </a:br>
            <a:r>
              <a:rPr lang="en" altLang="en-US" dirty="0"/>
              <a:t>so only pass the address of the array </a:t>
            </a:r>
            <a:r>
              <a:rPr lang="en" altLang="ko-KR" dirty="0"/>
              <a:t>.</a:t>
            </a:r>
            <a:endParaRPr lang="ko-KR" altLang="en-US" dirty="0"/>
          </a:p>
        </p:txBody>
      </p:sp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884385" y="2348880"/>
            <a:ext cx="3527995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Assign p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arameters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v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ariable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x 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at</a:t>
            </a:r>
            <a:b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</a:b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memory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place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sub(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  <p:sp>
        <p:nvSpPr>
          <p:cNvPr id="123909" name="Rectangle 5"/>
          <p:cNvSpPr>
            <a:spLocks noChangeArrowheads="1"/>
          </p:cNvSpPr>
          <p:nvPr/>
        </p:nvSpPr>
        <p:spPr bwMode="auto">
          <a:xfrm>
            <a:off x="4518271" y="2348880"/>
            <a:ext cx="4247777" cy="179977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</a:rPr>
              <a:t>// </a:t>
            </a:r>
            <a:r>
              <a:rPr lang="en-US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새굴림" pitchFamily="18" charset="-127"/>
              </a:rPr>
              <a:t>b does not have memory allocated to it</a:t>
            </a:r>
            <a:endParaRPr lang="en-US" altLang="en-US" sz="1600" dirty="0">
              <a:latin typeface="Trebuchet MS" panose="020B0603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solidFill>
                  <a:srgbClr val="0000FF"/>
                </a:solidFill>
                <a:latin typeface="Trebuchet MS" panose="020B0603020202020204" pitchFamily="34" charset="0"/>
              </a:rPr>
              <a:t>void </a:t>
            </a:r>
            <a:r>
              <a:rPr lang="en" altLang="en-US" sz="1600" dirty="0">
                <a:latin typeface="Trebuchet MS" panose="020B0603020202020204" pitchFamily="34" charset="0"/>
              </a:rPr>
              <a:t>sub( </a:t>
            </a:r>
            <a:r>
              <a:rPr lang="en" altLang="en-US" sz="1600" dirty="0" err="1">
                <a:solidFill>
                  <a:srgbClr val="0000FF"/>
                </a:solidFill>
                <a:latin typeface="Trebuchet MS" panose="020B0603020202020204" pitchFamily="34" charset="0"/>
              </a:rPr>
              <a:t>int </a:t>
            </a:r>
            <a:r>
              <a:rPr lang="en" altLang="en-US" sz="1600" dirty="0">
                <a:latin typeface="Trebuchet MS" panose="020B0603020202020204" pitchFamily="34" charset="0"/>
              </a:rPr>
              <a:t>b[] 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...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anose="020B0603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74697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Array parameters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 dirty="0"/>
              <a:t>Array parameters can be thought of as pointers </a:t>
            </a:r>
            <a:r>
              <a:rPr lang="en" altLang="ko-KR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9B5D335-8054-4A06-A022-7993EAB07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32"/>
            <a:ext cx="9144000" cy="259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86439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6" name="Rectangle 4"/>
          <p:cNvSpPr>
            <a:spLocks noChangeArrowheads="1"/>
          </p:cNvSpPr>
          <p:nvPr/>
        </p:nvSpPr>
        <p:spPr bwMode="auto">
          <a:xfrm>
            <a:off x="899592" y="620688"/>
            <a:ext cx="7777162" cy="5328592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" altLang="ko-KR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Relationship between pointers and functions</a:t>
            </a:r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#include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&lt; </a:t>
            </a:r>
            <a:r>
              <a:rPr lang="en" altLang="ko-KR" sz="1600" dirty="0" err="1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stdio.h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&gt;</a:t>
            </a:r>
            <a:endParaRPr lang="en-US" altLang="ko-KR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sub(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[],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a[3] = { 1,2,3 };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%d 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a[0], a[1], a[2]);</a:t>
            </a: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sub(a, 3);</a:t>
            </a:r>
          </a:p>
          <a:p>
            <a:pPr lvl="1"/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printf( </a:t>
            </a:r>
            <a:r>
              <a:rPr lang="en" altLang="ko-KR" sz="1600" dirty="0">
                <a:solidFill>
                  <a:srgbClr val="A31515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"%d %d %d\n"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, a[0], a[1], a[2]);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return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0;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  <a:p>
            <a:endParaRPr lang="ko-KR" altLang="en-US" sz="1600" dirty="0">
              <a:solidFill>
                <a:srgbClr val="000000"/>
              </a:solidFill>
              <a:latin typeface="Trebuchet MS" panose="020B0603020202020204" pitchFamily="34" charset="0"/>
              <a:ea typeface="돋움체" panose="020B0609000101010101" pitchFamily="49" charset="-127"/>
            </a:endParaRPr>
          </a:p>
          <a:p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void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sub(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[], </a:t>
            </a:r>
            <a:r>
              <a:rPr lang="en" altLang="ko-KR" sz="1600" dirty="0">
                <a:solidFill>
                  <a:srgbClr val="0000FF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int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n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)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{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[0] = 4;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[1] = 5;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       </a:t>
            </a:r>
            <a:r>
              <a:rPr lang="en" altLang="ko-KR" sz="1600" dirty="0">
                <a:solidFill>
                  <a:srgbClr val="80808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b </a:t>
            </a:r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[2] = 6;</a:t>
            </a:r>
          </a:p>
          <a:p>
            <a:r>
              <a:rPr lang="en" altLang="ko-KR" sz="1600" dirty="0">
                <a:solidFill>
                  <a:srgbClr val="000000"/>
                </a:solidFill>
                <a:latin typeface="Trebuchet MS" panose="020B0603020202020204" pitchFamily="34" charset="0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115718" name="Rectangle 6"/>
          <p:cNvSpPr>
            <a:spLocks noChangeArrowheads="1"/>
          </p:cNvSpPr>
          <p:nvPr/>
        </p:nvSpPr>
        <p:spPr bwMode="auto">
          <a:xfrm>
            <a:off x="0" y="29241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45A3187-F1F8-49F5-9CA7-195ECE64277F}"/>
              </a:ext>
            </a:extLst>
          </p:cNvPr>
          <p:cNvGrpSpPr/>
          <p:nvPr/>
        </p:nvGrpSpPr>
        <p:grpSpPr>
          <a:xfrm>
            <a:off x="5093804" y="5661248"/>
            <a:ext cx="3924784" cy="1231939"/>
            <a:chOff x="5038165" y="815788"/>
            <a:chExt cx="3663880" cy="131623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B88F43BD-841F-44F7-9178-B043A4E0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56679" y="1781959"/>
              <a:ext cx="745785" cy="35006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A2C0623-7DBE-4521-A5B2-23148720EB9F}"/>
                </a:ext>
              </a:extLst>
            </p:cNvPr>
            <p:cNvSpPr/>
            <p:nvPr/>
          </p:nvSpPr>
          <p:spPr>
            <a:xfrm>
              <a:off x="5038165" y="815788"/>
              <a:ext cx="3663880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1 2 3</a:t>
              </a:r>
            </a:p>
            <a:p>
              <a:pPr algn="just"/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  <a:ea typeface="강낭콩"/>
                  <a:cs typeface="강낭콩"/>
                </a:rPr>
                <a:t>4 5 6</a:t>
              </a:r>
              <a:endParaRPr lang="en-US" altLang="ko-KR" sz="1600" dirty="0">
                <a:solidFill>
                  <a:schemeClr val="bg1"/>
                </a:solidFill>
                <a:latin typeface="Trebuchet MS" panose="020B06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9827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365126"/>
            <a:ext cx="8424936" cy="1325563"/>
          </a:xfrm>
        </p:spPr>
        <p:txBody>
          <a:bodyPr>
            <a:normAutofit/>
          </a:bodyPr>
          <a:lstStyle/>
          <a:p>
            <a:r>
              <a:rPr lang="en" altLang="en-US" dirty="0"/>
              <a:t>The following </a:t>
            </a:r>
            <a:r>
              <a:rPr lang="en" altLang="ko-KR" dirty="0"/>
              <a:t>two </a:t>
            </a:r>
            <a:r>
              <a:rPr lang="en" altLang="en-US" dirty="0"/>
              <a:t>methods are completely equivalent </a:t>
            </a:r>
            <a:r>
              <a:rPr lang="en" altLang="ko-KR" dirty="0"/>
              <a:t>: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9547BA07-4DDD-42FC-B515-77C82A8B95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809736"/>
            <a:ext cx="7886700" cy="2383116"/>
          </a:xfrm>
        </p:spPr>
      </p:pic>
    </p:spTree>
    <p:extLst>
      <p:ext uri="{BB962C8B-B14F-4D97-AF65-F5344CB8AC3E}">
        <p14:creationId xmlns:p14="http://schemas.microsoft.com/office/powerpoint/2010/main" val="36694957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Advantages of using pointers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556792"/>
            <a:ext cx="7886700" cy="4351338"/>
          </a:xfrm>
        </p:spPr>
        <p:txBody>
          <a:bodyPr>
            <a:normAutofit/>
          </a:bodyPr>
          <a:lstStyle/>
          <a:p>
            <a:r>
              <a:rPr lang="en" altLang="en-US" dirty="0">
                <a:latin typeface="Trebuchet MS" panose="020B0603020202020204" pitchFamily="34" charset="0"/>
              </a:rPr>
              <a:t>Pointers are faster than index notation </a:t>
            </a:r>
            <a:r>
              <a:rPr lang="en" altLang="ko-KR" dirty="0">
                <a:latin typeface="Trebuchet MS" panose="020B0603020202020204" pitchFamily="34" charset="0"/>
              </a:rPr>
              <a:t>.</a:t>
            </a:r>
          </a:p>
          <a:p>
            <a:pPr lvl="1"/>
            <a:r>
              <a:rPr lang="en" altLang="ko-KR" dirty="0">
                <a:latin typeface="Trebuchet MS" panose="020B0603020202020204" pitchFamily="34" charset="0"/>
              </a:rPr>
              <a:t>Why?: </a:t>
            </a:r>
            <a:r>
              <a:rPr lang="en" altLang="en-US" dirty="0">
                <a:solidFill>
                  <a:schemeClr val="tx2"/>
                </a:solidFill>
                <a:latin typeface="Trebuchet MS" panose="020B0603020202020204" pitchFamily="34" charset="0"/>
              </a:rPr>
              <a:t>There is no need to convert index to address </a:t>
            </a:r>
            <a:r>
              <a:rPr lang="en" altLang="ko-KR" dirty="0">
                <a:solidFill>
                  <a:schemeClr val="tx2"/>
                </a:solidFill>
                <a:latin typeface="Trebuchet MS" panose="020B0603020202020204" pitchFamily="34" charset="0"/>
              </a:rPr>
              <a:t>.</a:t>
            </a:r>
          </a:p>
        </p:txBody>
      </p:sp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39750" y="2349500"/>
            <a:ext cx="3816350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ts val="1800"/>
              </a:lnSpc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get_sum1(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a[],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i 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sum = 0;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lang="en" altLang="en-US" sz="1600" dirty="0">
                <a:latin typeface="Trebuchet MS" pitchFamily="34" charset="0"/>
              </a:rPr>
              <a:t>( i = 0; i &lt; n; i ++ )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sum += a[ i ];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4500563" y="2349500"/>
            <a:ext cx="3743325" cy="28082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get_sum2(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a[], </a:t>
            </a:r>
            <a:r>
              <a:rPr lang="en" altLang="en-US" sz="1600" dirty="0" err="1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en-US" sz="1600" dirty="0">
                <a:latin typeface="Trebuchet MS" pitchFamily="34" charset="0"/>
              </a:rPr>
              <a:t> i , </a:t>
            </a:r>
            <a:r>
              <a:rPr lang="en" altLang="ko-KR" sz="1600" dirty="0">
                <a:latin typeface="Trebuchet MS" pitchFamily="34" charset="0"/>
              </a:rPr>
              <a:t>sum</a:t>
            </a: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=0 </a:t>
            </a:r>
            <a:r>
              <a:rPr lang="en" altLang="en-US" sz="1600" dirty="0">
                <a:latin typeface="Trebuchet MS" pitchFamily="34" charset="0"/>
              </a:rPr>
              <a:t>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en-US" sz="1600" dirty="0">
                <a:latin typeface="Trebuchet MS" pitchFamily="34" charset="0"/>
              </a:rPr>
              <a:t>*p;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p = a;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for </a:t>
            </a:r>
            <a:r>
              <a:rPr lang="en" altLang="en-US" sz="1600" dirty="0">
                <a:latin typeface="Trebuchet MS" pitchFamily="34" charset="0"/>
              </a:rPr>
              <a:t>( i = 0; i &lt; n; i ++ )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   sum += *p++;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en-US" sz="1600" dirty="0">
                <a:latin typeface="Trebuchet MS" pitchFamily="34" charset="0"/>
              </a:rPr>
              <a:t>sum;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en-US" sz="1600" dirty="0">
                <a:latin typeface="Trebuchet MS" pitchFamily="34" charset="0"/>
              </a:rPr>
              <a:t>}</a:t>
            </a:r>
          </a:p>
        </p:txBody>
      </p: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258888" y="5157788"/>
            <a:ext cx="2165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" altLang="en-US" i="1">
                <a:solidFill>
                  <a:srgbClr val="FF0000"/>
                </a:solidFill>
              </a:rPr>
              <a:t>Using index notation</a:t>
            </a:r>
          </a:p>
        </p:txBody>
      </p:sp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5651500" y="5126038"/>
            <a:ext cx="1403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" altLang="en-US" i="1">
                <a:solidFill>
                  <a:srgbClr val="FF0000"/>
                </a:solidFill>
              </a:rPr>
              <a:t>Using pointers</a:t>
            </a:r>
          </a:p>
        </p:txBody>
      </p:sp>
      <p:pic>
        <p:nvPicPr>
          <p:cNvPr id="25607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552450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7" descr="http://www.pauldesign.ru/honda/projects/gauges/speedometer_kmh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5492750"/>
            <a:ext cx="1008856" cy="1008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이등변 삼각형 1"/>
          <p:cNvSpPr/>
          <p:nvPr/>
        </p:nvSpPr>
        <p:spPr>
          <a:xfrm rot="18322808">
            <a:off x="1921923" y="5614025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이등변 삼각형 42"/>
          <p:cNvSpPr/>
          <p:nvPr/>
        </p:nvSpPr>
        <p:spPr>
          <a:xfrm rot="3063016">
            <a:off x="6411669" y="5519588"/>
            <a:ext cx="195287" cy="602538"/>
          </a:xfrm>
          <a:prstGeom prst="triangl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977CEF16-2CA7-4481-A81E-F6A01B75B08C}"/>
              </a:ext>
            </a:extLst>
          </p:cNvPr>
          <p:cNvSpPr/>
          <p:nvPr/>
        </p:nvSpPr>
        <p:spPr>
          <a:xfrm>
            <a:off x="6660232" y="620688"/>
            <a:ext cx="2376264" cy="151216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en-US" dirty="0"/>
              <a:t>When the compiler optimizes, the performance </a:t>
            </a:r>
            <a:r>
              <a:rPr lang="en" altLang="en-US" dirty="0" err="1"/>
              <a:t>becomes almost similar 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06245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Advantages of using pointers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72816"/>
            <a:ext cx="8253164" cy="4495800"/>
          </a:xfrm>
        </p:spPr>
        <p:txBody>
          <a:bodyPr>
            <a:normAutofit/>
          </a:bodyPr>
          <a:lstStyle/>
          <a:p>
            <a:r>
              <a:rPr lang="en" altLang="en-US" dirty="0"/>
              <a:t>You can create advanced data structures such as linked lists and binary trees </a:t>
            </a:r>
            <a:r>
              <a:rPr lang="en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" altLang="en-US" dirty="0"/>
              <a:t>Call by reference</a:t>
            </a:r>
          </a:p>
          <a:p>
            <a:pPr lvl="1"/>
            <a:r>
              <a:rPr lang="en" altLang="en-US" dirty="0"/>
              <a:t>You can change the value of a variable outside the function by using </a:t>
            </a:r>
            <a:br>
              <a:rPr lang="en" altLang="en-US" dirty="0"/>
            </a:br>
            <a:r>
              <a:rPr lang="en" altLang="en-US" dirty="0"/>
              <a:t>a pointer as a parameter </a:t>
            </a:r>
            <a:r>
              <a:rPr lang="en" altLang="ko-KR" dirty="0"/>
              <a:t>.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680961-CB60-6295-4689-E3C2DC413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5" y="2656207"/>
            <a:ext cx="4042938" cy="2043683"/>
          </a:xfrm>
          <a:prstGeom prst="rect">
            <a:avLst/>
          </a:prstGeom>
        </p:spPr>
      </p:pic>
      <p:pic>
        <p:nvPicPr>
          <p:cNvPr id="3074" name="Picture 2" descr="Binary tree - Wikipedia">
            <a:extLst>
              <a:ext uri="{FF2B5EF4-FFF2-40B4-BE49-F238E27FC236}">
                <a16:creationId xmlns:a16="http://schemas.microsoft.com/office/drawing/2014/main" id="{DF260E5A-6C0F-EF4C-6376-88314B7C1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438" y="2358604"/>
            <a:ext cx="207645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803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Advantages of using pointers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772816"/>
            <a:ext cx="8153400" cy="4495800"/>
          </a:xfrm>
        </p:spPr>
        <p:txBody>
          <a:bodyPr>
            <a:normAutofit/>
          </a:bodyPr>
          <a:lstStyle/>
          <a:p>
            <a:r>
              <a:rPr lang="en" altLang="en-US" dirty="0"/>
              <a:t>Memory mapping hardware</a:t>
            </a:r>
            <a:endParaRPr lang="en-US" altLang="ko-KR" dirty="0"/>
          </a:p>
          <a:p>
            <a:pPr lvl="1"/>
            <a:r>
              <a:rPr lang="en" altLang="en-US" dirty="0"/>
              <a:t>Memory-mapped hardware refers to hardware devices that can be accessed like memory </a:t>
            </a:r>
            <a:r>
              <a:rPr lang="en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" altLang="en-US" dirty="0"/>
              <a:t>Dynamic memory allocation</a:t>
            </a:r>
          </a:p>
          <a:p>
            <a:pPr lvl="1"/>
            <a:r>
              <a:rPr lang="en" altLang="en-US" dirty="0"/>
              <a:t>Covered in Chapter </a:t>
            </a:r>
            <a:r>
              <a:rPr lang="en" altLang="ko-KR" dirty="0"/>
              <a:t>17 .</a:t>
            </a:r>
          </a:p>
          <a:p>
            <a:pPr lvl="1"/>
            <a:r>
              <a:rPr lang="en" altLang="en-US" dirty="0"/>
              <a:t>To use dynamic memory, you must have a pointer </a:t>
            </a:r>
            <a:r>
              <a:rPr lang="en" altLang="ko-KR" dirty="0"/>
              <a:t>.</a:t>
            </a:r>
          </a:p>
        </p:txBody>
      </p:sp>
      <p:sp>
        <p:nvSpPr>
          <p:cNvPr id="128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08" name="Rectangle 8"/>
          <p:cNvSpPr>
            <a:spLocks noChangeArrowheads="1"/>
          </p:cNvSpPr>
          <p:nvPr/>
        </p:nvSpPr>
        <p:spPr bwMode="auto">
          <a:xfrm>
            <a:off x="0" y="25495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28010" name="Rectangle 10"/>
          <p:cNvSpPr>
            <a:spLocks noChangeArrowheads="1"/>
          </p:cNvSpPr>
          <p:nvPr/>
        </p:nvSpPr>
        <p:spPr bwMode="auto">
          <a:xfrm>
            <a:off x="0" y="2438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B7130AD-ED29-DE74-C304-F2FCF32E77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886" y="2780928"/>
            <a:ext cx="7777162" cy="792088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latin typeface="Trebuchet MS" pitchFamily="34" charset="0"/>
              </a:rPr>
              <a:t>volatile int * </a:t>
            </a:r>
            <a:r>
              <a:rPr lang="en" altLang="ko-KR" sz="1600" kern="0" dirty="0" err="1">
                <a:latin typeface="Trebuchet MS" pitchFamily="34" charset="0"/>
              </a:rPr>
              <a:t>hw_address </a:t>
            </a:r>
            <a:r>
              <a:rPr lang="en" altLang="ko-KR" sz="1600" kern="0" dirty="0">
                <a:latin typeface="Trebuchet MS" pitchFamily="34" charset="0"/>
              </a:rPr>
              <a:t>= (volatile int *)0x7FFF;</a:t>
            </a:r>
          </a:p>
          <a:p>
            <a:pPr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" altLang="ko-KR" sz="1600" kern="0" dirty="0">
                <a:latin typeface="Trebuchet MS" pitchFamily="34" charset="0"/>
              </a:rPr>
              <a:t>* </a:t>
            </a:r>
            <a:r>
              <a:rPr lang="en" altLang="ko-KR" sz="1600" kern="0" dirty="0" err="1">
                <a:latin typeface="Trebuchet MS" pitchFamily="34" charset="0"/>
              </a:rPr>
              <a:t>hw_address </a:t>
            </a:r>
            <a:r>
              <a:rPr lang="en" altLang="ko-KR" sz="1600" kern="0" dirty="0">
                <a:latin typeface="Trebuchet MS" pitchFamily="34" charset="0"/>
              </a:rPr>
              <a:t>= 0x0001; // </a:t>
            </a:r>
            <a:r>
              <a:rPr lang="en" altLang="en-US" sz="1600" kern="0" dirty="0">
                <a:latin typeface="Trebuchet MS" pitchFamily="34" charset="0"/>
              </a:rPr>
              <a:t>Write value </a:t>
            </a:r>
            <a:r>
              <a:rPr lang="en" altLang="ko-KR" sz="1600" kern="0" dirty="0">
                <a:latin typeface="Trebuchet MS" pitchFamily="34" charset="0"/>
              </a:rPr>
              <a:t>0x0001 </a:t>
            </a:r>
            <a:r>
              <a:rPr lang="en" altLang="en-US" sz="1600" kern="0" dirty="0">
                <a:latin typeface="Trebuchet MS" pitchFamily="34" charset="0"/>
              </a:rPr>
              <a:t>to the device at address </a:t>
            </a:r>
            <a:r>
              <a:rPr lang="en" altLang="ko-KR" sz="1600" kern="0" dirty="0">
                <a:latin typeface="Trebuchet MS" pitchFamily="34" charset="0"/>
              </a:rPr>
              <a:t>0x7FFF 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7703412-4EA5-4AAA-B285-CF95BA232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032" y="4581128"/>
            <a:ext cx="4673898" cy="2120119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0475" y="371475"/>
            <a:ext cx="7623175" cy="571500"/>
          </a:xfrm>
        </p:spPr>
        <p:txBody>
          <a:bodyPr>
            <a:normAutofit/>
          </a:bodyPr>
          <a:lstStyle/>
          <a:p>
            <a:r>
              <a:rPr lang="en" altLang="ko-KR" sz="2800"/>
              <a:t>Q &amp; A</a:t>
            </a:r>
          </a:p>
        </p:txBody>
      </p:sp>
      <p:pic>
        <p:nvPicPr>
          <p:cNvPr id="145411" name="Picture 3" descr="MCj02406990000[1]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978025"/>
            <a:ext cx="2797175" cy="202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5412" name="Picture 4" descr="MCj04165020000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913" y="2103438"/>
            <a:ext cx="1706562" cy="163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Address of variable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" altLang="en-US"/>
              <a:t>Operator to calculate the address of a variable </a:t>
            </a:r>
            <a:r>
              <a:rPr lang="en" altLang="ko-KR"/>
              <a:t>: &amp;</a:t>
            </a:r>
          </a:p>
          <a:p>
            <a:r>
              <a:rPr lang="en" altLang="en-US"/>
              <a:t>Address of variable </a:t>
            </a:r>
            <a:r>
              <a:rPr lang="en" altLang="ko-KR"/>
              <a:t>i : &amp;i</a:t>
            </a:r>
          </a:p>
        </p:txBody>
      </p:sp>
      <p:sp>
        <p:nvSpPr>
          <p:cNvPr id="137221" name="Rectangle 5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137223" name="Rectangle 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656A928-E37D-4F69-A193-F994A1B9F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1400"/>
            <a:ext cx="9144000" cy="19998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Address of variable</a:t>
            </a:r>
          </a:p>
        </p:txBody>
      </p:sp>
      <p:sp>
        <p:nvSpPr>
          <p:cNvPr id="98468" name="Rectangle 164"/>
          <p:cNvSpPr>
            <a:spLocks noChangeArrowheads="1"/>
          </p:cNvSpPr>
          <p:nvPr/>
        </p:nvSpPr>
        <p:spPr bwMode="auto">
          <a:xfrm>
            <a:off x="0" y="28336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sp>
        <p:nvSpPr>
          <p:cNvPr id="98469" name="Rectangle 165"/>
          <p:cNvSpPr>
            <a:spLocks noChangeArrowheads="1"/>
          </p:cNvSpPr>
          <p:nvPr/>
        </p:nvSpPr>
        <p:spPr bwMode="auto">
          <a:xfrm>
            <a:off x="899592" y="1774230"/>
            <a:ext cx="7777162" cy="3239690"/>
          </a:xfrm>
          <a:prstGeom prst="rect">
            <a:avLst/>
          </a:prstGeom>
          <a:solidFill>
            <a:srgbClr val="FFFFCC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int </a:t>
            </a:r>
            <a:r>
              <a:rPr lang="en" altLang="ko-KR" sz="1600" dirty="0">
                <a:latin typeface="Trebuchet MS" pitchFamily="34" charset="0"/>
              </a:rPr>
              <a:t>main(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void </a:t>
            </a:r>
            <a:r>
              <a:rPr lang="en" altLang="ko-KR" sz="1600" dirty="0">
                <a:latin typeface="Trebuchet MS" pitchFamily="34" charset="0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itchFamily="34" charset="0"/>
              </a:rPr>
              <a:t>{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int</a:t>
            </a:r>
            <a:r>
              <a:rPr lang="en" altLang="ko-KR" sz="1600" dirty="0">
                <a:latin typeface="Trebuchet MS" pitchFamily="34" charset="0"/>
              </a:rPr>
              <a:t> </a:t>
            </a:r>
            <a:r>
              <a:rPr lang="en" altLang="ko-KR" sz="1600" dirty="0" err="1">
                <a:latin typeface="Trebuchet MS" pitchFamily="34" charset="0"/>
              </a:rPr>
              <a:t>i </a:t>
            </a:r>
            <a:r>
              <a:rPr lang="en" altLang="ko-KR" sz="1600" dirty="0">
                <a:latin typeface="Trebuchet MS" pitchFamily="34" charset="0"/>
              </a:rPr>
              <a:t>= 10;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char </a:t>
            </a:r>
            <a:r>
              <a:rPr lang="en" altLang="ko-KR" sz="1600" dirty="0">
                <a:latin typeface="Trebuchet MS" pitchFamily="34" charset="0"/>
              </a:rPr>
              <a:t>c = 69;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latin typeface="Trebuchet MS" pitchFamily="34" charset="0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float </a:t>
            </a:r>
            <a:r>
              <a:rPr lang="en" altLang="ko-KR" sz="1600" dirty="0">
                <a:latin typeface="Trebuchet MS" pitchFamily="34" charset="0"/>
              </a:rPr>
              <a:t>f = 12.3;</a:t>
            </a: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endParaRPr lang="en-US" altLang="ko-KR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ko-KR" sz="1600" dirty="0">
                <a:latin typeface="Trebuchet MS" pitchFamily="34" charset="0"/>
              </a:rPr>
              <a:t> printf (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</a:rPr>
              <a:t>"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Address of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</a:rPr>
              <a:t>i : %p\n" </a:t>
            </a:r>
            <a:r>
              <a:rPr lang="en" altLang="ko-KR" sz="1600" dirty="0">
                <a:latin typeface="Trebuchet MS" pitchFamily="34" charset="0"/>
              </a:rPr>
              <a:t>, &amp;i );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Print address of </a:t>
            </a:r>
            <a:endParaRPr lang="ko-KR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printf ( "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Address of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</a:rPr>
              <a:t>c : %p\n" </a:t>
            </a:r>
            <a:r>
              <a:rPr lang="en" altLang="ko-KR" sz="1600" dirty="0">
                <a:latin typeface="Trebuchet MS" pitchFamily="34" charset="0"/>
              </a:rPr>
              <a:t>, &amp;c);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Print address of </a:t>
            </a:r>
            <a:endParaRPr lang="ko-KR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latin typeface="Trebuchet MS" pitchFamily="34" charset="0"/>
              </a:rPr>
              <a:t>printf ( "</a:t>
            </a:r>
            <a:r>
              <a:rPr lang="en" altLang="en-US" sz="1600" dirty="0">
                <a:solidFill>
                  <a:srgbClr val="800000"/>
                </a:solidFill>
                <a:latin typeface="Trebuchet MS" pitchFamily="34" charset="0"/>
              </a:rPr>
              <a:t>Address of </a:t>
            </a:r>
            <a:r>
              <a:rPr lang="en" altLang="ko-KR" sz="1600" dirty="0">
                <a:solidFill>
                  <a:srgbClr val="800000"/>
                </a:solidFill>
                <a:latin typeface="Trebuchet MS" pitchFamily="34" charset="0"/>
              </a:rPr>
              <a:t>f : %p\n" </a:t>
            </a:r>
            <a:r>
              <a:rPr lang="en" altLang="ko-KR" sz="1600" dirty="0">
                <a:latin typeface="Trebuchet MS" pitchFamily="34" charset="0"/>
              </a:rPr>
              <a:t>, &amp;f); </a:t>
            </a:r>
            <a:r>
              <a:rPr lang="en" altLang="ko-KR" sz="1600" dirty="0">
                <a:solidFill>
                  <a:srgbClr val="008000"/>
                </a:solidFill>
                <a:latin typeface="Trebuchet MS" pitchFamily="34" charset="0"/>
              </a:rPr>
              <a:t>// </a:t>
            </a:r>
            <a:r>
              <a:rPr lang="en" altLang="en-US" sz="1600" dirty="0">
                <a:solidFill>
                  <a:srgbClr val="008000"/>
                </a:solidFill>
                <a:latin typeface="Trebuchet MS" pitchFamily="34" charset="0"/>
              </a:rPr>
              <a:t>Print address of </a:t>
            </a:r>
            <a:endParaRPr lang="ko-KR" altLang="en-US" sz="1600" dirty="0">
              <a:latin typeface="Trebuchet MS" pitchFamily="34" charset="0"/>
            </a:endParaRPr>
          </a:p>
          <a:p>
            <a:pPr marL="800100" lvl="1" indent="-342900">
              <a:spcBef>
                <a:spcPct val="20000"/>
              </a:spcBef>
              <a:buClr>
                <a:schemeClr val="folHlink"/>
              </a:buClr>
            </a:pPr>
            <a:r>
              <a:rPr lang="en" altLang="en-US" sz="1600" dirty="0">
                <a:latin typeface="Trebuchet MS" pitchFamily="34" charset="0"/>
              </a:rPr>
              <a:t> </a:t>
            </a:r>
            <a:r>
              <a:rPr lang="en" altLang="ko-KR" sz="1600" dirty="0">
                <a:solidFill>
                  <a:srgbClr val="0000FF"/>
                </a:solidFill>
                <a:latin typeface="Trebuchet MS" pitchFamily="34" charset="0"/>
              </a:rPr>
              <a:t>return </a:t>
            </a:r>
            <a:r>
              <a:rPr lang="en" altLang="ko-KR" sz="1600" dirty="0">
                <a:latin typeface="Trebuchet MS" pitchFamily="34" charset="0"/>
              </a:rPr>
              <a:t>0;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Font typeface="Symbol" pitchFamily="18" charset="2"/>
              <a:buNone/>
            </a:pPr>
            <a:r>
              <a:rPr lang="en" altLang="ko-KR" sz="1600" dirty="0">
                <a:latin typeface="Trebuchet MS" pitchFamily="34" charset="0"/>
              </a:rPr>
              <a:t>}</a:t>
            </a:r>
          </a:p>
        </p:txBody>
      </p:sp>
      <p:sp>
        <p:nvSpPr>
          <p:cNvPr id="98471" name="Rectangle 167"/>
          <p:cNvSpPr>
            <a:spLocks noChangeArrowheads="1"/>
          </p:cNvSpPr>
          <p:nvPr/>
        </p:nvSpPr>
        <p:spPr bwMode="auto">
          <a:xfrm>
            <a:off x="0" y="3127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48483CD-7D7A-4135-BA31-0B248AC5A33B}"/>
              </a:ext>
            </a:extLst>
          </p:cNvPr>
          <p:cNvGrpSpPr/>
          <p:nvPr/>
        </p:nvGrpSpPr>
        <p:grpSpPr>
          <a:xfrm>
            <a:off x="5580113" y="4726694"/>
            <a:ext cx="3402753" cy="1776996"/>
            <a:chOff x="4515439" y="815788"/>
            <a:chExt cx="4186606" cy="1316231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C16BB38-79A5-4000-A30B-DF9B5B7E8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98755" y="1781959"/>
              <a:ext cx="745785" cy="35006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05C6FF7-5FAE-4A00-B3B5-E84EF355ED01}"/>
                </a:ext>
              </a:extLst>
            </p:cNvPr>
            <p:cNvSpPr/>
            <p:nvPr/>
          </p:nvSpPr>
          <p:spPr>
            <a:xfrm>
              <a:off x="4515439" y="815788"/>
              <a:ext cx="4186606" cy="1123893"/>
            </a:xfrm>
            <a:prstGeom prst="rect">
              <a:avLst/>
            </a:prstGeom>
            <a:solidFill>
              <a:srgbClr val="1F6EA7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en" altLang="ko-KR" sz="1600" dirty="0" err="1">
                  <a:solidFill>
                    <a:schemeClr val="bg1"/>
                  </a:solidFill>
                  <a:latin typeface="Trebuchet MS" panose="020B0603020202020204" pitchFamily="34" charset="0"/>
                </a:rPr>
                <a:t>i </a:t>
              </a:r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's address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: 0000003D69DDF974</a:t>
              </a:r>
            </a:p>
            <a:p>
              <a:pPr algn="just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Address of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c : 0000003D69DDF994</a:t>
              </a:r>
            </a:p>
            <a:p>
              <a:pPr algn="just"/>
              <a:r>
                <a:rPr lang="en" altLang="en-US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Address of </a:t>
              </a:r>
              <a:r>
                <a:rPr lang="en" altLang="ko-KR" sz="1600" dirty="0">
                  <a:solidFill>
                    <a:schemeClr val="bg1"/>
                  </a:solidFill>
                  <a:latin typeface="Trebuchet MS" panose="020B0603020202020204" pitchFamily="34" charset="0"/>
                </a:rPr>
                <a:t>f : 0000003D69DDF9B8</a:t>
              </a:r>
            </a:p>
          </p:txBody>
        </p:sp>
      </p:grpSp>
      <p:sp>
        <p:nvSpPr>
          <p:cNvPr id="2" name="AutoShape 49">
            <a:extLst>
              <a:ext uri="{FF2B5EF4-FFF2-40B4-BE49-F238E27FC236}">
                <a16:creationId xmlns:a16="http://schemas.microsoft.com/office/drawing/2014/main" id="{0C1E05D4-6BA4-6BF1-BF14-F234B493D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6096" y="1419583"/>
            <a:ext cx="3393713" cy="1281486"/>
          </a:xfrm>
          <a:prstGeom prst="wedgeEllipseCallout">
            <a:avLst>
              <a:gd name="adj1" fmla="val 13571"/>
              <a:gd name="adj2" fmla="val 669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" altLang="en-US" sz="1400" dirty="0">
                <a:solidFill>
                  <a:schemeClr val="bg1"/>
                </a:solidFill>
              </a:rPr>
              <a:t>The program</a:t>
            </a:r>
            <a:r>
              <a:rPr lang="en" altLang="ko-KR" sz="1400" dirty="0">
                <a:solidFill>
                  <a:schemeClr val="bg1"/>
                </a:solidFill>
              </a:rPr>
              <a:t> </a:t>
            </a:r>
            <a:r>
              <a:rPr lang="en" altLang="en-US" sz="1400" dirty="0">
                <a:solidFill>
                  <a:schemeClr val="bg1"/>
                </a:solidFill>
              </a:rPr>
              <a:t>The address will be different each time you run it </a:t>
            </a:r>
            <a:r>
              <a:rPr lang="en" altLang="ko-KR" sz="1400" dirty="0">
                <a:solidFill>
                  <a:schemeClr val="bg1"/>
                </a:solidFill>
              </a:rPr>
              <a:t>.</a:t>
            </a:r>
            <a:endParaRPr lang="en-US" altLang="ko-KR" sz="1400" dirty="0">
              <a:solidFill>
                <a:schemeClr val="bg1"/>
              </a:solidFill>
            </a:endParaRPr>
          </a:p>
        </p:txBody>
      </p:sp>
      <p:pic>
        <p:nvPicPr>
          <p:cNvPr id="3" name="Picture 4" descr="Profesor de dibujos animados | Vectores de dominio público">
            <a:extLst>
              <a:ext uri="{FF2B5EF4-FFF2-40B4-BE49-F238E27FC236}">
                <a16:creationId xmlns:a16="http://schemas.microsoft.com/office/drawing/2014/main" id="{5C6FF318-AB17-B79A-17A0-94D8CE40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2925" y="2969647"/>
            <a:ext cx="793571" cy="105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95174-E67A-424D-911D-51929819D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 dirty="0"/>
              <a:t>caution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040FB-A166-48CF-A039-63C9C2F06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263830" cy="4351338"/>
          </a:xfrm>
        </p:spPr>
        <p:txBody>
          <a:bodyPr/>
          <a:lstStyle/>
          <a:p>
            <a:r>
              <a:rPr lang="en" altLang="en-US" dirty="0"/>
              <a:t>Be careful when declaring multiple pointer variables on one line</a:t>
            </a:r>
            <a:r>
              <a:rPr lang="en" altLang="ko-KR" dirty="0"/>
              <a:t>. </a:t>
            </a:r>
            <a:r>
              <a:rPr lang="en" altLang="en-US" dirty="0"/>
              <a:t>Declaring them as follows is incorrect </a:t>
            </a:r>
            <a:r>
              <a:rPr lang="en" altLang="ko-KR" dirty="0"/>
              <a:t>:</a:t>
            </a:r>
          </a:p>
          <a:p>
            <a:pPr lvl="1"/>
            <a:r>
              <a:rPr lang="en" altLang="ko-KR" dirty="0"/>
              <a:t>int *p1, p2, p3; // (×) p2 </a:t>
            </a:r>
            <a:r>
              <a:rPr lang="en" altLang="en-US" dirty="0"/>
              <a:t>and </a:t>
            </a:r>
            <a:r>
              <a:rPr lang="en" altLang="ko-KR" dirty="0"/>
              <a:t>p3 </a:t>
            </a:r>
            <a:r>
              <a:rPr lang="en" altLang="en-US" dirty="0"/>
              <a:t>become integer variables </a:t>
            </a:r>
            <a:r>
              <a:rPr lang="en" altLang="ko-KR" dirty="0"/>
              <a:t>.</a:t>
            </a:r>
          </a:p>
          <a:p>
            <a:endParaRPr lang="en-US" altLang="ko-KR" dirty="0"/>
          </a:p>
          <a:p>
            <a:r>
              <a:rPr lang="en" altLang="en-US" dirty="0"/>
              <a:t>To declare correctly, you must do the following </a:t>
            </a:r>
            <a:r>
              <a:rPr lang="en" altLang="ko-KR" dirty="0"/>
              <a:t>:</a:t>
            </a:r>
          </a:p>
          <a:p>
            <a:pPr lvl="1"/>
            <a:r>
              <a:rPr lang="en" altLang="ko-KR" dirty="0"/>
              <a:t>int *p1, *p2, *p3; // (○) p2 </a:t>
            </a:r>
            <a:r>
              <a:rPr lang="en" altLang="en-US" dirty="0"/>
              <a:t>and </a:t>
            </a:r>
            <a:r>
              <a:rPr lang="en" altLang="ko-KR" dirty="0"/>
              <a:t>p3 </a:t>
            </a:r>
            <a:r>
              <a:rPr lang="en" altLang="en-US" dirty="0"/>
              <a:t>are </a:t>
            </a:r>
            <a:r>
              <a:rPr lang="en-US" altLang="en-US" dirty="0"/>
              <a:t>pointer</a:t>
            </a:r>
            <a:r>
              <a:rPr lang="en" altLang="en-US" dirty="0"/>
              <a:t> variables </a:t>
            </a:r>
            <a:r>
              <a:rPr lang="en-US" altLang="en-US" dirty="0"/>
              <a:t>of </a:t>
            </a:r>
            <a:r>
              <a:rPr lang="en" altLang="en-US" dirty="0"/>
              <a:t>integer </a:t>
            </a:r>
            <a:r>
              <a:rPr lang="en-US" altLang="en-US" dirty="0"/>
              <a:t>type</a:t>
            </a:r>
            <a:r>
              <a:rPr lang="en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10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" altLang="en-US"/>
              <a:t>Declaration of a pointer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" altLang="en-US" kern="0" dirty="0">
                <a:latin typeface="+mj-ea"/>
              </a:rPr>
              <a:t>Pointer </a:t>
            </a:r>
            <a:r>
              <a:rPr lang="en" altLang="ko-KR" kern="0" dirty="0">
                <a:latin typeface="+mj-ea"/>
              </a:rPr>
              <a:t>: </a:t>
            </a:r>
            <a:r>
              <a:rPr lang="en" altLang="en-US" kern="0" dirty="0">
                <a:latin typeface="+mj-ea"/>
              </a:rPr>
              <a:t>A variable that holds the address of a variable.</a:t>
            </a:r>
          </a:p>
          <a:p>
            <a:endParaRPr lang="ko-KR" altLang="en-US" sz="1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3F3FFC-2F1D-4B6C-A344-4142F3EA6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2345938"/>
            <a:ext cx="8676456" cy="437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141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2323</TotalTime>
  <Words>3957</Words>
  <Application>Microsoft Office PowerPoint</Application>
  <PresentationFormat>화면 슬라이드 쇼(4:3)</PresentationFormat>
  <Paragraphs>617</Paragraphs>
  <Slides>57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57</vt:i4>
      </vt:variant>
    </vt:vector>
  </HeadingPairs>
  <TitlesOfParts>
    <vt:vector size="77" baseType="lpstr">
      <vt:lpstr>HY얕은샘물M</vt:lpstr>
      <vt:lpstr>MD이솝체</vt:lpstr>
      <vt:lpstr>강낭콩</vt:lpstr>
      <vt:lpstr>굴림</vt:lpstr>
      <vt:lpstr>돋움체</vt:lpstr>
      <vt:lpstr>맑은 고딕</vt:lpstr>
      <vt:lpstr>바탕</vt:lpstr>
      <vt:lpstr>새굴림</vt:lpstr>
      <vt:lpstr>한양신명조</vt:lpstr>
      <vt:lpstr>휴먼명조</vt:lpstr>
      <vt:lpstr>Arial</vt:lpstr>
      <vt:lpstr>Century Schoolbook</vt:lpstr>
      <vt:lpstr>Lucida Calligraphy</vt:lpstr>
      <vt:lpstr>Lucida Console</vt:lpstr>
      <vt:lpstr>Symbol</vt:lpstr>
      <vt:lpstr>Trebuchet MS</vt:lpstr>
      <vt:lpstr>Tw Cen MT</vt:lpstr>
      <vt:lpstr>Wingdings</vt:lpstr>
      <vt:lpstr>가을</vt:lpstr>
      <vt:lpstr>Office 테마</vt:lpstr>
      <vt:lpstr>Ch.11 Pointers</vt:lpstr>
      <vt:lpstr>What you will learn in this chapter</vt:lpstr>
      <vt:lpstr>What is a pointer ?</vt:lpstr>
      <vt:lpstr>Where is it stored in the variable ?</vt:lpstr>
      <vt:lpstr>Variables and Memory</vt:lpstr>
      <vt:lpstr>Address of variable</vt:lpstr>
      <vt:lpstr>Address of variable</vt:lpstr>
      <vt:lpstr>caution</vt:lpstr>
      <vt:lpstr>Declaration of a pointer</vt:lpstr>
      <vt:lpstr>Pointer's Initialization : Initialize to absolute address</vt:lpstr>
      <vt:lpstr>Assign the variables to pointers</vt:lpstr>
      <vt:lpstr>Declaration of various pointers</vt:lpstr>
      <vt:lpstr>Example</vt:lpstr>
      <vt:lpstr>reference</vt:lpstr>
      <vt:lpstr>Indirect reference operator</vt:lpstr>
      <vt:lpstr>Interpretation of indirect reference operators</vt:lpstr>
      <vt:lpstr>&amp; operator and * operator</vt:lpstr>
      <vt:lpstr>Pointer Example #1</vt:lpstr>
      <vt:lpstr>Pointer Example #2</vt:lpstr>
      <vt:lpstr>Pointer Example #3</vt:lpstr>
      <vt:lpstr>Cautions when using pointers</vt:lpstr>
      <vt:lpstr>Cautions when using pointers</vt:lpstr>
      <vt:lpstr>Cautions when using pointers</vt:lpstr>
      <vt:lpstr>Cautions when using pointers</vt:lpstr>
      <vt:lpstr>Pointer arithmetic</vt:lpstr>
      <vt:lpstr>Increment operation example</vt:lpstr>
      <vt:lpstr>Increment and decrement operations of pointers</vt:lpstr>
      <vt:lpstr>Indirect reference operator and increment/decrement operator</vt:lpstr>
      <vt:lpstr>Indirect reference operator and increment/decrement operator</vt:lpstr>
      <vt:lpstr>Type conversion of pointers</vt:lpstr>
      <vt:lpstr>Example</vt:lpstr>
      <vt:lpstr>reference </vt:lpstr>
      <vt:lpstr>Check points</vt:lpstr>
      <vt:lpstr>How to transfer acquisition</vt:lpstr>
      <vt:lpstr>swap() function #1 ( call by value )</vt:lpstr>
      <vt:lpstr>Call by value</vt:lpstr>
      <vt:lpstr>swap() function #2 ( call by reference )</vt:lpstr>
      <vt:lpstr>Call by reference</vt:lpstr>
      <vt:lpstr>scanf () function </vt:lpstr>
      <vt:lpstr>Note : How to prevent a function from changing a value through a pointer ?</vt:lpstr>
      <vt:lpstr>Example</vt:lpstr>
      <vt:lpstr>Return more than two results</vt:lpstr>
      <vt:lpstr>Cautions when returning a pointer</vt:lpstr>
      <vt:lpstr>Pointers and Arrays</vt:lpstr>
      <vt:lpstr>Pointers and Arrays</vt:lpstr>
      <vt:lpstr>Example</vt:lpstr>
      <vt:lpstr>Pointers and Arrays</vt:lpstr>
      <vt:lpstr>Using pointers like arrays</vt:lpstr>
      <vt:lpstr>A pointer can also be used as an array name.</vt:lpstr>
      <vt:lpstr>Array parameters</vt:lpstr>
      <vt:lpstr>Array parameters</vt:lpstr>
      <vt:lpstr>PowerPoint 프레젠테이션</vt:lpstr>
      <vt:lpstr>The following two methods are completely equivalent :</vt:lpstr>
      <vt:lpstr>Advantages of using pointers</vt:lpstr>
      <vt:lpstr>Advantages of using pointers</vt:lpstr>
      <vt:lpstr>Advantages of using pointers</vt:lpstr>
      <vt:lpstr>Q &amp; A</vt:lpstr>
    </vt:vector>
  </TitlesOfParts>
  <Company>web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11장 포인터</dc:title>
  <dc:creator>web</dc:creator>
  <cp:lastModifiedBy>Administrator</cp:lastModifiedBy>
  <cp:revision>847</cp:revision>
  <dcterms:created xsi:type="dcterms:W3CDTF">2007-11-08T01:24:05Z</dcterms:created>
  <dcterms:modified xsi:type="dcterms:W3CDTF">2025-04-04T06:24:25Z</dcterms:modified>
</cp:coreProperties>
</file>