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45" r:id="rId2"/>
  </p:sldMasterIdLst>
  <p:sldIdLst>
    <p:sldId id="41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418" r:id="rId18"/>
    <p:sldId id="404" r:id="rId19"/>
    <p:sldId id="348" r:id="rId20"/>
    <p:sldId id="414" r:id="rId21"/>
    <p:sldId id="349" r:id="rId22"/>
    <p:sldId id="350" r:id="rId23"/>
    <p:sldId id="405" r:id="rId24"/>
    <p:sldId id="351" r:id="rId25"/>
    <p:sldId id="352" r:id="rId26"/>
    <p:sldId id="419" r:id="rId27"/>
    <p:sldId id="353" r:id="rId28"/>
    <p:sldId id="354" r:id="rId29"/>
    <p:sldId id="355" r:id="rId30"/>
    <p:sldId id="356" r:id="rId31"/>
    <p:sldId id="357" r:id="rId32"/>
    <p:sldId id="415" r:id="rId33"/>
    <p:sldId id="358" r:id="rId34"/>
    <p:sldId id="416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406" r:id="rId44"/>
    <p:sldId id="367" r:id="rId45"/>
    <p:sldId id="368" r:id="rId46"/>
    <p:sldId id="420" r:id="rId47"/>
    <p:sldId id="369" r:id="rId48"/>
    <p:sldId id="407" r:id="rId49"/>
    <p:sldId id="370" r:id="rId50"/>
    <p:sldId id="371" r:id="rId51"/>
    <p:sldId id="417" r:id="rId52"/>
    <p:sldId id="372" r:id="rId53"/>
    <p:sldId id="373" r:id="rId54"/>
    <p:sldId id="421" r:id="rId55"/>
    <p:sldId id="393" r:id="rId56"/>
    <p:sldId id="394" r:id="rId57"/>
    <p:sldId id="395" r:id="rId58"/>
    <p:sldId id="375" r:id="rId59"/>
    <p:sldId id="376" r:id="rId60"/>
    <p:sldId id="377" r:id="rId61"/>
    <p:sldId id="396" r:id="rId62"/>
    <p:sldId id="378" r:id="rId63"/>
    <p:sldId id="379" r:id="rId64"/>
    <p:sldId id="381" r:id="rId65"/>
    <p:sldId id="380" r:id="rId66"/>
    <p:sldId id="383" r:id="rId67"/>
    <p:sldId id="384" r:id="rId68"/>
    <p:sldId id="385" r:id="rId69"/>
    <p:sldId id="386" r:id="rId70"/>
    <p:sldId id="387" r:id="rId71"/>
    <p:sldId id="390" r:id="rId72"/>
    <p:sldId id="391" r:id="rId73"/>
    <p:sldId id="392" r:id="rId74"/>
  </p:sldIdLst>
  <p:sldSz cx="9144000" cy="6858000" type="screen4x3"/>
  <p:notesSz cx="6858000" cy="9144000"/>
  <p:defaultTextStyle>
    <a:defPPr>
      <a:defRPr lang="en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CCECFF"/>
    <a:srgbClr val="B9FFB9"/>
    <a:srgbClr val="CC99FF"/>
    <a:srgbClr val="AE4DFF"/>
    <a:srgbClr val="FF00FF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4" autoAdjust="0"/>
    <p:restoredTop sz="95340" autoAdjust="0"/>
  </p:normalViewPr>
  <p:slideViewPr>
    <p:cSldViewPr>
      <p:cViewPr varScale="1">
        <p:scale>
          <a:sx n="125" d="100"/>
          <a:sy n="125" d="100"/>
        </p:scale>
        <p:origin x="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9A223-DE56-4C24-BCDB-D3044B3E54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18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4B77549-45B2-4360-AAF8-DEA0AFBA4D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0933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05F4-EC33-4BC9-9967-2B356054EF7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358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53B1787-A837-4D46-8430-F5F53DFA2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3770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81144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81447-0806-43D9-A542-AFA4E7BBE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D1E63C-D9D8-4473-B6A6-40B127C34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00FE7-21CD-4B06-8E27-F7948D07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DD17F-2AAD-4C54-8810-04A7E162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0538F-30B6-48C9-BF1D-8F26C8DF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9A223-DE56-4C24-BCDB-D3044B3E54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18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1F4E8-0580-490B-9818-D6C892E5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E1EFF-95BF-4630-A47F-B23A5393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AAF25-6E62-4F72-89E1-609ECFDB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F2CAB-7F6A-4350-8140-BE293440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BEAD8-A570-4E36-BFEF-5D4E7288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29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6F902-62FC-4FA2-AC71-C642849F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4318E-F1E0-44FF-871F-739CB8A3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CCA9F-B0F9-45FD-B3F2-C2520E3D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BEEF2-8819-4AE0-94F5-F72E726A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9715D-A64D-4A60-9B97-7BA0C27D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2A18A8-4E71-4253-80C9-50DA6A08855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6623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2624A-239D-4344-91FF-F831F858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F8BC6-A94F-4DAB-BB9D-03A19D48B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46E63-22B3-4A58-8AD0-287C59D1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C3EB12-DE92-430D-AC03-C05FBCED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8EF66-8FC3-42EE-9E41-BDCB7B73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B1C678-25C9-425F-8DD5-938BB7B5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1169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0332-2264-4668-A305-BC917631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EE703F-17B5-46AD-8C55-2577F0F5B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3D853-217A-4DC1-B7ED-0CC51D873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89498D-7046-49BC-BA4F-B44E50C5E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C8AB8F-E5BF-4A83-8302-61B9C2D35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4F47FF-2D64-4505-99C1-1D32DEB4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9DD0E-57D7-4B2D-943C-E08F7B59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0CA60C-5663-4617-9754-655D0257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C3CCD-59FC-450C-B8F2-13F11613F2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256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614A5-A48D-4957-BF17-59E04E11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97558-0F0F-4480-A2DD-95155871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DC05F1-BE81-4A12-AF3B-72C667CD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F1CEFF-D3E1-423E-A5F6-AD53C8CD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25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3498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D1C6BF-6063-49BE-B9EE-5A67CDFB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282529-5E27-493E-9DD9-FBDFE654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A26400-F700-427B-AFEB-9F2C21ED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7357E-4510-4AF1-8DAB-F0AC425451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8898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D05EC-41FE-4A4A-8C01-7C163954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C3C5C-8B5D-4E80-9946-9EBE74C36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DFC42E-6E2E-44FB-81D7-38A5EF82F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8D304-A94E-45C8-9131-57BBD4B6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519EC-42E8-4A8B-9CE5-815E0C8C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71422-4000-4563-927C-ACFB4C02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CF7FE-E46E-47AA-BA4D-87AC7D9AEB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62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CBB74-F134-469D-BE7C-696EF6D2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2031F3-DB73-4598-A29C-A195588AE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330F6D-1A1B-478F-AE65-4B7263D05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F4EC4-3CC7-47AA-8410-E0898057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62454-4718-4D7B-9CA4-705503CA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C1C60F-B8D8-415B-A5B5-17428F8D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77549-45B2-4360-AAF8-DEA0AFBA4D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9204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59100-C5F1-4E75-A95F-C02C435C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140CE-8FA7-4466-AEE9-9A4A81EAA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8F9CC-5A92-4E1E-8D92-96475CEA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5401F-599E-461E-A736-B4771D18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1DFEC-D6EF-4BE8-A750-67428569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05F4-EC33-4BC9-9967-2B356054EF7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2510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28DCC-2610-40CD-839F-C2DDE08F2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498ED3-004B-4688-ADC1-39BBCCB76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83644-10D5-430C-9C01-ECA70FB6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062F8-196D-483F-B56F-D1EDDB1D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F28D9-5C1A-43B2-AAFB-357574A3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B1787-A837-4D46-8430-F5F53DFA2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0178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17E4B-F92A-45EE-BAC6-1D60B6FE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892F49-87ED-4060-8F47-DD692A9B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A993E1-619A-49CF-8273-4376DB9D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CC6B05-8885-4527-B095-9D502252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A798EF6D-AF93-4BA9-84AF-4B168A057B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7172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17E4B-F92A-45EE-BAC6-1D60B6FE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892F49-87ED-4060-8F47-DD692A9B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A993E1-619A-49CF-8273-4376DB9D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CC6B05-8885-4527-B095-9D502252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A798EF6D-AF93-4BA9-84AF-4B168A057B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153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2A18A8-4E71-4253-80C9-50DA6A08855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502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40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40C3CCD-59FC-450C-B8F2-13F11613F2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6721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24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E7357E-4510-4AF1-8DAB-F0AC425451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495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DCF7FE-E46E-47AA-BA4D-87AC7D9AEB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274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74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44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10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70619E-51C4-4A38-88CA-D0727A9E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603C2-B9E9-45ED-8E74-EB5D67699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94A39-DCCD-49DD-B06D-81F293315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DB4D6-EB35-4B63-A5E0-C5448520F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AA4A8-7421-417D-BF80-162204F9A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66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en-US" dirty="0"/>
              <a:t>Ch.</a:t>
            </a:r>
            <a:r>
              <a:rPr lang="en" altLang="ko-KR" dirty="0"/>
              <a:t>13 </a:t>
            </a:r>
            <a:r>
              <a:rPr lang="en" altLang="en-US" dirty="0"/>
              <a:t>Structure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Example of a structure declaration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90423" y="1916361"/>
            <a:ext cx="3959225" cy="12430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Screen coordinates made up of x 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400" dirty="0" err="1">
                <a:solidFill>
                  <a:srgbClr val="0000FF"/>
                </a:solidFill>
                <a:latin typeface="Trebuchet MS" pitchFamily="34" charset="0"/>
              </a:rPr>
              <a:t>struct </a:t>
            </a:r>
            <a:r>
              <a:rPr lang="en" altLang="ko-KR" sz="1400" dirty="0">
                <a:latin typeface="Trebuchet MS" pitchFamily="34" charset="0"/>
              </a:rPr>
              <a:t>point 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ko-KR" sz="1400" dirty="0">
                <a:latin typeface="Trebuchet MS" pitchFamily="34" charset="0"/>
              </a:rPr>
              <a:t> </a:t>
            </a:r>
            <a:r>
              <a:rPr lang="en" altLang="ko-KR" sz="14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400" dirty="0">
                <a:latin typeface="Trebuchet MS" pitchFamily="34" charset="0"/>
              </a:rPr>
              <a:t>x; </a:t>
            </a:r>
            <a:r>
              <a:rPr lang="en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x </a:t>
            </a:r>
            <a:r>
              <a:rPr lang="en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coordinate</a:t>
            </a:r>
            <a:endParaRPr lang="ko-KR" altLang="en-US" sz="14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itchFamily="34" charset="0"/>
              </a:rPr>
              <a:t> </a:t>
            </a:r>
            <a:r>
              <a:rPr lang="en" altLang="ko-KR" sz="14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400" dirty="0">
                <a:latin typeface="Trebuchet MS" pitchFamily="34" charset="0"/>
              </a:rPr>
              <a:t>y; </a:t>
            </a:r>
            <a:r>
              <a:rPr lang="en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y </a:t>
            </a:r>
            <a:r>
              <a:rPr lang="en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coordinate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400" dirty="0">
                <a:latin typeface="Trebuchet MS" pitchFamily="34" charset="0"/>
              </a:rPr>
              <a:t>};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12775" y="3717032"/>
            <a:ext cx="3959225" cy="12430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Complex number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solidFill>
                  <a:srgbClr val="0000FF"/>
                </a:solidFill>
                <a:latin typeface="Trebuchet MS" pitchFamily="34" charset="0"/>
              </a:rPr>
              <a:t>struct </a:t>
            </a:r>
            <a:r>
              <a:rPr lang="en" altLang="en-US" sz="1400" dirty="0">
                <a:latin typeface="Trebuchet MS" pitchFamily="34" charset="0"/>
              </a:rPr>
              <a:t>complex 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itchFamily="34" charset="0"/>
              </a:rPr>
              <a:t> </a:t>
            </a:r>
            <a:r>
              <a:rPr lang="en" altLang="en-US" sz="1400" dirty="0">
                <a:solidFill>
                  <a:srgbClr val="0000FF"/>
                </a:solidFill>
                <a:latin typeface="Trebuchet MS" pitchFamily="34" charset="0"/>
              </a:rPr>
              <a:t>double </a:t>
            </a:r>
            <a:r>
              <a:rPr lang="en" altLang="en-US" sz="1400" dirty="0">
                <a:latin typeface="Trebuchet MS" pitchFamily="34" charset="0"/>
              </a:rPr>
              <a:t>real; </a:t>
            </a:r>
            <a:r>
              <a:rPr lang="en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real part</a:t>
            </a:r>
            <a:endParaRPr lang="en-US" altLang="en-US" sz="14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itchFamily="34" charset="0"/>
              </a:rPr>
              <a:t> </a:t>
            </a:r>
            <a:r>
              <a:rPr lang="en" altLang="en-US" sz="1400" dirty="0">
                <a:solidFill>
                  <a:srgbClr val="0000FF"/>
                </a:solidFill>
                <a:latin typeface="Trebuchet MS" pitchFamily="34" charset="0"/>
              </a:rPr>
              <a:t>double </a:t>
            </a:r>
            <a:r>
              <a:rPr lang="en" altLang="en-US" sz="1400" dirty="0">
                <a:solidFill>
                  <a:srgbClr val="282828"/>
                </a:solidFill>
                <a:latin typeface="Trebuchet MS" pitchFamily="34" charset="0"/>
              </a:rPr>
              <a:t>imag </a:t>
            </a:r>
            <a:r>
              <a:rPr lang="en" altLang="en-US" sz="1400" dirty="0">
                <a:latin typeface="Trebuchet MS" pitchFamily="34" charset="0"/>
              </a:rPr>
              <a:t>; </a:t>
            </a:r>
            <a:r>
              <a:rPr lang="en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imaginary part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4837400" y="1916360"/>
            <a:ext cx="3959225" cy="165665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date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 </a:t>
            </a:r>
            <a:r>
              <a:rPr lang="en" altLang="en-US" sz="1400" dirty="0">
                <a:latin typeface="Trebuchet MS" pitchFamily="34" charset="0"/>
              </a:rPr>
              <a:t>date 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itchFamily="34" charset="0"/>
              </a:rPr>
              <a:t> </a:t>
            </a:r>
            <a:r>
              <a:rPr lang="en" altLang="en-US" sz="14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400" dirty="0">
                <a:latin typeface="Trebuchet MS" pitchFamily="34" charset="0"/>
              </a:rPr>
              <a:t>month;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itchFamily="34" charset="0"/>
              </a:rPr>
              <a:t> </a:t>
            </a:r>
            <a:r>
              <a:rPr lang="en" altLang="en-US" sz="14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400" dirty="0">
                <a:latin typeface="Trebuchet MS" pitchFamily="34" charset="0"/>
              </a:rPr>
              <a:t>day;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itchFamily="34" charset="0"/>
              </a:rPr>
              <a:t> </a:t>
            </a:r>
            <a:r>
              <a:rPr lang="en" altLang="en-US" sz="14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400" dirty="0">
                <a:latin typeface="Trebuchet MS" pitchFamily="34" charset="0"/>
              </a:rPr>
              <a:t>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806823" y="3717032"/>
            <a:ext cx="3959225" cy="20162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square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solidFill>
                  <a:srgbClr val="0000FF"/>
                </a:solidFill>
                <a:latin typeface="Trebuchet MS" pitchFamily="34" charset="0"/>
              </a:rPr>
              <a:t>struct </a:t>
            </a:r>
            <a:r>
              <a:rPr lang="en" altLang="en-US" sz="1400" dirty="0">
                <a:latin typeface="Trebuchet MS" pitchFamily="34" charset="0"/>
              </a:rPr>
              <a:t>rect </a:t>
            </a:r>
            <a:r>
              <a:rPr lang="en" altLang="ko-KR" sz="1400" dirty="0">
                <a:latin typeface="Trebuchet MS" pitchFamily="34" charset="0"/>
              </a:rPr>
              <a:t>angle </a:t>
            </a:r>
            <a:r>
              <a:rPr lang="en" altLang="en-US" sz="1400" dirty="0">
                <a:latin typeface="Trebuchet MS" pitchFamily="34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itchFamily="34" charset="0"/>
              </a:rPr>
              <a:t> </a:t>
            </a:r>
            <a:r>
              <a:rPr lang="en" altLang="en-US" sz="14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400" dirty="0">
                <a:latin typeface="Trebuchet MS" pitchFamily="34" charset="0"/>
              </a:rPr>
              <a:t>x </a:t>
            </a:r>
            <a:r>
              <a:rPr lang="en" altLang="ko-KR" sz="1400" dirty="0">
                <a:latin typeface="Trebuchet MS" pitchFamily="34" charset="0"/>
              </a:rPr>
              <a:t>, y </a:t>
            </a:r>
            <a:r>
              <a:rPr lang="en" altLang="en-US" sz="1400" dirty="0">
                <a:latin typeface="Trebuchet MS" pitchFamily="34" charset="0"/>
              </a:rPr>
              <a:t>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itchFamily="34" charset="0"/>
              </a:rPr>
              <a:t> </a:t>
            </a:r>
            <a:r>
              <a:rPr lang="en" altLang="en-US" sz="14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400" dirty="0">
                <a:latin typeface="Trebuchet MS" pitchFamily="34" charset="0"/>
              </a:rPr>
              <a:t>width;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itchFamily="34" charset="0"/>
              </a:rPr>
              <a:t> </a:t>
            </a:r>
            <a:r>
              <a:rPr lang="en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400" dirty="0">
                <a:latin typeface="Trebuchet MS" pitchFamily="34" charset="0"/>
              </a:rPr>
              <a:t> </a:t>
            </a:r>
            <a:r>
              <a:rPr lang="en" altLang="ko-KR" sz="1400" dirty="0">
                <a:latin typeface="Trebuchet MS" pitchFamily="34" charset="0"/>
              </a:rPr>
              <a:t>height </a:t>
            </a:r>
            <a:r>
              <a:rPr lang="en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6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Declaring a structure variable</a:t>
            </a:r>
          </a:p>
        </p:txBody>
      </p:sp>
      <p:sp>
        <p:nvSpPr>
          <p:cNvPr id="12293" name="Rectangle 9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640960" cy="4351338"/>
          </a:xfrm>
        </p:spPr>
        <p:txBody>
          <a:bodyPr/>
          <a:lstStyle/>
          <a:p>
            <a:pPr eaLnBrk="1" hangingPunct="1"/>
            <a:r>
              <a:rPr lang="en" altLang="en-US" dirty="0"/>
              <a:t>Defining a structure and declaring a structure variable are different</a:t>
            </a:r>
            <a:r>
              <a:rPr lang="en" altLang="ko-KR" dirty="0"/>
              <a:t>.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0" y="2690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29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6" y="2079841"/>
            <a:ext cx="6299200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6" y="4697685"/>
            <a:ext cx="597693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0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Initializing a structure</a:t>
            </a:r>
          </a:p>
        </p:txBody>
      </p:sp>
      <p:sp>
        <p:nvSpPr>
          <p:cNvPr id="13317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/>
              <a:t>Initial values are listed using curly brackets </a:t>
            </a:r>
            <a:r>
              <a:rPr lang="en" altLang="ko-KR"/>
              <a:t>.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043608" y="2204864"/>
            <a:ext cx="7100887" cy="19415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 </a:t>
            </a:r>
            <a:r>
              <a:rPr lang="en" altLang="ko-KR" sz="1600" dirty="0">
                <a:latin typeface="Trebuchet MS" pitchFamily="34" charset="0"/>
              </a:rPr>
              <a:t>student 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dirty="0">
                <a:latin typeface="Trebuchet MS" pitchFamily="34" charset="0"/>
              </a:rPr>
              <a:t>number;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ko-KR" sz="1600" dirty="0">
                <a:latin typeface="Trebuchet MS" pitchFamily="34" charset="0"/>
              </a:rPr>
              <a:t>name[10];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double </a:t>
            </a:r>
            <a:r>
              <a:rPr lang="en" altLang="ko-KR" sz="1600" dirty="0">
                <a:latin typeface="Trebuchet MS" pitchFamily="34" charset="0"/>
              </a:rPr>
              <a:t>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latin typeface="Trebuchet MS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 </a:t>
            </a:r>
            <a:r>
              <a:rPr lang="en" altLang="ko-KR" sz="1600" dirty="0">
                <a:latin typeface="Trebuchet MS" pitchFamily="34" charset="0"/>
              </a:rPr>
              <a:t>student s1 = { 24, </a:t>
            </a:r>
            <a:r>
              <a:rPr lang="en" altLang="ko-KR" sz="1600" dirty="0">
                <a:solidFill>
                  <a:srgbClr val="800000"/>
                </a:solidFill>
                <a:latin typeface="Trebuchet MS" pitchFamily="34" charset="0"/>
              </a:rPr>
              <a:t>"Kim" </a:t>
            </a:r>
            <a:r>
              <a:rPr lang="en" altLang="ko-KR" sz="1600" dirty="0">
                <a:latin typeface="Trebuchet MS" pitchFamily="34" charset="0"/>
              </a:rPr>
              <a:t>, 4.3 };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2636838"/>
            <a:ext cx="201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 sz="1600"/>
          </a:p>
        </p:txBody>
      </p:sp>
      <p:pic>
        <p:nvPicPr>
          <p:cNvPr id="133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95" y="4373389"/>
            <a:ext cx="50403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60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Structure member reference</a:t>
            </a:r>
          </a:p>
        </p:txBody>
      </p:sp>
      <p:sp>
        <p:nvSpPr>
          <p:cNvPr id="14343" name="Text Box 47"/>
          <p:cNvSpPr txBox="1">
            <a:spLocks noChangeArrowheads="1"/>
          </p:cNvSpPr>
          <p:nvPr/>
        </p:nvSpPr>
        <p:spPr bwMode="auto">
          <a:xfrm>
            <a:off x="3268241" y="3920133"/>
            <a:ext cx="384175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" altLang="ko-KR" sz="6000">
                <a:latin typeface="Comic Sans MS" pitchFamily="66" charset="0"/>
              </a:rPr>
              <a:t>.</a:t>
            </a:r>
          </a:p>
        </p:txBody>
      </p:sp>
      <p:pic>
        <p:nvPicPr>
          <p:cNvPr id="7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4392B70F-AEEA-E50D-41FB-18B3E3B44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16" y="4781418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DDB1AE-1366-4FF7-B9AE-611BC6652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63365"/>
            <a:ext cx="7886700" cy="2377217"/>
          </a:xfrm>
        </p:spPr>
      </p:pic>
      <p:sp>
        <p:nvSpPr>
          <p:cNvPr id="14342" name="AutoShape 46"/>
          <p:cNvSpPr>
            <a:spLocks noChangeArrowheads="1"/>
          </p:cNvSpPr>
          <p:nvPr/>
        </p:nvSpPr>
        <p:spPr bwMode="auto">
          <a:xfrm>
            <a:off x="5140304" y="3591104"/>
            <a:ext cx="3824184" cy="1638096"/>
          </a:xfrm>
          <a:prstGeom prst="wedgeEllipseCallout">
            <a:avLst>
              <a:gd name="adj1" fmla="val -66986"/>
              <a:gd name="adj2" fmla="val 1722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en" altLang="ko-KR" sz="1600"/>
              <a:t>. </a:t>
            </a:r>
            <a:r>
              <a:rPr kumimoji="0" lang="en" altLang="en-US" sz="1600"/>
              <a:t>symbol is an operator used when referencing members in a structure </a:t>
            </a:r>
            <a:r>
              <a:rPr kumimoji="0" lang="en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0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Example </a:t>
            </a:r>
            <a:r>
              <a:rPr lang="en" altLang="ko-KR" dirty="0"/>
              <a:t>#1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33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…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400" dirty="0">
                <a:latin typeface="Trebuchet MS" panose="020B0603020202020204" pitchFamily="34" charset="0"/>
              </a:rPr>
              <a:t>student 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400" dirty="0">
                <a:latin typeface="Trebuchet MS" panose="020B0603020202020204" pitchFamily="34" charset="0"/>
              </a:rPr>
              <a:t>number;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 </a:t>
            </a:r>
            <a:r>
              <a:rPr lang="en" altLang="en-US" sz="1400" dirty="0">
                <a:latin typeface="Trebuchet MS" panose="020B0603020202020204" pitchFamily="34" charset="0"/>
              </a:rPr>
              <a:t>name[10];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" altLang="en-US" sz="1400" dirty="0">
                <a:latin typeface="Trebuchet MS" panose="020B0603020202020204" pitchFamily="34" charset="0"/>
              </a:rPr>
              <a:t> </a:t>
            </a:r>
            <a:r>
              <a:rPr lang="en" altLang="ko-KR" sz="1400" dirty="0">
                <a:latin typeface="Trebuchet MS" panose="020B0603020202020204" pitchFamily="34" charset="0"/>
              </a:rPr>
              <a:t>grade </a:t>
            </a:r>
            <a:r>
              <a:rPr lang="en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400" dirty="0">
                <a:latin typeface="Trebuchet MS" panose="020B0603020202020204" pitchFamily="34" charset="0"/>
              </a:rPr>
              <a:t>main( </a:t>
            </a:r>
            <a:r>
              <a:rPr lang="en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400" dirty="0">
                <a:latin typeface="Trebuchet MS" panose="020B0603020202020204" pitchFamily="34" charset="0"/>
              </a:rPr>
              <a:t>student s;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anose="020B0603020202020204" pitchFamily="34" charset="0"/>
              </a:rPr>
              <a:t>s.number = 20 </a:t>
            </a:r>
            <a:r>
              <a:rPr lang="en" altLang="ko-KR" sz="1400" dirty="0">
                <a:latin typeface="Trebuchet MS" panose="020B0603020202020204" pitchFamily="34" charset="0"/>
              </a:rPr>
              <a:t>23 </a:t>
            </a:r>
            <a:r>
              <a:rPr lang="en" altLang="en-US" sz="1400" dirty="0">
                <a:latin typeface="Trebuchet MS" panose="020B0603020202020204" pitchFamily="34" charset="0"/>
              </a:rPr>
              <a:t>0001;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anose="020B0603020202020204" pitchFamily="34" charset="0"/>
              </a:rPr>
              <a:t>strcpy (s.name, </a:t>
            </a:r>
            <a:r>
              <a:rPr lang="en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 Hong Gil-dong " </a:t>
            </a:r>
            <a:r>
              <a:rPr lang="en" altLang="en-US" sz="1400" dirty="0">
                <a:latin typeface="Trebuchet MS" panose="020B0603020202020204" pitchFamily="34" charset="0"/>
              </a:rPr>
              <a:t>);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anose="020B0603020202020204" pitchFamily="34" charset="0"/>
              </a:rPr>
              <a:t>s.grade = </a:t>
            </a:r>
            <a:r>
              <a:rPr lang="en" altLang="ko-KR" sz="1400" dirty="0">
                <a:latin typeface="Trebuchet MS" panose="020B0603020202020204" pitchFamily="34" charset="0"/>
              </a:rPr>
              <a:t>4.3 </a:t>
            </a:r>
            <a:r>
              <a:rPr lang="en" altLang="en-US" sz="1400" dirty="0">
                <a:latin typeface="Trebuchet MS" panose="020B0603020202020204" pitchFamily="34" charset="0"/>
              </a:rPr>
              <a:t>;</a:t>
            </a:r>
            <a:r>
              <a:rPr lang="en" altLang="ko-KR" sz="1400" dirty="0">
                <a:latin typeface="Trebuchet MS" panose="020B0603020202020204" pitchFamily="34" charset="0"/>
              </a:rPr>
              <a:t>​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anose="020B0603020202020204" pitchFamily="34" charset="0"/>
              </a:rPr>
              <a:t>printf ( </a:t>
            </a:r>
            <a:r>
              <a:rPr lang="en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"Student number : %d\n" </a:t>
            </a:r>
            <a:r>
              <a:rPr lang="en" altLang="en-US" sz="1400" dirty="0">
                <a:latin typeface="Trebuchet MS" panose="020B0603020202020204" pitchFamily="34" charset="0"/>
              </a:rPr>
              <a:t>, s.number );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anose="020B0603020202020204" pitchFamily="34" charset="0"/>
              </a:rPr>
              <a:t>printf ( </a:t>
            </a:r>
            <a:r>
              <a:rPr lang="en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"Name : %s\n" </a:t>
            </a:r>
            <a:r>
              <a:rPr lang="en" altLang="en-US" sz="1400" dirty="0">
                <a:latin typeface="Trebuchet MS" panose="020B0603020202020204" pitchFamily="34" charset="0"/>
              </a:rPr>
              <a:t>, s.name);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anose="020B0603020202020204" pitchFamily="34" charset="0"/>
              </a:rPr>
              <a:t>printf ( </a:t>
            </a:r>
            <a:r>
              <a:rPr lang="en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“Grade : % </a:t>
            </a:r>
            <a:r>
              <a:rPr lang="en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.2f </a:t>
            </a:r>
            <a:r>
              <a:rPr lang="en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\n" </a:t>
            </a:r>
            <a:r>
              <a:rPr lang="en" altLang="ko-KR" sz="1400" dirty="0">
                <a:latin typeface="Trebuchet MS" panose="020B0603020202020204" pitchFamily="34" charset="0"/>
              </a:rPr>
              <a:t>, </a:t>
            </a:r>
            <a:r>
              <a:rPr lang="en" altLang="en-US" sz="1400" dirty="0">
                <a:latin typeface="Trebuchet MS" panose="020B0603020202020204" pitchFamily="34" charset="0"/>
              </a:rPr>
              <a:t>s.grade ) 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400" dirty="0">
                <a:latin typeface="Trebuchet MS" panose="020B0603020202020204" pitchFamily="34" charset="0"/>
              </a:rPr>
              <a:t>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1350" name="AutoShape 38"/>
          <p:cNvSpPr>
            <a:spLocks/>
          </p:cNvSpPr>
          <p:nvPr/>
        </p:nvSpPr>
        <p:spPr bwMode="auto">
          <a:xfrm>
            <a:off x="1143000" y="1357313"/>
            <a:ext cx="1724025" cy="1285875"/>
          </a:xfrm>
          <a:prstGeom prst="borderCallout2">
            <a:avLst>
              <a:gd name="adj1" fmla="val 9917"/>
              <a:gd name="adj2" fmla="val 104421"/>
              <a:gd name="adj3" fmla="val 9917"/>
              <a:gd name="adj4" fmla="val 188583"/>
              <a:gd name="adj5" fmla="val 66389"/>
              <a:gd name="adj6" fmla="val 275324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1" name="Text Box 39"/>
          <p:cNvSpPr txBox="1">
            <a:spLocks noChangeArrowheads="1"/>
          </p:cNvSpPr>
          <p:nvPr/>
        </p:nvSpPr>
        <p:spPr bwMode="auto">
          <a:xfrm>
            <a:off x="5848350" y="2204864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" altLang="en-US" sz="1400" dirty="0">
                <a:solidFill>
                  <a:srgbClr val="FF0000"/>
                </a:solidFill>
              </a:rPr>
              <a:t>Structure declaration</a:t>
            </a:r>
          </a:p>
        </p:txBody>
      </p:sp>
      <p:sp>
        <p:nvSpPr>
          <p:cNvPr id="141352" name="AutoShape 40"/>
          <p:cNvSpPr>
            <a:spLocks/>
          </p:cNvSpPr>
          <p:nvPr/>
        </p:nvSpPr>
        <p:spPr bwMode="auto">
          <a:xfrm>
            <a:off x="1476375" y="3357563"/>
            <a:ext cx="1871663" cy="358775"/>
          </a:xfrm>
          <a:prstGeom prst="borderCallout2">
            <a:avLst>
              <a:gd name="adj1" fmla="val 31856"/>
              <a:gd name="adj2" fmla="val 104069"/>
              <a:gd name="adj3" fmla="val 31856"/>
              <a:gd name="adj4" fmla="val 167093"/>
              <a:gd name="adj5" fmla="val -35398"/>
              <a:gd name="adj6" fmla="val 23206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3" name="Text Box 41"/>
          <p:cNvSpPr txBox="1">
            <a:spLocks noChangeArrowheads="1"/>
          </p:cNvSpPr>
          <p:nvPr/>
        </p:nvSpPr>
        <p:spPr bwMode="auto">
          <a:xfrm>
            <a:off x="5795963" y="3068638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" altLang="en-US" sz="1400">
                <a:solidFill>
                  <a:srgbClr val="FF0000"/>
                </a:solidFill>
              </a:rPr>
              <a:t>Declaring a structure variable</a:t>
            </a:r>
          </a:p>
        </p:txBody>
      </p:sp>
      <p:sp>
        <p:nvSpPr>
          <p:cNvPr id="141354" name="AutoShape 42"/>
          <p:cNvSpPr>
            <a:spLocks/>
          </p:cNvSpPr>
          <p:nvPr/>
        </p:nvSpPr>
        <p:spPr bwMode="auto">
          <a:xfrm>
            <a:off x="1476375" y="3933825"/>
            <a:ext cx="3167633" cy="719138"/>
          </a:xfrm>
          <a:prstGeom prst="borderCallout2">
            <a:avLst>
              <a:gd name="adj1" fmla="val 15894"/>
              <a:gd name="adj2" fmla="val 104069"/>
              <a:gd name="adj3" fmla="val 15894"/>
              <a:gd name="adj4" fmla="val 168958"/>
              <a:gd name="adj5" fmla="val -1015"/>
              <a:gd name="adj6" fmla="val 181754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5" name="Text Box 43"/>
          <p:cNvSpPr txBox="1">
            <a:spLocks noChangeArrowheads="1"/>
          </p:cNvSpPr>
          <p:nvPr/>
        </p:nvSpPr>
        <p:spPr bwMode="auto">
          <a:xfrm>
            <a:off x="5867400" y="3573463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" altLang="en-US" sz="1400" dirty="0">
                <a:solidFill>
                  <a:srgbClr val="FF0000"/>
                </a:solidFill>
              </a:rPr>
              <a:t>Structure member reference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04E266-1447-43C0-B8C8-0773BC00DDBC}"/>
              </a:ext>
            </a:extLst>
          </p:cNvPr>
          <p:cNvGrpSpPr/>
          <p:nvPr/>
        </p:nvGrpSpPr>
        <p:grpSpPr>
          <a:xfrm>
            <a:off x="5788152" y="5563087"/>
            <a:ext cx="2977896" cy="1005988"/>
            <a:chOff x="5038165" y="815788"/>
            <a:chExt cx="3663880" cy="131623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DADEEB0-9D11-4BC9-8857-E1E6CEFF6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2B98684-6E2D-4F5D-B975-F574EFB8EAA5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Student number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20230001</a:t>
              </a:r>
            </a:p>
            <a:p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Name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Hong Gil-dong</a:t>
              </a:r>
            </a:p>
            <a:p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GPA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4.30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2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50" grpId="0" animBg="1"/>
      <p:bldP spid="141351" grpId="0"/>
      <p:bldP spid="141352" grpId="0" animBg="1"/>
      <p:bldP spid="141353" grpId="0"/>
      <p:bldP spid="141354" grpId="0" animBg="1"/>
      <p:bldP spid="1413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Example </a:t>
            </a:r>
            <a:r>
              <a:rPr lang="en" altLang="ko-KR" dirty="0"/>
              <a:t>#2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55576" y="1078755"/>
            <a:ext cx="7777162" cy="56626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400" dirty="0">
                <a:latin typeface="Trebuchet MS" panose="020B0603020202020204" pitchFamily="34" charset="0"/>
              </a:rPr>
              <a:t>student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latin typeface="Trebuchet MS" panose="020B0603020202020204" pitchFamily="34" charset="0"/>
              </a:rPr>
              <a:t> </a:t>
            </a:r>
            <a:r>
              <a:rPr lang="en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400" dirty="0">
                <a:latin typeface="Trebuchet MS" panose="020B0603020202020204" pitchFamily="34" charset="0"/>
              </a:rPr>
              <a:t>number;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latin typeface="Trebuchet MS" panose="020B0603020202020204" pitchFamily="34" charset="0"/>
              </a:rPr>
              <a:t> </a:t>
            </a:r>
            <a:r>
              <a:rPr lang="en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 </a:t>
            </a:r>
            <a:r>
              <a:rPr lang="en" altLang="en-US" sz="1400" dirty="0">
                <a:latin typeface="Trebuchet MS" panose="020B0603020202020204" pitchFamily="34" charset="0"/>
              </a:rPr>
              <a:t>name[10];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latin typeface="Trebuchet MS" panose="020B0603020202020204" pitchFamily="34" charset="0"/>
              </a:rPr>
              <a:t> </a:t>
            </a:r>
            <a:r>
              <a:rPr lang="en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400" dirty="0">
                <a:latin typeface="Trebuchet MS" panose="020B0603020202020204" pitchFamily="34" charset="0"/>
              </a:rPr>
              <a:t>grade;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400" dirty="0">
                <a:latin typeface="Trebuchet MS" panose="020B0603020202020204" pitchFamily="34" charset="0"/>
              </a:rPr>
              <a:t>main( </a:t>
            </a:r>
            <a:r>
              <a:rPr lang="en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400" dirty="0">
                <a:latin typeface="Trebuchet MS" panose="020B0603020202020204" pitchFamily="34" charset="0"/>
              </a:rPr>
              <a:t>student s;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anose="020B0603020202020204" pitchFamily="34" charset="0"/>
              </a:rPr>
              <a:t>printf ( </a:t>
            </a:r>
            <a:r>
              <a:rPr lang="en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 Student number Enter : " </a:t>
            </a:r>
            <a:r>
              <a:rPr lang="en" altLang="en-US" sz="1400" dirty="0">
                <a:latin typeface="Trebuchet MS" panose="020B0603020202020204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anose="020B0603020202020204" pitchFamily="34" charset="0"/>
              </a:rPr>
              <a:t>scanf ( </a:t>
            </a:r>
            <a:r>
              <a:rPr lang="en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"%d" </a:t>
            </a:r>
            <a:r>
              <a:rPr lang="en" altLang="en-US" sz="1400" dirty="0">
                <a:latin typeface="Trebuchet MS" panose="020B0603020202020204" pitchFamily="34" charset="0"/>
              </a:rPr>
              <a:t>, &amp; s.number 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anose="020B0603020202020204" pitchFamily="34" charset="0"/>
              </a:rPr>
              <a:t>printf ( </a:t>
            </a:r>
            <a:r>
              <a:rPr lang="en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 name Enter : " </a:t>
            </a:r>
            <a:r>
              <a:rPr lang="en" altLang="en-US" sz="1400" dirty="0">
                <a:latin typeface="Trebuchet MS" panose="020B0603020202020204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anose="020B0603020202020204" pitchFamily="34" charset="0"/>
              </a:rPr>
              <a:t>scanf ( </a:t>
            </a:r>
            <a:r>
              <a:rPr lang="en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"%s" </a:t>
            </a:r>
            <a:r>
              <a:rPr lang="en" altLang="en-US" sz="1400" dirty="0">
                <a:latin typeface="Trebuchet MS" panose="020B0603020202020204" pitchFamily="34" charset="0"/>
              </a:rPr>
              <a:t>, s.name);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anose="020B0603020202020204" pitchFamily="34" charset="0"/>
              </a:rPr>
              <a:t>printf ( </a:t>
            </a:r>
            <a:r>
              <a:rPr lang="en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 Credit Enter ( error ): " </a:t>
            </a:r>
            <a:r>
              <a:rPr lang="en" altLang="en-US" sz="1400" dirty="0">
                <a:latin typeface="Trebuchet MS" panose="020B0603020202020204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anose="020B0603020202020204" pitchFamily="34" charset="0"/>
              </a:rPr>
              <a:t>scanf ( </a:t>
            </a:r>
            <a:r>
              <a:rPr lang="en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"%lf" </a:t>
            </a:r>
            <a:r>
              <a:rPr lang="en" altLang="en-US" sz="1400" dirty="0">
                <a:latin typeface="Trebuchet MS" panose="020B0603020202020204" pitchFamily="34" charset="0"/>
              </a:rPr>
              <a:t>, &amp; s.grade 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anose="020B0603020202020204" pitchFamily="34" charset="0"/>
              </a:rPr>
              <a:t>printf ( </a:t>
            </a:r>
            <a:r>
              <a:rPr lang="en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“ </a:t>
            </a:r>
            <a:r>
              <a:rPr lang="en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\ nStudent </a:t>
            </a:r>
            <a:r>
              <a:rPr lang="en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number : %d\n" </a:t>
            </a:r>
            <a:r>
              <a:rPr lang="en" altLang="en-US" sz="1400" dirty="0">
                <a:latin typeface="Trebuchet MS" panose="020B0603020202020204" pitchFamily="34" charset="0"/>
              </a:rPr>
              <a:t>, s.number 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anose="020B0603020202020204" pitchFamily="34" charset="0"/>
              </a:rPr>
              <a:t>printf ( </a:t>
            </a:r>
            <a:r>
              <a:rPr lang="en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 Name : %s\n" </a:t>
            </a:r>
            <a:r>
              <a:rPr lang="en" altLang="en-US" sz="1400" dirty="0">
                <a:latin typeface="Trebuchet MS" panose="020B0603020202020204" pitchFamily="34" charset="0"/>
              </a:rPr>
              <a:t>, s.name);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latin typeface="Trebuchet MS" panose="020B0603020202020204" pitchFamily="34" charset="0"/>
              </a:rPr>
              <a:t>printf ( </a:t>
            </a:r>
            <a:r>
              <a:rPr lang="en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 Grade : % </a:t>
            </a:r>
            <a:r>
              <a:rPr lang="en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.2f </a:t>
            </a:r>
            <a:r>
              <a:rPr lang="en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\n" </a:t>
            </a:r>
            <a:r>
              <a:rPr lang="en" altLang="en-US" sz="1400" dirty="0">
                <a:latin typeface="Trebuchet MS" panose="020B0603020202020204" pitchFamily="34" charset="0"/>
              </a:rPr>
              <a:t>, s.grade 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400" dirty="0">
                <a:latin typeface="Trebuchet MS" panose="020B0603020202020204" pitchFamily="34" charset="0"/>
              </a:rPr>
              <a:t>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" name="AutoShape 38"/>
          <p:cNvSpPr>
            <a:spLocks/>
          </p:cNvSpPr>
          <p:nvPr/>
        </p:nvSpPr>
        <p:spPr bwMode="auto">
          <a:xfrm>
            <a:off x="782563" y="1026368"/>
            <a:ext cx="1724025" cy="1285875"/>
          </a:xfrm>
          <a:prstGeom prst="borderCallout2">
            <a:avLst>
              <a:gd name="adj1" fmla="val 9917"/>
              <a:gd name="adj2" fmla="val 104421"/>
              <a:gd name="adj3" fmla="val 9917"/>
              <a:gd name="adj4" fmla="val 188583"/>
              <a:gd name="adj5" fmla="val 69074"/>
              <a:gd name="adj6" fmla="val 157236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3068563" y="1883618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" altLang="en-US" sz="1400" dirty="0">
                <a:solidFill>
                  <a:srgbClr val="FF0000"/>
                </a:solidFill>
              </a:rPr>
              <a:t>Structure declaration</a:t>
            </a:r>
          </a:p>
        </p:txBody>
      </p:sp>
      <p:sp>
        <p:nvSpPr>
          <p:cNvPr id="37" name="AutoShape 40"/>
          <p:cNvSpPr>
            <a:spLocks/>
          </p:cNvSpPr>
          <p:nvPr/>
        </p:nvSpPr>
        <p:spPr bwMode="auto">
          <a:xfrm>
            <a:off x="1139751" y="2955180"/>
            <a:ext cx="1871662" cy="358775"/>
          </a:xfrm>
          <a:prstGeom prst="borderCallout2">
            <a:avLst>
              <a:gd name="adj1" fmla="val 31856"/>
              <a:gd name="adj2" fmla="val 104069"/>
              <a:gd name="adj3" fmla="val 31856"/>
              <a:gd name="adj4" fmla="val 167093"/>
              <a:gd name="adj5" fmla="val -35398"/>
              <a:gd name="adj6" fmla="val 23206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435526" y="2564904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" altLang="en-US" sz="1400" dirty="0">
                <a:solidFill>
                  <a:srgbClr val="FF0000"/>
                </a:solidFill>
              </a:rPr>
              <a:t>Declaring a structure variable</a:t>
            </a:r>
          </a:p>
        </p:txBody>
      </p:sp>
      <p:sp>
        <p:nvSpPr>
          <p:cNvPr id="39" name="AutoShape 42"/>
          <p:cNvSpPr>
            <a:spLocks/>
          </p:cNvSpPr>
          <p:nvPr/>
        </p:nvSpPr>
        <p:spPr bwMode="auto">
          <a:xfrm>
            <a:off x="1139751" y="3669555"/>
            <a:ext cx="2309812" cy="352425"/>
          </a:xfrm>
          <a:prstGeom prst="borderCallout2">
            <a:avLst>
              <a:gd name="adj1" fmla="val 15894"/>
              <a:gd name="adj2" fmla="val 104069"/>
              <a:gd name="adj3" fmla="val 15894"/>
              <a:gd name="adj4" fmla="val 168958"/>
              <a:gd name="adj5" fmla="val -20088"/>
              <a:gd name="adj6" fmla="val 23588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5628749" y="3068960"/>
            <a:ext cx="21836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" altLang="en-US" sz="1400" dirty="0">
                <a:solidFill>
                  <a:srgbClr val="FF0000"/>
                </a:solidFill>
              </a:rPr>
              <a:t>Passing the address of </a:t>
            </a:r>
            <a:br>
              <a:rPr lang="en" altLang="en-US" sz="1400" dirty="0">
                <a:solidFill>
                  <a:srgbClr val="FF0000"/>
                </a:solidFill>
              </a:rPr>
            </a:br>
            <a:r>
              <a:rPr lang="en" altLang="en-US" sz="1400" dirty="0">
                <a:solidFill>
                  <a:srgbClr val="FF0000"/>
                </a:solidFill>
              </a:rPr>
              <a:t>a structure member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FB96C1B-8AD6-48EF-8D25-2F4ADF95EC39}"/>
              </a:ext>
            </a:extLst>
          </p:cNvPr>
          <p:cNvGrpSpPr/>
          <p:nvPr/>
        </p:nvGrpSpPr>
        <p:grpSpPr>
          <a:xfrm>
            <a:off x="5444850" y="5314038"/>
            <a:ext cx="3401960" cy="1390023"/>
            <a:chOff x="5513332" y="1038289"/>
            <a:chExt cx="3663880" cy="112389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5D47527-3C02-4A8C-BDC2-B01FD0B5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CE6226-E4B0-4EDA-BC0D-9C2A130C6EF6}"/>
                </a:ext>
              </a:extLst>
            </p:cNvPr>
            <p:cNvSpPr/>
            <p:nvPr/>
          </p:nvSpPr>
          <p:spPr>
            <a:xfrm>
              <a:off x="5513332" y="1038289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2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your student number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20230001</a:t>
              </a:r>
            </a:p>
            <a:p>
              <a:r>
                <a:rPr lang="en" altLang="en-US" sz="12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your name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Hong Gil-dong</a:t>
              </a:r>
            </a:p>
            <a:p>
              <a:r>
                <a:rPr lang="en" altLang="en-US" sz="12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your grade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(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error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): 4.3</a:t>
              </a:r>
            </a:p>
            <a:p>
              <a:endPara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Student number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20230001</a:t>
              </a:r>
            </a:p>
            <a:p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Name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Hong Gil-dong</a:t>
              </a:r>
            </a:p>
            <a:p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GPA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4.30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91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0A033-CACC-7CB8-5111-9849E36A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1325563"/>
          </a:xfrm>
        </p:spPr>
        <p:txBody>
          <a:bodyPr/>
          <a:lstStyle/>
          <a:p>
            <a:r>
              <a:rPr lang="en" altLang="en-US" dirty="0"/>
              <a:t>New initialization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6DAAF-9AAC-B9B6-C209-85BD264D0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19" y="1219200"/>
            <a:ext cx="7777162" cy="523706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R="0" algn="l" rtl="0"/>
            <a:r>
              <a:rPr lang="en" altLang="ko-KR" sz="1600" b="0" i="0" u="none" strike="noStrike" baseline="0" dirty="0">
                <a:solidFill>
                  <a:srgbClr val="808080"/>
                </a:solidFill>
                <a:latin typeface="Century Schoolbook" panose="02040604050505020304" pitchFamily="18" charset="0"/>
              </a:rPr>
              <a:t>#include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&lt; </a:t>
            </a:r>
            <a:r>
              <a:rPr lang="en" altLang="ko-KR" sz="1600" b="0" i="0" u="none" strike="noStrike" baseline="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stdio.h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&gt;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" altLang="en-US" sz="16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Represents a point in two-dimensional space as a structure </a:t>
            </a:r>
            <a:r>
              <a:rPr lang="en" altLang="ko-KR" sz="16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.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struct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2B91AF"/>
                </a:solidFill>
                <a:latin typeface="Century Schoolbook" panose="02040604050505020304" pitchFamily="18" charset="0"/>
              </a:rPr>
              <a:t>point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x;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y;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</a:p>
          <a:p>
            <a:pPr marR="0" algn="l" rtl="0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struct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2B91AF"/>
                </a:solidFill>
                <a:latin typeface="Century Schoolbook" panose="02040604050505020304" pitchFamily="18" charset="0"/>
              </a:rPr>
              <a:t>point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 = { 1, 2 };                 //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바탕" panose="02030600000101010101" pitchFamily="18" charset="-127"/>
              </a:rPr>
              <a:t>①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struct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2B91AF"/>
                </a:solidFill>
                <a:latin typeface="Century Schoolbook" panose="02040604050505020304" pitchFamily="18" charset="0"/>
              </a:rPr>
              <a:t>point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q = { .y = 2, .x = 1 };   //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바탕" panose="02030600000101010101" pitchFamily="18" charset="-127"/>
              </a:rPr>
              <a:t>②</a:t>
            </a:r>
            <a:endParaRPr lang="fr-FR" altLang="ko-KR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lvl="1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lvl="1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struct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2B91AF"/>
                </a:solidFill>
                <a:latin typeface="Century Schoolbook" panose="02040604050505020304" pitchFamily="18" charset="0"/>
              </a:rPr>
              <a:t>point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r = p;                           //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바탕" panose="02030600000101010101" pitchFamily="18" charset="-127"/>
              </a:rPr>
              <a:t>③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r = 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struct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2B91AF"/>
                </a:solidFill>
                <a:latin typeface="Century Schoolbook" panose="02040604050505020304" pitchFamily="18" charset="0"/>
              </a:rPr>
              <a:t>point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 { 1, 2 };               //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바탕" panose="02030600000101010101" pitchFamily="18" charset="-127"/>
              </a:rPr>
              <a:t>④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C99 </a:t>
            </a: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version</a:t>
            </a:r>
          </a:p>
          <a:p>
            <a:pPr lvl="1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printf(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"p=(%d, %d)\n"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px, py);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printf(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"q=(%d, %d) 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qx, qy);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printf(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"r=(%d, %d)\n"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rx, ry);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0;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15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Lab: </a:t>
            </a:r>
            <a:r>
              <a:rPr lang="en" altLang="en-US" dirty="0"/>
              <a:t>Representing points in two-dimensional space as structures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047806" cy="4351338"/>
          </a:xfrm>
        </p:spPr>
        <p:txBody>
          <a:bodyPr/>
          <a:lstStyle/>
          <a:p>
            <a:r>
              <a:rPr lang="en" altLang="en-US" dirty="0"/>
              <a:t>Get the coordinates of two points from the user and calculate the distance between the two points</a:t>
            </a:r>
            <a:r>
              <a:rPr lang="en" altLang="ko-KR" dirty="0"/>
              <a:t>. </a:t>
            </a:r>
            <a:r>
              <a:rPr lang="en" altLang="en-US" dirty="0"/>
              <a:t>The coordinates of the </a:t>
            </a:r>
            <a:br>
              <a:rPr lang="en" altLang="en-US" dirty="0"/>
            </a:br>
            <a:r>
              <a:rPr lang="en" altLang="en-US" dirty="0"/>
              <a:t>points are expressed as a structure </a:t>
            </a:r>
            <a:r>
              <a:rPr lang="en" altLang="ko-KR" dirty="0"/>
              <a:t>.</a:t>
            </a:r>
            <a:endParaRPr lang="ko-KR" altLang="en-US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1E657126-3B72-48DA-A76B-6A9E9A7600BF}"/>
              </a:ext>
            </a:extLst>
          </p:cNvPr>
          <p:cNvGrpSpPr/>
          <p:nvPr/>
        </p:nvGrpSpPr>
        <p:grpSpPr>
          <a:xfrm>
            <a:off x="1593004" y="2924944"/>
            <a:ext cx="6192688" cy="1627905"/>
            <a:chOff x="5038165" y="815788"/>
            <a:chExt cx="3663880" cy="1316231"/>
          </a:xfrm>
        </p:grpSpPr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6521C69E-F067-4AB0-8BEC-68D82F475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15BF721-8E8B-4524-952E-7F04061403CA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400" i="1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the coordinates of the point </a:t>
              </a:r>
              <a:r>
                <a:rPr lang="en" altLang="ko-KR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(xy): 10 10</a:t>
              </a:r>
            </a:p>
            <a:p>
              <a:r>
                <a:rPr lang="en" altLang="en-US" sz="1400" i="1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the coordinates of the point </a:t>
              </a:r>
              <a:r>
                <a:rPr lang="en" altLang="ko-KR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(xy): 20 20</a:t>
              </a:r>
            </a:p>
            <a:p>
              <a:r>
                <a:rPr lang="en" altLang="en-US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The distance is </a:t>
              </a:r>
              <a:r>
                <a:rPr lang="en" altLang="ko-KR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14.142136 .</a:t>
              </a:r>
              <a:endParaRPr lang="ko-KR" altLang="en-US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32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Source code</a:t>
            </a:r>
            <a:endParaRPr lang="en-US" altLang="ko-KR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83568" y="1772816"/>
            <a:ext cx="7777162" cy="47156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#include</a:t>
            </a:r>
            <a:r>
              <a:rPr lang="en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" altLang="ko-KR" sz="1600" kern="0" spc="0" dirty="0">
                <a:solidFill>
                  <a:srgbClr val="800000"/>
                </a:solidFill>
                <a:effectLst/>
                <a:latin typeface="한양신명조"/>
                <a:ea typeface="휴먼명조"/>
              </a:rPr>
              <a:t>&lt; </a:t>
            </a:r>
            <a:r>
              <a:rPr lang="en" altLang="ko-KR" sz="1600" kern="0" spc="0" dirty="0" err="1">
                <a:solidFill>
                  <a:srgbClr val="800000"/>
                </a:solidFill>
                <a:effectLst/>
                <a:latin typeface="한양신명조"/>
                <a:ea typeface="휴먼명조"/>
              </a:rPr>
              <a:t>stdio.h </a:t>
            </a:r>
            <a:r>
              <a:rPr lang="en" altLang="ko-KR" sz="1600" kern="0" spc="0" dirty="0">
                <a:solidFill>
                  <a:srgbClr val="800000"/>
                </a:solidFill>
                <a:effectLst/>
                <a:latin typeface="한양신명조"/>
                <a:ea typeface="휴먼명조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math.h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point {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x;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point p1, p2;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" altLang="en-US" sz="1600" dirty="0">
                <a:latin typeface="Trebuchet MS" panose="020B0603020202020204" pitchFamily="34" charset="0"/>
              </a:rPr>
              <a:t> xdiff , ydiff 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" altLang="en-US" sz="1600" dirty="0">
                <a:latin typeface="Trebuchet MS" panose="020B0603020202020204" pitchFamily="34" charset="0"/>
              </a:rPr>
              <a:t> dist 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dot Coordinates Enter (x y): " </a:t>
            </a:r>
            <a:r>
              <a:rPr lang="en" altLang="en-US" sz="1600" dirty="0">
                <a:latin typeface="Trebuchet MS" panose="020B0603020202020204" pitchFamily="34" charset="0"/>
              </a:rPr>
              <a:t>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scanf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 %d" </a:t>
            </a:r>
            <a:r>
              <a:rPr lang="en" altLang="en-US" sz="1600" dirty="0">
                <a:latin typeface="Trebuchet MS" panose="020B0603020202020204" pitchFamily="34" charset="0"/>
              </a:rPr>
              <a:t>, &amp;p1.x, &amp;p1.y);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dot Coordinates Enter (x y): " </a:t>
            </a:r>
            <a:r>
              <a:rPr lang="en" altLang="en-US" sz="1600" dirty="0">
                <a:latin typeface="Trebuchet MS" panose="020B0603020202020204" pitchFamily="34" charset="0"/>
              </a:rPr>
              <a:t>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scanf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 %d" </a:t>
            </a:r>
            <a:r>
              <a:rPr lang="en" altLang="en-US" sz="1600" dirty="0">
                <a:latin typeface="Trebuchet MS" panose="020B0603020202020204" pitchFamily="34" charset="0"/>
              </a:rPr>
              <a:t>, &amp;p2.x, &amp;p2.y);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7413" name="Line 14"/>
          <p:cNvSpPr>
            <a:spLocks noChangeShapeType="1"/>
          </p:cNvSpPr>
          <p:nvPr/>
        </p:nvSpPr>
        <p:spPr bwMode="auto">
          <a:xfrm flipH="1">
            <a:off x="5868343" y="2336880"/>
            <a:ext cx="1151532" cy="129727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4" name="Text Box 15"/>
          <p:cNvSpPr txBox="1">
            <a:spLocks noChangeArrowheads="1"/>
          </p:cNvSpPr>
          <p:nvPr/>
        </p:nvSpPr>
        <p:spPr bwMode="auto">
          <a:xfrm>
            <a:off x="5631805" y="3726235"/>
            <a:ext cx="692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" altLang="ko-KR" sz="1200">
                <a:latin typeface="Arial" pitchFamily="34" charset="0"/>
              </a:rPr>
              <a:t>p1 (x,y)</a:t>
            </a:r>
          </a:p>
        </p:txBody>
      </p:sp>
      <p:sp>
        <p:nvSpPr>
          <p:cNvPr id="17415" name="Text Box 16"/>
          <p:cNvSpPr txBox="1">
            <a:spLocks noChangeArrowheads="1"/>
          </p:cNvSpPr>
          <p:nvPr/>
        </p:nvSpPr>
        <p:spPr bwMode="auto">
          <a:xfrm>
            <a:off x="6903392" y="2353841"/>
            <a:ext cx="692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" altLang="ko-KR" sz="1200">
                <a:latin typeface="Arial" pitchFamily="34" charset="0"/>
              </a:rPr>
              <a:t>p2 (x,y)</a:t>
            </a:r>
          </a:p>
        </p:txBody>
      </p:sp>
    </p:spTree>
    <p:extLst>
      <p:ext uri="{BB962C8B-B14F-4D97-AF65-F5344CB8AC3E}">
        <p14:creationId xmlns:p14="http://schemas.microsoft.com/office/powerpoint/2010/main" val="82902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00767" y="2132856"/>
            <a:ext cx="7777162" cy="229105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xdiff = p1.x - p2.x;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ydiff = p1.y - p2.y;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dist = sqrt( </a:t>
            </a:r>
            <a:r>
              <a:rPr lang="en" altLang="ko-KR" sz="1600" dirty="0">
                <a:latin typeface="Trebuchet MS" panose="020B0603020202020204" pitchFamily="34" charset="0"/>
              </a:rPr>
              <a:t>(double)( </a:t>
            </a:r>
            <a:r>
              <a:rPr lang="en" altLang="en-US" sz="1600" dirty="0">
                <a:latin typeface="Trebuchet MS" panose="020B0603020202020204" pitchFamily="34" charset="0"/>
              </a:rPr>
              <a:t>xdiff * xdiff + ydiff * ydiff </a:t>
            </a:r>
            <a:r>
              <a:rPr lang="en" altLang="ko-KR" sz="1600" dirty="0">
                <a:latin typeface="Trebuchet MS" panose="020B0603020202020204" pitchFamily="34" charset="0"/>
              </a:rPr>
              <a:t>) </a:t>
            </a:r>
            <a:r>
              <a:rPr lang="en" altLang="en-US" sz="1600" dirty="0">
                <a:latin typeface="Trebuchet MS" panose="020B0603020202020204" pitchFamily="34" charset="0"/>
              </a:rPr>
              <a:t>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The distance is % f .\n" </a:t>
            </a:r>
            <a:r>
              <a:rPr lang="en" altLang="en-US" sz="1600" dirty="0">
                <a:latin typeface="Trebuchet MS" panose="020B0603020202020204" pitchFamily="34" charset="0"/>
              </a:rPr>
              <a:t>, dist 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8C8DF6E-4F66-476F-AFC8-2A903B3ECAFC}"/>
              </a:ext>
            </a:extLst>
          </p:cNvPr>
          <p:cNvGrpSpPr/>
          <p:nvPr/>
        </p:nvGrpSpPr>
        <p:grpSpPr>
          <a:xfrm>
            <a:off x="816091" y="4842266"/>
            <a:ext cx="7761837" cy="990600"/>
            <a:chOff x="5038165" y="815788"/>
            <a:chExt cx="3663880" cy="131623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101E80-1742-4089-AB4C-8223657D3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E66378-AB4C-4CC9-B876-00F5E8D4E015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en-US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Enter the coordinates of the point </a:t>
              </a:r>
              <a:r>
                <a:rPr lang="en" altLang="ko-KR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(x y): 10 10</a:t>
              </a:r>
              <a:endParaRPr lang="en-US" altLang="ko-KR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just" eaLnBrk="0" latinLnBrk="0" hangingPunct="0"/>
              <a:r>
                <a:rPr lang="en" altLang="en-US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Enter the coordinates of the point </a:t>
              </a:r>
              <a:r>
                <a:rPr lang="en" altLang="ko-KR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(x y): 20 20</a:t>
              </a:r>
              <a:endParaRPr lang="en-US" altLang="ko-KR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just" eaLnBrk="0" latinLnBrk="0" hangingPunct="0"/>
              <a:r>
                <a:rPr lang="en" altLang="en-US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The distance is </a:t>
              </a:r>
              <a:r>
                <a:rPr lang="en" altLang="ko-KR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14.142136 .</a:t>
              </a:r>
              <a:endParaRPr lang="en-US" altLang="ko-KR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8EB956B9-1EBE-5037-466F-1C5BC5A5437B}"/>
              </a:ext>
            </a:extLst>
          </p:cNvPr>
          <p:cNvSpPr txBox="1">
            <a:spLocks noChangeArrowheads="1"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" altLang="en-US"/>
              <a:t>Source code</a:t>
            </a: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003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What you will learn in this chapter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792869" y="1039843"/>
            <a:ext cx="4040142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2" y="1981200"/>
            <a:ext cx="353027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endParaRPr kumimoji="0" lang="en-US" altLang="ko-KR" dirty="0">
              <a:solidFill>
                <a:schemeClr val="tx2"/>
              </a:solidFill>
            </a:endParaRPr>
          </a:p>
          <a:p>
            <a:pPr latinLnBrk="0">
              <a:buFontTx/>
              <a:buChar char="•"/>
            </a:pPr>
            <a:r>
              <a:rPr kumimoji="0" lang="en" altLang="en-US" dirty="0">
                <a:solidFill>
                  <a:schemeClr val="tx2"/>
                </a:solidFill>
              </a:rPr>
              <a:t>Structure concept</a:t>
            </a:r>
            <a:r>
              <a:rPr kumimoji="0" lang="en" altLang="ko-KR" dirty="0">
                <a:solidFill>
                  <a:schemeClr val="tx2"/>
                </a:solidFill>
              </a:rPr>
              <a:t>, </a:t>
            </a:r>
            <a:r>
              <a:rPr kumimoji="0" lang="en" altLang="en-US" dirty="0">
                <a:solidFill>
                  <a:schemeClr val="tx2"/>
                </a:solidFill>
              </a:rPr>
              <a:t>definition</a:t>
            </a:r>
            <a:r>
              <a:rPr kumimoji="0" lang="en" altLang="ko-KR" dirty="0">
                <a:solidFill>
                  <a:schemeClr val="tx2"/>
                </a:solidFill>
              </a:rPr>
              <a:t>, and </a:t>
            </a:r>
            <a:r>
              <a:rPr kumimoji="0" lang="en" altLang="en-US" dirty="0">
                <a:solidFill>
                  <a:schemeClr val="tx2"/>
                </a:solidFill>
              </a:rPr>
              <a:t>initialization method</a:t>
            </a:r>
          </a:p>
          <a:p>
            <a:pPr latinLnBrk="0">
              <a:buFontTx/>
              <a:buChar char="•"/>
            </a:pPr>
            <a:r>
              <a:rPr kumimoji="0" lang="en" altLang="en-US" dirty="0"/>
              <a:t>Relationship between structures and pointers</a:t>
            </a:r>
          </a:p>
          <a:p>
            <a:pPr latinLnBrk="0">
              <a:buFontTx/>
              <a:buChar char="•"/>
            </a:pPr>
            <a:r>
              <a:rPr kumimoji="0" lang="en" altLang="en-US" dirty="0"/>
              <a:t>Unions and </a:t>
            </a:r>
            <a:r>
              <a:rPr kumimoji="0" lang="en" altLang="ko-KR" dirty="0"/>
              <a:t>typedefs</a:t>
            </a:r>
          </a:p>
        </p:txBody>
      </p: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en" altLang="en-US" sz="1400">
                <a:solidFill>
                  <a:schemeClr val="bg1"/>
                </a:solidFill>
                <a:latin typeface="Arial" pitchFamily="34" charset="0"/>
              </a:rPr>
              <a:t>Structures are an important tool for grouping different data together </a:t>
            </a:r>
            <a:r>
              <a:rPr kumimoji="0" lang="en" altLang="ko-KR" sz="1400">
                <a:solidFill>
                  <a:schemeClr val="bg1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stCxn id="3110" idx="4"/>
          </p:cNvCxnSpPr>
          <p:nvPr/>
        </p:nvCxnSpPr>
        <p:spPr>
          <a:xfrm flipH="1" flipV="1">
            <a:off x="3786188" y="2428875"/>
            <a:ext cx="2025650" cy="186213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86B30E9C-CCFD-B11E-C20D-163FF31BE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740" y="4355409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54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Check points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1. </a:t>
            </a:r>
            <a:r>
              <a:rPr lang="en" altLang="en-US" sz="1800" dirty="0"/>
              <a:t>Each variable declared within a structure is called </a:t>
            </a:r>
            <a:r>
              <a:rPr lang="en" altLang="ko-KR" sz="1800" dirty="0"/>
              <a:t>______ .</a:t>
            </a:r>
          </a:p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2. </a:t>
            </a:r>
            <a:r>
              <a:rPr lang="en" altLang="en-US" sz="1800" dirty="0"/>
              <a:t>The keyword used to declare a structure is </a:t>
            </a:r>
            <a:r>
              <a:rPr lang="en" altLang="ko-KR" sz="1800" dirty="0"/>
              <a:t>_______ .</a:t>
            </a:r>
          </a:p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3. </a:t>
            </a:r>
            <a:r>
              <a:rPr lang="en" altLang="en-US" sz="1800" dirty="0"/>
              <a:t>Why are tags needed for structures </a:t>
            </a:r>
            <a:r>
              <a:rPr lang="en" altLang="ko-KR" sz="1800" dirty="0"/>
              <a:t>, and what is the difference between </a:t>
            </a:r>
            <a:r>
              <a:rPr lang="en" altLang="en-US" sz="1800" dirty="0"/>
              <a:t>using tags and not using them </a:t>
            </a:r>
            <a:r>
              <a:rPr lang="en" altLang="ko-KR" sz="1800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4. </a:t>
            </a:r>
            <a:r>
              <a:rPr lang="en" altLang="en-US" sz="1800" dirty="0"/>
              <a:t>Are variables created just by declaring a structure </a:t>
            </a:r>
            <a:r>
              <a:rPr lang="en" altLang="ko-KR" sz="1800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5. </a:t>
            </a:r>
            <a:r>
              <a:rPr lang="en" altLang="en-US" sz="1800" dirty="0"/>
              <a:t>What is the operator for referencing members of a structure </a:t>
            </a:r>
            <a:r>
              <a:rPr lang="en" altLang="ko-KR" sz="1800" dirty="0"/>
              <a:t>?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3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99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65126"/>
            <a:ext cx="8640960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A structure that has structures as members.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594888" y="1892925"/>
            <a:ext cx="2808312" cy="1782763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date {</a:t>
            </a:r>
            <a:r>
              <a:rPr lang="en" altLang="ko-KR" sz="1600" dirty="0">
                <a:latin typeface="Trebuchet MS" panose="020B0603020202020204" pitchFamily="34" charset="0"/>
              </a:rPr>
              <a:t> 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year;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month;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};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3635896" y="1892925"/>
            <a:ext cx="5400600" cy="17827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student {</a:t>
            </a:r>
            <a:r>
              <a:rPr lang="en" altLang="ko-KR" sz="1600" dirty="0">
                <a:latin typeface="Trebuchet MS" panose="020B0603020202020204" pitchFamily="34" charset="0"/>
              </a:rPr>
              <a:t>  </a:t>
            </a:r>
            <a:r>
              <a:rPr lang="en" altLang="ko-KR" sz="16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009900"/>
                </a:solidFill>
                <a:latin typeface="Trebuchet MS" panose="020B0603020202020204" pitchFamily="34" charset="0"/>
              </a:rPr>
              <a:t>Structure declaration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number;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 </a:t>
            </a:r>
            <a:r>
              <a:rPr lang="en" altLang="en-US" sz="1600" dirty="0">
                <a:latin typeface="Trebuchet MS" panose="020B0603020202020204" pitchFamily="34" charset="0"/>
              </a:rPr>
              <a:t>name[10];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u="sng" dirty="0">
                <a:solidFill>
                  <a:srgbClr val="FF0000"/>
                </a:solidFill>
                <a:latin typeface="Trebuchet MS" panose="020B0603020202020204" pitchFamily="34" charset="0"/>
              </a:rPr>
              <a:t>struct date dob ; // structure within structure</a:t>
            </a:r>
            <a:endParaRPr lang="en-US" altLang="en-US" sz="1600" u="sng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};</a:t>
            </a: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594888" y="3909338"/>
            <a:ext cx="8441608" cy="15567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truct </a:t>
            </a:r>
            <a:r>
              <a:rPr lang="en" altLang="en-US" sz="1600" dirty="0">
                <a:latin typeface="Trebuchet MS" panose="020B0603020202020204" pitchFamily="34" charset="0"/>
              </a:rPr>
              <a:t>student</a:t>
            </a:r>
            <a:r>
              <a:rPr lang="en" altLang="ko-KR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latin typeface="Trebuchet MS" panose="020B0603020202020204" pitchFamily="34" charset="0"/>
              </a:rPr>
              <a:t>s1;</a:t>
            </a:r>
            <a:r>
              <a:rPr lang="en" altLang="ko-KR" sz="1600" dirty="0">
                <a:latin typeface="Trebuchet MS" panose="020B0603020202020204" pitchFamily="34" charset="0"/>
              </a:rPr>
              <a:t> </a:t>
            </a:r>
            <a:r>
              <a:rPr lang="en" altLang="ko-KR" sz="16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009900"/>
                </a:solidFill>
                <a:latin typeface="Trebuchet MS" panose="020B0603020202020204" pitchFamily="34" charset="0"/>
              </a:rPr>
              <a:t>Declare structure variable</a:t>
            </a:r>
            <a:endParaRPr lang="en-US" altLang="en-US" sz="1600" dirty="0">
              <a:solidFill>
                <a:srgbClr val="009900"/>
              </a:solidFill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s1.dob.year = 1983;</a:t>
            </a:r>
            <a:r>
              <a:rPr lang="en" altLang="ko-KR" sz="1600" dirty="0">
                <a:latin typeface="Trebuchet MS" panose="020B0603020202020204" pitchFamily="34" charset="0"/>
              </a:rPr>
              <a:t>  </a:t>
            </a:r>
            <a:r>
              <a:rPr lang="en" altLang="ko-KR" sz="16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009900"/>
                </a:solidFill>
                <a:latin typeface="Trebuchet MS" panose="020B0603020202020204" pitchFamily="34" charset="0"/>
              </a:rPr>
              <a:t>Member reference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s1.dob.month = 03;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s1.dob.day = 29;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4701789-401F-1A55-B8BB-999299F587E9}"/>
              </a:ext>
            </a:extLst>
          </p:cNvPr>
          <p:cNvCxnSpPr>
            <a:cxnSpLocks/>
          </p:cNvCxnSpPr>
          <p:nvPr/>
        </p:nvCxnSpPr>
        <p:spPr>
          <a:xfrm flipH="1" flipV="1">
            <a:off x="3403200" y="2564904"/>
            <a:ext cx="736752" cy="38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790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Lab: </a:t>
            </a:r>
            <a:r>
              <a:rPr lang="en" altLang="en-US" dirty="0"/>
              <a:t>Representing a rectangle as </a:t>
            </a:r>
            <a:r>
              <a:rPr lang="en" altLang="ko-KR" dirty="0"/>
              <a:t>a point structure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/>
              <a:t>the point </a:t>
            </a:r>
            <a:r>
              <a:rPr lang="en" altLang="en-US" dirty="0"/>
              <a:t>structure from the previous example to represent</a:t>
            </a:r>
            <a:br>
              <a:rPr lang="en" altLang="en-US" dirty="0"/>
            </a:br>
            <a:r>
              <a:rPr lang="en" altLang="en-US" dirty="0"/>
              <a:t>the coordinates of the vertices </a:t>
            </a:r>
            <a:r>
              <a:rPr lang="en" altLang="ko-KR" dirty="0"/>
              <a:t>.</a:t>
            </a:r>
            <a:endParaRPr lang="ko-KR" altLang="en-US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A4157BF7-9D06-4BBF-B62B-F330ADA044EF}"/>
              </a:ext>
            </a:extLst>
          </p:cNvPr>
          <p:cNvGrpSpPr/>
          <p:nvPr/>
        </p:nvGrpSpPr>
        <p:grpSpPr>
          <a:xfrm>
            <a:off x="1259632" y="2564904"/>
            <a:ext cx="6479632" cy="2016224"/>
            <a:chOff x="5038165" y="815788"/>
            <a:chExt cx="3663880" cy="1316231"/>
          </a:xfrm>
        </p:grpSpPr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2D3F4EE0-DBFE-433F-A048-BD33CD579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D198B5E-0663-4F32-A37A-6F1B6F761F32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600" i="1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the coordinates in the upper left corner </a:t>
              </a:r>
              <a:r>
                <a:rPr lang="en" altLang="ko-KR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10 10</a:t>
              </a:r>
            </a:p>
            <a:p>
              <a:r>
                <a:rPr lang="en" altLang="en-US" sz="1600" i="1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the coordinates in the upper right corner </a:t>
              </a:r>
              <a:r>
                <a:rPr lang="en" altLang="ko-KR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20 20</a:t>
              </a:r>
            </a:p>
            <a:p>
              <a:r>
                <a:rPr lang="en" altLang="en-US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The area is </a:t>
              </a:r>
              <a:r>
                <a:rPr lang="en" altLang="ko-KR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100 </a:t>
              </a:r>
              <a:r>
                <a:rPr lang="en" altLang="en-US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and the perimeter is </a:t>
              </a:r>
              <a:r>
                <a:rPr lang="en" altLang="ko-KR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40 .</a:t>
              </a:r>
              <a:endPara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662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</a:t>
            </a:r>
            <a:endParaRPr lang="en-US" altLang="ko-KR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29795" y="1916832"/>
            <a:ext cx="7777162" cy="410445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 </a:t>
            </a:r>
            <a:r>
              <a:rPr lang="en" altLang="en-US" sz="1600" dirty="0">
                <a:latin typeface="Trebuchet MS" panose="020B0603020202020204" pitchFamily="34" charset="0"/>
              </a:rPr>
              <a:t>&lt; </a:t>
            </a:r>
            <a:r>
              <a:rPr lang="en" altLang="en-US" sz="1600" dirty="0" err="1">
                <a:latin typeface="Trebuchet MS" panose="020B0603020202020204" pitchFamily="34" charset="0"/>
              </a:rPr>
              <a:t>stdio.h </a:t>
            </a:r>
            <a:r>
              <a:rPr lang="en" altLang="en-US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point {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x;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 err="1">
                <a:latin typeface="Trebuchet MS" panose="020B0603020202020204" pitchFamily="34" charset="0"/>
              </a:rPr>
              <a:t>rect </a:t>
            </a: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point p1;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point p2;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" altLang="en-US" sz="1600" dirty="0">
                <a:latin typeface="Trebuchet MS" panose="020B0603020202020204" pitchFamily="34" charset="0"/>
              </a:rPr>
              <a:t> rect r;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w, h, area, peri;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-486218" y="359589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pic>
        <p:nvPicPr>
          <p:cNvPr id="20485" name="_x71273600" descr="EMB00000c0036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745" y="2277195"/>
            <a:ext cx="25733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-486218" y="384195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11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Example</a:t>
            </a:r>
            <a:endParaRPr lang="en-US" altLang="ko-KR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827584" y="1268760"/>
            <a:ext cx="7777162" cy="402297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"Enter the coordinates of the upper left corner: " </a:t>
            </a:r>
            <a:r>
              <a:rPr lang="en" altLang="en-US" sz="1600" dirty="0">
                <a:latin typeface="Trebuchet MS" panose="020B0603020202020204" pitchFamily="34" charset="0"/>
              </a:rPr>
              <a:t>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scanf(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 %d" </a:t>
            </a:r>
            <a:r>
              <a:rPr lang="en" altLang="en-US" sz="1600" dirty="0">
                <a:latin typeface="Trebuchet MS" panose="020B0603020202020204" pitchFamily="34" charset="0"/>
              </a:rPr>
              <a:t>, &amp;r.p1.x, &amp;r.p1.y);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"Enter the coordinates of the upper right corner: " </a:t>
            </a:r>
            <a:r>
              <a:rPr lang="en" altLang="en-US" sz="1600" dirty="0">
                <a:latin typeface="Trebuchet MS" panose="020B0603020202020204" pitchFamily="34" charset="0"/>
              </a:rPr>
              <a:t>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scanf(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 %d" </a:t>
            </a:r>
            <a:r>
              <a:rPr lang="en" altLang="en-US" sz="1600" dirty="0">
                <a:latin typeface="Trebuchet MS" panose="020B0603020202020204" pitchFamily="34" charset="0"/>
              </a:rPr>
              <a:t>, &amp;r.p2.x, &amp;r.p2.y);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w = r.p2.x - r.p1.x;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h = r.p2.x - r.p1.x;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area = w * h;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peri = 2 * w + 2 * h;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"Area is %d and perimeter is %d.\n" </a:t>
            </a:r>
            <a:r>
              <a:rPr lang="en" altLang="en-US" sz="1600" dirty="0">
                <a:latin typeface="Trebuchet MS" panose="020B0603020202020204" pitchFamily="34" charset="0"/>
              </a:rPr>
              <a:t>, area, peri);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21509" name="_x71273600" descr="EMB00000c0036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095" y="2764656"/>
            <a:ext cx="25733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5C3A542-172E-4729-903C-62BF8E28C978}"/>
              </a:ext>
            </a:extLst>
          </p:cNvPr>
          <p:cNvGrpSpPr/>
          <p:nvPr/>
        </p:nvGrpSpPr>
        <p:grpSpPr>
          <a:xfrm>
            <a:off x="899592" y="5517232"/>
            <a:ext cx="7705154" cy="990601"/>
            <a:chOff x="5038165" y="815788"/>
            <a:chExt cx="3663880" cy="13162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A414887-53D7-4F9C-8811-9E20F3137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ED50281-1432-47FA-83DA-588C7D62945B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en-US" sz="1400" i="1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the coordinates in the upper left corner </a:t>
              </a:r>
              <a:r>
                <a:rPr lang="en" altLang="ko-KR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1 1</a:t>
              </a:r>
              <a:endParaRPr lang="en-US" altLang="ko-KR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just" eaLnBrk="0" latinLnBrk="0" hangingPunct="0"/>
              <a:r>
                <a:rPr lang="en" altLang="en-US" sz="1400" i="1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the coordinates in the upper right corner </a:t>
              </a:r>
              <a:r>
                <a:rPr lang="en" altLang="ko-KR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6 6</a:t>
              </a:r>
              <a:endParaRPr lang="en-US" altLang="ko-KR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just" eaLnBrk="0" latinLnBrk="0" hangingPunct="0"/>
              <a:r>
                <a:rPr lang="en" altLang="en-US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The area is </a:t>
              </a:r>
              <a:r>
                <a:rPr lang="en" altLang="ko-KR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25 </a:t>
              </a:r>
              <a:r>
                <a:rPr lang="en" altLang="en-US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and the perimeter is </a:t>
              </a:r>
              <a:r>
                <a:rPr lang="en" altLang="ko-KR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20 .</a:t>
              </a:r>
              <a:endParaRPr lang="en-US" altLang="ko-KR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834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65126"/>
            <a:ext cx="8335838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Assignment and comparison of structure </a:t>
            </a:r>
            <a:br>
              <a:rPr lang="en" altLang="en-US" dirty="0"/>
            </a:br>
            <a:r>
              <a:rPr lang="en" altLang="en-US" dirty="0"/>
              <a:t>variables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idx="1"/>
          </p:nvPr>
        </p:nvSpPr>
        <p:spPr>
          <a:xfrm>
            <a:off x="395536" y="1825625"/>
            <a:ext cx="7886700" cy="4351338"/>
          </a:xfrm>
        </p:spPr>
        <p:txBody>
          <a:bodyPr/>
          <a:lstStyle/>
          <a:p>
            <a:pPr eaLnBrk="1" hangingPunct="1"/>
            <a:r>
              <a:rPr lang="en" altLang="en-US" dirty="0"/>
              <a:t>Assignment of variables of the same structure is possible, </a:t>
            </a:r>
            <a:br>
              <a:rPr lang="en" altLang="en-US" dirty="0"/>
            </a:br>
            <a:r>
              <a:rPr lang="en" altLang="en-US" dirty="0"/>
              <a:t>but comparison is not possible </a:t>
            </a:r>
            <a:r>
              <a:rPr lang="en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7CBC90-E083-40D4-B54B-A6BF99E77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8768"/>
            <a:ext cx="9144000" cy="367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9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Example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340768"/>
            <a:ext cx="7886700" cy="4351338"/>
          </a:xfrm>
        </p:spPr>
        <p:txBody>
          <a:bodyPr/>
          <a:lstStyle/>
          <a:p>
            <a:pPr eaLnBrk="1" hangingPunct="1"/>
            <a:r>
              <a:rPr lang="en" altLang="en-US" dirty="0"/>
              <a:t>Assignment of variables of the same structure is possible, but comparison is not possible </a:t>
            </a:r>
            <a:r>
              <a:rPr lang="en" altLang="ko-KR" dirty="0"/>
              <a:t>.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899592" y="2132856"/>
            <a:ext cx="7777162" cy="44958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point {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x;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y;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 algn="just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ko-KR" sz="1600" dirty="0">
                <a:latin typeface="Trebuchet MS" panose="020B0603020202020204" pitchFamily="34" charset="0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ko-KR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 algn="just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point p1 = {10, 20};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point p2 = {30, 40};</a:t>
            </a:r>
          </a:p>
          <a:p>
            <a:pPr marL="800100" lvl="1" indent="-342900" algn="just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p2 = p1;</a:t>
            </a:r>
            <a:r>
              <a:rPr lang="en" altLang="ko-KR" sz="1600" dirty="0">
                <a:latin typeface="Trebuchet MS" panose="020B0603020202020204" pitchFamily="34" charset="0"/>
              </a:rPr>
              <a:t>  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Substitution possible</a:t>
            </a:r>
          </a:p>
          <a:p>
            <a:pPr marL="800100" lvl="1" indent="-342900" algn="just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 algn="just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 </a:t>
            </a:r>
            <a:r>
              <a:rPr lang="en" altLang="en-US" sz="1600" dirty="0">
                <a:latin typeface="Trebuchet MS" panose="020B0603020202020204" pitchFamily="34" charset="0"/>
              </a:rPr>
              <a:t>( p1 == p2 )</a:t>
            </a:r>
            <a:r>
              <a:rPr lang="en" altLang="ko-KR" sz="1600" dirty="0">
                <a:latin typeface="Trebuchet MS" panose="020B0603020202020204" pitchFamily="34" charset="0"/>
              </a:rPr>
              <a:t> 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// Compare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-&gt;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Compile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error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!!</a:t>
            </a:r>
            <a:endParaRPr lang="en-US" altLang="en-US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ko-KR" sz="1600" dirty="0">
                <a:latin typeface="Trebuchet MS" panose="020B0603020202020204" pitchFamily="34" charset="0"/>
              </a:rPr>
              <a:t>     </a:t>
            </a:r>
            <a:r>
              <a:rPr lang="en" altLang="en-US" sz="1600" dirty="0">
                <a:latin typeface="Trebuchet MS" panose="020B0603020202020204" pitchFamily="34" charset="0"/>
              </a:rPr>
              <a:t> 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p1 and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p2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It's the same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." </a:t>
            </a:r>
            <a:r>
              <a:rPr lang="en" altLang="en-US" sz="1600" dirty="0">
                <a:latin typeface="Trebuchet MS" panose="020B0603020202020204" pitchFamily="34" charset="0"/>
              </a:rPr>
              <a:t>)</a:t>
            </a:r>
          </a:p>
          <a:p>
            <a:pPr marL="800100" lvl="1" indent="-342900" algn="just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 algn="just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 </a:t>
            </a:r>
            <a:r>
              <a:rPr lang="en" altLang="en-US" sz="1600" dirty="0">
                <a:latin typeface="Trebuchet MS" panose="020B0603020202020204" pitchFamily="34" charset="0"/>
              </a:rPr>
              <a:t>( (p1.x == p2.x) &amp;&amp; (p1.y == p2.y) )</a:t>
            </a:r>
            <a:r>
              <a:rPr lang="en" altLang="ko-KR" sz="1600" dirty="0">
                <a:latin typeface="Trebuchet MS" panose="020B0603020202020204" pitchFamily="34" charset="0"/>
              </a:rPr>
              <a:t>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Correct comparison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     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p1 and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p2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It's the same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." </a:t>
            </a:r>
            <a:r>
              <a:rPr lang="en" altLang="en-US" sz="1600" dirty="0">
                <a:latin typeface="Trebuchet MS" panose="020B0603020202020204" pitchFamily="34" charset="0"/>
              </a:rPr>
              <a:t>)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05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Check points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1. </a:t>
            </a:r>
            <a:r>
              <a:rPr lang="en" altLang="en-US" sz="1800" dirty="0"/>
              <a:t>What operations are allowed </a:t>
            </a:r>
            <a:r>
              <a:rPr lang="en" altLang="en-US" sz="1800" dirty="0" err="1"/>
              <a:t>between variables </a:t>
            </a:r>
            <a:r>
              <a:rPr lang="en" altLang="en-US" sz="1800" dirty="0"/>
              <a:t>of a structure </a:t>
            </a:r>
            <a:r>
              <a:rPr lang="en" altLang="ko-KR" sz="1800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2. </a:t>
            </a:r>
            <a:r>
              <a:rPr lang="en" altLang="en-US" sz="1800" dirty="0"/>
              <a:t>What is the difference between structure tags and structure variables </a:t>
            </a:r>
            <a:r>
              <a:rPr lang="en" altLang="ko-KR" sz="1800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3. </a:t>
            </a:r>
            <a:r>
              <a:rPr lang="en" altLang="en-US" sz="1800" dirty="0"/>
              <a:t>Can a structure be inserted as a structure member </a:t>
            </a:r>
            <a:r>
              <a:rPr lang="en" altLang="ko-KR" sz="1800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4. </a:t>
            </a:r>
            <a:r>
              <a:rPr lang="en" altLang="en-US" sz="1800" dirty="0"/>
              <a:t>Can a structure have an array as a member </a:t>
            </a:r>
            <a:r>
              <a:rPr lang="en" altLang="ko-KR" sz="1800" dirty="0"/>
              <a:t>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355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330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Array of structures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/>
              <a:t>A collection of multiple structures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0EDF6B-62E7-B91A-7D41-65C4BA04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5685226" cy="27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14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Array of structures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800767" y="1772816"/>
            <a:ext cx="7777162" cy="38735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student {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number;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 </a:t>
            </a:r>
            <a:r>
              <a:rPr lang="en" altLang="en-US" sz="1600" dirty="0">
                <a:latin typeface="Trebuchet MS" panose="020B0603020202020204" pitchFamily="34" charset="0"/>
              </a:rPr>
              <a:t>name[20];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ko-KR" sz="1600" dirty="0">
                <a:latin typeface="Trebuchet MS" panose="020B0603020202020204" pitchFamily="34" charset="0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ko-KR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struct student list[100];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Declare an array of structures</a:t>
            </a:r>
            <a:endParaRPr lang="en-US" altLang="en-US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800100" lvl="1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800100" lvl="1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list[2].number = 24;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strcpy (list[2].name,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Hong Gil-dong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</a:t>
            </a:r>
            <a:r>
              <a:rPr lang="en" altLang="en-US" sz="1600" dirty="0">
                <a:latin typeface="Trebuchet MS" panose="020B0603020202020204" pitchFamily="34" charset="0"/>
              </a:rPr>
              <a:t>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list[2].grade = 4.3;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8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Classification of data types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88592F1-896B-4672-AD1E-7EDDE8649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7" y="1825625"/>
            <a:ext cx="7756365" cy="43513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471C8B-DE5C-C578-8FD9-F9CC3484B496}"/>
              </a:ext>
            </a:extLst>
          </p:cNvPr>
          <p:cNvSpPr txBox="1"/>
          <p:nvPr/>
        </p:nvSpPr>
        <p:spPr>
          <a:xfrm>
            <a:off x="3695091" y="3995772"/>
            <a:ext cx="7328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176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Array of structures</a:t>
            </a:r>
            <a:r>
              <a:rPr lang="en" altLang="ko-KR" dirty="0"/>
              <a:t> </a:t>
            </a:r>
            <a:r>
              <a:rPr lang="en" altLang="en-US" dirty="0"/>
              <a:t>initialization</a:t>
            </a: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797719" y="1700808"/>
            <a:ext cx="7777162" cy="15716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student list[3] = {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{ 1, "Park", 3.42 },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{ 2, "Kim", 4.31 },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{ 3, "Lee", 2.98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8032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68782-6C5D-47A1-A38A-295097CF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65126"/>
            <a:ext cx="8407846" cy="1325563"/>
          </a:xfrm>
        </p:spPr>
        <p:txBody>
          <a:bodyPr/>
          <a:lstStyle/>
          <a:p>
            <a:r>
              <a:rPr lang="en" altLang="en-US" dirty="0"/>
              <a:t>Calculate the number of elements in </a:t>
            </a:r>
            <a:br>
              <a:rPr lang="en" altLang="en-US" dirty="0"/>
            </a:br>
            <a:r>
              <a:rPr lang="en" altLang="en-US" dirty="0"/>
              <a:t>an array of structures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099D5-61CD-44A4-9DB2-1A143C3A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825625"/>
            <a:ext cx="8928992" cy="4351338"/>
          </a:xfrm>
        </p:spPr>
        <p:txBody>
          <a:bodyPr/>
          <a:lstStyle/>
          <a:p>
            <a:r>
              <a:rPr lang="en" altLang="en-US" dirty="0"/>
              <a:t>To automatically find the number of elements in an array of structure,D</a:t>
            </a:r>
            <a:r>
              <a:rPr lang="en" altLang="ko-KR" dirty="0"/>
              <a:t>ivide </a:t>
            </a:r>
            <a:r>
              <a:rPr lang="en" altLang="en-US" dirty="0"/>
              <a:t>the total number of bytes in the entire array by the number of bytes in each element </a:t>
            </a:r>
            <a:r>
              <a:rPr lang="en" altLang="ko-KR" dirty="0"/>
              <a:t>.</a:t>
            </a:r>
          </a:p>
          <a:p>
            <a:pPr lvl="1"/>
            <a:r>
              <a:rPr lang="en" altLang="ko-KR" dirty="0"/>
              <a:t>n = </a:t>
            </a:r>
            <a:r>
              <a:rPr lang="en" altLang="ko-KR" dirty="0" err="1"/>
              <a:t>sizeof </a:t>
            </a:r>
            <a:r>
              <a:rPr lang="en" altLang="ko-KR" dirty="0"/>
              <a:t>(list)/ </a:t>
            </a:r>
            <a:r>
              <a:rPr lang="en" altLang="ko-KR" dirty="0" err="1"/>
              <a:t>sizeof </a:t>
            </a:r>
            <a:r>
              <a:rPr lang="en" altLang="ko-KR" dirty="0"/>
              <a:t>(list[0]);</a:t>
            </a:r>
          </a:p>
          <a:p>
            <a:r>
              <a:rPr lang="en" altLang="en-US" dirty="0"/>
              <a:t>or</a:t>
            </a:r>
          </a:p>
          <a:p>
            <a:pPr lvl="1"/>
            <a:r>
              <a:rPr lang="en" altLang="ko-KR" dirty="0"/>
              <a:t>n = </a:t>
            </a:r>
            <a:r>
              <a:rPr lang="en" altLang="ko-KR" dirty="0" err="1"/>
              <a:t>sizeof </a:t>
            </a:r>
            <a:r>
              <a:rPr lang="en" altLang="ko-KR" dirty="0"/>
              <a:t>(list)/ </a:t>
            </a:r>
            <a:r>
              <a:rPr lang="en" altLang="ko-KR" dirty="0" err="1"/>
              <a:t>sizeof </a:t>
            </a:r>
            <a:r>
              <a:rPr lang="en" altLang="ko-KR" dirty="0"/>
              <a:t>(struct student);</a:t>
            </a:r>
            <a:endParaRPr lang="ko-KR" altLang="en-US" dirty="0"/>
          </a:p>
        </p:txBody>
      </p:sp>
      <p:sp>
        <p:nvSpPr>
          <p:cNvPr id="4" name="AutoShape 49">
            <a:extLst>
              <a:ext uri="{FF2B5EF4-FFF2-40B4-BE49-F238E27FC236}">
                <a16:creationId xmlns:a16="http://schemas.microsoft.com/office/drawing/2014/main" id="{5CF5A390-25DD-FF9D-8ED8-20FA5F66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3645024"/>
            <a:ext cx="2304256" cy="1278000"/>
          </a:xfrm>
          <a:prstGeom prst="wedgeEllipseCallout">
            <a:avLst>
              <a:gd name="adj1" fmla="val -20468"/>
              <a:gd name="adj2" fmla="val 5675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latinLnBrk="0" hangingPunct="0"/>
            <a:r>
              <a:rPr kumimoji="0" lang="en" altLang="en-US" sz="1400" dirty="0"/>
              <a:t>This is only possible within the same function </a:t>
            </a:r>
            <a:r>
              <a:rPr kumimoji="0" lang="en" altLang="ko-KR" sz="1400" dirty="0"/>
              <a:t>.</a:t>
            </a:r>
          </a:p>
        </p:txBody>
      </p:sp>
      <p:pic>
        <p:nvPicPr>
          <p:cNvPr id="5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22D42A40-A657-47E4-6142-8FC656B7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33775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857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Example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959455" y="1772816"/>
            <a:ext cx="7777162" cy="381642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#define </a:t>
            </a:r>
            <a:r>
              <a:rPr lang="en" altLang="en-US" sz="1600" dirty="0">
                <a:latin typeface="Trebuchet MS" panose="020B0603020202020204" pitchFamily="34" charset="0"/>
              </a:rPr>
              <a:t>SIZE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student {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number;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 </a:t>
            </a:r>
            <a:r>
              <a:rPr lang="en" altLang="en-US" sz="1600" dirty="0">
                <a:latin typeface="Trebuchet MS" panose="020B0603020202020204" pitchFamily="34" charset="0"/>
              </a:rPr>
              <a:t>name[20];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student list[SIZE];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" altLang="en-US" sz="1600" dirty="0">
                <a:latin typeface="Trebuchet MS" panose="020B0603020202020204" pitchFamily="34" charset="0"/>
              </a:rPr>
              <a:t> i;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27652" name="Rectangle 10"/>
          <p:cNvSpPr>
            <a:spLocks noChangeArrowheads="1"/>
          </p:cNvSpPr>
          <p:nvPr/>
        </p:nvSpPr>
        <p:spPr bwMode="auto">
          <a:xfrm>
            <a:off x="0" y="2212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07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Example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959455" y="1700808"/>
            <a:ext cx="7777162" cy="402951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 </a:t>
            </a:r>
            <a:r>
              <a:rPr lang="en" altLang="en-US" sz="1600" dirty="0">
                <a:latin typeface="Trebuchet MS" panose="020B0603020202020204" pitchFamily="34" charset="0"/>
              </a:rPr>
              <a:t>( i = 0; i &lt; SIZE; i ++)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    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Student number Enter : " </a:t>
            </a:r>
            <a:r>
              <a:rPr lang="en" altLang="en-US" sz="1600" dirty="0">
                <a:latin typeface="Trebuchet MS" panose="020B0603020202020204" pitchFamily="34" charset="0"/>
              </a:rPr>
              <a:t>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    scanf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 </a:t>
            </a:r>
            <a:r>
              <a:rPr lang="en" altLang="en-US" sz="1600" dirty="0">
                <a:latin typeface="Trebuchet MS" panose="020B0603020202020204" pitchFamily="34" charset="0"/>
              </a:rPr>
              <a:t>, &amp;list[ i ].number);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    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name Enter : " </a:t>
            </a:r>
            <a:r>
              <a:rPr lang="en" altLang="en-US" sz="1600" dirty="0">
                <a:latin typeface="Trebuchet MS" panose="020B0603020202020204" pitchFamily="34" charset="0"/>
              </a:rPr>
              <a:t>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    scanf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"%s" </a:t>
            </a:r>
            <a:r>
              <a:rPr lang="en" altLang="en-US" sz="1600" dirty="0">
                <a:latin typeface="Trebuchet MS" panose="020B0603020202020204" pitchFamily="34" charset="0"/>
              </a:rPr>
              <a:t>, list[ i ].name);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    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Credit Enter ( error ): " </a:t>
            </a:r>
            <a:r>
              <a:rPr lang="en" altLang="en-US" sz="1600" dirty="0">
                <a:latin typeface="Trebuchet MS" panose="020B0603020202020204" pitchFamily="34" charset="0"/>
              </a:rPr>
              <a:t>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    scanf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"%lf" </a:t>
            </a:r>
            <a:r>
              <a:rPr lang="en" altLang="en-US" sz="1600" dirty="0">
                <a:latin typeface="Trebuchet MS" panose="020B0603020202020204" pitchFamily="34" charset="0"/>
              </a:rPr>
              <a:t>, &amp;list[ i ].grade);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}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 </a:t>
            </a:r>
            <a:r>
              <a:rPr lang="en" altLang="en-US" sz="1600" dirty="0">
                <a:latin typeface="Trebuchet MS" panose="020B0603020202020204" pitchFamily="34" charset="0"/>
              </a:rPr>
              <a:t>( </a:t>
            </a:r>
            <a:r>
              <a:rPr lang="en" altLang="en-US" sz="1600" dirty="0" err="1">
                <a:latin typeface="Trebuchet MS" panose="020B0603020202020204" pitchFamily="34" charset="0"/>
              </a:rPr>
              <a:t>i </a:t>
            </a:r>
            <a:r>
              <a:rPr lang="en" altLang="en-US" sz="1600" dirty="0">
                <a:latin typeface="Trebuchet MS" panose="020B0603020202020204" pitchFamily="34" charset="0"/>
              </a:rPr>
              <a:t>= 0; </a:t>
            </a:r>
            <a:r>
              <a:rPr lang="en" altLang="en-US" sz="1600" dirty="0" err="1">
                <a:latin typeface="Trebuchet MS" panose="020B0603020202020204" pitchFamily="34" charset="0"/>
              </a:rPr>
              <a:t>i </a:t>
            </a:r>
            <a:r>
              <a:rPr lang="en" altLang="en-US" sz="1600" dirty="0">
                <a:latin typeface="Trebuchet MS" panose="020B0603020202020204" pitchFamily="34" charset="0"/>
              </a:rPr>
              <a:t>&lt; SIZE; </a:t>
            </a:r>
            <a:r>
              <a:rPr lang="en" altLang="en-US" sz="1600" dirty="0" err="1">
                <a:latin typeface="Trebuchet MS" panose="020B0603020202020204" pitchFamily="34" charset="0"/>
              </a:rPr>
              <a:t>i </a:t>
            </a:r>
            <a:r>
              <a:rPr lang="en" altLang="en-US" sz="1600" dirty="0">
                <a:latin typeface="Trebuchet MS" panose="020B0603020202020204" pitchFamily="34" charset="0"/>
              </a:rPr>
              <a:t>++)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       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Student number : %d, Name : %s, Grade : %f\n" </a:t>
            </a:r>
            <a:r>
              <a:rPr lang="en" altLang="en-US" sz="1600" dirty="0">
                <a:latin typeface="Trebuchet MS" panose="020B0603020202020204" pitchFamily="34" charset="0"/>
              </a:rPr>
              <a:t>, </a:t>
            </a:r>
            <a:br>
              <a:rPr lang="en" altLang="en-US" sz="1600" dirty="0">
                <a:latin typeface="Trebuchet MS" panose="020B0603020202020204" pitchFamily="34" charset="0"/>
              </a:rPr>
            </a:br>
            <a:r>
              <a:rPr lang="en" altLang="en-US" sz="1600" dirty="0">
                <a:latin typeface="Trebuchet MS" panose="020B0603020202020204" pitchFamily="34" charset="0"/>
              </a:rPr>
              <a:t>                     list[ i ].number, list[ i ].name, list[ i ].grade);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7652" name="Rectangle 10"/>
          <p:cNvSpPr>
            <a:spLocks noChangeArrowheads="1"/>
          </p:cNvSpPr>
          <p:nvPr/>
        </p:nvSpPr>
        <p:spPr bwMode="auto">
          <a:xfrm>
            <a:off x="0" y="2212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7162140-E542-4C59-BD31-E7E318876477}"/>
              </a:ext>
            </a:extLst>
          </p:cNvPr>
          <p:cNvGrpSpPr/>
          <p:nvPr/>
        </p:nvGrpSpPr>
        <p:grpSpPr>
          <a:xfrm>
            <a:off x="5927204" y="476671"/>
            <a:ext cx="2808312" cy="3824530"/>
            <a:chOff x="5134366" y="388877"/>
            <a:chExt cx="3663880" cy="15888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18E34AB-D484-471E-9C15-A9B312415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8" y="1853465"/>
              <a:ext cx="890153" cy="12424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5EA9C82-15DB-4D27-B670-5FE5B6B82DB4}"/>
                </a:ext>
              </a:extLst>
            </p:cNvPr>
            <p:cNvSpPr/>
            <p:nvPr/>
          </p:nvSpPr>
          <p:spPr>
            <a:xfrm>
              <a:off x="5134366" y="388877"/>
              <a:ext cx="3663880" cy="1512780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2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your student number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20190001</a:t>
              </a:r>
            </a:p>
            <a:p>
              <a:r>
                <a:rPr lang="en" altLang="en-US" sz="12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your name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Hong Gil-dong</a:t>
              </a:r>
            </a:p>
            <a:p>
              <a:r>
                <a:rPr lang="en" altLang="en-US" sz="12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your grade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(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error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): 4.3</a:t>
              </a:r>
            </a:p>
            <a:p>
              <a:r>
                <a:rPr lang="en" altLang="en-US" sz="12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your student number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20190002</a:t>
              </a:r>
            </a:p>
            <a:p>
              <a:r>
                <a:rPr lang="en" altLang="en-US" sz="12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your name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Kim Yu-shin</a:t>
              </a:r>
            </a:p>
            <a:p>
              <a:r>
                <a:rPr lang="en" altLang="en-US" sz="12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your grade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(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incorrect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): 3.92</a:t>
              </a:r>
            </a:p>
            <a:p>
              <a:r>
                <a:rPr lang="en" altLang="en-US" sz="12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your student number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20190003</a:t>
              </a:r>
            </a:p>
            <a:p>
              <a:r>
                <a:rPr lang="en" altLang="en-US" sz="12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your name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Lee Seong-gye</a:t>
              </a:r>
            </a:p>
            <a:p>
              <a:r>
                <a:rPr lang="en" altLang="en-US" sz="12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your grade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(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incorrect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): 2.87</a:t>
              </a:r>
            </a:p>
            <a:p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Name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Hong Gil-dong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Grade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4.300000</a:t>
              </a:r>
            </a:p>
            <a:p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Name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Kim Yu-shin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Grade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3.920000</a:t>
              </a:r>
            </a:p>
            <a:p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Name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Lee Seong-gye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en" altLang="en-US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Credit </a:t>
              </a:r>
              <a:r>
                <a:rPr lang="en" altLang="ko-KR" sz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: 2.870000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1257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Check points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407846" cy="4351338"/>
          </a:xfrm>
        </p:spPr>
        <p:txBody>
          <a:bodyPr>
            <a:normAutofit/>
          </a:bodyPr>
          <a:lstStyle/>
          <a:p>
            <a:pPr algn="just" eaLnBrk="1" hangingPunct="1">
              <a:buFont typeface="Symbol" pitchFamily="18" charset="2"/>
              <a:buNone/>
            </a:pPr>
            <a:r>
              <a:rPr lang="en" altLang="en-US" sz="1800" dirty="0"/>
              <a:t>1. Define an array of structures that can store information about </a:t>
            </a:r>
            <a:r>
              <a:rPr lang="en" altLang="ko-KR" sz="1800" dirty="0"/>
              <a:t>five </a:t>
            </a:r>
            <a:r>
              <a:rPr lang="en" altLang="en-US" sz="1800" dirty="0"/>
              <a:t>products. </a:t>
            </a:r>
            <a:br>
              <a:rPr lang="en" altLang="en-US" sz="1800" dirty="0"/>
            </a:br>
            <a:r>
              <a:rPr lang="en" altLang="en-US" sz="1800" dirty="0"/>
              <a:t>Products have number, name </a:t>
            </a:r>
            <a:r>
              <a:rPr lang="en" altLang="ko-KR" sz="1800" dirty="0"/>
              <a:t>, and </a:t>
            </a:r>
            <a:r>
              <a:rPr lang="en" altLang="en-US" sz="1800" dirty="0"/>
              <a:t>price as members </a:t>
            </a:r>
            <a:r>
              <a:rPr lang="en" altLang="ko-KR" sz="1800" dirty="0"/>
              <a:t>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867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044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Structures and Pointers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" altLang="en-US" dirty="0"/>
              <a:t>Pointer to a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en-US" dirty="0"/>
              <a:t>A structure that has pointers as members.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39752" y="3717032"/>
            <a:ext cx="4536504" cy="1728192"/>
          </a:xfrm>
          <a:prstGeom prst="rect">
            <a:avLst/>
          </a:prstGeom>
          <a:solidFill>
            <a:srgbClr val="B9FF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407707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 err="1"/>
              <a:t>sp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 flipV="1">
            <a:off x="1561572" y="3789040"/>
            <a:ext cx="706172" cy="47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635896" y="3933056"/>
            <a:ext cx="2664296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4401108"/>
            <a:ext cx="2664296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35896" y="4930053"/>
            <a:ext cx="2664296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2813" y="484711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/>
              <a:t>grade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2313" y="433705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/>
              <a:t>name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80075" y="391830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/>
              <a:t>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868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Pointer to a structure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51520" y="1661546"/>
            <a:ext cx="8640960" cy="241552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student *p;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student s = { 24, “Kim”, 4.3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student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p = &amp;s;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printf(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Student number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=%d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Name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=%s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Grade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=%f \n" </a:t>
            </a:r>
            <a:r>
              <a:rPr lang="en" altLang="en-US" sz="1600" dirty="0">
                <a:latin typeface="Trebuchet MS" panose="020B0603020202020204" pitchFamily="34" charset="0"/>
              </a:rPr>
              <a:t>, s.number , s.name, s.grade 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printf(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Student number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=%d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Name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=%s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Grade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=%f \n" </a:t>
            </a:r>
            <a:r>
              <a:rPr lang="en" altLang="en-US" sz="1600" dirty="0">
                <a:latin typeface="Trebuchet MS" panose="020B0603020202020204" pitchFamily="34" charset="0"/>
              </a:rPr>
              <a:t>, (*p).number,(*p).name,(*p).grade);</a:t>
            </a:r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4214813"/>
            <a:ext cx="3957637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898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ko-KR"/>
              <a:t>-&gt; </a:t>
            </a:r>
            <a:r>
              <a:rPr lang="en" altLang="en-US"/>
              <a:t>Operator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25625"/>
            <a:ext cx="8047806" cy="4351338"/>
          </a:xfrm>
        </p:spPr>
        <p:txBody>
          <a:bodyPr/>
          <a:lstStyle/>
          <a:p>
            <a:pPr eaLnBrk="1" hangingPunct="1"/>
            <a:r>
              <a:rPr lang="en" altLang="ko-KR" dirty="0"/>
              <a:t>-&gt; </a:t>
            </a:r>
            <a:r>
              <a:rPr lang="en" altLang="en-US" dirty="0"/>
              <a:t>operator is used when referencing a structure member with a structure pointer.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68336" y="2639925"/>
            <a:ext cx="8047806" cy="245444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student *p;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student s = { 24, “Kim”, 4.3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student *p;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p = &amp;s;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printf("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Student number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=%d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Name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=%s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Key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=%f \n",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p-&gt;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number,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p-&gt;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name,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p-&gt;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grade);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61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ko-KR"/>
              <a:t>-&gt; </a:t>
            </a:r>
            <a:r>
              <a:rPr lang="en" altLang="en-US"/>
              <a:t>Operator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E211F8-3E94-47E6-9042-79120B45F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06889"/>
            <a:ext cx="4896544" cy="51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6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Example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215227" y="1052736"/>
            <a:ext cx="8893277" cy="53768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Referencing a structure through a pointer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struct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number;</a:t>
            </a:r>
          </a:p>
          <a:p>
            <a:pPr lvl="1"/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char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name[20];</a:t>
            </a:r>
          </a:p>
          <a:p>
            <a:pPr lvl="1"/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grade;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struct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 = { 1,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Hong Gil-dong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4.3 };</a:t>
            </a:r>
          </a:p>
          <a:p>
            <a:pPr lvl="1"/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struct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p;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 = &amp;s;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printf(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 number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=%d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Name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=%s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Grade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=%f 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s.number , s.name, s.grade );</a:t>
            </a:r>
          </a:p>
          <a:p>
            <a:pPr lvl="1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printf(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 number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=%d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Name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=%s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Grade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=%f 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(*p).number, (*p).name, (*p).grade);</a:t>
            </a:r>
          </a:p>
          <a:p>
            <a:pPr lvl="1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printf(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 number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=%d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Name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=%s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Grade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=%f 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p-&gt;number, p-&gt;name, p-&gt;grade);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9BD4EE7-9779-405C-9CD7-51B88F5A612F}"/>
              </a:ext>
            </a:extLst>
          </p:cNvPr>
          <p:cNvGrpSpPr/>
          <p:nvPr/>
        </p:nvGrpSpPr>
        <p:grpSpPr>
          <a:xfrm>
            <a:off x="4508557" y="1693836"/>
            <a:ext cx="4420216" cy="915665"/>
            <a:chOff x="5134366" y="777764"/>
            <a:chExt cx="3663880" cy="119994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B79B538-82A6-4D75-A69F-2EAC37C58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8" y="1853465"/>
              <a:ext cx="890153" cy="12424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18C6B1-241F-4776-A222-0AB1DD8CD95E}"/>
                </a:ext>
              </a:extLst>
            </p:cNvPr>
            <p:cNvSpPr/>
            <p:nvPr/>
          </p:nvSpPr>
          <p:spPr>
            <a:xfrm>
              <a:off x="5134366" y="777764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Student number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= 1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Name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=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Hong Gil-dong Grade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= 4.300000</a:t>
              </a:r>
            </a:p>
            <a:p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Student number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= 1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Name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=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Hong Gil-dong Grade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= 4.300000</a:t>
              </a:r>
            </a:p>
            <a:p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Student number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= 1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Name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=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Hong Gil-dong Grade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= 4.300000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59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The need for structures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How to gather data about students into one place </a:t>
            </a:r>
            <a:r>
              <a:rPr lang="en" altLang="ko-KR" dirty="0"/>
              <a:t>?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6" name="Picture 8" descr="C:\Users\chun\AppData\Local\Microsoft\Windows\Temporary Internet Files\Content.IE5\PVXIJZC7\MC90042177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93096"/>
            <a:ext cx="1436687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구름 모양 설명선 1"/>
          <p:cNvSpPr/>
          <p:nvPr/>
        </p:nvSpPr>
        <p:spPr>
          <a:xfrm>
            <a:off x="6012160" y="2229485"/>
            <a:ext cx="3024882" cy="2297113"/>
          </a:xfrm>
          <a:prstGeom prst="cloudCallout">
            <a:avLst>
              <a:gd name="adj1" fmla="val -65946"/>
              <a:gd name="adj2" fmla="val 41889"/>
            </a:avLst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 </a:t>
            </a:r>
            <a:r>
              <a:rPr lang="en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number;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 </a:t>
            </a:r>
            <a:r>
              <a:rPr lang="en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name[10]; </a:t>
            </a:r>
            <a:r>
              <a:rPr lang="en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 </a:t>
            </a:r>
            <a:r>
              <a:rPr lang="en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grade;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" altLang="en-US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It can be expressed </a:t>
            </a:r>
            <a:br>
              <a:rPr lang="en" altLang="en-US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" altLang="en-US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 individual variables like this, but can it be grouped </a:t>
            </a:r>
            <a:r>
              <a:rPr lang="en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?</a:t>
            </a:r>
            <a:endParaRPr lang="ko-KR" altLang="en-US" sz="12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FDAE31-3047-4A73-A0D4-26CB7715D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5" y="2892590"/>
            <a:ext cx="3549005" cy="32680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314AE8-167C-F419-94A6-86B2568B16C8}"/>
              </a:ext>
            </a:extLst>
          </p:cNvPr>
          <p:cNvSpPr txBox="1"/>
          <p:nvPr/>
        </p:nvSpPr>
        <p:spPr>
          <a:xfrm>
            <a:off x="2195736" y="3068960"/>
            <a:ext cx="330571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Student number: 20251234 (Number)</a:t>
            </a:r>
          </a:p>
          <a:p>
            <a:r>
              <a:rPr lang="en-US" altLang="ko-KR" sz="1400" dirty="0"/>
              <a:t>Name: “first last” (String)</a:t>
            </a:r>
          </a:p>
          <a:p>
            <a:r>
              <a:rPr lang="en-US" altLang="ko-KR" sz="1400" dirty="0"/>
              <a:t>Grade: 4.3 (Real number)</a:t>
            </a:r>
          </a:p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991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65126"/>
            <a:ext cx="8407846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A structure that has pointers as members.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684212" y="1628800"/>
            <a:ext cx="7775575" cy="36004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date 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month;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day;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student 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number;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 </a:t>
            </a:r>
            <a:r>
              <a:rPr lang="en" altLang="en-US" sz="1600" dirty="0">
                <a:latin typeface="Trebuchet MS" panose="020B0603020202020204" pitchFamily="34" charset="0"/>
              </a:rPr>
              <a:t>name[20];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grade;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struct date *dob 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4212" y="1628800"/>
            <a:ext cx="2231604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603863" y="3030583"/>
            <a:ext cx="705394" cy="1767840"/>
          </a:xfrm>
          <a:custGeom>
            <a:avLst/>
            <a:gdLst>
              <a:gd name="connsiteX0" fmla="*/ 0 w 705394"/>
              <a:gd name="connsiteY0" fmla="*/ 1767840 h 1767840"/>
              <a:gd name="connsiteX1" fmla="*/ 52251 w 705394"/>
              <a:gd name="connsiteY1" fmla="*/ 1715588 h 1767840"/>
              <a:gd name="connsiteX2" fmla="*/ 69668 w 705394"/>
              <a:gd name="connsiteY2" fmla="*/ 1689463 h 1767840"/>
              <a:gd name="connsiteX3" fmla="*/ 95794 w 705394"/>
              <a:gd name="connsiteY3" fmla="*/ 1672046 h 1767840"/>
              <a:gd name="connsiteX4" fmla="*/ 182880 w 705394"/>
              <a:gd name="connsiteY4" fmla="*/ 1584960 h 1767840"/>
              <a:gd name="connsiteX5" fmla="*/ 287383 w 705394"/>
              <a:gd name="connsiteY5" fmla="*/ 1480457 h 1767840"/>
              <a:gd name="connsiteX6" fmla="*/ 313508 w 705394"/>
              <a:gd name="connsiteY6" fmla="*/ 1454331 h 1767840"/>
              <a:gd name="connsiteX7" fmla="*/ 374468 w 705394"/>
              <a:gd name="connsiteY7" fmla="*/ 1402080 h 1767840"/>
              <a:gd name="connsiteX8" fmla="*/ 391886 w 705394"/>
              <a:gd name="connsiteY8" fmla="*/ 1375954 h 1767840"/>
              <a:gd name="connsiteX9" fmla="*/ 444137 w 705394"/>
              <a:gd name="connsiteY9" fmla="*/ 1306286 h 1767840"/>
              <a:gd name="connsiteX10" fmla="*/ 531223 w 705394"/>
              <a:gd name="connsiteY10" fmla="*/ 1184366 h 1767840"/>
              <a:gd name="connsiteX11" fmla="*/ 566057 w 705394"/>
              <a:gd name="connsiteY11" fmla="*/ 1079863 h 1767840"/>
              <a:gd name="connsiteX12" fmla="*/ 592183 w 705394"/>
              <a:gd name="connsiteY12" fmla="*/ 1027611 h 1767840"/>
              <a:gd name="connsiteX13" fmla="*/ 627017 w 705394"/>
              <a:gd name="connsiteY13" fmla="*/ 923108 h 1767840"/>
              <a:gd name="connsiteX14" fmla="*/ 644434 w 705394"/>
              <a:gd name="connsiteY14" fmla="*/ 879566 h 1767840"/>
              <a:gd name="connsiteX15" fmla="*/ 661851 w 705394"/>
              <a:gd name="connsiteY15" fmla="*/ 827314 h 1767840"/>
              <a:gd name="connsiteX16" fmla="*/ 687977 w 705394"/>
              <a:gd name="connsiteY16" fmla="*/ 766354 h 1767840"/>
              <a:gd name="connsiteX17" fmla="*/ 696686 w 705394"/>
              <a:gd name="connsiteY17" fmla="*/ 705394 h 1767840"/>
              <a:gd name="connsiteX18" fmla="*/ 705394 w 705394"/>
              <a:gd name="connsiteY18" fmla="*/ 653143 h 1767840"/>
              <a:gd name="connsiteX19" fmla="*/ 696686 w 705394"/>
              <a:gd name="connsiteY19" fmla="*/ 452846 h 1767840"/>
              <a:gd name="connsiteX20" fmla="*/ 679268 w 705394"/>
              <a:gd name="connsiteY20" fmla="*/ 435428 h 1767840"/>
              <a:gd name="connsiteX21" fmla="*/ 644434 w 705394"/>
              <a:gd name="connsiteY21" fmla="*/ 357051 h 1767840"/>
              <a:gd name="connsiteX22" fmla="*/ 600891 w 705394"/>
              <a:gd name="connsiteY22" fmla="*/ 287383 h 1767840"/>
              <a:gd name="connsiteX23" fmla="*/ 557348 w 705394"/>
              <a:gd name="connsiteY23" fmla="*/ 209006 h 1767840"/>
              <a:gd name="connsiteX24" fmla="*/ 531223 w 705394"/>
              <a:gd name="connsiteY24" fmla="*/ 174171 h 1767840"/>
              <a:gd name="connsiteX25" fmla="*/ 496388 w 705394"/>
              <a:gd name="connsiteY25" fmla="*/ 148046 h 1767840"/>
              <a:gd name="connsiteX26" fmla="*/ 452846 w 705394"/>
              <a:gd name="connsiteY26" fmla="*/ 104503 h 1767840"/>
              <a:gd name="connsiteX27" fmla="*/ 418011 w 705394"/>
              <a:gd name="connsiteY27" fmla="*/ 69668 h 1767840"/>
              <a:gd name="connsiteX28" fmla="*/ 391886 w 705394"/>
              <a:gd name="connsiteY28" fmla="*/ 52251 h 1767840"/>
              <a:gd name="connsiteX29" fmla="*/ 357051 w 705394"/>
              <a:gd name="connsiteY29" fmla="*/ 8708 h 1767840"/>
              <a:gd name="connsiteX30" fmla="*/ 339634 w 705394"/>
              <a:gd name="connsiteY30" fmla="*/ 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05394" h="1767840">
                <a:moveTo>
                  <a:pt x="0" y="1767840"/>
                </a:moveTo>
                <a:cubicBezTo>
                  <a:pt x="17417" y="1750423"/>
                  <a:pt x="35887" y="1733998"/>
                  <a:pt x="52251" y="1715588"/>
                </a:cubicBezTo>
                <a:cubicBezTo>
                  <a:pt x="59204" y="1707765"/>
                  <a:pt x="62267" y="1696864"/>
                  <a:pt x="69668" y="1689463"/>
                </a:cubicBezTo>
                <a:cubicBezTo>
                  <a:pt x="77069" y="1682062"/>
                  <a:pt x="88103" y="1679145"/>
                  <a:pt x="95794" y="1672046"/>
                </a:cubicBezTo>
                <a:cubicBezTo>
                  <a:pt x="125960" y="1644201"/>
                  <a:pt x="153851" y="1613989"/>
                  <a:pt x="182880" y="1584960"/>
                </a:cubicBezTo>
                <a:lnTo>
                  <a:pt x="287383" y="1480457"/>
                </a:lnTo>
                <a:cubicBezTo>
                  <a:pt x="296091" y="1471748"/>
                  <a:pt x="304157" y="1462346"/>
                  <a:pt x="313508" y="1454331"/>
                </a:cubicBezTo>
                <a:cubicBezTo>
                  <a:pt x="333828" y="1436914"/>
                  <a:pt x="355544" y="1421004"/>
                  <a:pt x="374468" y="1402080"/>
                </a:cubicBezTo>
                <a:cubicBezTo>
                  <a:pt x="381869" y="1394679"/>
                  <a:pt x="385730" y="1384419"/>
                  <a:pt x="391886" y="1375954"/>
                </a:cubicBezTo>
                <a:cubicBezTo>
                  <a:pt x="408960" y="1352478"/>
                  <a:pt x="427397" y="1330001"/>
                  <a:pt x="444137" y="1306286"/>
                </a:cubicBezTo>
                <a:cubicBezTo>
                  <a:pt x="537972" y="1173352"/>
                  <a:pt x="458259" y="1275567"/>
                  <a:pt x="531223" y="1184366"/>
                </a:cubicBezTo>
                <a:cubicBezTo>
                  <a:pt x="542834" y="1149532"/>
                  <a:pt x="549636" y="1112705"/>
                  <a:pt x="566057" y="1079863"/>
                </a:cubicBezTo>
                <a:cubicBezTo>
                  <a:pt x="574766" y="1062446"/>
                  <a:pt x="585125" y="1045760"/>
                  <a:pt x="592183" y="1027611"/>
                </a:cubicBezTo>
                <a:cubicBezTo>
                  <a:pt x="605491" y="993389"/>
                  <a:pt x="613380" y="957200"/>
                  <a:pt x="627017" y="923108"/>
                </a:cubicBezTo>
                <a:cubicBezTo>
                  <a:pt x="632823" y="908594"/>
                  <a:pt x="639092" y="894257"/>
                  <a:pt x="644434" y="879566"/>
                </a:cubicBezTo>
                <a:cubicBezTo>
                  <a:pt x="650708" y="862312"/>
                  <a:pt x="654619" y="844189"/>
                  <a:pt x="661851" y="827314"/>
                </a:cubicBezTo>
                <a:lnTo>
                  <a:pt x="687977" y="766354"/>
                </a:lnTo>
                <a:cubicBezTo>
                  <a:pt x="690880" y="746034"/>
                  <a:pt x="693565" y="725682"/>
                  <a:pt x="696686" y="705394"/>
                </a:cubicBezTo>
                <a:cubicBezTo>
                  <a:pt x="699371" y="687942"/>
                  <a:pt x="705394" y="670800"/>
                  <a:pt x="705394" y="653143"/>
                </a:cubicBezTo>
                <a:cubicBezTo>
                  <a:pt x="705394" y="586314"/>
                  <a:pt x="704648" y="519199"/>
                  <a:pt x="696686" y="452846"/>
                </a:cubicBezTo>
                <a:cubicBezTo>
                  <a:pt x="695708" y="444694"/>
                  <a:pt x="685074" y="441234"/>
                  <a:pt x="679268" y="435428"/>
                </a:cubicBezTo>
                <a:cubicBezTo>
                  <a:pt x="658541" y="373248"/>
                  <a:pt x="672035" y="398453"/>
                  <a:pt x="644434" y="357051"/>
                </a:cubicBezTo>
                <a:cubicBezTo>
                  <a:pt x="623707" y="294871"/>
                  <a:pt x="642293" y="314984"/>
                  <a:pt x="600891" y="287383"/>
                </a:cubicBezTo>
                <a:cubicBezTo>
                  <a:pt x="584288" y="254176"/>
                  <a:pt x="579223" y="241819"/>
                  <a:pt x="557348" y="209006"/>
                </a:cubicBezTo>
                <a:cubicBezTo>
                  <a:pt x="549297" y="196929"/>
                  <a:pt x="541486" y="184434"/>
                  <a:pt x="531223" y="174171"/>
                </a:cubicBezTo>
                <a:cubicBezTo>
                  <a:pt x="520960" y="163908"/>
                  <a:pt x="508000" y="156754"/>
                  <a:pt x="496388" y="148046"/>
                </a:cubicBezTo>
                <a:cubicBezTo>
                  <a:pt x="462845" y="97730"/>
                  <a:pt x="498000" y="143207"/>
                  <a:pt x="452846" y="104503"/>
                </a:cubicBezTo>
                <a:cubicBezTo>
                  <a:pt x="440378" y="93816"/>
                  <a:pt x="429623" y="81280"/>
                  <a:pt x="418011" y="69668"/>
                </a:cubicBezTo>
                <a:cubicBezTo>
                  <a:pt x="410610" y="62267"/>
                  <a:pt x="400059" y="58789"/>
                  <a:pt x="391886" y="52251"/>
                </a:cubicBezTo>
                <a:cubicBezTo>
                  <a:pt x="348788" y="17773"/>
                  <a:pt x="402323" y="53980"/>
                  <a:pt x="357051" y="8708"/>
                </a:cubicBezTo>
                <a:cubicBezTo>
                  <a:pt x="352461" y="4118"/>
                  <a:pt x="345440" y="2903"/>
                  <a:pt x="33963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7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65126"/>
            <a:ext cx="8335838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A structure that has pointers as members.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51520" y="1700808"/>
            <a:ext cx="8712968" cy="417646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struct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date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 = { 3, 20, 2000 };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struct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 = { 1,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"Kim"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4.3 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s.dob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&amp;d;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printf(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 number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%d\n"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s.number 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printf(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Name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%s\n"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s.name);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printf(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Grade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%f\n"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s.grade 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printf(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“Birth: Y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ear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%d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month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%d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day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s.dob -&gt;year, s.dob -&gt;month, s.dob -&gt;day);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FE0FFB-CCC7-42EB-BD76-B9D1ABD7ADEB}"/>
              </a:ext>
            </a:extLst>
          </p:cNvPr>
          <p:cNvGrpSpPr/>
          <p:nvPr/>
        </p:nvGrpSpPr>
        <p:grpSpPr>
          <a:xfrm>
            <a:off x="5868144" y="1735088"/>
            <a:ext cx="3096344" cy="1168450"/>
            <a:chOff x="5134366" y="777764"/>
            <a:chExt cx="3663880" cy="119994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E50C81-68A8-4024-BC55-4081F0881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8" y="1853465"/>
              <a:ext cx="890153" cy="12424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F076B-B8C8-48AC-8DAD-A07CC4B716FD}"/>
                </a:ext>
              </a:extLst>
            </p:cNvPr>
            <p:cNvSpPr/>
            <p:nvPr/>
          </p:nvSpPr>
          <p:spPr>
            <a:xfrm>
              <a:off x="5134366" y="777764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Student number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1</a:t>
              </a:r>
            </a:p>
            <a:p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Name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Kim</a:t>
              </a:r>
            </a:p>
            <a:p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Credit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4.300000</a:t>
              </a:r>
            </a:p>
            <a:p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Birth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March 20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2000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189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126"/>
            <a:ext cx="8263830" cy="1325563"/>
          </a:xfrm>
        </p:spPr>
        <p:txBody>
          <a:bodyPr/>
          <a:lstStyle/>
          <a:p>
            <a:r>
              <a:rPr lang="en" altLang="en-US" dirty="0"/>
              <a:t>A structure that has pointers as members.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EFB3392-083F-00FF-A966-723FCA590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82794"/>
            <a:ext cx="7886700" cy="2836999"/>
          </a:xfrm>
        </p:spPr>
      </p:pic>
    </p:spTree>
    <p:extLst>
      <p:ext uri="{BB962C8B-B14F-4D97-AF65-F5344CB8AC3E}">
        <p14:creationId xmlns:p14="http://schemas.microsoft.com/office/powerpoint/2010/main" val="1584746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Structures and functions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/>
              <a:t>When passing </a:t>
            </a:r>
            <a:r>
              <a:rPr lang="en" altLang="en-US" i="1">
                <a:solidFill>
                  <a:srgbClr val="FF0000"/>
                </a:solidFill>
              </a:rPr>
              <a:t>a structure as an argument to a function</a:t>
            </a:r>
          </a:p>
          <a:p>
            <a:pPr lvl="1" eaLnBrk="1" hangingPunct="1"/>
            <a:r>
              <a:rPr lang="en" altLang="en-US" i="1">
                <a:solidFill>
                  <a:schemeClr val="tx2"/>
                </a:solidFill>
              </a:rPr>
              <a:t>A copy </a:t>
            </a:r>
            <a:r>
              <a:rPr lang="en" altLang="en-US"/>
              <a:t>of the structure is passed to the function </a:t>
            </a:r>
            <a:r>
              <a:rPr lang="en" altLang="ko-KR"/>
              <a:t>.</a:t>
            </a:r>
          </a:p>
          <a:p>
            <a:pPr lvl="1" eaLnBrk="1" hangingPunct="1"/>
            <a:r>
              <a:rPr lang="en" altLang="en-US"/>
              <a:t>If the size of the structure is large, it takes more time and memory </a:t>
            </a:r>
            <a:r>
              <a:rPr lang="en" altLang="ko-KR"/>
              <a:t>.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F919E0-DBCB-4D58-9492-72124E812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3" y="2955010"/>
            <a:ext cx="7886700" cy="33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84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Structures and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825625"/>
            <a:ext cx="8712968" cy="4351338"/>
          </a:xfrm>
        </p:spPr>
        <p:txBody>
          <a:bodyPr/>
          <a:lstStyle/>
          <a:p>
            <a:pPr eaLnBrk="1" hangingPunct="1"/>
            <a:r>
              <a:rPr lang="en" altLang="en-US" dirty="0"/>
              <a:t>When passing </a:t>
            </a:r>
            <a:r>
              <a:rPr lang="en" altLang="en-US" i="1" dirty="0">
                <a:solidFill>
                  <a:srgbClr val="FF0000"/>
                </a:solidFill>
              </a:rPr>
              <a:t>a pointer to a structure as an argument to a function</a:t>
            </a:r>
          </a:p>
          <a:p>
            <a:pPr lvl="1" eaLnBrk="1" hangingPunct="1"/>
            <a:r>
              <a:rPr lang="en" altLang="en-US" dirty="0"/>
              <a:t>It can save time and space </a:t>
            </a:r>
            <a:r>
              <a:rPr lang="en" altLang="ko-KR" dirty="0"/>
              <a:t>.</a:t>
            </a:r>
          </a:p>
          <a:p>
            <a:pPr lvl="1" eaLnBrk="1" hangingPunct="1"/>
            <a:r>
              <a:rPr lang="en" altLang="en-US" dirty="0"/>
              <a:t>There is a possibility that the original may be modified </a:t>
            </a:r>
            <a:r>
              <a:rPr lang="en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71CA13-238D-47DD-A1F1-2AF430D30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8" y="3205339"/>
            <a:ext cx="8028384" cy="328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76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17F6B-C4E9-54A8-0D84-5A546163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No changes via pointers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1FDE1-91F8-64BF-EA2E-EDF8EF89F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25625"/>
            <a:ext cx="8640960" cy="4351338"/>
          </a:xfrm>
        </p:spPr>
        <p:txBody>
          <a:bodyPr/>
          <a:lstStyle/>
          <a:p>
            <a:r>
              <a:rPr lang="en" altLang="en-US" dirty="0"/>
              <a:t>If you only need to read the original and do not need to modify it</a:t>
            </a:r>
            <a:r>
              <a:rPr lang="en" altLang="ko-KR" dirty="0"/>
              <a:t>, you can use the const </a:t>
            </a:r>
            <a:r>
              <a:rPr lang="en" altLang="en-US" dirty="0"/>
              <a:t>keyword when defining the parameter </a:t>
            </a:r>
            <a:br>
              <a:rPr lang="en" altLang="en-US" dirty="0"/>
            </a:br>
            <a:r>
              <a:rPr lang="en" altLang="en-US" dirty="0"/>
              <a:t>as follows: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4F3222-DDDE-4CFF-9D0E-E3677B101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4" y="3068960"/>
            <a:ext cx="8239872" cy="246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44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If returning a structure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/>
              <a:t>A copy is returned </a:t>
            </a:r>
            <a:r>
              <a:rPr lang="en" altLang="ko-KR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4778B0-A11B-4FF5-9468-C8208CC1A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" y="2564904"/>
            <a:ext cx="8874197" cy="296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54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Lab: </a:t>
            </a:r>
            <a:r>
              <a:rPr lang="en" altLang="en-US" dirty="0"/>
              <a:t>Vector Operations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825625"/>
            <a:ext cx="8568952" cy="4351338"/>
          </a:xfrm>
        </p:spPr>
        <p:txBody>
          <a:bodyPr/>
          <a:lstStyle/>
          <a:p>
            <a:r>
              <a:rPr lang="en" altLang="en-US" dirty="0"/>
              <a:t>Let's create a function </a:t>
            </a:r>
            <a:r>
              <a:rPr lang="en" altLang="ko-KR" dirty="0"/>
              <a:t>get_vector_sum () </a:t>
            </a:r>
            <a:r>
              <a:rPr lang="en" altLang="en-US" dirty="0"/>
              <a:t>that calculates the sum of two vectors</a:t>
            </a:r>
            <a:r>
              <a:rPr lang="en" altLang="ko-KR" dirty="0"/>
              <a:t>. </a:t>
            </a:r>
            <a:r>
              <a:rPr lang="en" altLang="en-US" dirty="0"/>
              <a:t>This function takes two vectors as arguments, adds </a:t>
            </a:r>
            <a:br>
              <a:rPr lang="en" altLang="en-US" dirty="0"/>
            </a:br>
            <a:r>
              <a:rPr lang="en" altLang="en-US" dirty="0"/>
              <a:t>them, and returns the vector created as the result of the addition </a:t>
            </a:r>
            <a:r>
              <a:rPr lang="en" altLang="ko-KR" dirty="0"/>
              <a:t>.</a:t>
            </a:r>
            <a:endParaRPr lang="ko-KR" altLang="en-US" dirty="0"/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92" y="2776711"/>
            <a:ext cx="2095500" cy="1876425"/>
          </a:xfrm>
          <a:prstGeom prst="rect">
            <a:avLst/>
          </a:prstGeom>
        </p:spPr>
      </p:pic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9717F48-8B19-4997-AD19-D930157A8B10}"/>
              </a:ext>
            </a:extLst>
          </p:cNvPr>
          <p:cNvGrpSpPr/>
          <p:nvPr/>
        </p:nvGrpSpPr>
        <p:grpSpPr>
          <a:xfrm>
            <a:off x="1691679" y="4653136"/>
            <a:ext cx="5991113" cy="1080120"/>
            <a:chOff x="5134366" y="777764"/>
            <a:chExt cx="3663880" cy="1199941"/>
          </a:xfrm>
        </p:grpSpPr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B3D23BAD-196A-402A-9CBD-48232A1AF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8" y="1853465"/>
              <a:ext cx="890153" cy="124240"/>
            </a:xfrm>
            <a:prstGeom prst="rect">
              <a:avLst/>
            </a:prstGeom>
          </p:spPr>
        </p:pic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4B09591-86A8-4D7C-95CA-3955EFF54E35}"/>
                </a:ext>
              </a:extLst>
            </p:cNvPr>
            <p:cNvSpPr/>
            <p:nvPr/>
          </p:nvSpPr>
          <p:spPr>
            <a:xfrm>
              <a:off x="5134366" y="777764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The sum of the vectors is </a:t>
              </a:r>
              <a:r>
                <a:rPr lang="en" altLang="ko-KR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(7.000000, 9.000000) .</a:t>
              </a:r>
              <a:endParaRPr lang="ko-KR" altLang="en-US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079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079500" y="1628799"/>
            <a:ext cx="7813675" cy="47513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vector {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x;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ko-KR" sz="1600" dirty="0"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vector </a:t>
            </a:r>
            <a:r>
              <a:rPr lang="en" altLang="en-US" sz="1600" dirty="0" err="1">
                <a:latin typeface="Trebuchet MS" panose="020B0603020202020204" pitchFamily="34" charset="0"/>
              </a:rPr>
              <a:t>get_vector_sum </a:t>
            </a:r>
            <a:r>
              <a:rPr lang="en" altLang="en-US" sz="1600" dirty="0">
                <a:latin typeface="Trebuchet MS" panose="020B0603020202020204" pitchFamily="34" charset="0"/>
              </a:rPr>
              <a:t>(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vector a,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vector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vector a = { 2.0, 3.0 };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vector b = { 5.0, 6.0 };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vector sum;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sum = </a:t>
            </a:r>
            <a:r>
              <a:rPr lang="en" altLang="en-US" sz="1600" dirty="0" err="1">
                <a:latin typeface="Trebuchet MS" panose="020B0603020202020204" pitchFamily="34" charset="0"/>
              </a:rPr>
              <a:t>get_vector_sum </a:t>
            </a:r>
            <a:r>
              <a:rPr lang="en" altLang="en-US" sz="1600" dirty="0">
                <a:latin typeface="Trebuchet MS" panose="020B0603020202020204" pitchFamily="34" charset="0"/>
              </a:rPr>
              <a:t>(a, b);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vector of The sum is (%f, %f) .\n" </a:t>
            </a:r>
            <a:r>
              <a:rPr lang="en" altLang="en-US" sz="1600" dirty="0">
                <a:latin typeface="Trebuchet MS" panose="020B0603020202020204" pitchFamily="34" charset="0"/>
              </a:rPr>
              <a:t>, sum.x , sum.y );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2" name="Rectangle 10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25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65762" y="1827212"/>
            <a:ext cx="7813675" cy="27336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vector get_vector_sum(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vector a,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vector 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 </a:t>
            </a:r>
            <a:r>
              <a:rPr lang="en" altLang="en-US" sz="1600" dirty="0">
                <a:latin typeface="Trebuchet MS" panose="020B0603020202020204" pitchFamily="34" charset="0"/>
              </a:rPr>
              <a:t>vector result;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result.x = ax + bx;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result.y = ay + by;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67" name="Rectangle 10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7940F2-BA88-44E5-85DE-A6BEED5D682F}"/>
              </a:ext>
            </a:extLst>
          </p:cNvPr>
          <p:cNvGrpSpPr/>
          <p:nvPr/>
        </p:nvGrpSpPr>
        <p:grpSpPr>
          <a:xfrm>
            <a:off x="664563" y="5301207"/>
            <a:ext cx="7813675" cy="648071"/>
            <a:chOff x="5134366" y="777762"/>
            <a:chExt cx="3663880" cy="119994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74FC7A-2EA3-4EBF-9CC6-2ECFBF0ED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8" y="1853465"/>
              <a:ext cx="890153" cy="12424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BF44E3-EDB5-407E-B9F4-0342DBFBC914}"/>
                </a:ext>
              </a:extLst>
            </p:cNvPr>
            <p:cNvSpPr/>
            <p:nvPr/>
          </p:nvSpPr>
          <p:spPr>
            <a:xfrm>
              <a:off x="5134366" y="777762"/>
              <a:ext cx="3663880" cy="1075696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The sum of the vectors is </a:t>
              </a:r>
              <a:r>
                <a:rPr lang="en" altLang="ko-KR" sz="14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(7.000000, 9.000000) .</a:t>
              </a:r>
              <a:endParaRPr lang="ko-KR" altLang="en-US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The need for structures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6372200" y="3709487"/>
            <a:ext cx="2592288" cy="1800225"/>
          </a:xfrm>
          <a:prstGeom prst="wedgeEllipseCallout">
            <a:avLst>
              <a:gd name="adj1" fmla="val -67247"/>
              <a:gd name="adj2" fmla="val 1697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Structures allow you to group </a:t>
            </a:r>
          </a:p>
          <a:p>
            <a:pPr algn="ctr">
              <a:defRPr/>
            </a:pPr>
            <a:r>
              <a:rPr lang="en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variables together</a:t>
            </a:r>
            <a:r>
              <a:rPr lang="en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40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40AF2C38-78E5-B703-6D46-0607AA5A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657637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3C1FBF-BD81-4CFA-942E-B2BA69337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2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86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DEB6-F16E-40E1-94EC-5C90FD52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Check points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9C523-6BA0-450F-A387-A1BEE52E73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marR="0" lvl="0" indent="-342900" algn="just" fontAlgn="base" latinLnBrk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</a:rPr>
              <a:t>When passing a struct as an argument to a function, is the original passed or a copy passed?</a:t>
            </a:r>
          </a:p>
          <a:p>
            <a:pPr marL="342900" marR="0" lvl="0" indent="-342900" algn="just" fontAlgn="base" latinLnBrk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When passing a pointer to a structure to a function </a:t>
            </a:r>
            <a:r>
              <a:rPr lang="en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" panose="020B0600000101010101" pitchFamily="50" charset="-127"/>
              </a:rPr>
              <a:t>, </a:t>
            </a:r>
            <a:r>
              <a:rPr lang="en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how can I avoid </a:t>
            </a:r>
            <a:br>
              <a:rPr lang="en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modiying the structure </a:t>
            </a:r>
            <a:r>
              <a:rPr lang="en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" panose="020B0600000101010101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endParaRPr lang="ko-KR" altLang="en-US" dirty="0"/>
          </a:p>
        </p:txBody>
      </p:sp>
      <p:pic>
        <p:nvPicPr>
          <p:cNvPr id="4" name="Picture 5" descr="MC900434929[1]">
            <a:extLst>
              <a:ext uri="{FF2B5EF4-FFF2-40B4-BE49-F238E27FC236}">
                <a16:creationId xmlns:a16="http://schemas.microsoft.com/office/drawing/2014/main" id="{5D01C676-776A-4288-95F9-95917AF76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188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941168"/>
            <a:ext cx="1675493" cy="165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Union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/>
              <a:t>union</a:t>
            </a:r>
            <a:r>
              <a:rPr lang="en" altLang="ko-KR"/>
              <a:t>​</a:t>
            </a:r>
          </a:p>
          <a:p>
            <a:pPr lvl="1" eaLnBrk="1" hangingPunct="1"/>
            <a:r>
              <a:rPr lang="en" altLang="en-US"/>
              <a:t>Multiple variables share the same memory area</a:t>
            </a:r>
          </a:p>
          <a:p>
            <a:pPr lvl="1" eaLnBrk="1" hangingPunct="1"/>
            <a:r>
              <a:rPr lang="en" altLang="en-US"/>
              <a:t>The way to declare and use a union is very similar to a structure.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72998" y="2924944"/>
            <a:ext cx="7632700" cy="1220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union </a:t>
            </a:r>
            <a:r>
              <a:rPr lang="en" altLang="ko-KR" sz="1600" dirty="0">
                <a:latin typeface="Trebuchet MS" panose="020B0603020202020204" pitchFamily="34" charset="0"/>
              </a:rPr>
              <a:t>example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latin typeface="Trebuchet MS" panose="020B0603020202020204" pitchFamily="34" charset="0"/>
              </a:rPr>
              <a:t>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 </a:t>
            </a:r>
            <a:r>
              <a:rPr lang="en" altLang="ko-KR" sz="1600" dirty="0">
                <a:latin typeface="Trebuchet MS" panose="020B0603020202020204" pitchFamily="34" charset="0"/>
              </a:rPr>
              <a:t>c; 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sharing the same space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ko-KR" sz="1600" dirty="0">
                <a:latin typeface="Trebuchet MS" panose="020B0603020202020204" pitchFamily="34" charset="0"/>
              </a:rPr>
              <a:t>i;    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sharing the same space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latin typeface="Trebuchet MS" panose="020B0603020202020204" pitchFamily="34" charset="0"/>
              </a:rPr>
              <a:t>};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714875"/>
            <a:ext cx="1790700" cy="1762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7744" y="4653136"/>
            <a:ext cx="1513805" cy="12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43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Example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827584" y="1124745"/>
            <a:ext cx="7766050" cy="468051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union </a:t>
            </a:r>
            <a:r>
              <a:rPr lang="en" altLang="en-US" sz="1600" dirty="0">
                <a:latin typeface="Trebuchet MS" panose="020B0603020202020204" pitchFamily="34" charset="0"/>
              </a:rPr>
              <a:t>example {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" altLang="en-US" sz="1600" dirty="0">
                <a:latin typeface="Trebuchet MS" panose="020B0603020202020204" pitchFamily="34" charset="0"/>
              </a:rPr>
              <a:t> i ;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 </a:t>
            </a:r>
            <a:r>
              <a:rPr lang="en" altLang="en-US" sz="1600" dirty="0">
                <a:latin typeface="Trebuchet MS" panose="020B0603020202020204" pitchFamily="34" charset="0"/>
              </a:rPr>
              <a:t>c;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union </a:t>
            </a:r>
            <a:r>
              <a:rPr lang="en" altLang="en-US" sz="1600" dirty="0">
                <a:latin typeface="Trebuchet MS" panose="020B0603020202020204" pitchFamily="34" charset="0"/>
              </a:rPr>
              <a:t>example v;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v.c =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'A' </a:t>
            </a:r>
            <a:r>
              <a:rPr lang="en" altLang="en-US" sz="1600" dirty="0">
                <a:solidFill>
                  <a:srgbClr val="282828"/>
                </a:solidFill>
                <a:latin typeface="Trebuchet MS" panose="020B0603020202020204" pitchFamily="34" charset="0"/>
              </a:rPr>
              <a:t>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v.c :%c v.i :% i \n" </a:t>
            </a:r>
            <a:r>
              <a:rPr lang="en" altLang="en-US" sz="1600" dirty="0">
                <a:latin typeface="Trebuchet MS" panose="020B0603020202020204" pitchFamily="34" charset="0"/>
              </a:rPr>
              <a:t>, v.c , v.i );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vi = 10000;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v.c :%c v.i :% i \n" </a:t>
            </a:r>
            <a:r>
              <a:rPr lang="en" altLang="en-US" sz="1600" dirty="0">
                <a:latin typeface="Trebuchet MS" panose="020B0603020202020204" pitchFamily="34" charset="0"/>
              </a:rPr>
              <a:t>, v.c , v.i );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-288429" y="359469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-288429" y="333117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-288429" y="369788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-288429" y="270410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0807" name="AutoShape 39"/>
          <p:cNvSpPr>
            <a:spLocks/>
          </p:cNvSpPr>
          <p:nvPr/>
        </p:nvSpPr>
        <p:spPr bwMode="auto">
          <a:xfrm>
            <a:off x="937121" y="1699221"/>
            <a:ext cx="1368425" cy="863600"/>
          </a:xfrm>
          <a:prstGeom prst="borderCallout2">
            <a:avLst>
              <a:gd name="adj1" fmla="val 13236"/>
              <a:gd name="adj2" fmla="val 105569"/>
              <a:gd name="adj3" fmla="val 13236"/>
              <a:gd name="adj4" fmla="val 172042"/>
              <a:gd name="adj5" fmla="val 26287"/>
              <a:gd name="adj6" fmla="val 24176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08" name="Text Box 40"/>
          <p:cNvSpPr txBox="1">
            <a:spLocks noChangeArrowheads="1"/>
          </p:cNvSpPr>
          <p:nvPr/>
        </p:nvSpPr>
        <p:spPr bwMode="auto">
          <a:xfrm>
            <a:off x="4161525" y="1784177"/>
            <a:ext cx="2210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" altLang="en-US" sz="1400" dirty="0">
                <a:solidFill>
                  <a:srgbClr val="FF0000"/>
                </a:solidFill>
              </a:rPr>
              <a:t>Declaration </a:t>
            </a:r>
            <a:r>
              <a:rPr lang="en" altLang="en-US" sz="1400" dirty="0" err="1">
                <a:solidFill>
                  <a:srgbClr val="FF0000"/>
                </a:solidFill>
              </a:rPr>
              <a:t>of a union</a:t>
            </a:r>
          </a:p>
        </p:txBody>
      </p:sp>
      <p:sp>
        <p:nvSpPr>
          <p:cNvPr id="160809" name="AutoShape 41"/>
          <p:cNvSpPr>
            <a:spLocks/>
          </p:cNvSpPr>
          <p:nvPr/>
        </p:nvSpPr>
        <p:spPr bwMode="auto">
          <a:xfrm>
            <a:off x="1220436" y="3324820"/>
            <a:ext cx="1695380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1833"/>
              <a:gd name="adj5" fmla="val -118750"/>
              <a:gd name="adj6" fmla="val 22088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10" name="Text Box 42"/>
          <p:cNvSpPr txBox="1">
            <a:spLocks noChangeArrowheads="1"/>
          </p:cNvSpPr>
          <p:nvPr/>
        </p:nvSpPr>
        <p:spPr bwMode="auto">
          <a:xfrm>
            <a:off x="4978548" y="2737447"/>
            <a:ext cx="2617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" altLang="en-US" sz="1400" dirty="0">
                <a:solidFill>
                  <a:srgbClr val="FF0000"/>
                </a:solidFill>
              </a:rPr>
              <a:t>Declaring </a:t>
            </a:r>
            <a:r>
              <a:rPr lang="en" altLang="en-US" sz="1400" dirty="0" err="1">
                <a:solidFill>
                  <a:srgbClr val="FF0000"/>
                </a:solidFill>
              </a:rPr>
              <a:t>a union variable </a:t>
            </a:r>
            <a:r>
              <a:rPr lang="en" altLang="ko-KR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0811" name="AutoShape 43"/>
          <p:cNvSpPr>
            <a:spLocks/>
          </p:cNvSpPr>
          <p:nvPr/>
        </p:nvSpPr>
        <p:spPr bwMode="auto">
          <a:xfrm>
            <a:off x="1190841" y="3858221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9491"/>
              <a:gd name="adj5" fmla="val -162500"/>
              <a:gd name="adj6" fmla="val 23665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12" name="Text Box 44"/>
          <p:cNvSpPr txBox="1">
            <a:spLocks noChangeArrowheads="1"/>
          </p:cNvSpPr>
          <p:nvPr/>
        </p:nvSpPr>
        <p:spPr bwMode="auto">
          <a:xfrm>
            <a:off x="4355009" y="3285133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" altLang="en-US" sz="1400">
                <a:solidFill>
                  <a:srgbClr val="FF0000"/>
                </a:solidFill>
              </a:rPr>
              <a:t>Reference to </a:t>
            </a:r>
            <a:r>
              <a:rPr lang="en" altLang="ko-KR" sz="1400">
                <a:solidFill>
                  <a:srgbClr val="FF0000"/>
                </a:solidFill>
              </a:rPr>
              <a:t>char type .</a:t>
            </a:r>
          </a:p>
        </p:txBody>
      </p:sp>
      <p:sp>
        <p:nvSpPr>
          <p:cNvPr id="160813" name="Text Box 45"/>
          <p:cNvSpPr txBox="1">
            <a:spLocks noChangeArrowheads="1"/>
          </p:cNvSpPr>
          <p:nvPr/>
        </p:nvSpPr>
        <p:spPr bwMode="auto">
          <a:xfrm>
            <a:off x="4428034" y="4580533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" altLang="en-US" sz="1400" dirty="0">
                <a:solidFill>
                  <a:srgbClr val="FF0000"/>
                </a:solidFill>
              </a:rPr>
              <a:t>Reference to type </a:t>
            </a:r>
            <a:r>
              <a:rPr lang="en" altLang="ko-KR" sz="1400" dirty="0">
                <a:solidFill>
                  <a:srgbClr val="FF0000"/>
                </a:solidFill>
              </a:rPr>
              <a:t>int .</a:t>
            </a:r>
          </a:p>
        </p:txBody>
      </p:sp>
      <p:sp>
        <p:nvSpPr>
          <p:cNvPr id="160814" name="AutoShape 46"/>
          <p:cNvSpPr>
            <a:spLocks/>
          </p:cNvSpPr>
          <p:nvPr/>
        </p:nvSpPr>
        <p:spPr bwMode="auto">
          <a:xfrm>
            <a:off x="1220436" y="4551165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9375"/>
              <a:gd name="adj5" fmla="val 51444"/>
              <a:gd name="adj6" fmla="val 236542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B4BA12A-31A5-4D2C-93B8-1B8E193A6A41}"/>
              </a:ext>
            </a:extLst>
          </p:cNvPr>
          <p:cNvGrpSpPr/>
          <p:nvPr/>
        </p:nvGrpSpPr>
        <p:grpSpPr>
          <a:xfrm>
            <a:off x="827584" y="5844073"/>
            <a:ext cx="7813675" cy="648071"/>
            <a:chOff x="5134366" y="777762"/>
            <a:chExt cx="3663880" cy="1199943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EDE5830-55DC-4354-97EC-29F7816F9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8" y="1853465"/>
              <a:ext cx="890153" cy="12424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1EA30AB-DD92-422A-8FDC-0F58BBC148B2}"/>
                </a:ext>
              </a:extLst>
            </p:cNvPr>
            <p:cNvSpPr/>
            <p:nvPr/>
          </p:nvSpPr>
          <p:spPr>
            <a:xfrm>
              <a:off x="5134366" y="777762"/>
              <a:ext cx="3663880" cy="1075696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vc:A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 </a:t>
              </a:r>
              <a:r>
                <a:rPr lang="en" altLang="ko-KR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vi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:-858993599</a:t>
              </a:r>
            </a:p>
            <a:p>
              <a:pPr algn="just"/>
              <a:r>
                <a:rPr lang="en" altLang="ko-KR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vc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:† vi:10000</a:t>
              </a:r>
              <a:endPara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7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807" grpId="0" animBg="1"/>
      <p:bldP spid="160808" grpId="0"/>
      <p:bldP spid="160809" grpId="0" animBg="1"/>
      <p:bldP spid="160810" grpId="0"/>
      <p:bldP spid="160811" grpId="0" animBg="1"/>
      <p:bldP spid="160812" grpId="0"/>
      <p:bldP spid="160813" grpId="0"/>
      <p:bldP spid="1608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89FEC-9357-2C94-4BF7-FEB02DB4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en-US" dirty="0"/>
              <a:t>Difference between structure and union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C54C35-34E6-92E4-2482-6AA73F6E7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2" y="2339181"/>
            <a:ext cx="7839075" cy="3324225"/>
          </a:xfrm>
        </p:spPr>
      </p:pic>
    </p:spTree>
    <p:extLst>
      <p:ext uri="{BB962C8B-B14F-4D97-AF65-F5344CB8AC3E}">
        <p14:creationId xmlns:p14="http://schemas.microsoft.com/office/powerpoint/2010/main" val="518907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Using type fields </a:t>
            </a:r>
            <a:r>
              <a:rPr lang="en" altLang="en-US" dirty="0" err="1"/>
              <a:t>in unions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899592" y="1772816"/>
            <a:ext cx="7813675" cy="43195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&lt; </a:t>
            </a:r>
            <a:r>
              <a:rPr lang="en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&lt; </a:t>
            </a:r>
            <a:r>
              <a:rPr lang="en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ko-KR" sz="1600" dirty="0">
                <a:latin typeface="Trebuchet MS" pitchFamily="34" charset="0"/>
              </a:rPr>
              <a:t>STU_NUMBER 1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REG_NUMBER 2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student 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type;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union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	int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stu_number 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        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Student number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reg_number [15];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resident registration number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 id;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ko-KR" sz="1600" dirty="0">
                <a:latin typeface="Trebuchet MS" pitchFamily="34" charset="0"/>
              </a:rPr>
              <a:t>name[20];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66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Using type fields </a:t>
            </a:r>
            <a:r>
              <a:rPr lang="en" altLang="en-US" dirty="0" err="1"/>
              <a:t>in unions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115616" y="1916832"/>
            <a:ext cx="7813675" cy="439169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print( </a:t>
            </a: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student s)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switch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s.type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041400" lvl="2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case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STU_NUMBER:</a:t>
            </a:r>
          </a:p>
          <a:p>
            <a:pPr marL="1041400" lvl="2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 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Student number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%d\n"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s.id.stu_number );</a:t>
            </a:r>
          </a:p>
          <a:p>
            <a:pPr marL="1041400" lvl="2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 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Name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: %s\n"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s.name);</a:t>
            </a:r>
          </a:p>
          <a:p>
            <a:pPr marL="1041400" lvl="2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      break;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041400" lvl="2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case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REG_NUMBER:</a:t>
            </a:r>
          </a:p>
          <a:p>
            <a:pPr marL="1041400" lvl="2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 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Resident registration number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: %s\n"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s.id.reg_number );</a:t>
            </a:r>
          </a:p>
          <a:p>
            <a:pPr marL="1041400" lvl="2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 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Name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: %s\n"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s.name);</a:t>
            </a:r>
          </a:p>
          <a:p>
            <a:pPr marL="1041400" lvl="2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      break;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041400" lvl="2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default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:</a:t>
            </a:r>
          </a:p>
          <a:p>
            <a:pPr marL="1041400" lvl="2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 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TypeError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041400" lvl="2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      b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reak;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r>
              <a:rPr lang="en" altLang="ko-KR" sz="1600" dirty="0">
                <a:latin typeface="Trebuchet MS" pitchFamily="34" charset="0"/>
              </a:rPr>
              <a:t>  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754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Using type fields </a:t>
            </a:r>
            <a:r>
              <a:rPr lang="en" altLang="en-US" dirty="0" err="1"/>
              <a:t>in unions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52373" y="1772816"/>
            <a:ext cx="7813675" cy="44644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struct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student s1, s2;</a:t>
            </a: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dirty="0">
              <a:latin typeface="Trebuchet MS" pitchFamily="34" charset="0"/>
            </a:endParaRP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dirty="0">
                <a:latin typeface="Trebuchet MS" pitchFamily="34" charset="0"/>
              </a:rPr>
              <a:t>s1.type = STU_NUMBER;</a:t>
            </a: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s1.id.stu_number = 20190001;</a:t>
            </a: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strcpy (s1.name,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Hong Gil-dong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s2.type = REG_NUMBER;</a:t>
            </a: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strcpy (s2.id.reg_number,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"860101-1056076"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strcpy (s2.name,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Kim Cheol-su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print(s1);</a:t>
            </a: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print(s2);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5339D9-2C99-49C6-A25C-E51C709DEB16}"/>
              </a:ext>
            </a:extLst>
          </p:cNvPr>
          <p:cNvGrpSpPr/>
          <p:nvPr/>
        </p:nvGrpSpPr>
        <p:grpSpPr>
          <a:xfrm>
            <a:off x="5121016" y="1774930"/>
            <a:ext cx="3834008" cy="1184171"/>
            <a:chOff x="5134366" y="777762"/>
            <a:chExt cx="3663880" cy="119994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A57A13C-2AFE-4AE0-9D74-DBFADACAB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8" y="1853465"/>
              <a:ext cx="890153" cy="12424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0CFC50-107A-4B4F-9F33-EFA007930663}"/>
                </a:ext>
              </a:extLst>
            </p:cNvPr>
            <p:cNvSpPr/>
            <p:nvPr/>
          </p:nvSpPr>
          <p:spPr>
            <a:xfrm>
              <a:off x="5134366" y="777762"/>
              <a:ext cx="3663880" cy="1075696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Student number </a:t>
              </a:r>
              <a:r>
                <a:rPr lang="en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20190001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r>
                <a:rPr lang="en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Name </a:t>
              </a:r>
              <a:r>
                <a:rPr lang="en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</a:t>
              </a:r>
              <a:r>
                <a:rPr lang="en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Hong Gil-dong</a:t>
              </a:r>
            </a:p>
            <a:p>
              <a:r>
                <a:rPr lang="en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Resident registration number </a:t>
              </a:r>
              <a:r>
                <a:rPr lang="en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860101-1056076</a:t>
              </a:r>
              <a:endPara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r>
                <a:rPr lang="en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Name </a:t>
              </a:r>
              <a:r>
                <a:rPr lang="en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</a:t>
              </a:r>
              <a:r>
                <a:rPr lang="en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Kim Cheol-su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8972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Check points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" altLang="en-US" sz="1800" dirty="0"/>
              <a:t>The keyword used to declare </a:t>
            </a:r>
            <a:r>
              <a:rPr lang="en" altLang="en-US" sz="1800" dirty="0" err="1"/>
              <a:t>a union </a:t>
            </a:r>
            <a:r>
              <a:rPr lang="en" altLang="en-US" sz="1800" dirty="0"/>
              <a:t>is </a:t>
            </a:r>
            <a:r>
              <a:rPr lang="en" altLang="ko-KR" sz="1800" dirty="0"/>
              <a:t>_______ .</a:t>
            </a:r>
            <a:endParaRPr lang="ko-KR" altLang="en-US" sz="1800" dirty="0"/>
          </a:p>
          <a:p>
            <a:pPr marL="457200" lvl="0" indent="-457200">
              <a:buFont typeface="+mj-lt"/>
              <a:buAutoNum type="arabicPeriod"/>
            </a:pPr>
            <a:r>
              <a:rPr lang="en" altLang="en-US" sz="1800" dirty="0"/>
              <a:t>How is the size of memory allocated </a:t>
            </a:r>
            <a:r>
              <a:rPr lang="en" altLang="en-US" sz="1800" dirty="0" err="1"/>
              <a:t>to a union determined </a:t>
            </a:r>
            <a:r>
              <a:rPr lang="en" altLang="ko-KR" sz="1800" dirty="0"/>
              <a:t>?</a:t>
            </a:r>
            <a:endParaRPr lang="ko-KR" altLang="en-US" sz="1800" dirty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506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279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Enumeration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825625"/>
            <a:ext cx="8640960" cy="4351338"/>
          </a:xfrm>
        </p:spPr>
        <p:txBody>
          <a:bodyPr/>
          <a:lstStyle/>
          <a:p>
            <a:pPr eaLnBrk="1" hangingPunct="1"/>
            <a:r>
              <a:rPr lang="en" altLang="ko-KR" i="1" dirty="0">
                <a:solidFill>
                  <a:srgbClr val="FF0000"/>
                </a:solidFill>
                <a:ea typeface="새굴림" pitchFamily="18" charset="-127"/>
              </a:rPr>
              <a:t>An enumeration </a:t>
            </a:r>
            <a:r>
              <a:rPr lang="en" altLang="en-US" i="1" dirty="0">
                <a:solidFill>
                  <a:srgbClr val="FF0000"/>
                </a:solidFill>
                <a:ea typeface="새굴림" pitchFamily="18" charset="-127"/>
              </a:rPr>
              <a:t>is </a:t>
            </a:r>
            <a:r>
              <a:rPr lang="en" altLang="en-US" dirty="0">
                <a:ea typeface="새굴림" pitchFamily="18" charset="-127"/>
              </a:rPr>
              <a:t>a data type that lists in advance the values that a variable can have.</a:t>
            </a:r>
          </a:p>
          <a:p>
            <a:pPr eaLnBrk="1" hangingPunct="1"/>
            <a:r>
              <a:rPr lang="en" altLang="ko-KR" dirty="0">
                <a:ea typeface="새굴림" pitchFamily="18" charset="-127"/>
              </a:rPr>
              <a:t>( </a:t>
            </a:r>
            <a:r>
              <a:rPr lang="en" altLang="en-US" dirty="0">
                <a:ea typeface="새굴림" pitchFamily="18" charset="-127"/>
              </a:rPr>
              <a:t>Example </a:t>
            </a:r>
            <a:r>
              <a:rPr lang="en" altLang="ko-KR" dirty="0">
                <a:ea typeface="새굴림" pitchFamily="18" charset="-127"/>
              </a:rPr>
              <a:t>) </a:t>
            </a:r>
            <a:r>
              <a:rPr lang="en" altLang="en-US" dirty="0">
                <a:ea typeface="새굴림" pitchFamily="18" charset="-127"/>
              </a:rPr>
              <a:t>A variable storing the day of the week can only </a:t>
            </a:r>
            <a:br>
              <a:rPr lang="en" altLang="en-US" dirty="0">
                <a:ea typeface="새굴림" pitchFamily="18" charset="-127"/>
              </a:rPr>
            </a:br>
            <a:r>
              <a:rPr lang="en" altLang="en-US" dirty="0">
                <a:ea typeface="새굴림" pitchFamily="18" charset="-127"/>
              </a:rPr>
              <a:t>have one of the following values : </a:t>
            </a:r>
            <a:br>
              <a:rPr lang="en" altLang="en-US" dirty="0">
                <a:ea typeface="새굴림" pitchFamily="18" charset="-127"/>
              </a:rPr>
            </a:br>
            <a:r>
              <a:rPr lang="en" altLang="ko-KR" dirty="0">
                <a:ea typeface="새굴림" pitchFamily="18" charset="-127"/>
              </a:rPr>
              <a:t>{ </a:t>
            </a:r>
            <a:r>
              <a:rPr lang="en" altLang="en-US" dirty="0">
                <a:ea typeface="새굴림" pitchFamily="18" charset="-127"/>
              </a:rPr>
              <a:t>Sunday</a:t>
            </a:r>
            <a:r>
              <a:rPr lang="en" altLang="ko-KR" dirty="0">
                <a:ea typeface="새굴림" pitchFamily="18" charset="-127"/>
              </a:rPr>
              <a:t>, </a:t>
            </a:r>
            <a:r>
              <a:rPr lang="en" altLang="en-US" dirty="0">
                <a:ea typeface="새굴림" pitchFamily="18" charset="-127"/>
              </a:rPr>
              <a:t>Monday</a:t>
            </a:r>
            <a:r>
              <a:rPr lang="en" altLang="ko-KR" dirty="0">
                <a:ea typeface="새굴림" pitchFamily="18" charset="-127"/>
              </a:rPr>
              <a:t>, </a:t>
            </a:r>
            <a:r>
              <a:rPr lang="en" altLang="en-US" dirty="0">
                <a:ea typeface="새굴림" pitchFamily="18" charset="-127"/>
              </a:rPr>
              <a:t>Tuesday</a:t>
            </a:r>
            <a:r>
              <a:rPr lang="en" altLang="ko-KR" dirty="0">
                <a:ea typeface="새굴림" pitchFamily="18" charset="-127"/>
              </a:rPr>
              <a:t>, </a:t>
            </a:r>
            <a:r>
              <a:rPr lang="en" altLang="en-US" dirty="0">
                <a:ea typeface="새굴림" pitchFamily="18" charset="-127"/>
              </a:rPr>
              <a:t>Wednesday</a:t>
            </a:r>
            <a:r>
              <a:rPr lang="en" altLang="ko-KR" dirty="0">
                <a:ea typeface="새굴림" pitchFamily="18" charset="-127"/>
              </a:rPr>
              <a:t>, </a:t>
            </a:r>
            <a:r>
              <a:rPr lang="en" altLang="en-US" dirty="0">
                <a:ea typeface="새굴림" pitchFamily="18" charset="-127"/>
              </a:rPr>
              <a:t>Thursday</a:t>
            </a:r>
            <a:r>
              <a:rPr lang="en" altLang="ko-KR" dirty="0">
                <a:ea typeface="새굴림" pitchFamily="18" charset="-127"/>
              </a:rPr>
              <a:t>, </a:t>
            </a:r>
            <a:r>
              <a:rPr lang="en" altLang="en-US" dirty="0">
                <a:ea typeface="새굴림" pitchFamily="18" charset="-127"/>
              </a:rPr>
              <a:t>Friday</a:t>
            </a:r>
            <a:r>
              <a:rPr lang="en" altLang="ko-KR" dirty="0">
                <a:ea typeface="새굴림" pitchFamily="18" charset="-127"/>
              </a:rPr>
              <a:t>, </a:t>
            </a:r>
            <a:r>
              <a:rPr lang="en" altLang="en-US" dirty="0">
                <a:ea typeface="새굴림" pitchFamily="18" charset="-127"/>
              </a:rPr>
              <a:t>Saturday</a:t>
            </a:r>
            <a:r>
              <a:rPr lang="en" altLang="ko-KR" dirty="0">
                <a:ea typeface="새굴림" pitchFamily="18" charset="-127"/>
              </a:rPr>
              <a:t>}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78"/>
          <a:stretch>
            <a:fillRect/>
          </a:stretch>
        </p:blipFill>
        <p:spPr bwMode="auto">
          <a:xfrm>
            <a:off x="1763713" y="3716684"/>
            <a:ext cx="57054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64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Declaration of enumeration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-373137" y="366808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sz="1600">
              <a:latin typeface="Trebuchet MS" panose="020B0603020202020204" pitchFamily="34" charset="0"/>
            </a:endParaRPr>
          </a:p>
        </p:txBody>
      </p:sp>
      <p:sp>
        <p:nvSpPr>
          <p:cNvPr id="47111" name="_x72317392"/>
          <p:cNvSpPr>
            <a:spLocks noChangeArrowheads="1"/>
          </p:cNvSpPr>
          <p:nvPr/>
        </p:nvSpPr>
        <p:spPr bwMode="auto">
          <a:xfrm>
            <a:off x="795957" y="4736826"/>
            <a:ext cx="8096523" cy="936104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enum </a:t>
            </a:r>
            <a:r>
              <a:rPr lang="en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days today;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today = SUN; // OK!</a:t>
            </a:r>
          </a:p>
        </p:txBody>
      </p:sp>
      <p:sp>
        <p:nvSpPr>
          <p:cNvPr id="10" name="설명선 2 9"/>
          <p:cNvSpPr/>
          <p:nvPr/>
        </p:nvSpPr>
        <p:spPr>
          <a:xfrm>
            <a:off x="2987824" y="4375691"/>
            <a:ext cx="3384376" cy="358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1885"/>
              <a:gd name="adj6" fmla="val -33624"/>
            </a:avLst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Declaring  enumeration</a:t>
            </a:r>
            <a:r>
              <a:rPr lang="en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variables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6F992C-781B-4D16-8866-B1AB6C742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" y="1490962"/>
            <a:ext cx="9144000" cy="27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0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Arrays and Structures</a:t>
            </a:r>
          </a:p>
        </p:txBody>
      </p:sp>
      <p:sp>
        <p:nvSpPr>
          <p:cNvPr id="7172" name="Rectangle 391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BF394CC7-D371-4EBE-B3A9-85597DE6BDF2}"/>
              </a:ext>
            </a:extLst>
          </p:cNvPr>
          <p:cNvSpPr/>
          <p:nvPr/>
        </p:nvSpPr>
        <p:spPr>
          <a:xfrm>
            <a:off x="323528" y="4797152"/>
            <a:ext cx="3888432" cy="756717"/>
          </a:xfrm>
          <a:prstGeom prst="wedgeRoundRectCallout">
            <a:avLst>
              <a:gd name="adj1" fmla="val -6961"/>
              <a:gd name="adj2" fmla="val -979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en-US" dirty="0"/>
              <a:t>Group variables of the same type</a:t>
            </a:r>
            <a:endParaRPr lang="ko-KR" altLang="en-US" dirty="0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09B2D9D9-BD9F-4645-B9B5-A8732D11988E}"/>
              </a:ext>
            </a:extLst>
          </p:cNvPr>
          <p:cNvSpPr/>
          <p:nvPr/>
        </p:nvSpPr>
        <p:spPr>
          <a:xfrm>
            <a:off x="4932042" y="4725144"/>
            <a:ext cx="3888430" cy="756717"/>
          </a:xfrm>
          <a:prstGeom prst="wedgeRoundRectCallout">
            <a:avLst>
              <a:gd name="adj1" fmla="val -17151"/>
              <a:gd name="adj2" fmla="val -1040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en-US" dirty="0"/>
              <a:t>Group variables of different types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E1B24-F67E-4161-849F-B8F9A8C2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05" y="1556792"/>
            <a:ext cx="7031509" cy="2791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203D05-66D5-9946-0B93-2E2D33CE0243}"/>
              </a:ext>
            </a:extLst>
          </p:cNvPr>
          <p:cNvSpPr txBox="1"/>
          <p:nvPr/>
        </p:nvSpPr>
        <p:spPr>
          <a:xfrm>
            <a:off x="1691680" y="4005064"/>
            <a:ext cx="7328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227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Why we need </a:t>
            </a:r>
            <a:r>
              <a:rPr lang="en" altLang="en-US" dirty="0" err="1"/>
              <a:t>enumerations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" altLang="en-US" dirty="0">
                <a:latin typeface="Trebuchet MS" pitchFamily="34" charset="0"/>
              </a:rPr>
              <a:t>You can write a program like this </a:t>
            </a:r>
            <a:r>
              <a:rPr lang="en" altLang="ko-KR" dirty="0">
                <a:latin typeface="Trebuchet MS" pitchFamily="34" charset="0"/>
              </a:rPr>
              <a:t>: </a:t>
            </a:r>
            <a:r>
              <a:rPr lang="en" altLang="en-US" dirty="0">
                <a:latin typeface="Trebuchet MS" pitchFamily="34" charset="0"/>
              </a:rPr>
              <a:t>Let's think about the problem </a:t>
            </a:r>
            <a:r>
              <a:rPr lang="en" altLang="ko-KR" dirty="0">
                <a:latin typeface="Trebuchet MS" pitchFamily="34" charset="0"/>
              </a:rPr>
              <a:t>.</a:t>
            </a:r>
          </a:p>
          <a:p>
            <a:pPr lvl="1" latinLnBrk="0"/>
            <a:r>
              <a:rPr lang="en" altLang="ko-KR" dirty="0">
                <a:latin typeface="Trebuchet MS" pitchFamily="34" charset="0"/>
              </a:rPr>
              <a:t>int today;</a:t>
            </a:r>
          </a:p>
          <a:p>
            <a:pPr lvl="1" latinLnBrk="0"/>
            <a:r>
              <a:rPr lang="en" altLang="ko-KR" dirty="0">
                <a:latin typeface="Trebuchet MS" pitchFamily="34" charset="0"/>
              </a:rPr>
              <a:t>today = 0; // </a:t>
            </a:r>
            <a:r>
              <a:rPr lang="en" altLang="en-US" dirty="0">
                <a:latin typeface="Trebuchet MS" pitchFamily="34" charset="0"/>
              </a:rPr>
              <a:t>Sunday</a:t>
            </a:r>
          </a:p>
          <a:p>
            <a:pPr lvl="1" latinLnBrk="0"/>
            <a:r>
              <a:rPr lang="en" altLang="ko-KR" dirty="0">
                <a:latin typeface="Trebuchet MS" pitchFamily="34" charset="0"/>
              </a:rPr>
              <a:t>today = 1; // </a:t>
            </a:r>
            <a:r>
              <a:rPr lang="en" altLang="en-US" dirty="0">
                <a:latin typeface="Trebuchet MS" pitchFamily="34" charset="0"/>
              </a:rPr>
              <a:t>Monday</a:t>
            </a:r>
          </a:p>
          <a:p>
            <a:pPr latinLnBrk="0"/>
            <a:endParaRPr lang="en-US" altLang="ko-KR" dirty="0"/>
          </a:p>
          <a:p>
            <a:pPr latinLnBrk="0"/>
            <a:r>
              <a:rPr lang="en" altLang="en-US" dirty="0"/>
              <a:t>If you use enumerations,</a:t>
            </a:r>
            <a:endParaRPr lang="en-US" altLang="ko-KR" dirty="0"/>
          </a:p>
          <a:p>
            <a:pPr lvl="1" latinLnBrk="0"/>
            <a:r>
              <a:rPr lang="en" altLang="en-US" dirty="0"/>
              <a:t>It can reduce errors and improve readability </a:t>
            </a:r>
            <a:r>
              <a:rPr lang="en" altLang="ko-KR" dirty="0"/>
              <a:t>.</a:t>
            </a:r>
          </a:p>
          <a:p>
            <a:pPr lvl="1" latinLnBrk="0"/>
            <a:r>
              <a:rPr lang="en" altLang="en-US" dirty="0"/>
              <a:t>The symbolic constant </a:t>
            </a:r>
            <a:r>
              <a:rPr lang="en" altLang="ko-KR" dirty="0"/>
              <a:t>SUN is more preferable </a:t>
            </a:r>
            <a:r>
              <a:rPr lang="en" altLang="en-US" dirty="0"/>
              <a:t>than </a:t>
            </a:r>
            <a:r>
              <a:rPr lang="en" altLang="ko-KR" dirty="0"/>
              <a:t>0, </a:t>
            </a:r>
            <a:r>
              <a:rPr lang="en" altLang="en-US" dirty="0"/>
              <a:t>because its meaning is easier to understand </a:t>
            </a:r>
            <a:r>
              <a:rPr lang="en" altLang="ko-KR" dirty="0"/>
              <a:t>.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It is also necessary to block meaningless values ​​such as 9 from being assigned to today in advance.</a:t>
            </a:r>
            <a:endParaRPr lang="ko-KR" altLang="en-US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063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Enumeration Initialization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132" name="_x72317392"/>
          <p:cNvSpPr>
            <a:spLocks noChangeArrowheads="1"/>
          </p:cNvSpPr>
          <p:nvPr/>
        </p:nvSpPr>
        <p:spPr bwMode="auto">
          <a:xfrm>
            <a:off x="834231" y="2037259"/>
            <a:ext cx="7704137" cy="1152029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SUN, MON, TUE, WED, THU, FRI, SAT };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chemeClr val="tx2"/>
                </a:solidFill>
                <a:latin typeface="Trebuchet MS" pitchFamily="34" charset="0"/>
              </a:rPr>
              <a:t>// SUN=0, MON=1, </a:t>
            </a:r>
            <a:r>
              <a:rPr lang="en" altLang="ko-KR" sz="1600" kern="0" dirty="0">
                <a:solidFill>
                  <a:srgbClr val="699B37"/>
                </a:solidFill>
                <a:latin typeface="Trebuchet MS" pitchFamily="34" charset="0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SUN=1, MON, TUE, WED, THU, FRI, SAT };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chemeClr val="tx2"/>
                </a:solidFill>
                <a:latin typeface="Trebuchet MS" pitchFamily="34" charset="0"/>
              </a:rPr>
              <a:t>// SUN=1, MON=2, ...</a:t>
            </a:r>
            <a:endParaRPr lang="ko-KR" altLang="en-US" sz="1600" kern="0" dirty="0">
              <a:solidFill>
                <a:schemeClr val="tx2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SUN=7, MON=1, TUE, WED, THU, FRI, SAT=6 }; </a:t>
            </a:r>
            <a:r>
              <a:rPr lang="en" altLang="ko-KR" sz="1600" kern="0" dirty="0">
                <a:solidFill>
                  <a:schemeClr val="tx2"/>
                </a:solidFill>
                <a:latin typeface="Trebuchet MS" pitchFamily="34" charset="0"/>
              </a:rPr>
              <a:t>// SUN=7, MON=1, ...</a:t>
            </a:r>
            <a:endParaRPr lang="ko-KR" altLang="en-US" sz="1600" kern="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4716017" y="3429000"/>
            <a:ext cx="3835102" cy="1463675"/>
          </a:xfrm>
          <a:prstGeom prst="wedgeEllipseCallout">
            <a:avLst>
              <a:gd name="adj1" fmla="val -31639"/>
              <a:gd name="adj2" fmla="val -59316"/>
            </a:avLst>
          </a:prstGeom>
          <a:solidFill>
            <a:srgbClr val="FFFF9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If you do not specify a value, it is assigned from </a:t>
            </a:r>
            <a:r>
              <a:rPr lang="en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29103976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Examples of enumerations</a:t>
            </a:r>
          </a:p>
        </p:txBody>
      </p:sp>
      <p:sp>
        <p:nvSpPr>
          <p:cNvPr id="49156" name="_x72317392"/>
          <p:cNvSpPr>
            <a:spLocks noChangeArrowheads="1"/>
          </p:cNvSpPr>
          <p:nvPr/>
        </p:nvSpPr>
        <p:spPr bwMode="auto">
          <a:xfrm>
            <a:off x="952888" y="1772816"/>
            <a:ext cx="7777162" cy="1583953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colors { white, red, blue, green, black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boolean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 false, true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levels { low, medium, high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car_types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 sedan,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suv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sports_car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van, pickup, convertible };</a:t>
            </a:r>
          </a:p>
        </p:txBody>
      </p:sp>
    </p:spTree>
    <p:extLst>
      <p:ext uri="{BB962C8B-B14F-4D97-AF65-F5344CB8AC3E}">
        <p14:creationId xmlns:p14="http://schemas.microsoft.com/office/powerpoint/2010/main" val="2927055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827584" y="1628800"/>
            <a:ext cx="7753350" cy="403267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&lt; </a:t>
            </a:r>
            <a:r>
              <a:rPr lang="en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SUN, MON, TUE, WED, THU, FRI, SAT 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*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days_name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[] = 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"sunday"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"monday"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"tuesday"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"wednesday"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"thursday"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"friday"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" altLang="ko-KR" sz="1600" dirty="0">
                <a:solidFill>
                  <a:srgbClr val="A31515"/>
                </a:solidFill>
                <a:latin typeface="Trebuchet MS" pitchFamily="34" charset="0"/>
              </a:rPr>
              <a:t>"saturday"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ko-KR" sz="1600" dirty="0">
                <a:latin typeface="Trebuchet MS" pitchFamily="34" charset="0"/>
              </a:rPr>
              <a:t>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d;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d = WED;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"The %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dth day of the week is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%s 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d, days_name [d]);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584200" lvl="1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0747433-ECFB-4854-9C1D-ED9D0D402ED9}"/>
              </a:ext>
            </a:extLst>
          </p:cNvPr>
          <p:cNvGrpSpPr/>
          <p:nvPr/>
        </p:nvGrpSpPr>
        <p:grpSpPr>
          <a:xfrm>
            <a:off x="827584" y="5805265"/>
            <a:ext cx="7753350" cy="576064"/>
            <a:chOff x="5134366" y="777762"/>
            <a:chExt cx="3663880" cy="11999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37D347-2382-48BA-8334-475C0C5CC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8" y="1853465"/>
              <a:ext cx="890153" cy="12424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78928F1-15F6-4EA3-88B4-B08EB587DEC4}"/>
                </a:ext>
              </a:extLst>
            </p:cNvPr>
            <p:cNvSpPr/>
            <p:nvPr/>
          </p:nvSpPr>
          <p:spPr>
            <a:xfrm>
              <a:off x="5134366" y="777762"/>
              <a:ext cx="3663880" cy="1075696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The third </a:t>
              </a:r>
              <a:r>
                <a:rPr lang="en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day of the week is </a:t>
              </a:r>
              <a:r>
                <a:rPr lang="en" altLang="ko-KR" sz="140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wednesday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6905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Comparison of enumerations with other methods</a:t>
            </a:r>
          </a:p>
        </p:txBody>
      </p:sp>
      <p:graphicFrame>
        <p:nvGraphicFramePr>
          <p:cNvPr id="165974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158446"/>
              </p:ext>
            </p:extLst>
          </p:nvPr>
        </p:nvGraphicFramePr>
        <p:xfrm>
          <a:off x="716356" y="1916832"/>
          <a:ext cx="8064500" cy="3474618"/>
        </p:xfrm>
        <a:graphic>
          <a:graphicData uri="http://schemas.openxmlformats.org/drawingml/2006/table">
            <a:tbl>
              <a:tblPr/>
              <a:tblGrid>
                <a:gridCol w="268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Use of integers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Symbolic Constant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Enumeration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switch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(code)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1: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"LCD TV\n"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2: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“OLED</a:t>
                      </a:r>
                      <a:r>
                        <a:rPr kumimoji="1" lang="e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TV\n"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#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define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LCD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#define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OLED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switch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(code)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LCD: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"LCD TV\n"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OLED: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“OLED TV\n"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enum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tvtype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{ LCD, OLED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enum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tvtype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code;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switch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(code)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LCD: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"LCD TV\n"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PDP: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“OLED TV\n"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Computers are easy to understand, but people have difficulty remembering </a:t>
                      </a:r>
                      <a:r>
                        <a:rPr kumimoji="1" lang="en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Errors can be made when writing symbolic constants </a:t>
                      </a:r>
                      <a:r>
                        <a:rPr kumimoji="1" lang="en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The compiler checks to ensure that no duplication occurs </a:t>
                      </a:r>
                      <a:r>
                        <a:rPr kumimoji="1" lang="en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0991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Check points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1. </a:t>
            </a:r>
            <a:r>
              <a:rPr lang="en" altLang="en-US" sz="1800" dirty="0"/>
              <a:t>The keyword used to declare </a:t>
            </a:r>
            <a:r>
              <a:rPr lang="en" altLang="en-US" sz="1800" dirty="0" err="1"/>
              <a:t>an enumeration </a:t>
            </a:r>
            <a:r>
              <a:rPr lang="en" altLang="en-US" sz="1800" dirty="0"/>
              <a:t>is </a:t>
            </a:r>
            <a:r>
              <a:rPr lang="en" altLang="ko-KR" sz="1800" dirty="0"/>
              <a:t>_______ .</a:t>
            </a:r>
          </a:p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2. In what cases are </a:t>
            </a:r>
            <a:r>
              <a:rPr lang="en" altLang="en-US" sz="1800" dirty="0" err="1"/>
              <a:t>enumerations </a:t>
            </a:r>
            <a:r>
              <a:rPr lang="en" altLang="en-US" sz="1800" dirty="0"/>
              <a:t>used </a:t>
            </a:r>
            <a:r>
              <a:rPr lang="en" altLang="ko-KR" sz="1800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3. If a value is not specifically specified </a:t>
            </a:r>
            <a:r>
              <a:rPr lang="en" altLang="en-US" sz="1800" dirty="0"/>
              <a:t>in an enumeration, </a:t>
            </a:r>
            <a:br>
              <a:rPr lang="en" altLang="en-US" sz="1800" dirty="0"/>
            </a:br>
            <a:r>
              <a:rPr lang="en" altLang="en-US" sz="1800" dirty="0"/>
              <a:t>is an integer value automatically assigned </a:t>
            </a:r>
            <a:r>
              <a:rPr lang="en" altLang="ko-KR" sz="1800" dirty="0"/>
              <a:t>?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3253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327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The concept of </a:t>
            </a:r>
            <a:r>
              <a:rPr lang="en" altLang="ko-KR" sz="3600"/>
              <a:t>typedef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8BC59B6-6D22-4263-98E9-90FA2C267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44935"/>
            <a:ext cx="7886700" cy="3512718"/>
          </a:xfrm>
        </p:spPr>
      </p:pic>
    </p:spTree>
    <p:extLst>
      <p:ext uri="{BB962C8B-B14F-4D97-AF65-F5344CB8AC3E}">
        <p14:creationId xmlns:p14="http://schemas.microsoft.com/office/powerpoint/2010/main" val="20796653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ko-KR"/>
              <a:t>typedef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39B255B-B94A-4013-80ED-4A5EBB3AB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166613"/>
            <a:ext cx="7886700" cy="1669361"/>
          </a:xfrm>
        </p:spPr>
      </p:pic>
    </p:spTree>
    <p:extLst>
      <p:ext uri="{BB962C8B-B14F-4D97-AF65-F5344CB8AC3E}">
        <p14:creationId xmlns:p14="http://schemas.microsoft.com/office/powerpoint/2010/main" val="36681815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 of </a:t>
            </a:r>
            <a:r>
              <a:rPr lang="en" altLang="ko-KR"/>
              <a:t>typedef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2579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0108" name="Rectangle 124"/>
          <p:cNvSpPr>
            <a:spLocks noChangeArrowheads="1"/>
          </p:cNvSpPr>
          <p:nvPr/>
        </p:nvSpPr>
        <p:spPr bwMode="auto">
          <a:xfrm>
            <a:off x="971600" y="1844824"/>
            <a:ext cx="7643813" cy="2143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 </a:t>
            </a:r>
            <a:r>
              <a:rPr lang="en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unsigned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BYTE;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BYTE index;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Same as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unsigned int index;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INT32;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unsigned 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UINT32;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INT32 i;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Same as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int 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UINT32 k;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Same as unsigned int k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;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393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4"/>
          <p:cNvSpPr>
            <a:spLocks noChangeArrowheads="1"/>
          </p:cNvSpPr>
          <p:nvPr/>
        </p:nvSpPr>
        <p:spPr bwMode="auto">
          <a:xfrm>
            <a:off x="867441" y="2443197"/>
            <a:ext cx="7643813" cy="189026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struct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 {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x;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y;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};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typedef struct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 a, b;</a:t>
            </a:r>
            <a:endParaRPr lang="ko-KR" altLang="ko-KR" sz="160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Defining a new type as a struct</a:t>
            </a:r>
          </a:p>
        </p:txBody>
      </p:sp>
      <p:sp>
        <p:nvSpPr>
          <p:cNvPr id="573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As a structure</a:t>
            </a:r>
            <a:r>
              <a:rPr lang="en" altLang="ko-KR" dirty="0"/>
              <a:t> </a:t>
            </a:r>
            <a:r>
              <a:rPr lang="en" altLang="en-US" dirty="0"/>
              <a:t>You can define new types </a:t>
            </a:r>
            <a:r>
              <a:rPr lang="en" altLang="ko-KR" dirty="0"/>
              <a:t>.</a:t>
            </a:r>
          </a:p>
          <a:p>
            <a:pPr eaLnBrk="1" hangingPunct="1"/>
            <a:endParaRPr lang="ko-KR" altLang="en-US" dirty="0"/>
          </a:p>
        </p:txBody>
      </p:sp>
      <p:sp>
        <p:nvSpPr>
          <p:cNvPr id="2" name="Rectangle 124">
            <a:extLst>
              <a:ext uri="{FF2B5EF4-FFF2-40B4-BE49-F238E27FC236}">
                <a16:creationId xmlns:a16="http://schemas.microsoft.com/office/drawing/2014/main" id="{5202DD95-F61D-AFC0-2C5F-F123990DB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40" y="4797152"/>
            <a:ext cx="7643813" cy="15799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typedef</a:t>
            </a:r>
            <a:r>
              <a:rPr lang="en" altLang="ko-KR" sz="1600" dirty="0">
                <a:latin typeface="Trebuchet MS" panose="020B0603020202020204" pitchFamily="34" charset="0"/>
                <a:ea typeface="굴림"/>
              </a:rPr>
              <a:t>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struct </a:t>
            </a:r>
            <a:r>
              <a:rPr lang="en" altLang="ko-KR" sz="1600" dirty="0">
                <a:latin typeface="Trebuchet MS" panose="020B0603020202020204" pitchFamily="34" charset="0"/>
                <a:ea typeface="굴림"/>
              </a:rPr>
              <a:t>complex {</a:t>
            </a: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" altLang="ko-KR" sz="1600" dirty="0">
                <a:latin typeface="Trebuchet MS" panose="020B0603020202020204" pitchFamily="34" charset="0"/>
                <a:ea typeface="굴림"/>
              </a:rPr>
              <a:t>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double </a:t>
            </a:r>
            <a:r>
              <a:rPr lang="en" altLang="ko-KR" sz="1600" dirty="0">
                <a:latin typeface="Trebuchet MS" panose="020B0603020202020204" pitchFamily="34" charset="0"/>
                <a:ea typeface="굴림"/>
              </a:rPr>
              <a:t>real;</a:t>
            </a: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" altLang="ko-KR" sz="1600" dirty="0">
                <a:latin typeface="Trebuchet MS" panose="020B0603020202020204" pitchFamily="34" charset="0"/>
                <a:ea typeface="굴림"/>
              </a:rPr>
              <a:t>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double </a:t>
            </a:r>
            <a:r>
              <a:rPr lang="en" altLang="ko-KR" sz="1600" dirty="0">
                <a:latin typeface="Trebuchet MS" panose="020B0603020202020204" pitchFamily="34" charset="0"/>
                <a:ea typeface="굴림"/>
              </a:rPr>
              <a:t>image;</a:t>
            </a: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" altLang="ko-KR" sz="1600" dirty="0">
                <a:latin typeface="Trebuchet MS" panose="020B0603020202020204" pitchFamily="34" charset="0"/>
                <a:ea typeface="굴림"/>
              </a:rPr>
              <a:t>} COMPLEX;</a:t>
            </a: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" altLang="ko-KR" sz="1600" dirty="0">
                <a:latin typeface="Trebuchet MS" panose="020B0603020202020204" pitchFamily="34" charset="0"/>
                <a:ea typeface="굴림"/>
              </a:rPr>
              <a:t>COMPLEX x, y;</a:t>
            </a:r>
            <a:endParaRPr lang="ko-KR" altLang="ko-KR" sz="1600" dirty="0"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9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Check points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1. </a:t>
            </a:r>
            <a:r>
              <a:rPr lang="en" altLang="en-US" sz="1800" dirty="0"/>
              <a:t>Discuss the difference between structures and arrays </a:t>
            </a:r>
            <a:r>
              <a:rPr lang="en" altLang="ko-KR" sz="1800" dirty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2</a:t>
            </a:r>
            <a:r>
              <a:rPr lang="en" altLang="ko-KR" sz="1800" dirty="0">
                <a:solidFill>
                  <a:srgbClr val="FF0000"/>
                </a:solidFill>
              </a:rPr>
              <a:t>. </a:t>
            </a:r>
            <a:r>
              <a:rPr lang="en-US" altLang="ko-KR" sz="1800" dirty="0">
                <a:solidFill>
                  <a:srgbClr val="FF0000"/>
                </a:solidFill>
              </a:rPr>
              <a:t>Struct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example</a:t>
            </a:r>
            <a:endParaRPr lang="en" altLang="ko-KR" sz="1800" dirty="0">
              <a:solidFill>
                <a:srgbClr val="FF0000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6493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Comparison of </a:t>
            </a:r>
            <a:r>
              <a:rPr lang="en" altLang="ko-KR"/>
              <a:t>typedef </a:t>
            </a:r>
            <a:r>
              <a:rPr lang="en" altLang="en-US"/>
              <a:t>and </a:t>
            </a:r>
            <a:r>
              <a:rPr lang="en" altLang="ko-KR"/>
              <a:t>#define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" altLang="en-US" dirty="0"/>
              <a:t>Increases </a:t>
            </a:r>
            <a:r>
              <a:rPr lang="en" altLang="en-US" dirty="0" err="1"/>
              <a:t>portability </a:t>
            </a:r>
            <a:r>
              <a:rPr lang="en" altLang="ko-KR" dirty="0"/>
              <a:t>.</a:t>
            </a:r>
          </a:p>
          <a:p>
            <a:pPr lvl="1" eaLnBrk="1" hangingPunct="1"/>
            <a:r>
              <a:rPr lang="en" altLang="en-US" dirty="0"/>
              <a:t>Code can be made independent of computer hardware</a:t>
            </a:r>
          </a:p>
          <a:p>
            <a:pPr lvl="1" eaLnBrk="1" hangingPunct="1"/>
            <a:r>
              <a:rPr lang="en" altLang="ko-KR" dirty="0"/>
              <a:t>( </a:t>
            </a:r>
            <a:r>
              <a:rPr lang="en" altLang="en-US" dirty="0"/>
              <a:t>Example </a:t>
            </a:r>
            <a:r>
              <a:rPr lang="en" altLang="ko-KR" dirty="0"/>
              <a:t>) The int </a:t>
            </a:r>
            <a:r>
              <a:rPr lang="en" altLang="en-US" dirty="0"/>
              <a:t>type is </a:t>
            </a:r>
            <a:r>
              <a:rPr lang="en" altLang="ko-KR" dirty="0"/>
              <a:t>2 </a:t>
            </a:r>
            <a:r>
              <a:rPr lang="en" altLang="en-US" dirty="0"/>
              <a:t>bytes or </a:t>
            </a:r>
            <a:r>
              <a:rPr lang="en" altLang="ko-KR" dirty="0"/>
              <a:t>4 </a:t>
            </a:r>
            <a:r>
              <a:rPr lang="en" altLang="en-US" dirty="0"/>
              <a:t>bytes </a:t>
            </a:r>
            <a:r>
              <a:rPr lang="en" altLang="ko-KR" dirty="0"/>
              <a:t>. If you use INT32 </a:t>
            </a:r>
            <a:r>
              <a:rPr lang="en" altLang="en-US" dirty="0"/>
              <a:t>or </a:t>
            </a:r>
            <a:r>
              <a:rPr lang="en" altLang="ko-KR" dirty="0"/>
              <a:t>INT16 </a:t>
            </a:r>
            <a:r>
              <a:rPr lang="en" altLang="en-US" dirty="0"/>
              <a:t>using </a:t>
            </a:r>
            <a:r>
              <a:rPr lang="en" altLang="ko-KR" dirty="0" err="1"/>
              <a:t>typedef </a:t>
            </a:r>
            <a:r>
              <a:rPr lang="en" altLang="en-US" dirty="0"/>
              <a:t>instead of the int type, you can clearly specify whether it is </a:t>
            </a:r>
            <a:r>
              <a:rPr lang="en" altLang="ko-KR" dirty="0"/>
              <a:t>2 </a:t>
            </a:r>
            <a:r>
              <a:rPr lang="en" altLang="en-US" dirty="0"/>
              <a:t>bytes or </a:t>
            </a:r>
            <a:r>
              <a:rPr lang="en" altLang="ko-KR" dirty="0"/>
              <a:t>4 bytes .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" altLang="en-US" dirty="0"/>
              <a:t>You can achieve a similar effect to </a:t>
            </a:r>
            <a:r>
              <a:rPr lang="en" altLang="ko-KR" dirty="0" err="1"/>
              <a:t>typedef </a:t>
            </a:r>
            <a:r>
              <a:rPr lang="en" altLang="en-US" dirty="0"/>
              <a:t>by using </a:t>
            </a:r>
            <a:r>
              <a:rPr lang="en" altLang="ko-KR" dirty="0"/>
              <a:t>#define . That is, </a:t>
            </a:r>
            <a:r>
              <a:rPr lang="en" altLang="en-US" dirty="0"/>
              <a:t>you can define </a:t>
            </a:r>
            <a:r>
              <a:rPr lang="en" altLang="ko-KR" dirty="0"/>
              <a:t>INT32 </a:t>
            </a:r>
            <a:r>
              <a:rPr lang="en" altLang="en-US" dirty="0"/>
              <a:t>as follows </a:t>
            </a:r>
            <a:r>
              <a:rPr lang="en" altLang="ko-KR" dirty="0"/>
              <a:t>:</a:t>
            </a:r>
          </a:p>
          <a:p>
            <a:pPr lvl="1" eaLnBrk="1" hangingPunct="1"/>
            <a:r>
              <a:rPr lang="en" altLang="ko-KR" dirty="0"/>
              <a:t>#define UINT32 unsigned int</a:t>
            </a:r>
          </a:p>
          <a:p>
            <a:pPr lvl="1" eaLnBrk="1" hangingPunct="1"/>
            <a:r>
              <a:rPr lang="en" altLang="ko-KR" dirty="0" err="1"/>
              <a:t>typedef </a:t>
            </a:r>
            <a:r>
              <a:rPr lang="en" altLang="ko-KR" dirty="0"/>
              <a:t>float VECTOR[2];// </a:t>
            </a:r>
            <a:r>
              <a:rPr lang="en" altLang="en-US" dirty="0"/>
              <a:t>Not possible with #define </a:t>
            </a:r>
            <a:r>
              <a:rPr lang="en" altLang="ko-KR" dirty="0"/>
              <a:t>.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" altLang="en-US" dirty="0"/>
              <a:t>It also serves as documentation </a:t>
            </a:r>
            <a:r>
              <a:rPr lang="en" altLang="ko-KR" dirty="0"/>
              <a:t>.</a:t>
            </a:r>
          </a:p>
          <a:p>
            <a:pPr lvl="1" eaLnBrk="1" hangingPunct="1"/>
            <a:r>
              <a:rPr lang="en" altLang="en-US" dirty="0"/>
              <a:t>Using </a:t>
            </a:r>
            <a:r>
              <a:rPr lang="en" altLang="ko-KR" dirty="0" err="1"/>
              <a:t>typedef has the same effect as adding a comment.</a:t>
            </a:r>
          </a:p>
        </p:txBody>
      </p:sp>
    </p:spTree>
    <p:extLst>
      <p:ext uri="{BB962C8B-B14F-4D97-AF65-F5344CB8AC3E}">
        <p14:creationId xmlns:p14="http://schemas.microsoft.com/office/powerpoint/2010/main" val="2668815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Check points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1. </a:t>
            </a:r>
            <a:r>
              <a:rPr lang="en" altLang="en-US" sz="1800" dirty="0"/>
              <a:t>What is the use of </a:t>
            </a:r>
            <a:r>
              <a:rPr lang="en" altLang="ko-KR" sz="1800" dirty="0" err="1"/>
              <a:t>typedef </a:t>
            </a:r>
            <a:r>
              <a:rPr lang="en" altLang="ko-KR" sz="1800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2. </a:t>
            </a:r>
            <a:r>
              <a:rPr lang="en" altLang="en-US" sz="1800" dirty="0"/>
              <a:t>What are the advantages of </a:t>
            </a:r>
            <a:r>
              <a:rPr lang="en" altLang="ko-KR" sz="1800" dirty="0" err="1"/>
              <a:t>typedef </a:t>
            </a:r>
            <a:r>
              <a:rPr lang="en" altLang="ko-KR" sz="1800" dirty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" altLang="ko-KR" sz="1800" dirty="0"/>
              <a:t>3. Let </a:t>
            </a:r>
            <a:r>
              <a:rPr lang="en" altLang="en-US" sz="1800" dirty="0"/>
              <a:t>'s define a structure representing an employee and define it </a:t>
            </a:r>
            <a:br>
              <a:rPr lang="en" altLang="en-US" sz="1800" dirty="0"/>
            </a:br>
            <a:r>
              <a:rPr lang="en" altLang="en-US" sz="1800" dirty="0"/>
              <a:t>as a new type called </a:t>
            </a:r>
            <a:r>
              <a:rPr lang="en" altLang="ko-KR" sz="1800" dirty="0"/>
              <a:t>employee </a:t>
            </a:r>
            <a:r>
              <a:rPr lang="en" altLang="en-US" sz="1800" dirty="0"/>
              <a:t>using </a:t>
            </a:r>
            <a:r>
              <a:rPr lang="en" altLang="ko-KR" sz="1800" dirty="0"/>
              <a:t>typedef .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4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8653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43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Structure declaration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6C095E-E318-4CC5-88AA-9D53B45F1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64935"/>
            <a:ext cx="7886700" cy="2872717"/>
          </a:xfrm>
        </p:spPr>
      </p:pic>
    </p:spTree>
    <p:extLst>
      <p:ext uri="{BB962C8B-B14F-4D97-AF65-F5344CB8AC3E}">
        <p14:creationId xmlns:p14="http://schemas.microsoft.com/office/powerpoint/2010/main" val="21765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Structure declaration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AD5A90-1A08-DE7D-F62E-E0BF93EE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sz="1800" dirty="0">
                <a:latin typeface="Comic Sans MS" pitchFamily="66" charset="0"/>
              </a:rPr>
              <a:t>A structure declaration is not a variable declaration.</a:t>
            </a:r>
          </a:p>
          <a:p>
            <a:endParaRPr lang="ko-KR" altLang="en-US" dirty="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425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9E2217-58EA-4A35-BBE4-74DB2593D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09884"/>
            <a:ext cx="7164669" cy="338282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48459CF-EA96-6FAD-62F6-1D3747B5B95C}"/>
              </a:ext>
            </a:extLst>
          </p:cNvPr>
          <p:cNvSpPr/>
          <p:nvPr/>
        </p:nvSpPr>
        <p:spPr>
          <a:xfrm>
            <a:off x="6228184" y="3129920"/>
            <a:ext cx="913244" cy="2160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</TotalTime>
  <Words>4513</Words>
  <Application>Microsoft Office PowerPoint</Application>
  <PresentationFormat>화면 슬라이드 쇼(4:3)</PresentationFormat>
  <Paragraphs>709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72</vt:i4>
      </vt:variant>
    </vt:vector>
  </HeadingPairs>
  <TitlesOfParts>
    <vt:vector size="86" baseType="lpstr">
      <vt:lpstr>굴림</vt:lpstr>
      <vt:lpstr>맑은 고딕</vt:lpstr>
      <vt:lpstr>바탕</vt:lpstr>
      <vt:lpstr>새굴림</vt:lpstr>
      <vt:lpstr>한양신명조</vt:lpstr>
      <vt:lpstr>Arial</vt:lpstr>
      <vt:lpstr>Century Schoolbook</vt:lpstr>
      <vt:lpstr>Comic Sans MS</vt:lpstr>
      <vt:lpstr>Symbol</vt:lpstr>
      <vt:lpstr>Trebuchet MS</vt:lpstr>
      <vt:lpstr>Tw Cen MT</vt:lpstr>
      <vt:lpstr>Wingdings</vt:lpstr>
      <vt:lpstr>가을</vt:lpstr>
      <vt:lpstr>Office 테마</vt:lpstr>
      <vt:lpstr>Ch.13 Structure</vt:lpstr>
      <vt:lpstr>What you will learn in this chapter</vt:lpstr>
      <vt:lpstr>Classification of data types</vt:lpstr>
      <vt:lpstr>The need for structures</vt:lpstr>
      <vt:lpstr>The need for structures</vt:lpstr>
      <vt:lpstr>Arrays and Structures</vt:lpstr>
      <vt:lpstr>Check points</vt:lpstr>
      <vt:lpstr>Structure declaration</vt:lpstr>
      <vt:lpstr>Structure declaration</vt:lpstr>
      <vt:lpstr>Example of a structure declaration</vt:lpstr>
      <vt:lpstr>Declaring a structure variable</vt:lpstr>
      <vt:lpstr>Initializing a structure</vt:lpstr>
      <vt:lpstr>Structure member reference</vt:lpstr>
      <vt:lpstr>Example #1</vt:lpstr>
      <vt:lpstr>Example #2</vt:lpstr>
      <vt:lpstr>New initialization method</vt:lpstr>
      <vt:lpstr>Lab: Representing points in two-dimensional space as structures</vt:lpstr>
      <vt:lpstr>Source code</vt:lpstr>
      <vt:lpstr>PowerPoint 프레젠테이션</vt:lpstr>
      <vt:lpstr>Check points</vt:lpstr>
      <vt:lpstr>A structure that has structures as members.</vt:lpstr>
      <vt:lpstr>Lab: Representing a rectangle as a point structure</vt:lpstr>
      <vt:lpstr>Example</vt:lpstr>
      <vt:lpstr>Example</vt:lpstr>
      <vt:lpstr>Assignment and comparison of structure  variables</vt:lpstr>
      <vt:lpstr>Example</vt:lpstr>
      <vt:lpstr>Check points</vt:lpstr>
      <vt:lpstr>Array of structures</vt:lpstr>
      <vt:lpstr>Array of structures</vt:lpstr>
      <vt:lpstr>Array of structures initialization</vt:lpstr>
      <vt:lpstr>Calculate the number of elements in  an array of structures</vt:lpstr>
      <vt:lpstr>Example</vt:lpstr>
      <vt:lpstr>Example</vt:lpstr>
      <vt:lpstr>Check points</vt:lpstr>
      <vt:lpstr>Structures and Pointers</vt:lpstr>
      <vt:lpstr>Pointer to a structure</vt:lpstr>
      <vt:lpstr>-&gt; Operator</vt:lpstr>
      <vt:lpstr>-&gt; Operator</vt:lpstr>
      <vt:lpstr>Example</vt:lpstr>
      <vt:lpstr>A structure that has pointers as members.</vt:lpstr>
      <vt:lpstr>A structure that has pointers as members.</vt:lpstr>
      <vt:lpstr>A structure that has pointers as members.</vt:lpstr>
      <vt:lpstr>Structures and functions</vt:lpstr>
      <vt:lpstr>Structures and functions</vt:lpstr>
      <vt:lpstr>No changes via pointers</vt:lpstr>
      <vt:lpstr>If returning a structure</vt:lpstr>
      <vt:lpstr>Lab: Vector Operations</vt:lpstr>
      <vt:lpstr>Example</vt:lpstr>
      <vt:lpstr>Example</vt:lpstr>
      <vt:lpstr>Check points</vt:lpstr>
      <vt:lpstr>Union</vt:lpstr>
      <vt:lpstr>Example</vt:lpstr>
      <vt:lpstr>Difference between structure and union</vt:lpstr>
      <vt:lpstr>Using type fields in unions</vt:lpstr>
      <vt:lpstr>Using type fields in unions</vt:lpstr>
      <vt:lpstr>Using type fields in unions</vt:lpstr>
      <vt:lpstr>Check points</vt:lpstr>
      <vt:lpstr>Enumeration</vt:lpstr>
      <vt:lpstr>Declaration of enumeration</vt:lpstr>
      <vt:lpstr>Why we need enumerations</vt:lpstr>
      <vt:lpstr>Enumeration Initialization</vt:lpstr>
      <vt:lpstr>Examples of enumerations</vt:lpstr>
      <vt:lpstr>Example</vt:lpstr>
      <vt:lpstr>Comparison of enumerations with other methods</vt:lpstr>
      <vt:lpstr>Check points</vt:lpstr>
      <vt:lpstr>The concept of typedef</vt:lpstr>
      <vt:lpstr>typedef</vt:lpstr>
      <vt:lpstr>Example of typedef</vt:lpstr>
      <vt:lpstr>Defining a new type as a struct</vt:lpstr>
      <vt:lpstr>Comparison of typedef and #define</vt:lpstr>
      <vt:lpstr>Check points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tdkweon</cp:lastModifiedBy>
  <cp:revision>396</cp:revision>
  <dcterms:created xsi:type="dcterms:W3CDTF">2007-11-08T01:24:05Z</dcterms:created>
  <dcterms:modified xsi:type="dcterms:W3CDTF">2025-04-06T04:30:29Z</dcterms:modified>
</cp:coreProperties>
</file>