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6" r:id="rId2"/>
  </p:sldMasterIdLst>
  <p:sldIdLst>
    <p:sldId id="413" r:id="rId3"/>
    <p:sldId id="417" r:id="rId4"/>
    <p:sldId id="314" r:id="rId5"/>
    <p:sldId id="350" r:id="rId6"/>
    <p:sldId id="376" r:id="rId7"/>
    <p:sldId id="316" r:id="rId8"/>
    <p:sldId id="418" r:id="rId9"/>
    <p:sldId id="375" r:id="rId10"/>
    <p:sldId id="317" r:id="rId11"/>
    <p:sldId id="352" r:id="rId12"/>
    <p:sldId id="353" r:id="rId13"/>
    <p:sldId id="318" r:id="rId14"/>
    <p:sldId id="377" r:id="rId15"/>
    <p:sldId id="354" r:id="rId16"/>
    <p:sldId id="355" r:id="rId17"/>
    <p:sldId id="414" r:id="rId18"/>
    <p:sldId id="322" r:id="rId19"/>
    <p:sldId id="356" r:id="rId20"/>
    <p:sldId id="357" r:id="rId21"/>
    <p:sldId id="378" r:id="rId22"/>
    <p:sldId id="379" r:id="rId23"/>
    <p:sldId id="324" r:id="rId24"/>
    <p:sldId id="358" r:id="rId25"/>
    <p:sldId id="415" r:id="rId26"/>
    <p:sldId id="325" r:id="rId27"/>
    <p:sldId id="380" r:id="rId28"/>
    <p:sldId id="381" r:id="rId29"/>
    <p:sldId id="328" r:id="rId30"/>
    <p:sldId id="359" r:id="rId31"/>
    <p:sldId id="329" r:id="rId32"/>
    <p:sldId id="348" r:id="rId33"/>
    <p:sldId id="330" r:id="rId34"/>
    <p:sldId id="419" r:id="rId35"/>
    <p:sldId id="382" r:id="rId36"/>
    <p:sldId id="331" r:id="rId37"/>
    <p:sldId id="360" r:id="rId38"/>
    <p:sldId id="334" r:id="rId39"/>
    <p:sldId id="336" r:id="rId40"/>
    <p:sldId id="337" r:id="rId41"/>
    <p:sldId id="372" r:id="rId42"/>
    <p:sldId id="361" r:id="rId43"/>
    <p:sldId id="362" r:id="rId44"/>
    <p:sldId id="363" r:id="rId45"/>
    <p:sldId id="338" r:id="rId46"/>
    <p:sldId id="384" r:id="rId47"/>
    <p:sldId id="339" r:id="rId48"/>
    <p:sldId id="340" r:id="rId49"/>
    <p:sldId id="341" r:id="rId50"/>
    <p:sldId id="342" r:id="rId51"/>
    <p:sldId id="370" r:id="rId52"/>
    <p:sldId id="349" r:id="rId53"/>
  </p:sldIdLst>
  <p:sldSz cx="9144000" cy="6858000" type="screen4x3"/>
  <p:notesSz cx="6858000" cy="9144000"/>
  <p:defaultTextStyle>
    <a:defPPr>
      <a:defRPr lang="en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FF"/>
    <a:srgbClr val="EADCF4"/>
    <a:srgbClr val="B686DA"/>
    <a:srgbClr val="66CCFF"/>
    <a:srgbClr val="CCFFFF"/>
    <a:srgbClr val="BEE395"/>
    <a:srgbClr val="0000CC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7" autoAdjust="0"/>
    <p:restoredTop sz="94704" autoAdjust="0"/>
  </p:normalViewPr>
  <p:slideViewPr>
    <p:cSldViewPr>
      <p:cViewPr varScale="1">
        <p:scale>
          <a:sx n="124" d="100"/>
          <a:sy n="124" d="100"/>
        </p:scale>
        <p:origin x="1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3DFF5B-D368-40E1-9469-7EDEE1E829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8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5386D66-938D-4DEF-9135-4F195E599D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40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1D3C1-3FFB-4EF8-AD4B-033755FFAF7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17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4B338AC-3D1F-4340-923B-671E7CF9BAD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859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2377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2121A-3F6F-4C75-86E8-04190FE8A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10866-0528-4289-B0CD-9D419515B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CAB86-BA44-4A17-A2FC-B908F48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A24A1-F410-4A9C-9788-79A8C6DB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CC41E-D1AC-447B-B107-3AF8027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DFF5B-D368-40E1-9469-7EDEE1E829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2EEA-FEE3-45D1-91C8-A179CF61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F4EB3-C9A7-4BF1-84AD-EF98DA4E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B0CA3-A05A-415F-9613-466B21BB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1E169-0A97-49BB-A368-20A1F4A6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2E352-D62B-415C-A071-A7276456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3CE75-8ADB-404C-9662-30FBC4160E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556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EBFDC-BED7-4BAE-9AAB-F738EB3B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A81D6-6BAA-42EB-ABD8-234FB853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09A0D-F315-4EFF-A70C-A254708E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9C17D-E202-479A-B4F3-6EA1BA1E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54457-2BEA-426F-8BEF-77E84DD8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F0EE0-D1E5-4B13-95A3-6FC1886E14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4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C98AB-A6BE-4F53-A08C-C1D9D5B9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F2FA7-EB06-4129-BAD1-866461163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86A4B-3B75-4E38-9B16-7D8386257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A3A51-CE3F-47F1-8C7D-FC71DBB7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9829-183C-48A4-B6FC-D765805E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EC555-E0CE-4406-8D6D-9D0C88B5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1F608-571D-4B35-BA3B-27D27341EC9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76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FC717-C32C-4A44-8725-A84FBA41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01E84-E2DB-466E-9353-DDC36041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C13FE-5D50-4CD3-85D6-D7C5201D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94BAF9-5B9F-4717-831E-F4F6BA52F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F9FF7-9841-4BFD-BC2E-B1F3EB5A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A9020-6E55-49CC-AC32-48386C4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F50D07-6077-4528-BA74-CFE85186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A7D2C9-1F56-42C5-8A7C-BDEE926A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9746A-8CB5-49EE-A16F-40DE21E8EB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122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35337-6DFD-4D9E-873B-C2039C42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2579B-BD36-4DC7-9C1A-73511D80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1E3B04-CB39-4ED0-8BE3-0B1F6DBD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ACD11-D9E5-40D5-8FC9-016D4473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052FB-9641-4BBB-BD80-8256F771F3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22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73CE75-8ADB-404C-9662-30FBC4160E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08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350D7-F820-433A-8756-B9D15CB2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A1DD7-F40E-4845-AC93-08401E79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1FCB8-742B-48FC-8299-D4E7762D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1876E-8B80-4F39-AD03-35CB2EBF6C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994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DBCFE-50DB-46FE-97D5-A40AB58F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39941-67B0-4048-BC2C-C113A404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A1D01-DA69-4D44-AE13-35EF0C6E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21DF-E803-4A2D-894B-610F4AAA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E5AC6-97E6-4886-A1B0-6A62C8D1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DE1D7-320D-4F29-8BBB-1C2FEB4F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DE8F7-62CE-4A22-B55E-5BECA9901C9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241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0B52-EF03-4E18-A3F9-ED3DB9E5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0ED2C1-2470-45A4-8823-B471C4F5B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5A856-C860-4097-818D-56324E88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F09A0-D2E0-4E45-A059-E156A3DD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8E2EC-DDD1-4371-B9F2-877DB62E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0C1C5-F630-418B-BAD9-F41061E7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86D66-938D-4DEF-9135-4F195E599D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776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73668-72AA-4DDD-A629-935B3C0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EED0A-B067-4802-AD0C-7B7233CF6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61522-8492-41BE-99CB-5B1B5742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D8E18-771F-4593-848A-D4871B8D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EFE68-38F3-4F08-8737-EDC4BE8C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1D3C1-3FFB-4EF8-AD4B-033755FFAF7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539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D2D5D-0EDE-4227-A045-88F5BDC3C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5276F-82AC-415F-BF58-4A806338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2A513-1446-4989-8B31-A9896F00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86EC4-A277-4E8F-8471-293491CC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32D80-92E2-45F2-99E8-90B80C50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338AC-3D1F-4340-923B-671E7CF9BAD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2A191-E4A5-4E86-A895-290ED0E1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63DBB1-34CF-47C3-BE2B-4E03D84B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F67BF-ED4C-41A0-B7EB-77E2D25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8029E-E5DF-4F0E-8857-70DB6E41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C9F6DF7F-2F2C-4224-93B8-90E7D34A99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171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6F0EE0-D1E5-4B13-95A3-6FC1886E14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47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F11F608-571D-4B35-BA3B-27D27341EC9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40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69746A-8CB5-49EE-A16F-40DE21E8EB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98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7052FB-9641-4BBB-BD80-8256F771F3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9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E1876E-8B80-4F39-AD03-35CB2EBF6C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5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CDE8F7-62CE-4A22-B55E-5BECA9901C9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8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5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100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C440B-C3DA-4E79-A5C8-85AB755D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6B3B0-7D3F-4802-8F47-0A02F3CB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8BF6-814B-4627-80EE-6B4723AB7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6234-3B24-4E25-9F64-465B7FAEA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B8F79-6A81-43A7-B9C9-E710073DA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0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en-US" dirty="0"/>
              <a:t>Ch.</a:t>
            </a:r>
            <a:r>
              <a:rPr lang="en" altLang="ko-KR" dirty="0"/>
              <a:t>14 </a:t>
            </a:r>
            <a:r>
              <a:rPr lang="en" altLang="en-US" dirty="0"/>
              <a:t>Using Pointers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of integer pointers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2648" y="1988840"/>
            <a:ext cx="8153400" cy="647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>
                <a:latin typeface="Trebuchet MS" pitchFamily="34" charset="0"/>
              </a:rPr>
              <a:t>a = 10, b = 20, c = 30, d = 40, e = 50;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>
                <a:latin typeface="Trebuchet MS" pitchFamily="34" charset="0"/>
              </a:rPr>
              <a:t> </a:t>
            </a:r>
            <a:r>
              <a:rPr lang="en" altLang="ko-KR" sz="1600">
                <a:latin typeface="Trebuchet MS" pitchFamily="34" charset="0"/>
              </a:rPr>
              <a:t>*pa[ </a:t>
            </a:r>
            <a:r>
              <a:rPr lang="en" altLang="en-US" sz="1600">
                <a:latin typeface="Trebuchet MS" pitchFamily="34" charset="0"/>
              </a:rPr>
              <a:t>5] = { &amp;a, &amp;b, &amp;c, &amp;d, &amp;e };</a:t>
            </a:r>
            <a:endParaRPr lang="en-US" altLang="ko-KR" sz="1600">
              <a:latin typeface="Trebuchet MS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D2777F-52FE-E4CB-B1A1-39FD0036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5874990" cy="31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Store strings in a </a:t>
            </a:r>
            <a:r>
              <a:rPr lang="en" altLang="ko-KR" dirty="0"/>
              <a:t>two-dimensional array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279" y="1772816"/>
            <a:ext cx="7704137" cy="18717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fruits[4 ][10] = {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"apple",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"blueberry"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"orange",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“melon"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0D0B3-7316-4209-B648-5A7BAFC7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9" y="3786001"/>
            <a:ext cx="6876256" cy="23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Array of character pointers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99592" y="1700808"/>
            <a:ext cx="7704137" cy="17281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 </a:t>
            </a:r>
            <a:r>
              <a:rPr lang="en" altLang="en-US" sz="1600" dirty="0">
                <a:latin typeface="Arial" pitchFamily="34" charset="0"/>
                <a:cs typeface="Arial" pitchFamily="34" charset="0"/>
              </a:rPr>
              <a:t>*fruits[ ] =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"apple",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"blueberry" </a:t>
            </a:r>
            <a:r>
              <a:rPr lang="en" altLang="en-US" sz="16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"orange",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“melon"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Arial" pitchFamily="34" charset="0"/>
                <a:cs typeface="Arial" pitchFamily="34" charset="0"/>
              </a:rPr>
              <a:t>};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AA9C7-29F4-E179-6837-2DCAA757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7032"/>
            <a:ext cx="6775978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String array</a:t>
            </a:r>
            <a:endParaRPr lang="en-US" altLang="ko-KR" dirty="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44216" y="1654265"/>
            <a:ext cx="7777162" cy="47533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" altLang="en-US" sz="1600" dirty="0">
                <a:latin typeface="Trebuchet MS" panose="020B0603020202020204" pitchFamily="34" charset="0"/>
              </a:rPr>
              <a:t> i , n;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en-US" sz="1600" dirty="0">
                <a:latin typeface="Trebuchet MS" panose="020B0603020202020204" pitchFamily="34" charset="0"/>
              </a:rPr>
              <a:t>*fruits[ ] = {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"apple" </a:t>
            </a:r>
            <a:r>
              <a:rPr lang="en" altLang="en-US" sz="1600" dirty="0">
                <a:latin typeface="Trebuchet MS" panose="020B0603020202020204" pitchFamily="34" charset="0"/>
              </a:rPr>
              <a:t>,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"blueberry" </a:t>
            </a:r>
            <a:r>
              <a:rPr lang="en" altLang="en-US" sz="1600" dirty="0">
                <a:latin typeface="Trebuchet MS" panose="020B0603020202020204" pitchFamily="34" charset="0"/>
              </a:rPr>
              <a:t>,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"orange" </a:t>
            </a:r>
            <a:r>
              <a:rPr lang="en" altLang="en-US" sz="1600" dirty="0">
                <a:latin typeface="Trebuchet MS" panose="020B0603020202020204" pitchFamily="34" charset="0"/>
              </a:rPr>
              <a:t>,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"melon"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 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n =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sizeof </a:t>
            </a:r>
            <a:r>
              <a:rPr lang="en" altLang="en-US" sz="1600" dirty="0">
                <a:latin typeface="Trebuchet MS" panose="020B0603020202020204" pitchFamily="34" charset="0"/>
              </a:rPr>
              <a:t>(fruits)/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sizeof </a:t>
            </a:r>
            <a:r>
              <a:rPr lang="en" altLang="en-US" sz="1600" dirty="0">
                <a:latin typeface="Trebuchet MS" panose="020B0603020202020204" pitchFamily="34" charset="0"/>
              </a:rPr>
              <a:t>(fruits[0]);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calculate the number of array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element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lang="en" altLang="en-US" sz="1600" dirty="0">
                <a:latin typeface="Trebuchet MS" panose="020B0603020202020204" pitchFamily="34" charset="0"/>
              </a:rPr>
              <a:t>( i = 0; i &lt; n; i ++)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"%s \n" </a:t>
            </a:r>
            <a:r>
              <a:rPr lang="en" altLang="en-US" sz="1600" dirty="0">
                <a:latin typeface="Trebuchet MS" panose="020B0603020202020204" pitchFamily="34" charset="0"/>
              </a:rPr>
              <a:t>, fruits[ i ]);</a:t>
            </a: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707278-01F4-4613-88AC-A0D39096795D}"/>
              </a:ext>
            </a:extLst>
          </p:cNvPr>
          <p:cNvGrpSpPr/>
          <p:nvPr/>
        </p:nvGrpSpPr>
        <p:grpSpPr>
          <a:xfrm>
            <a:off x="6588224" y="5085185"/>
            <a:ext cx="2287368" cy="1832110"/>
            <a:chOff x="5038165" y="815788"/>
            <a:chExt cx="3663880" cy="13162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C278277-9F73-4C03-B1B3-14500B6C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5396B6-F6C7-46FF-8D68-427A5BCA20B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 err="1">
                  <a:latin typeface="Trebuchet MS" panose="020B0603020202020204" pitchFamily="34" charset="0"/>
                </a:rPr>
                <a:t>apple</a:t>
              </a:r>
              <a:endParaRPr lang="ko-KR" altLang="ko-KR" sz="1400" dirty="0">
                <a:latin typeface="Trebuchet MS" panose="020B0603020202020204" pitchFamily="34" charset="0"/>
              </a:endParaRPr>
            </a:p>
            <a:p>
              <a:pPr algn="just"/>
              <a:r>
                <a:rPr lang="en" altLang="ko-KR" sz="1400" dirty="0" err="1">
                  <a:latin typeface="Trebuchet MS" panose="020B0603020202020204" pitchFamily="34" charset="0"/>
                </a:rPr>
                <a:t>blueberry</a:t>
              </a:r>
              <a:endParaRPr lang="ko-KR" altLang="ko-KR" sz="1400" dirty="0">
                <a:latin typeface="Trebuchet MS" panose="020B0603020202020204" pitchFamily="34" charset="0"/>
              </a:endParaRPr>
            </a:p>
            <a:p>
              <a:pPr algn="just"/>
              <a:r>
                <a:rPr lang="en" altLang="ko-KR" sz="1400" dirty="0" err="1">
                  <a:latin typeface="Trebuchet MS" panose="020B0603020202020204" pitchFamily="34" charset="0"/>
                </a:rPr>
                <a:t>Orange</a:t>
              </a:r>
              <a:endParaRPr lang="ko-KR" altLang="ko-KR" sz="1400" dirty="0">
                <a:latin typeface="Trebuchet MS" panose="020B0603020202020204" pitchFamily="34" charset="0"/>
              </a:endParaRPr>
            </a:p>
            <a:p>
              <a:pPr algn="just"/>
              <a:r>
                <a:rPr lang="en" altLang="ko-KR" sz="1400" dirty="0" err="1">
                  <a:latin typeface="Trebuchet MS" panose="020B0603020202020204" pitchFamily="34" charset="0"/>
                </a:rPr>
                <a:t>Melon</a:t>
              </a:r>
              <a:endParaRPr lang="en-US" altLang="ko-KR" sz="1400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58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pointer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A pointer to an </a:t>
            </a:r>
            <a:r>
              <a:rPr lang="en" altLang="en-US" dirty="0"/>
              <a:t>array is a pointer that points to an array 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E3F94-849D-4366-8BD2-1CEA84F2D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19" y="3733874"/>
            <a:ext cx="4188603" cy="275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C05200-82E8-445E-BAAC-27F9E763D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132857"/>
            <a:ext cx="6336705" cy="16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99592" y="1393109"/>
            <a:ext cx="7777162" cy="47681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a[5] = { 1, 2, 3, 4, 5 };</a:t>
            </a: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(*pa)[5];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i 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pa = &amp;a;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=0 ;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&lt;5 ;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"%d 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(*pa)[ i 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16216" y="217349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b="1" dirty="0">
                <a:solidFill>
                  <a:srgbClr val="FF0000"/>
                </a:solidFill>
              </a:rPr>
              <a:t>Array pointer</a:t>
            </a:r>
          </a:p>
        </p:txBody>
      </p:sp>
      <p:sp>
        <p:nvSpPr>
          <p:cNvPr id="2" name="자유형 1"/>
          <p:cNvSpPr/>
          <p:nvPr/>
        </p:nvSpPr>
        <p:spPr>
          <a:xfrm>
            <a:off x="3861069" y="2451117"/>
            <a:ext cx="2622430" cy="676258"/>
          </a:xfrm>
          <a:custGeom>
            <a:avLst/>
            <a:gdLst>
              <a:gd name="connsiteX0" fmla="*/ 2622430 w 2622430"/>
              <a:gd name="connsiteY0" fmla="*/ 0 h 676258"/>
              <a:gd name="connsiteX1" fmla="*/ 2562045 w 2622430"/>
              <a:gd name="connsiteY1" fmla="*/ 17253 h 676258"/>
              <a:gd name="connsiteX2" fmla="*/ 2536166 w 2622430"/>
              <a:gd name="connsiteY2" fmla="*/ 25879 h 676258"/>
              <a:gd name="connsiteX3" fmla="*/ 2501660 w 2622430"/>
              <a:gd name="connsiteY3" fmla="*/ 43132 h 676258"/>
              <a:gd name="connsiteX4" fmla="*/ 2475781 w 2622430"/>
              <a:gd name="connsiteY4" fmla="*/ 60385 h 676258"/>
              <a:gd name="connsiteX5" fmla="*/ 2424023 w 2622430"/>
              <a:gd name="connsiteY5" fmla="*/ 69011 h 676258"/>
              <a:gd name="connsiteX6" fmla="*/ 2389517 w 2622430"/>
              <a:gd name="connsiteY6" fmla="*/ 77638 h 676258"/>
              <a:gd name="connsiteX7" fmla="*/ 2286000 w 2622430"/>
              <a:gd name="connsiteY7" fmla="*/ 112143 h 676258"/>
              <a:gd name="connsiteX8" fmla="*/ 2242868 w 2622430"/>
              <a:gd name="connsiteY8" fmla="*/ 129396 h 676258"/>
              <a:gd name="connsiteX9" fmla="*/ 2139351 w 2622430"/>
              <a:gd name="connsiteY9" fmla="*/ 163902 h 676258"/>
              <a:gd name="connsiteX10" fmla="*/ 2061713 w 2622430"/>
              <a:gd name="connsiteY10" fmla="*/ 198407 h 676258"/>
              <a:gd name="connsiteX11" fmla="*/ 1992702 w 2622430"/>
              <a:gd name="connsiteY11" fmla="*/ 232913 h 676258"/>
              <a:gd name="connsiteX12" fmla="*/ 1966823 w 2622430"/>
              <a:gd name="connsiteY12" fmla="*/ 250166 h 676258"/>
              <a:gd name="connsiteX13" fmla="*/ 1923690 w 2622430"/>
              <a:gd name="connsiteY13" fmla="*/ 267419 h 676258"/>
              <a:gd name="connsiteX14" fmla="*/ 1820174 w 2622430"/>
              <a:gd name="connsiteY14" fmla="*/ 319177 h 676258"/>
              <a:gd name="connsiteX15" fmla="*/ 1794294 w 2622430"/>
              <a:gd name="connsiteY15" fmla="*/ 336430 h 676258"/>
              <a:gd name="connsiteX16" fmla="*/ 1690777 w 2622430"/>
              <a:gd name="connsiteY16" fmla="*/ 388189 h 676258"/>
              <a:gd name="connsiteX17" fmla="*/ 1587260 w 2622430"/>
              <a:gd name="connsiteY17" fmla="*/ 439947 h 676258"/>
              <a:gd name="connsiteX18" fmla="*/ 1526875 w 2622430"/>
              <a:gd name="connsiteY18" fmla="*/ 465826 h 676258"/>
              <a:gd name="connsiteX19" fmla="*/ 1492370 w 2622430"/>
              <a:gd name="connsiteY19" fmla="*/ 500332 h 676258"/>
              <a:gd name="connsiteX20" fmla="*/ 1440611 w 2622430"/>
              <a:gd name="connsiteY20" fmla="*/ 517585 h 676258"/>
              <a:gd name="connsiteX21" fmla="*/ 1406106 w 2622430"/>
              <a:gd name="connsiteY21" fmla="*/ 534838 h 676258"/>
              <a:gd name="connsiteX22" fmla="*/ 1354347 w 2622430"/>
              <a:gd name="connsiteY22" fmla="*/ 552090 h 676258"/>
              <a:gd name="connsiteX23" fmla="*/ 1302589 w 2622430"/>
              <a:gd name="connsiteY23" fmla="*/ 595222 h 676258"/>
              <a:gd name="connsiteX24" fmla="*/ 1259457 w 2622430"/>
              <a:gd name="connsiteY24" fmla="*/ 603849 h 676258"/>
              <a:gd name="connsiteX25" fmla="*/ 1233577 w 2622430"/>
              <a:gd name="connsiteY25" fmla="*/ 621102 h 676258"/>
              <a:gd name="connsiteX26" fmla="*/ 1199072 w 2622430"/>
              <a:gd name="connsiteY26" fmla="*/ 629728 h 676258"/>
              <a:gd name="connsiteX27" fmla="*/ 1035170 w 2622430"/>
              <a:gd name="connsiteY27" fmla="*/ 655607 h 676258"/>
              <a:gd name="connsiteX28" fmla="*/ 715992 w 2622430"/>
              <a:gd name="connsiteY28" fmla="*/ 655607 h 676258"/>
              <a:gd name="connsiteX29" fmla="*/ 621102 w 2622430"/>
              <a:gd name="connsiteY29" fmla="*/ 646981 h 676258"/>
              <a:gd name="connsiteX30" fmla="*/ 577970 w 2622430"/>
              <a:gd name="connsiteY30" fmla="*/ 638355 h 676258"/>
              <a:gd name="connsiteX31" fmla="*/ 543464 w 2622430"/>
              <a:gd name="connsiteY31" fmla="*/ 629728 h 676258"/>
              <a:gd name="connsiteX32" fmla="*/ 448574 w 2622430"/>
              <a:gd name="connsiteY32" fmla="*/ 621102 h 676258"/>
              <a:gd name="connsiteX33" fmla="*/ 414068 w 2622430"/>
              <a:gd name="connsiteY33" fmla="*/ 612475 h 676258"/>
              <a:gd name="connsiteX34" fmla="*/ 388189 w 2622430"/>
              <a:gd name="connsiteY34" fmla="*/ 603849 h 676258"/>
              <a:gd name="connsiteX35" fmla="*/ 310551 w 2622430"/>
              <a:gd name="connsiteY35" fmla="*/ 595222 h 676258"/>
              <a:gd name="connsiteX36" fmla="*/ 276045 w 2622430"/>
              <a:gd name="connsiteY36" fmla="*/ 586596 h 676258"/>
              <a:gd name="connsiteX37" fmla="*/ 215660 w 2622430"/>
              <a:gd name="connsiteY37" fmla="*/ 569343 h 676258"/>
              <a:gd name="connsiteX38" fmla="*/ 0 w 2622430"/>
              <a:gd name="connsiteY38" fmla="*/ 560717 h 67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22430" h="676258">
                <a:moveTo>
                  <a:pt x="2622430" y="0"/>
                </a:moveTo>
                <a:lnTo>
                  <a:pt x="2562045" y="17253"/>
                </a:lnTo>
                <a:cubicBezTo>
                  <a:pt x="2553336" y="19866"/>
                  <a:pt x="2544524" y="22297"/>
                  <a:pt x="2536166" y="25879"/>
                </a:cubicBezTo>
                <a:cubicBezTo>
                  <a:pt x="2524346" y="30945"/>
                  <a:pt x="2512825" y="36752"/>
                  <a:pt x="2501660" y="43132"/>
                </a:cubicBezTo>
                <a:cubicBezTo>
                  <a:pt x="2492658" y="48276"/>
                  <a:pt x="2485617" y="57106"/>
                  <a:pt x="2475781" y="60385"/>
                </a:cubicBezTo>
                <a:cubicBezTo>
                  <a:pt x="2459188" y="65916"/>
                  <a:pt x="2441174" y="65581"/>
                  <a:pt x="2424023" y="69011"/>
                </a:cubicBezTo>
                <a:cubicBezTo>
                  <a:pt x="2412397" y="71336"/>
                  <a:pt x="2400833" y="74102"/>
                  <a:pt x="2389517" y="77638"/>
                </a:cubicBezTo>
                <a:cubicBezTo>
                  <a:pt x="2354801" y="88487"/>
                  <a:pt x="2319771" y="98635"/>
                  <a:pt x="2286000" y="112143"/>
                </a:cubicBezTo>
                <a:cubicBezTo>
                  <a:pt x="2271623" y="117894"/>
                  <a:pt x="2257470" y="124242"/>
                  <a:pt x="2242868" y="129396"/>
                </a:cubicBezTo>
                <a:cubicBezTo>
                  <a:pt x="2208569" y="141502"/>
                  <a:pt x="2171883" y="147636"/>
                  <a:pt x="2139351" y="163902"/>
                </a:cubicBezTo>
                <a:cubicBezTo>
                  <a:pt x="2090995" y="188080"/>
                  <a:pt x="2116785" y="176379"/>
                  <a:pt x="2061713" y="198407"/>
                </a:cubicBezTo>
                <a:cubicBezTo>
                  <a:pt x="2012631" y="247491"/>
                  <a:pt x="2063223" y="206468"/>
                  <a:pt x="1992702" y="232913"/>
                </a:cubicBezTo>
                <a:cubicBezTo>
                  <a:pt x="1982994" y="236553"/>
                  <a:pt x="1976096" y="245529"/>
                  <a:pt x="1966823" y="250166"/>
                </a:cubicBezTo>
                <a:cubicBezTo>
                  <a:pt x="1952973" y="257091"/>
                  <a:pt x="1937701" y="260825"/>
                  <a:pt x="1923690" y="267419"/>
                </a:cubicBezTo>
                <a:cubicBezTo>
                  <a:pt x="1888784" y="283845"/>
                  <a:pt x="1852273" y="297778"/>
                  <a:pt x="1820174" y="319177"/>
                </a:cubicBezTo>
                <a:cubicBezTo>
                  <a:pt x="1811547" y="324928"/>
                  <a:pt x="1803442" y="331551"/>
                  <a:pt x="1794294" y="336430"/>
                </a:cubicBezTo>
                <a:cubicBezTo>
                  <a:pt x="1760254" y="354585"/>
                  <a:pt x="1725283" y="370936"/>
                  <a:pt x="1690777" y="388189"/>
                </a:cubicBezTo>
                <a:lnTo>
                  <a:pt x="1587260" y="439947"/>
                </a:lnTo>
                <a:lnTo>
                  <a:pt x="1526875" y="465826"/>
                </a:lnTo>
                <a:cubicBezTo>
                  <a:pt x="1515373" y="477328"/>
                  <a:pt x="1506318" y="491963"/>
                  <a:pt x="1492370" y="500332"/>
                </a:cubicBezTo>
                <a:cubicBezTo>
                  <a:pt x="1476775" y="509689"/>
                  <a:pt x="1457496" y="510831"/>
                  <a:pt x="1440611" y="517585"/>
                </a:cubicBezTo>
                <a:cubicBezTo>
                  <a:pt x="1428671" y="522361"/>
                  <a:pt x="1418046" y="530062"/>
                  <a:pt x="1406106" y="534838"/>
                </a:cubicBezTo>
                <a:cubicBezTo>
                  <a:pt x="1389221" y="541592"/>
                  <a:pt x="1371600" y="546339"/>
                  <a:pt x="1354347" y="552090"/>
                </a:cubicBezTo>
                <a:cubicBezTo>
                  <a:pt x="1337094" y="566467"/>
                  <a:pt x="1322305" y="584468"/>
                  <a:pt x="1302589" y="595222"/>
                </a:cubicBezTo>
                <a:cubicBezTo>
                  <a:pt x="1289717" y="602243"/>
                  <a:pt x="1273186" y="598701"/>
                  <a:pt x="1259457" y="603849"/>
                </a:cubicBezTo>
                <a:cubicBezTo>
                  <a:pt x="1249749" y="607489"/>
                  <a:pt x="1243107" y="617018"/>
                  <a:pt x="1233577" y="621102"/>
                </a:cubicBezTo>
                <a:cubicBezTo>
                  <a:pt x="1222680" y="625772"/>
                  <a:pt x="1210428" y="626321"/>
                  <a:pt x="1199072" y="629728"/>
                </a:cubicBezTo>
                <a:cubicBezTo>
                  <a:pt x="1098696" y="659841"/>
                  <a:pt x="1192348" y="643517"/>
                  <a:pt x="1035170" y="655607"/>
                </a:cubicBezTo>
                <a:cubicBezTo>
                  <a:pt x="917620" y="694792"/>
                  <a:pt x="1006348" y="668512"/>
                  <a:pt x="715992" y="655607"/>
                </a:cubicBezTo>
                <a:cubicBezTo>
                  <a:pt x="684263" y="654197"/>
                  <a:pt x="652732" y="649856"/>
                  <a:pt x="621102" y="646981"/>
                </a:cubicBezTo>
                <a:cubicBezTo>
                  <a:pt x="606725" y="644106"/>
                  <a:pt x="592283" y="641536"/>
                  <a:pt x="577970" y="638355"/>
                </a:cubicBezTo>
                <a:cubicBezTo>
                  <a:pt x="566396" y="635783"/>
                  <a:pt x="555216" y="631295"/>
                  <a:pt x="543464" y="629728"/>
                </a:cubicBezTo>
                <a:cubicBezTo>
                  <a:pt x="511982" y="625530"/>
                  <a:pt x="480204" y="623977"/>
                  <a:pt x="448574" y="621102"/>
                </a:cubicBezTo>
                <a:cubicBezTo>
                  <a:pt x="437072" y="618226"/>
                  <a:pt x="425468" y="615732"/>
                  <a:pt x="414068" y="612475"/>
                </a:cubicBezTo>
                <a:cubicBezTo>
                  <a:pt x="405325" y="609977"/>
                  <a:pt x="397158" y="605344"/>
                  <a:pt x="388189" y="603849"/>
                </a:cubicBezTo>
                <a:cubicBezTo>
                  <a:pt x="362505" y="599568"/>
                  <a:pt x="336430" y="598098"/>
                  <a:pt x="310551" y="595222"/>
                </a:cubicBezTo>
                <a:cubicBezTo>
                  <a:pt x="299049" y="592347"/>
                  <a:pt x="287445" y="589853"/>
                  <a:pt x="276045" y="586596"/>
                </a:cubicBezTo>
                <a:cubicBezTo>
                  <a:pt x="258519" y="581589"/>
                  <a:pt x="233430" y="570569"/>
                  <a:pt x="215660" y="569343"/>
                </a:cubicBezTo>
                <a:cubicBezTo>
                  <a:pt x="143886" y="564393"/>
                  <a:pt x="0" y="560717"/>
                  <a:pt x="0" y="56071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644533-C01A-4AB2-BFCE-F01E1829C434}"/>
              </a:ext>
            </a:extLst>
          </p:cNvPr>
          <p:cNvGrpSpPr/>
          <p:nvPr/>
        </p:nvGrpSpPr>
        <p:grpSpPr>
          <a:xfrm>
            <a:off x="6804248" y="4869162"/>
            <a:ext cx="2088927" cy="1760238"/>
            <a:chOff x="5038165" y="815788"/>
            <a:chExt cx="3663880" cy="131623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E1CD843-B0D5-4950-9418-CF96732C9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A755614-153F-45BF-A190-073975995CC1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latin typeface="휴먼모음T" pitchFamily="18" charset="-127"/>
                  <a:ea typeface="휴먼모음T" pitchFamily="18" charset="-127"/>
                </a:rPr>
                <a:t>1</a:t>
              </a:r>
            </a:p>
            <a:p>
              <a:pPr algn="just"/>
              <a:r>
                <a:rPr lang="en" altLang="ko-KR" sz="1400" dirty="0">
                  <a:latin typeface="휴먼모음T" pitchFamily="18" charset="-127"/>
                  <a:ea typeface="휴먼모음T" pitchFamily="18" charset="-127"/>
                </a:rPr>
                <a:t>2</a:t>
              </a:r>
            </a:p>
            <a:p>
              <a:pPr algn="just"/>
              <a:r>
                <a:rPr lang="en" altLang="ko-KR" sz="1400" dirty="0">
                  <a:latin typeface="휴먼모음T" pitchFamily="18" charset="-127"/>
                  <a:ea typeface="휴먼모음T" pitchFamily="18" charset="-127"/>
                </a:rPr>
                <a:t>3</a:t>
              </a:r>
            </a:p>
            <a:p>
              <a:pPr algn="just"/>
              <a:r>
                <a:rPr lang="en" altLang="ko-KR" sz="1400" dirty="0">
                  <a:latin typeface="휴먼모음T" pitchFamily="18" charset="-127"/>
                  <a:ea typeface="휴먼모음T" pitchFamily="18" charset="-127"/>
                </a:rPr>
                <a:t>4</a:t>
              </a:r>
            </a:p>
            <a:p>
              <a:pPr algn="just"/>
              <a:r>
                <a:rPr lang="en" altLang="ko-KR" sz="1400" dirty="0">
                  <a:latin typeface="휴먼모음T" pitchFamily="18" charset="-127"/>
                  <a:ea typeface="휴먼모음T" pitchFamily="18" charset="-127"/>
                </a:rPr>
                <a:t>5</a:t>
              </a:r>
              <a:endParaRPr lang="ko-KR" altLang="ko-KR" sz="12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7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AF1A7-0A98-4F21-9EBF-71208682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reference</a:t>
            </a:r>
            <a:r>
              <a:rPr lang="en" altLang="ko-KR" dirty="0"/>
              <a:t>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3D38BED-5E2F-47B4-9830-3B130FA74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93870"/>
            <a:ext cx="7886700" cy="3214847"/>
          </a:xfrm>
        </p:spPr>
      </p:pic>
    </p:spTree>
    <p:extLst>
      <p:ext uri="{BB962C8B-B14F-4D97-AF65-F5344CB8AC3E}">
        <p14:creationId xmlns:p14="http://schemas.microsoft.com/office/powerpoint/2010/main" val="135055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Function pointer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>
                <a:solidFill>
                  <a:srgbClr val="FF0000"/>
                </a:solidFill>
              </a:rPr>
              <a:t>Function pointer </a:t>
            </a:r>
            <a:r>
              <a:rPr lang="en" altLang="ko-KR">
                <a:solidFill>
                  <a:srgbClr val="FF0000"/>
                </a:solidFill>
              </a:rPr>
              <a:t>: </a:t>
            </a:r>
            <a:r>
              <a:rPr lang="en" altLang="ko-KR">
                <a:solidFill>
                  <a:schemeClr val="tx2"/>
                </a:solidFill>
              </a:rPr>
              <a:t>A </a:t>
            </a:r>
            <a:r>
              <a:rPr lang="en" altLang="en-US"/>
              <a:t>pointer that points to a function </a:t>
            </a:r>
            <a:r>
              <a:rPr lang="en" altLang="ko-KR"/>
              <a:t>.</a:t>
            </a: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22186-B5E4-4EE4-B645-C445D423D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79373"/>
            <a:ext cx="7164288" cy="37975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Function pointer definition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716EB1A-A6B1-44DD-8A44-D7AB78263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96465"/>
            <a:ext cx="7886700" cy="2409658"/>
          </a:xfrm>
        </p:spPr>
      </p:pic>
    </p:spTree>
    <p:extLst>
      <p:ext uri="{BB962C8B-B14F-4D97-AF65-F5344CB8AC3E}">
        <p14:creationId xmlns:p14="http://schemas.microsoft.com/office/powerpoint/2010/main" val="48589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Using function pointers</a:t>
            </a:r>
          </a:p>
        </p:txBody>
      </p:sp>
      <p:sp>
        <p:nvSpPr>
          <p:cNvPr id="4" name="_x73832552"/>
          <p:cNvSpPr>
            <a:spLocks noChangeArrowheads="1"/>
          </p:cNvSpPr>
          <p:nvPr/>
        </p:nvSpPr>
        <p:spPr bwMode="auto">
          <a:xfrm>
            <a:off x="765073" y="1700808"/>
            <a:ext cx="7848550" cy="19997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add(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Function prototype definition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(*pf )(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Function pointer definition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pf = add;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          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Assign the function name to the function pointer</a:t>
            </a:r>
            <a:endParaRPr lang="en-US" altLang="ko-KR" sz="1600" kern="0" dirty="0">
              <a:solidFill>
                <a:srgbClr val="008000"/>
              </a:solidFill>
              <a:latin typeface="Trebuchet MS" pitchFamily="34" charset="0"/>
              <a:ea typeface="새굴림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= pf(10, 20);   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function pointer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Calling a function through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731F2E-5D9E-7B63-F5DE-5312C745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08" y="3917917"/>
            <a:ext cx="4180879" cy="2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What you will learn in this chapter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kumimoji="0" lang="en" altLang="en-US" sz="1600" dirty="0"/>
              <a:t>Learn about pointers to pointers</a:t>
            </a:r>
            <a:r>
              <a:rPr kumimoji="0" lang="en" altLang="ko-KR" sz="1600" dirty="0"/>
              <a:t>, </a:t>
            </a:r>
            <a:r>
              <a:rPr kumimoji="0" lang="en" altLang="en-US" sz="1600" dirty="0"/>
              <a:t>arrays of pointers</a:t>
            </a:r>
            <a:r>
              <a:rPr kumimoji="0" lang="en" altLang="ko-KR" sz="1600" dirty="0"/>
              <a:t>, and function pointers.</a:t>
            </a:r>
          </a:p>
          <a:p>
            <a:pPr latinLnBrk="0">
              <a:buFontTx/>
              <a:buChar char="•"/>
            </a:pPr>
            <a:endParaRPr kumimoji="0" lang="en-US" altLang="ko-KR" sz="1600" dirty="0"/>
          </a:p>
          <a:p>
            <a:pPr latinLnBrk="0">
              <a:buFontTx/>
              <a:buChar char="•"/>
            </a:pPr>
            <a:r>
              <a:rPr kumimoji="0" lang="en" altLang="en-US" sz="1600" dirty="0"/>
              <a:t>Let's look at the relationship between multidimensional arrays and pointers</a:t>
            </a:r>
            <a:r>
              <a:rPr kumimoji="0" lang="en" altLang="ko-KR" sz="1600" dirty="0"/>
              <a:t>.</a:t>
            </a:r>
          </a:p>
          <a:p>
            <a:pPr latinLnBrk="0">
              <a:buFontTx/>
              <a:buChar char="•"/>
            </a:pPr>
            <a:endParaRPr kumimoji="0" lang="en-US" altLang="ko-KR" sz="1600" dirty="0"/>
          </a:p>
          <a:p>
            <a:pPr latinLnBrk="0">
              <a:buFontTx/>
              <a:buChar char="•"/>
            </a:pPr>
            <a:r>
              <a:rPr kumimoji="0" lang="en" altLang="en-US" sz="1600" dirty="0"/>
              <a:t>Let's look at the arguments of </a:t>
            </a:r>
            <a:r>
              <a:rPr kumimoji="0" lang="en" altLang="ko-KR" sz="1600" dirty="0"/>
              <a:t>the main() function .</a:t>
            </a:r>
          </a:p>
        </p:txBody>
      </p: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" altLang="en-US" sz="1400" dirty="0">
                <a:solidFill>
                  <a:schemeClr val="bg1"/>
                </a:solidFill>
                <a:latin typeface="Arial" pitchFamily="34" charset="0"/>
              </a:rPr>
              <a:t>Pointers have many applications </a:t>
            </a:r>
            <a:r>
              <a:rPr kumimoji="0" lang="en" altLang="ko-KR" sz="1400" dirty="0">
                <a:solidFill>
                  <a:schemeClr val="bg1"/>
                </a:solidFill>
                <a:latin typeface="Arial" pitchFamily="34" charset="0"/>
              </a:rPr>
              <a:t>. </a:t>
            </a:r>
            <a:r>
              <a:rPr kumimoji="0" lang="en" altLang="en-US" sz="1400" dirty="0">
                <a:solidFill>
                  <a:schemeClr val="bg1"/>
                </a:solidFill>
                <a:latin typeface="Arial" pitchFamily="34" charset="0"/>
              </a:rPr>
              <a:t>In this chapter, you will learn only the ones you need </a:t>
            </a:r>
            <a:r>
              <a:rPr kumimoji="0" lang="en" altLang="ko-KR" sz="1400" dirty="0">
                <a:solidFill>
                  <a:schemeClr val="bg1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786188" y="2428875"/>
            <a:ext cx="2025650" cy="186213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86B30E9C-CCFD-B11E-C20D-163FF31B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40" y="4355409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4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r>
              <a:rPr lang="en" altLang="ko-KR" dirty="0"/>
              <a:t>fp1.c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971600" y="980728"/>
            <a:ext cx="7704138" cy="55740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circle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definition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add(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sub(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result;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(*pf)(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,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);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definition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pf = add;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On the 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The function add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()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address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Substitution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result = </a:t>
            </a:r>
            <a:r>
              <a:rPr lang="en" altLang="en-US" sz="1600" dirty="0" err="1">
                <a:latin typeface="Trebuchet MS" panose="020B0603020202020204" pitchFamily="34" charset="0"/>
              </a:rPr>
              <a:t>pf </a:t>
            </a:r>
            <a:r>
              <a:rPr lang="en" altLang="en-US" sz="1600" dirty="0">
                <a:latin typeface="Trebuchet MS" panose="020B0603020202020204" pitchFamily="34" charset="0"/>
              </a:rPr>
              <a:t>(10, 20);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Through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Call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"10+20 is %d\n" </a:t>
            </a:r>
            <a:r>
              <a:rPr lang="en" altLang="en-US" sz="1600" dirty="0">
                <a:latin typeface="Trebuchet MS" panose="020B0603020202020204" pitchFamily="34" charset="0"/>
              </a:rPr>
              <a:t>, result);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pf = sub;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On the 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The function sub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()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address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Substitution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result = </a:t>
            </a:r>
            <a:r>
              <a:rPr lang="en" altLang="en-US" sz="1600" dirty="0" err="1">
                <a:latin typeface="Trebuchet MS" panose="020B0603020202020204" pitchFamily="34" charset="0"/>
              </a:rPr>
              <a:t>pf </a:t>
            </a:r>
            <a:r>
              <a:rPr lang="en" altLang="en-US" sz="1600" dirty="0">
                <a:latin typeface="Trebuchet MS" panose="020B0603020202020204" pitchFamily="34" charset="0"/>
              </a:rPr>
              <a:t>(10, 20);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Through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Calling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"10-20 is %d\n" </a:t>
            </a:r>
            <a:r>
              <a:rPr lang="en" altLang="en-US" sz="1600" dirty="0">
                <a:latin typeface="Trebuchet MS" panose="020B0603020202020204" pitchFamily="34" charset="0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fp1.c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719931" y="1772816"/>
            <a:ext cx="7704137" cy="26166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add(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" altLang="en-US" sz="1600" dirty="0">
                <a:latin typeface="Trebuchet MS" panose="020B0603020202020204" pitchFamily="34" charset="0"/>
              </a:rPr>
              <a:t> x+y 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sub(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xy;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6AB1C3-C804-4CED-8A25-D76DD2AB8774}"/>
              </a:ext>
            </a:extLst>
          </p:cNvPr>
          <p:cNvGrpSpPr/>
          <p:nvPr/>
        </p:nvGrpSpPr>
        <p:grpSpPr>
          <a:xfrm>
            <a:off x="3923928" y="4725144"/>
            <a:ext cx="4738370" cy="1311490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9AE013E-43E9-4372-AB84-94512D03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96E66A-8672-4944-BED9-783F496DDE47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10+20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is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30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10-20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is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-10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31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Array of function pointers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_x73832552"/>
          <p:cNvSpPr>
            <a:spLocks noChangeArrowheads="1"/>
          </p:cNvSpPr>
          <p:nvPr/>
        </p:nvSpPr>
        <p:spPr bwMode="auto">
          <a:xfrm>
            <a:off x="926844" y="1733663"/>
            <a:ext cx="7848550" cy="72008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(*pf[5]) 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int, 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DC165-9CE6-4BDD-A761-7006273C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3" y="2852936"/>
            <a:ext cx="7740352" cy="33796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Array of function pointers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00A13-AFDC-D0A0-4D50-BD279465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8" y="1988840"/>
            <a:ext cx="7924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95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B8C78-5D38-4445-8B32-0CCDC6D3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Let's write the following program using function pointers </a:t>
            </a:r>
            <a:r>
              <a:rPr lang="en" altLang="ko-KR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8A0D84-E59C-48C3-A9E4-33F15154559F}"/>
              </a:ext>
            </a:extLst>
          </p:cNvPr>
          <p:cNvGrpSpPr/>
          <p:nvPr/>
        </p:nvGrpSpPr>
        <p:grpSpPr>
          <a:xfrm>
            <a:off x="827585" y="1681100"/>
            <a:ext cx="7958158" cy="4784219"/>
            <a:chOff x="5038165" y="815788"/>
            <a:chExt cx="3663880" cy="12110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4513AF3-8D83-4108-A69E-1868303AD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7955" y="1892840"/>
              <a:ext cx="664299" cy="13395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53476FE-48BC-4988-97CE-FD489E999EF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0.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Addition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Subtraction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Multiplication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Division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4.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End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Select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 menu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:2</a:t>
              </a:r>
            </a:p>
            <a:p>
              <a:pPr algn="just" eaLnBrk="0" latinLnBrk="0" hangingPunct="0"/>
              <a:r>
                <a:rPr lang="en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two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integers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10 20</a:t>
              </a:r>
            </a:p>
            <a:p>
              <a:pPr algn="just" eaLnBrk="0" latinLnBrk="0" hangingPunct="0"/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Operation result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200</a:t>
              </a:r>
            </a:p>
            <a:p>
              <a:pPr algn="just" eaLnBrk="0" latinLnBrk="0" hangingPunct="0"/>
              <a:endPara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0.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Addition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Subtraction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Multiplication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Division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4.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End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Select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 menu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74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Array of function pointers</a:t>
            </a:r>
            <a:endParaRPr lang="en-US" altLang="ko-KR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2648" y="1052513"/>
            <a:ext cx="8280527" cy="55448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arrangement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circle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definition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menu(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add(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sub(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" altLang="en-US" sz="1600" dirty="0" err="1">
                <a:latin typeface="Trebuchet MS" panose="020B0603020202020204" pitchFamily="34" charset="0"/>
                <a:cs typeface="Arial" pitchFamily="34" charset="0"/>
              </a:rPr>
              <a:t>mul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div(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menu(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"===================================\n"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"0.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Addition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"1.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Subtraction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"2.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Multiplication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"3.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Division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"4.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End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"===================================\n" </a:t>
            </a: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43408"/>
            <a:ext cx="7886700" cy="1325563"/>
          </a:xfrm>
        </p:spPr>
        <p:txBody>
          <a:bodyPr/>
          <a:lstStyle/>
          <a:p>
            <a:r>
              <a:rPr lang="en" altLang="en-US" dirty="0"/>
              <a:t>Array of function pointers</a:t>
            </a:r>
            <a:endParaRPr lang="en-US" altLang="ko-KR" dirty="0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952936" y="712767"/>
            <a:ext cx="7777162" cy="59565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choice, result, x, y;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Array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Declare and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Initialize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(* pf [4])(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,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) = { add, sub, mul , div };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 </a:t>
            </a:r>
            <a:r>
              <a:rPr lang="en" altLang="en-US" sz="1600" dirty="0">
                <a:latin typeface="Trebuchet MS" panose="020B0603020202020204" pitchFamily="34" charset="0"/>
              </a:rPr>
              <a:t>(1)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menu();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menu Select :"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scanf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 </a:t>
            </a:r>
            <a:r>
              <a:rPr lang="en" altLang="en-US" sz="1600" dirty="0">
                <a:latin typeface="Trebuchet MS" panose="020B0603020202020204" pitchFamily="34" charset="0"/>
              </a:rPr>
              <a:t>, &amp;choice);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 </a:t>
            </a:r>
            <a:r>
              <a:rPr lang="en" altLang="en-US" sz="1600" dirty="0">
                <a:latin typeface="Trebuchet MS" panose="020B0603020202020204" pitchFamily="34" charset="0"/>
              </a:rPr>
              <a:t>( choice &lt; 0 || choice &gt;=4 )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   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 </a:t>
            </a:r>
            <a:r>
              <a:rPr lang="en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"2 integers Enter :" </a:t>
            </a:r>
            <a:r>
              <a:rPr lang="en" altLang="en-US" sz="1600" dirty="0">
                <a:latin typeface="Trebuchet MS" panose="020B0603020202020204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scanf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 %d" </a:t>
            </a:r>
            <a:r>
              <a:rPr lang="en" altLang="en-US" sz="1600" dirty="0">
                <a:latin typeface="Trebuchet MS" panose="020B0603020202020204" pitchFamily="34" charset="0"/>
              </a:rPr>
              <a:t>, &amp;x, &amp;y);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result = </a:t>
            </a:r>
            <a:r>
              <a:rPr lang="en" altLang="en-US" sz="1600" dirty="0" err="1">
                <a:latin typeface="Trebuchet MS" panose="020B0603020202020204" pitchFamily="34" charset="0"/>
              </a:rPr>
              <a:t>pf </a:t>
            </a:r>
            <a:r>
              <a:rPr lang="en" altLang="en-US" sz="1600" dirty="0">
                <a:latin typeface="Trebuchet MS" panose="020B0603020202020204" pitchFamily="34" charset="0"/>
              </a:rPr>
              <a:t>[choice](x, y);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Used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Function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Call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 operation result = %d\ n" </a:t>
            </a:r>
            <a:r>
              <a:rPr lang="en" altLang="en-US" sz="1600" dirty="0">
                <a:latin typeface="Trebuchet MS" panose="020B0603020202020204" pitchFamily="34" charset="0"/>
              </a:rPr>
              <a:t>,result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13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of function pointers</a:t>
            </a:r>
            <a:endParaRPr lang="en-US" altLang="ko-KR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539552" y="1638338"/>
            <a:ext cx="7777162" cy="479417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add(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x,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x + 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sub(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x,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x - 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latin typeface="Trebuchet MS" panose="020B0603020202020204" pitchFamily="34" charset="0"/>
              </a:rPr>
              <a:t>mul </a:t>
            </a:r>
            <a:r>
              <a:rPr lang="en" altLang="en-US" sz="1600" dirty="0">
                <a:latin typeface="Trebuchet MS" panose="020B0603020202020204" pitchFamily="34" charset="0"/>
              </a:rPr>
              <a:t>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x * 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div(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y)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x / 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8043AD-43E1-4E49-83AA-BD2C44AA8364}"/>
              </a:ext>
            </a:extLst>
          </p:cNvPr>
          <p:cNvGrpSpPr/>
          <p:nvPr/>
        </p:nvGrpSpPr>
        <p:grpSpPr>
          <a:xfrm>
            <a:off x="4918019" y="1681100"/>
            <a:ext cx="3867723" cy="4784219"/>
            <a:chOff x="5038165" y="815788"/>
            <a:chExt cx="3663880" cy="121100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8018AC7-8C2E-4663-86B3-65AAC018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7955" y="1892840"/>
              <a:ext cx="664299" cy="13395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6BEA29-1ADB-4CAA-B6AE-C5BE5CFA7418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0.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Addition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Subtraction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Multiplication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Division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4.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End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Select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 menu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:2</a:t>
              </a:r>
            </a:p>
            <a:p>
              <a:pPr algn="just" eaLnBrk="0" latinLnBrk="0" hangingPunct="0"/>
              <a:r>
                <a:rPr lang="en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two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integers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10 20</a:t>
              </a:r>
            </a:p>
            <a:p>
              <a:pPr algn="just" eaLnBrk="0" latinLnBrk="0" hangingPunct="0"/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Operation result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200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0.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Addition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Subtraction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Multiplication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Division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4.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End</a:t>
              </a:r>
            </a:p>
            <a:p>
              <a:pPr algn="just" eaLnBrk="0" latinLnBrk="0" hangingPunct="0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=====================</a:t>
              </a:r>
            </a:p>
            <a:p>
              <a:pPr algn="just" eaLnBrk="0" latinLnBrk="0" hangingPunct="0"/>
              <a:r>
                <a:rPr lang="en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Select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 menu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9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65126"/>
            <a:ext cx="7975798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Function pointers as function arguments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Function pointers can also be passed as arguments </a:t>
            </a:r>
            <a:r>
              <a:rPr lang="en" altLang="ko-KR" dirty="0"/>
              <a:t>.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1D57E-80EC-4AE4-B4F7-B6B07BC5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47952"/>
            <a:ext cx="7380312" cy="37990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Let's write a program that calculates the following formula </a:t>
            </a:r>
            <a:r>
              <a:rPr lang="en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" altLang="en-US" dirty="0"/>
              <a:t>Here, </a:t>
            </a:r>
            <a:r>
              <a:rPr lang="en" altLang="ko-KR" dirty="0"/>
              <a:t>f(k) </a:t>
            </a:r>
            <a:r>
              <a:rPr lang="en" altLang="en-US" dirty="0"/>
              <a:t>can be the following functions </a:t>
            </a:r>
            <a:r>
              <a:rPr lang="en" altLang="ko-KR" dirty="0"/>
              <a:t>: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2185"/>
            <a:ext cx="28384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00564"/>
            <a:ext cx="3905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double pointer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>
                <a:solidFill>
                  <a:schemeClr val="tx2"/>
                </a:solidFill>
                <a:latin typeface="Trebuchet MS" pitchFamily="34" charset="0"/>
              </a:rPr>
              <a:t>Double pointer </a:t>
            </a:r>
            <a:r>
              <a:rPr lang="en" altLang="ko-KR" dirty="0">
                <a:solidFill>
                  <a:schemeClr val="tx2"/>
                </a:solidFill>
                <a:latin typeface="Trebuchet MS" pitchFamily="34" charset="0"/>
              </a:rPr>
              <a:t>: </a:t>
            </a:r>
            <a:r>
              <a:rPr lang="en" altLang="ko-KR" dirty="0">
                <a:latin typeface="Trebuchet MS" pitchFamily="34" charset="0"/>
              </a:rPr>
              <a:t>a </a:t>
            </a:r>
            <a:r>
              <a:rPr lang="en" altLang="en-US" dirty="0">
                <a:latin typeface="Trebuchet MS" pitchFamily="34" charset="0"/>
              </a:rPr>
              <a:t>pointer that points to a pointer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00767" y="2348880"/>
            <a:ext cx="7777162" cy="10088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i </a:t>
            </a:r>
            <a:r>
              <a:rPr lang="en" altLang="en-US" sz="1600" dirty="0">
                <a:latin typeface="Trebuchet MS" pitchFamily="34" charset="0"/>
              </a:rPr>
              <a:t>= 10;</a:t>
            </a:r>
            <a:r>
              <a:rPr lang="en" altLang="ko-KR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i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is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int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type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Variable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*p = &amp; </a:t>
            </a:r>
            <a:r>
              <a:rPr lang="en" altLang="en-US" sz="1600" dirty="0" err="1">
                <a:latin typeface="Trebuchet MS" pitchFamily="34" charset="0"/>
              </a:rPr>
              <a:t>i </a:t>
            </a:r>
            <a:r>
              <a:rPr lang="en" altLang="en-US" sz="1600" dirty="0">
                <a:latin typeface="Trebuchet MS" pitchFamily="34" charset="0"/>
              </a:rPr>
              <a:t>;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p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is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​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indicated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Pointer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**q = &amp;p;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q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is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p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​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indicated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duplication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Pointer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새굴림" pitchFamily="18" charset="-127"/>
            </a:endParaRP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040"/>
            <a:ext cx="496728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99392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55688" y="836712"/>
            <a:ext cx="7777162" cy="59048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math.h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f1(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f2(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formula(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(* </a:t>
            </a:r>
            <a:r>
              <a:rPr lang="en" altLang="en-US" sz="1600" dirty="0" err="1">
                <a:latin typeface="Trebuchet MS" panose="020B0603020202020204" pitchFamily="34" charset="0"/>
              </a:rPr>
              <a:t>pf </a:t>
            </a:r>
            <a:r>
              <a:rPr lang="en" altLang="en-US" sz="1600" dirty="0">
                <a:latin typeface="Trebuchet MS" panose="020B0603020202020204" pitchFamily="34" charset="0"/>
              </a:rPr>
              <a:t>)(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),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n);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"%f\n" </a:t>
            </a:r>
            <a:r>
              <a:rPr lang="en" altLang="en-US" sz="1600" dirty="0">
                <a:latin typeface="Trebuchet MS" panose="020B0603020202020204" pitchFamily="34" charset="0"/>
              </a:rPr>
              <a:t>, formula(f1, 10));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"%f\n" </a:t>
            </a:r>
            <a:r>
              <a:rPr lang="en" altLang="en-US" sz="1600" dirty="0">
                <a:latin typeface="Trebuchet MS" panose="020B0603020202020204" pitchFamily="34" charset="0"/>
              </a:rPr>
              <a:t>, formula(f2, 10));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formula(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(* </a:t>
            </a:r>
            <a:r>
              <a:rPr lang="en" altLang="en-US" sz="1600" dirty="0" err="1">
                <a:latin typeface="Trebuchet MS" panose="020B0603020202020204" pitchFamily="34" charset="0"/>
              </a:rPr>
              <a:t>pf </a:t>
            </a:r>
            <a:r>
              <a:rPr lang="en" altLang="en-US" sz="1600" dirty="0">
                <a:latin typeface="Trebuchet MS" panose="020B0603020202020204" pitchFamily="34" charset="0"/>
              </a:rPr>
              <a:t>)(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),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" altLang="en-US" sz="1600" dirty="0">
                <a:latin typeface="Trebuchet MS" panose="020B0603020202020204" pitchFamily="34" charset="0"/>
              </a:rPr>
              <a:t> i 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sum = 0.0;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lang="en" altLang="en-US" sz="1600" dirty="0">
                <a:latin typeface="Trebuchet MS" panose="020B0603020202020204" pitchFamily="34" charset="0"/>
              </a:rPr>
              <a:t>( i = 1; i &lt; n; i ++)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	sum += pf ( i ) * pf ( i ) + pf ( i ) + 1;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68313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316538" y="4670425"/>
            <a:ext cx="2592387" cy="647700"/>
            <a:chOff x="5439182" y="4720194"/>
            <a:chExt cx="2592065" cy="6480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439182" y="4720194"/>
              <a:ext cx="2592065" cy="64807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9471" name="Picture 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201" y="4741749"/>
              <a:ext cx="2232025" cy="608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" name="직선 화살표 연결선 5"/>
          <p:cNvCxnSpPr/>
          <p:nvPr/>
        </p:nvCxnSpPr>
        <p:spPr>
          <a:xfrm flipH="1">
            <a:off x="4572000" y="4995863"/>
            <a:ext cx="744539" cy="59337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27584" y="1916609"/>
            <a:ext cx="7777162" cy="25925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f1(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1.0 / 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f2(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 </a:t>
            </a:r>
            <a:r>
              <a:rPr lang="en" altLang="en-US" sz="1600" dirty="0">
                <a:latin typeface="Trebuchet MS" panose="020B0603020202020204" pitchFamily="34" charset="0"/>
              </a:rPr>
              <a:t>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" altLang="en-US" sz="1600" dirty="0">
                <a:latin typeface="Trebuchet MS" panose="020B0603020202020204" pitchFamily="34" charset="0"/>
              </a:rPr>
              <a:t> cos (k);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79884" y="47979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2D31E0-59D9-4496-840E-79D237F23096}"/>
              </a:ext>
            </a:extLst>
          </p:cNvPr>
          <p:cNvGrpSpPr/>
          <p:nvPr/>
        </p:nvGrpSpPr>
        <p:grpSpPr>
          <a:xfrm>
            <a:off x="862749" y="4869160"/>
            <a:ext cx="7741997" cy="981537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0BC28D2-B8D3-454E-8A00-2A6388A5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B0B5B6-B629-4340-B686-BA9804A780A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latin typeface="Trebuchet MS" panose="020B0603020202020204" pitchFamily="34" charset="0"/>
                  <a:ea typeface="HY엽서L" pitchFamily="18" charset="-127"/>
                </a:rPr>
                <a:t>13.368736</a:t>
              </a:r>
            </a:p>
            <a:p>
              <a:pPr algn="just"/>
              <a:r>
                <a:rPr lang="en" altLang="ko-KR" sz="1400" dirty="0">
                  <a:latin typeface="Trebuchet MS" panose="020B0603020202020204" pitchFamily="34" charset="0"/>
                  <a:ea typeface="HY엽서L" pitchFamily="18" charset="-127"/>
                </a:rPr>
                <a:t>12.716152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Multidimensional arrays and 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ko-KR" dirty="0"/>
              <a:t>2-</a:t>
            </a:r>
            <a:r>
              <a:rPr lang="en" altLang="en-US" dirty="0"/>
              <a:t>dimensional array </a:t>
            </a:r>
            <a:r>
              <a:rPr lang="en" altLang="ko-KR" dirty="0"/>
              <a:t>int m[3][3]</a:t>
            </a:r>
          </a:p>
          <a:p>
            <a:pPr eaLnBrk="1" hangingPunct="1"/>
            <a:r>
              <a:rPr lang="en" altLang="en-US" dirty="0"/>
              <a:t>Store in memory in the order of </a:t>
            </a:r>
            <a:br>
              <a:rPr lang="en" altLang="en-US" dirty="0"/>
            </a:br>
            <a:r>
              <a:rPr lang="en" altLang="ko-KR" dirty="0"/>
              <a:t>1st </a:t>
            </a:r>
            <a:r>
              <a:rPr lang="en" altLang="en-US" dirty="0"/>
              <a:t>row </a:t>
            </a:r>
            <a:r>
              <a:rPr lang="en" altLang="ko-KR" dirty="0"/>
              <a:t>-&gt; 2nd </a:t>
            </a:r>
            <a:r>
              <a:rPr lang="en" altLang="en-US" dirty="0"/>
              <a:t>row </a:t>
            </a:r>
            <a:r>
              <a:rPr lang="en" altLang="ko-KR" dirty="0"/>
              <a:t>-&gt; 3rd </a:t>
            </a:r>
            <a:r>
              <a:rPr lang="en" altLang="en-US" dirty="0"/>
              <a:t>row </a:t>
            </a:r>
            <a:r>
              <a:rPr lang="en" altLang="ko-KR" dirty="0"/>
              <a:t>-&gt;... ( </a:t>
            </a:r>
            <a:r>
              <a:rPr lang="en" altLang="en-US" dirty="0"/>
              <a:t>row-first method </a:t>
            </a:r>
            <a:r>
              <a:rPr lang="en" altLang="ko-KR" dirty="0"/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08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155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F3050-E3C1-4D37-A827-13249E79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7" y="2987459"/>
            <a:ext cx="7497465" cy="35054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How to save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The first method is </a:t>
            </a:r>
            <a:r>
              <a:rPr lang="en" altLang="ko-KR" dirty="0"/>
              <a:t>the row-major </a:t>
            </a:r>
            <a:r>
              <a:rPr lang="en" altLang="en-US" dirty="0"/>
              <a:t>method, which stores </a:t>
            </a:r>
            <a:br>
              <a:rPr lang="en" altLang="en-US" dirty="0"/>
            </a:br>
            <a:r>
              <a:rPr lang="en" altLang="en-US" dirty="0"/>
              <a:t>a </a:t>
            </a:r>
            <a:r>
              <a:rPr lang="en" altLang="ko-KR" dirty="0"/>
              <a:t>two- dimensional array in memory </a:t>
            </a:r>
            <a:r>
              <a:rPr lang="en" altLang="en-US" dirty="0"/>
              <a:t>based on rows</a:t>
            </a:r>
            <a:r>
              <a:rPr lang="en" altLang="ko-KR" dirty="0"/>
              <a:t>. </a:t>
            </a:r>
            <a:r>
              <a:rPr lang="en" altLang="en-US" dirty="0"/>
              <a:t>That is, </a:t>
            </a:r>
            <a:r>
              <a:rPr lang="en" altLang="ko-KR" dirty="0"/>
              <a:t>the 0th </a:t>
            </a:r>
            <a:r>
              <a:rPr lang="en" altLang="en-US" dirty="0"/>
              <a:t>row is stored first</a:t>
            </a:r>
            <a:r>
              <a:rPr lang="en" altLang="ko-KR" dirty="0"/>
              <a:t>, and then </a:t>
            </a:r>
            <a:r>
              <a:rPr lang="en" altLang="en-US" dirty="0"/>
              <a:t>the elements belonging </a:t>
            </a:r>
            <a:br>
              <a:rPr lang="en" altLang="en-US" dirty="0"/>
            </a:br>
            <a:r>
              <a:rPr lang="en" altLang="en-US" dirty="0"/>
              <a:t>to the 1st row are stored</a:t>
            </a:r>
            <a:r>
              <a:rPr lang="en" altLang="ko-KR" dirty="0"/>
              <a:t>.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08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155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93F7E-918F-599D-01DD-65D1BA70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69246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27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multi_array.c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83419" y="1809197"/>
            <a:ext cx="7777162" cy="48202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m[3][3] = { 10, 20, 30, 40, 50, 60, 70, 80, 90 };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"m = %p\n" </a:t>
            </a:r>
            <a:r>
              <a:rPr lang="en" altLang="en-US" sz="1600" dirty="0">
                <a:latin typeface="Trebuchet MS" panose="020B0603020202020204" pitchFamily="34" charset="0"/>
              </a:rPr>
              <a:t>, m);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"m[0] = %p\n" </a:t>
            </a:r>
            <a:r>
              <a:rPr lang="en" altLang="en-US" sz="1600" dirty="0">
                <a:latin typeface="Trebuchet MS" panose="020B0603020202020204" pitchFamily="34" charset="0"/>
              </a:rPr>
              <a:t>, m[0]);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"m[1] = %p\n" </a:t>
            </a:r>
            <a:r>
              <a:rPr lang="en" altLang="en-US" sz="1600" dirty="0">
                <a:latin typeface="Trebuchet MS" panose="020B0603020202020204" pitchFamily="34" charset="0"/>
              </a:rPr>
              <a:t>, m[1]);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"m[2] = %p\n" </a:t>
            </a:r>
            <a:r>
              <a:rPr lang="en" altLang="en-US" sz="1600" dirty="0">
                <a:latin typeface="Trebuchet MS" panose="020B0603020202020204" pitchFamily="34" charset="0"/>
              </a:rPr>
              <a:t>, m[2]);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"&amp;m[0][0] = %p\n" </a:t>
            </a:r>
            <a:r>
              <a:rPr lang="en" altLang="en-US" sz="1600" dirty="0">
                <a:latin typeface="Trebuchet MS" panose="020B0603020202020204" pitchFamily="34" charset="0"/>
              </a:rPr>
              <a:t>, &amp;m[0][0]);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"&amp;m[1][0] = %p\n" </a:t>
            </a:r>
            <a:r>
              <a:rPr lang="en" altLang="en-US" sz="1600" dirty="0">
                <a:latin typeface="Trebuchet MS" panose="020B0603020202020204" pitchFamily="34" charset="0"/>
              </a:rPr>
              <a:t>, &amp;m[1][0]);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"&amp;m[2][0] = %p\n" </a:t>
            </a:r>
            <a:r>
              <a:rPr lang="en" altLang="en-US" sz="1600" dirty="0">
                <a:latin typeface="Trebuchet MS" panose="020B0603020202020204" pitchFamily="34" charset="0"/>
              </a:rPr>
              <a:t>, &amp;m[2][0]);</a:t>
            </a: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3C7F4A-5E7E-4EB7-B2B6-74EE81448814}"/>
              </a:ext>
            </a:extLst>
          </p:cNvPr>
          <p:cNvGrpSpPr/>
          <p:nvPr/>
        </p:nvGrpSpPr>
        <p:grpSpPr>
          <a:xfrm>
            <a:off x="5220073" y="4077072"/>
            <a:ext cx="3582218" cy="2507451"/>
            <a:chOff x="5038165" y="815788"/>
            <a:chExt cx="3663880" cy="13162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74E804-B3A6-48C6-9CEF-3AAF87836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911C21-5442-4338-BD5F-C5625F81BD5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HY엽서L" pitchFamily="18" charset="-127"/>
                </a:rPr>
                <a:t>m = 000000341A36F888</a:t>
              </a: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HY엽서L" pitchFamily="18" charset="-127"/>
                </a:rPr>
                <a:t>m[0] = 000000341A36F888</a:t>
              </a: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HY엽서L" pitchFamily="18" charset="-127"/>
                </a:rPr>
                <a:t>m[1] = 000000341A36F894</a:t>
              </a: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HY엽서L" pitchFamily="18" charset="-127"/>
                </a:rPr>
                <a:t>m[2] = 000000341A36F8A0</a:t>
              </a: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HY엽서L" pitchFamily="18" charset="-127"/>
                </a:rPr>
                <a:t>&amp;m[0][0] = 000000341A36F888</a:t>
              </a: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HY엽서L" pitchFamily="18" charset="-127"/>
                </a:rPr>
                <a:t>&amp;m[1][0] = 000000341A36F894</a:t>
              </a: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HY엽서L" pitchFamily="18" charset="-127"/>
                </a:rPr>
                <a:t>&amp;m[2][0] = 000000341A36F8A0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802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 dirty="0"/>
              <a:t>Two-</a:t>
            </a:r>
            <a:r>
              <a:rPr lang="en" altLang="en-US" dirty="0"/>
              <a:t>dimensional arrays and pointers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The array name </a:t>
            </a:r>
            <a:r>
              <a:rPr lang="en" altLang="ko-KR" dirty="0"/>
              <a:t>m </a:t>
            </a:r>
            <a:r>
              <a:rPr lang="en" altLang="en-US" dirty="0"/>
              <a:t>is </a:t>
            </a:r>
            <a:r>
              <a:rPr lang="en" altLang="ko-KR" dirty="0"/>
              <a:t>&amp;m[0][0]</a:t>
            </a:r>
          </a:p>
          <a:p>
            <a:pPr eaLnBrk="1" hangingPunct="1"/>
            <a:r>
              <a:rPr lang="en" altLang="ko-KR" dirty="0"/>
              <a:t>m[0] </a:t>
            </a:r>
            <a:r>
              <a:rPr lang="en" altLang="en-US" dirty="0"/>
              <a:t>is the starting address of row </a:t>
            </a:r>
            <a:r>
              <a:rPr lang="en" altLang="ko-KR" dirty="0"/>
              <a:t>1</a:t>
            </a:r>
          </a:p>
          <a:p>
            <a:pPr eaLnBrk="1" hangingPunct="1"/>
            <a:r>
              <a:rPr lang="en" altLang="ko-KR" dirty="0"/>
              <a:t>m[1] </a:t>
            </a:r>
            <a:r>
              <a:rPr lang="en" altLang="en-US" dirty="0"/>
              <a:t>is the starting address of row </a:t>
            </a:r>
            <a:r>
              <a:rPr lang="en" altLang="ko-KR" dirty="0"/>
              <a:t>2</a:t>
            </a:r>
          </a:p>
          <a:p>
            <a:pPr eaLnBrk="1" hangingPunct="1"/>
            <a:r>
              <a:rPr lang="en" altLang="ko-KR" dirty="0"/>
              <a:t>...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3" name="_x74057944" descr="EMB00000730ae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05212"/>
            <a:ext cx="60483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Interpreting a </a:t>
            </a:r>
            <a:r>
              <a:rPr lang="en" altLang="ko-KR" dirty="0"/>
              <a:t>two-dimensional array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F69780-0A6D-4459-A58A-2FD42D1F5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47" y="1676443"/>
            <a:ext cx="6057106" cy="46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1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65126"/>
            <a:ext cx="9036496" cy="1325563"/>
          </a:xfrm>
        </p:spPr>
        <p:txBody>
          <a:bodyPr/>
          <a:lstStyle/>
          <a:p>
            <a:pPr eaLnBrk="1" hangingPunct="1"/>
            <a:r>
              <a:rPr lang="en" altLang="ko-KR" dirty="0"/>
              <a:t>Two-</a:t>
            </a:r>
            <a:r>
              <a:rPr lang="en" altLang="en-US" dirty="0"/>
              <a:t>dimensional arrays &amp; pointer operations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4351338"/>
          </a:xfrm>
        </p:spPr>
        <p:txBody>
          <a:bodyPr/>
          <a:lstStyle/>
          <a:p>
            <a:r>
              <a:rPr lang="en" altLang="en-US" dirty="0"/>
              <a:t>What does it mean to add or subtract </a:t>
            </a:r>
            <a:r>
              <a:rPr lang="en" altLang="ko-KR" dirty="0"/>
              <a:t>1 </a:t>
            </a:r>
            <a:r>
              <a:rPr lang="en" altLang="en-US" dirty="0"/>
              <a:t>from </a:t>
            </a:r>
            <a:r>
              <a:rPr lang="en" altLang="ko-KR" dirty="0"/>
              <a:t>m </a:t>
            </a:r>
            <a:r>
              <a:rPr lang="en" altLang="en-US" dirty="0"/>
              <a:t>in a </a:t>
            </a:r>
            <a:r>
              <a:rPr lang="en" altLang="ko-KR" dirty="0"/>
              <a:t>two-</a:t>
            </a:r>
            <a:r>
              <a:rPr lang="en" altLang="en-US" dirty="0"/>
              <a:t>dimensional array </a:t>
            </a:r>
            <a:r>
              <a:rPr lang="en" altLang="ko-KR" dirty="0"/>
              <a:t>m[][] ?</a:t>
            </a:r>
            <a:endParaRPr lang="ko-KR" altLang="en-US" dirty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2" y="2420888"/>
            <a:ext cx="7762806" cy="181773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Visiting array elements using pointers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When calculating the average of rows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28996" y="2276871"/>
            <a:ext cx="4321175" cy="38191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get_row_avg </a:t>
            </a:r>
            <a:r>
              <a:rPr lang="en" altLang="en-US" sz="1600" dirty="0">
                <a:latin typeface="Trebuchet MS" pitchFamily="34" charset="0"/>
              </a:rPr>
              <a:t>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m[][COLS],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*p, * endp 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" altLang="en-US" sz="1600" dirty="0">
                <a:latin typeface="Trebuchet MS" pitchFamily="34" charset="0"/>
              </a:rPr>
              <a:t>sum = 0.0;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 = &amp;m[r][0];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endp = &amp;m[r][COLS];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en-US" sz="1600" dirty="0">
                <a:latin typeface="Trebuchet MS" pitchFamily="34" charset="0"/>
              </a:rPr>
              <a:t>( p &lt; endp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sum += *p++;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sum /= COLS;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0" name="_x74065568" descr="EMB00000730ae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12" y="2227225"/>
            <a:ext cx="352901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Visiting array elements using pointers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28800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When calculating the average of all elements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4213" y="2133600"/>
            <a:ext cx="4321175" cy="3962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get_total_avg </a:t>
            </a:r>
            <a:r>
              <a:rPr lang="en" altLang="en-US" sz="1600" dirty="0">
                <a:latin typeface="Trebuchet MS" pitchFamily="34" charset="0"/>
              </a:rPr>
              <a:t>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m[][COLS])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nt </a:t>
            </a:r>
            <a:r>
              <a:rPr lang="en" altLang="en-US" sz="1600" dirty="0">
                <a:latin typeface="Trebuchet MS" pitchFamily="34" charset="0"/>
              </a:rPr>
              <a:t>*p, * endp 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" altLang="en-US" sz="1600" dirty="0">
                <a:latin typeface="Trebuchet MS" pitchFamily="34" charset="0"/>
              </a:rPr>
              <a:t>sum = 0.0;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 = &amp;m[0][0];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endp = &amp;m[ROWS-1][COLS];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en-US" sz="1600" dirty="0">
                <a:latin typeface="Trebuchet MS" pitchFamily="34" charset="0"/>
              </a:rPr>
              <a:t>( p &lt; endp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sum += *p++;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sum /= ROWS * COLS;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655" name="_x74063568" descr="EMB00000730ae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671887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double pointer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Interpretation of double pointers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CFF52-F8C2-4BDB-B453-ABF3D7DC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714493"/>
            <a:ext cx="6742760" cy="12375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1393ED-CA61-4BB7-B9BA-62B354A2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64620"/>
            <a:ext cx="2966839" cy="2824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ED363-8BAA-7462-07E7-E337CB966CBB}"/>
              </a:ext>
            </a:extLst>
          </p:cNvPr>
          <p:cNvSpPr txBox="1"/>
          <p:nvPr/>
        </p:nvSpPr>
        <p:spPr>
          <a:xfrm>
            <a:off x="5304561" y="4103494"/>
            <a:ext cx="27238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Contents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of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the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location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pointed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by *q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48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ko-KR" sz="1800" dirty="0"/>
              <a:t>m[0] </a:t>
            </a:r>
            <a:r>
              <a:rPr lang="en" altLang="en-US" sz="1800" dirty="0"/>
              <a:t>mean in </a:t>
            </a:r>
            <a:r>
              <a:rPr lang="en" altLang="ko-KR" sz="1800" dirty="0"/>
              <a:t>m[10][10] 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" altLang="ko-KR" sz="1800" dirty="0"/>
              <a:t>(m+1) </a:t>
            </a:r>
            <a:r>
              <a:rPr lang="en" altLang="en-US" sz="1800" dirty="0"/>
              <a:t>mean in </a:t>
            </a:r>
            <a:r>
              <a:rPr lang="en" altLang="ko-KR" sz="1800" dirty="0"/>
              <a:t>m[10][10] 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79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const </a:t>
            </a:r>
            <a:r>
              <a:rPr lang="en" altLang="en-US" dirty="0"/>
              <a:t>pointer</a:t>
            </a:r>
            <a:r>
              <a:rPr lang="en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25625"/>
            <a:ext cx="8208912" cy="4351338"/>
          </a:xfrm>
        </p:spPr>
        <p:txBody>
          <a:bodyPr/>
          <a:lstStyle/>
          <a:p>
            <a:r>
              <a:rPr lang="en" altLang="ko-KR" dirty="0"/>
              <a:t>const</a:t>
            </a:r>
            <a:r>
              <a:rPr lang="en" altLang="en-US" dirty="0"/>
              <a:t>​</a:t>
            </a:r>
            <a:r>
              <a:rPr lang="en" altLang="ko-KR" dirty="0"/>
              <a:t> </a:t>
            </a:r>
            <a:r>
              <a:rPr lang="en" altLang="en-US" dirty="0"/>
              <a:t>The meaning changes depending on where it is attached</a:t>
            </a:r>
            <a:r>
              <a:rPr lang="en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FE8D0-C996-435B-B1CE-82D28A32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5" y="2636912"/>
            <a:ext cx="7971611" cy="175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42DC9-A61B-8200-2B83-CAC33B711ADF}"/>
              </a:ext>
            </a:extLst>
          </p:cNvPr>
          <p:cNvSpPr txBox="1"/>
          <p:nvPr/>
        </p:nvSpPr>
        <p:spPr>
          <a:xfrm>
            <a:off x="251520" y="2636912"/>
            <a:ext cx="43781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Indicates that the content pointed to by p has not changed</a:t>
            </a:r>
          </a:p>
          <a:p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6D8AA-2090-6D64-0AB0-0589D3E65760}"/>
              </a:ext>
            </a:extLst>
          </p:cNvPr>
          <p:cNvSpPr txBox="1"/>
          <p:nvPr/>
        </p:nvSpPr>
        <p:spPr>
          <a:xfrm>
            <a:off x="5017751" y="2636912"/>
            <a:ext cx="29386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Indicates that pointer p is not changed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50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</a:t>
            </a:r>
            <a:r>
              <a:rPr lang="en" altLang="ko-KR" dirty="0"/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4728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"Barking dogs rarely bite.";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t[] =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"A bad workman blames his tools";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* p=s;</a:t>
            </a: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dirty="0">
                <a:latin typeface="Trebuchet MS" pitchFamily="34" charset="0"/>
              </a:rPr>
              <a:t>* </a:t>
            </a:r>
            <a:r>
              <a:rPr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const </a:t>
            </a:r>
            <a:r>
              <a:rPr lang="en" altLang="ko-KR" sz="1600" dirty="0">
                <a:latin typeface="Trebuchet MS" pitchFamily="34" charset="0"/>
              </a:rPr>
              <a:t>q=s;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//p[3] = 'a';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latin typeface="Trebuchet MS" pitchFamily="34" charset="0"/>
              </a:rPr>
              <a:t>p = 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latin typeface="Trebuchet MS" pitchFamily="34" charset="0"/>
              </a:rPr>
              <a:t>q[3] =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'a';</a:t>
            </a: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 </a:t>
            </a: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//q = 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306212592"/>
          <p:cNvSpPr>
            <a:spLocks noChangeArrowheads="1"/>
          </p:cNvSpPr>
          <p:nvPr/>
        </p:nvSpPr>
        <p:spPr bwMode="auto">
          <a:xfrm>
            <a:off x="3825050" y="3350303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05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 </a:t>
            </a:r>
            <a:r>
              <a:rPr kumimoji="1" lang="en" altLang="en-US" sz="105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cannot be changed </a:t>
            </a:r>
            <a:r>
              <a:rPr kumimoji="1" lang="en" altLang="ko-KR" sz="105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</a:t>
            </a:r>
            <a:endParaRPr kumimoji="1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_x306214512"/>
          <p:cNvSpPr>
            <a:spLocks noChangeArrowheads="1"/>
          </p:cNvSpPr>
          <p:nvPr/>
        </p:nvSpPr>
        <p:spPr bwMode="auto">
          <a:xfrm>
            <a:off x="3851920" y="3956315"/>
            <a:ext cx="2160240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sz="105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However, </a:t>
            </a:r>
            <a:r>
              <a:rPr kumimoji="1" lang="en" altLang="ko-KR" sz="105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 </a:t>
            </a:r>
            <a:r>
              <a:rPr kumimoji="1" lang="en" altLang="en-US" sz="105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can be changed </a:t>
            </a:r>
            <a:r>
              <a:rPr kumimoji="1" lang="en" altLang="ko-KR" sz="105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</a:t>
            </a:r>
            <a:endParaRPr kumimoji="1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_x306215552"/>
          <p:cNvSpPr>
            <a:spLocks noChangeArrowheads="1"/>
          </p:cNvSpPr>
          <p:nvPr/>
        </p:nvSpPr>
        <p:spPr bwMode="auto">
          <a:xfrm>
            <a:off x="3851920" y="4497470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The content pointed to by </a:t>
            </a:r>
            <a:r>
              <a:rPr kumimoji="1" lang="en" altLang="ko-KR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 can be changed .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_x221806760"/>
          <p:cNvSpPr>
            <a:spLocks noChangeArrowheads="1"/>
          </p:cNvSpPr>
          <p:nvPr/>
        </p:nvSpPr>
        <p:spPr bwMode="auto">
          <a:xfrm>
            <a:off x="3851920" y="5090374"/>
            <a:ext cx="2232248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However, </a:t>
            </a:r>
            <a:r>
              <a:rPr kumimoji="1" lang="en" altLang="ko-KR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 </a:t>
            </a:r>
            <a:r>
              <a:rPr kumimoji="1" lang="en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cannot be changed </a:t>
            </a:r>
            <a:r>
              <a:rPr kumimoji="1" lang="en" altLang="ko-KR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69062" y="3515902"/>
            <a:ext cx="612119" cy="211597"/>
          </a:xfrm>
          <a:custGeom>
            <a:avLst/>
            <a:gdLst>
              <a:gd name="connsiteX0" fmla="*/ 612119 w 612119"/>
              <a:gd name="connsiteY0" fmla="*/ 0 h 211597"/>
              <a:gd name="connsiteX1" fmla="*/ 551663 w 612119"/>
              <a:gd name="connsiteY1" fmla="*/ 15114 h 211597"/>
              <a:gd name="connsiteX2" fmla="*/ 521435 w 612119"/>
              <a:gd name="connsiteY2" fmla="*/ 30228 h 211597"/>
              <a:gd name="connsiteX3" fmla="*/ 476093 w 612119"/>
              <a:gd name="connsiteY3" fmla="*/ 45342 h 211597"/>
              <a:gd name="connsiteX4" fmla="*/ 415636 w 612119"/>
              <a:gd name="connsiteY4" fmla="*/ 75570 h 211597"/>
              <a:gd name="connsiteX5" fmla="*/ 400522 w 612119"/>
              <a:gd name="connsiteY5" fmla="*/ 98241 h 211597"/>
              <a:gd name="connsiteX6" fmla="*/ 392965 w 612119"/>
              <a:gd name="connsiteY6" fmla="*/ 158698 h 211597"/>
              <a:gd name="connsiteX7" fmla="*/ 309838 w 612119"/>
              <a:gd name="connsiteY7" fmla="*/ 196483 h 211597"/>
              <a:gd name="connsiteX8" fmla="*/ 264496 w 612119"/>
              <a:gd name="connsiteY8" fmla="*/ 211597 h 211597"/>
              <a:gd name="connsiteX9" fmla="*/ 0 w 612119"/>
              <a:gd name="connsiteY9" fmla="*/ 204040 h 2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2119" h="211597">
                <a:moveTo>
                  <a:pt x="612119" y="0"/>
                </a:moveTo>
                <a:cubicBezTo>
                  <a:pt x="589941" y="4436"/>
                  <a:pt x="571996" y="6400"/>
                  <a:pt x="551663" y="15114"/>
                </a:cubicBezTo>
                <a:cubicBezTo>
                  <a:pt x="541309" y="19552"/>
                  <a:pt x="531895" y="26044"/>
                  <a:pt x="521435" y="30228"/>
                </a:cubicBezTo>
                <a:cubicBezTo>
                  <a:pt x="506643" y="36145"/>
                  <a:pt x="490343" y="38217"/>
                  <a:pt x="476093" y="45342"/>
                </a:cubicBezTo>
                <a:lnTo>
                  <a:pt x="415636" y="75570"/>
                </a:lnTo>
                <a:cubicBezTo>
                  <a:pt x="410598" y="83127"/>
                  <a:pt x="402912" y="89479"/>
                  <a:pt x="400522" y="98241"/>
                </a:cubicBezTo>
                <a:cubicBezTo>
                  <a:pt x="395178" y="117835"/>
                  <a:pt x="403198" y="141155"/>
                  <a:pt x="392965" y="158698"/>
                </a:cubicBezTo>
                <a:cubicBezTo>
                  <a:pt x="373687" y="191746"/>
                  <a:pt x="339448" y="188408"/>
                  <a:pt x="309838" y="196483"/>
                </a:cubicBezTo>
                <a:cubicBezTo>
                  <a:pt x="294468" y="200675"/>
                  <a:pt x="264496" y="211597"/>
                  <a:pt x="264496" y="211597"/>
                </a:cubicBezTo>
                <a:cubicBezTo>
                  <a:pt x="176333" y="209004"/>
                  <a:pt x="88201" y="204040"/>
                  <a:pt x="0" y="2040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838312" y="4135578"/>
            <a:ext cx="1005084" cy="128469"/>
          </a:xfrm>
          <a:custGeom>
            <a:avLst/>
            <a:gdLst>
              <a:gd name="connsiteX0" fmla="*/ 1005084 w 1005084"/>
              <a:gd name="connsiteY0" fmla="*/ 0 h 128469"/>
              <a:gd name="connsiteX1" fmla="*/ 967299 w 1005084"/>
              <a:gd name="connsiteY1" fmla="*/ 22671 h 128469"/>
              <a:gd name="connsiteX2" fmla="*/ 944628 w 1005084"/>
              <a:gd name="connsiteY2" fmla="*/ 30228 h 128469"/>
              <a:gd name="connsiteX3" fmla="*/ 914400 w 1005084"/>
              <a:gd name="connsiteY3" fmla="*/ 52899 h 128469"/>
              <a:gd name="connsiteX4" fmla="*/ 876614 w 1005084"/>
              <a:gd name="connsiteY4" fmla="*/ 68013 h 128469"/>
              <a:gd name="connsiteX5" fmla="*/ 853943 w 1005084"/>
              <a:gd name="connsiteY5" fmla="*/ 83127 h 128469"/>
              <a:gd name="connsiteX6" fmla="*/ 823715 w 1005084"/>
              <a:gd name="connsiteY6" fmla="*/ 90684 h 128469"/>
              <a:gd name="connsiteX7" fmla="*/ 717917 w 1005084"/>
              <a:gd name="connsiteY7" fmla="*/ 105798 h 128469"/>
              <a:gd name="connsiteX8" fmla="*/ 536548 w 1005084"/>
              <a:gd name="connsiteY8" fmla="*/ 98241 h 128469"/>
              <a:gd name="connsiteX9" fmla="*/ 498763 w 1005084"/>
              <a:gd name="connsiteY9" fmla="*/ 90684 h 128469"/>
              <a:gd name="connsiteX10" fmla="*/ 438307 w 1005084"/>
              <a:gd name="connsiteY10" fmla="*/ 75570 h 128469"/>
              <a:gd name="connsiteX11" fmla="*/ 408079 w 1005084"/>
              <a:gd name="connsiteY11" fmla="*/ 68013 h 128469"/>
              <a:gd name="connsiteX12" fmla="*/ 294724 w 1005084"/>
              <a:gd name="connsiteY12" fmla="*/ 52899 h 128469"/>
              <a:gd name="connsiteX13" fmla="*/ 173811 w 1005084"/>
              <a:gd name="connsiteY13" fmla="*/ 60456 h 128469"/>
              <a:gd name="connsiteX14" fmla="*/ 128469 w 1005084"/>
              <a:gd name="connsiteY14" fmla="*/ 75570 h 128469"/>
              <a:gd name="connsiteX15" fmla="*/ 105798 w 1005084"/>
              <a:gd name="connsiteY15" fmla="*/ 83127 h 128469"/>
              <a:gd name="connsiteX16" fmla="*/ 83127 w 1005084"/>
              <a:gd name="connsiteY16" fmla="*/ 98241 h 128469"/>
              <a:gd name="connsiteX17" fmla="*/ 37785 w 1005084"/>
              <a:gd name="connsiteY17" fmla="*/ 113355 h 128469"/>
              <a:gd name="connsiteX18" fmla="*/ 7557 w 1005084"/>
              <a:gd name="connsiteY18" fmla="*/ 120912 h 128469"/>
              <a:gd name="connsiteX19" fmla="*/ 0 w 1005084"/>
              <a:gd name="connsiteY19" fmla="*/ 128469 h 12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5084" h="128469">
                <a:moveTo>
                  <a:pt x="1005084" y="0"/>
                </a:moveTo>
                <a:cubicBezTo>
                  <a:pt x="992489" y="7557"/>
                  <a:pt x="980436" y="16102"/>
                  <a:pt x="967299" y="22671"/>
                </a:cubicBezTo>
                <a:cubicBezTo>
                  <a:pt x="960174" y="26233"/>
                  <a:pt x="951544" y="26276"/>
                  <a:pt x="944628" y="30228"/>
                </a:cubicBezTo>
                <a:cubicBezTo>
                  <a:pt x="933692" y="36477"/>
                  <a:pt x="925410" y="46782"/>
                  <a:pt x="914400" y="52899"/>
                </a:cubicBezTo>
                <a:cubicBezTo>
                  <a:pt x="902542" y="59487"/>
                  <a:pt x="888747" y="61946"/>
                  <a:pt x="876614" y="68013"/>
                </a:cubicBezTo>
                <a:cubicBezTo>
                  <a:pt x="868490" y="72075"/>
                  <a:pt x="862291" y="79549"/>
                  <a:pt x="853943" y="83127"/>
                </a:cubicBezTo>
                <a:cubicBezTo>
                  <a:pt x="844397" y="87218"/>
                  <a:pt x="833854" y="88431"/>
                  <a:pt x="823715" y="90684"/>
                </a:cubicBezTo>
                <a:cubicBezTo>
                  <a:pt x="775593" y="101378"/>
                  <a:pt x="777331" y="99196"/>
                  <a:pt x="717917" y="105798"/>
                </a:cubicBezTo>
                <a:cubicBezTo>
                  <a:pt x="657461" y="103279"/>
                  <a:pt x="596913" y="102404"/>
                  <a:pt x="536548" y="98241"/>
                </a:cubicBezTo>
                <a:cubicBezTo>
                  <a:pt x="523734" y="97357"/>
                  <a:pt x="511278" y="93572"/>
                  <a:pt x="498763" y="90684"/>
                </a:cubicBezTo>
                <a:cubicBezTo>
                  <a:pt x="478523" y="86013"/>
                  <a:pt x="458459" y="80608"/>
                  <a:pt x="438307" y="75570"/>
                </a:cubicBezTo>
                <a:cubicBezTo>
                  <a:pt x="428231" y="73051"/>
                  <a:pt x="418263" y="70050"/>
                  <a:pt x="408079" y="68013"/>
                </a:cubicBezTo>
                <a:cubicBezTo>
                  <a:pt x="345470" y="55491"/>
                  <a:pt x="383075" y="61734"/>
                  <a:pt x="294724" y="52899"/>
                </a:cubicBezTo>
                <a:cubicBezTo>
                  <a:pt x="254420" y="55418"/>
                  <a:pt x="213824" y="55000"/>
                  <a:pt x="173811" y="60456"/>
                </a:cubicBezTo>
                <a:cubicBezTo>
                  <a:pt x="158026" y="62609"/>
                  <a:pt x="143583" y="70532"/>
                  <a:pt x="128469" y="75570"/>
                </a:cubicBezTo>
                <a:cubicBezTo>
                  <a:pt x="120912" y="78089"/>
                  <a:pt x="112426" y="78708"/>
                  <a:pt x="105798" y="83127"/>
                </a:cubicBezTo>
                <a:cubicBezTo>
                  <a:pt x="98241" y="88165"/>
                  <a:pt x="91427" y="94552"/>
                  <a:pt x="83127" y="98241"/>
                </a:cubicBezTo>
                <a:cubicBezTo>
                  <a:pt x="68569" y="104711"/>
                  <a:pt x="53241" y="109491"/>
                  <a:pt x="37785" y="113355"/>
                </a:cubicBezTo>
                <a:cubicBezTo>
                  <a:pt x="27709" y="115874"/>
                  <a:pt x="17200" y="117055"/>
                  <a:pt x="7557" y="120912"/>
                </a:cubicBezTo>
                <a:cubicBezTo>
                  <a:pt x="4249" y="122235"/>
                  <a:pt x="2519" y="125950"/>
                  <a:pt x="0" y="12846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185935" y="4566328"/>
            <a:ext cx="649904" cy="204040"/>
          </a:xfrm>
          <a:custGeom>
            <a:avLst/>
            <a:gdLst>
              <a:gd name="connsiteX0" fmla="*/ 649904 w 649904"/>
              <a:gd name="connsiteY0" fmla="*/ 60457 h 204040"/>
              <a:gd name="connsiteX1" fmla="*/ 574334 w 649904"/>
              <a:gd name="connsiteY1" fmla="*/ 52900 h 204040"/>
              <a:gd name="connsiteX2" fmla="*/ 544106 w 649904"/>
              <a:gd name="connsiteY2" fmla="*/ 45343 h 204040"/>
              <a:gd name="connsiteX3" fmla="*/ 476092 w 649904"/>
              <a:gd name="connsiteY3" fmla="*/ 37786 h 204040"/>
              <a:gd name="connsiteX4" fmla="*/ 400522 w 649904"/>
              <a:gd name="connsiteY4" fmla="*/ 22672 h 204040"/>
              <a:gd name="connsiteX5" fmla="*/ 324952 w 649904"/>
              <a:gd name="connsiteY5" fmla="*/ 15115 h 204040"/>
              <a:gd name="connsiteX6" fmla="*/ 287167 w 649904"/>
              <a:gd name="connsiteY6" fmla="*/ 7558 h 204040"/>
              <a:gd name="connsiteX7" fmla="*/ 234268 w 649904"/>
              <a:gd name="connsiteY7" fmla="*/ 0 h 204040"/>
              <a:gd name="connsiteX8" fmla="*/ 173811 w 649904"/>
              <a:gd name="connsiteY8" fmla="*/ 7558 h 204040"/>
              <a:gd name="connsiteX9" fmla="*/ 151140 w 649904"/>
              <a:gd name="connsiteY9" fmla="*/ 30229 h 204040"/>
              <a:gd name="connsiteX10" fmla="*/ 136026 w 649904"/>
              <a:gd name="connsiteY10" fmla="*/ 52900 h 204040"/>
              <a:gd name="connsiteX11" fmla="*/ 113355 w 649904"/>
              <a:gd name="connsiteY11" fmla="*/ 83128 h 204040"/>
              <a:gd name="connsiteX12" fmla="*/ 90684 w 649904"/>
              <a:gd name="connsiteY12" fmla="*/ 128470 h 204040"/>
              <a:gd name="connsiteX13" fmla="*/ 68013 w 649904"/>
              <a:gd name="connsiteY13" fmla="*/ 166255 h 204040"/>
              <a:gd name="connsiteX14" fmla="*/ 22671 w 649904"/>
              <a:gd name="connsiteY14" fmla="*/ 196483 h 204040"/>
              <a:gd name="connsiteX15" fmla="*/ 0 w 649904"/>
              <a:gd name="connsiteY15" fmla="*/ 204040 h 20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9904" h="204040">
                <a:moveTo>
                  <a:pt x="649904" y="60457"/>
                </a:moveTo>
                <a:cubicBezTo>
                  <a:pt x="624714" y="57938"/>
                  <a:pt x="599395" y="56480"/>
                  <a:pt x="574334" y="52900"/>
                </a:cubicBezTo>
                <a:cubicBezTo>
                  <a:pt x="564052" y="51431"/>
                  <a:pt x="554371" y="46922"/>
                  <a:pt x="544106" y="45343"/>
                </a:cubicBezTo>
                <a:cubicBezTo>
                  <a:pt x="521560" y="41874"/>
                  <a:pt x="498763" y="40305"/>
                  <a:pt x="476092" y="37786"/>
                </a:cubicBezTo>
                <a:cubicBezTo>
                  <a:pt x="443559" y="29653"/>
                  <a:pt x="437580" y="27304"/>
                  <a:pt x="400522" y="22672"/>
                </a:cubicBezTo>
                <a:cubicBezTo>
                  <a:pt x="375402" y="19532"/>
                  <a:pt x="350046" y="18461"/>
                  <a:pt x="324952" y="15115"/>
                </a:cubicBezTo>
                <a:cubicBezTo>
                  <a:pt x="312220" y="13417"/>
                  <a:pt x="299837" y="9670"/>
                  <a:pt x="287167" y="7558"/>
                </a:cubicBezTo>
                <a:cubicBezTo>
                  <a:pt x="269597" y="4630"/>
                  <a:pt x="251901" y="2519"/>
                  <a:pt x="234268" y="0"/>
                </a:cubicBezTo>
                <a:cubicBezTo>
                  <a:pt x="214116" y="2519"/>
                  <a:pt x="192897" y="617"/>
                  <a:pt x="173811" y="7558"/>
                </a:cubicBezTo>
                <a:cubicBezTo>
                  <a:pt x="163767" y="11210"/>
                  <a:pt x="157982" y="22019"/>
                  <a:pt x="151140" y="30229"/>
                </a:cubicBezTo>
                <a:cubicBezTo>
                  <a:pt x="145326" y="37206"/>
                  <a:pt x="141305" y="45509"/>
                  <a:pt x="136026" y="52900"/>
                </a:cubicBezTo>
                <a:cubicBezTo>
                  <a:pt x="128705" y="63149"/>
                  <a:pt x="120912" y="73052"/>
                  <a:pt x="113355" y="83128"/>
                </a:cubicBezTo>
                <a:cubicBezTo>
                  <a:pt x="101702" y="118086"/>
                  <a:pt x="111612" y="94986"/>
                  <a:pt x="90684" y="128470"/>
                </a:cubicBezTo>
                <a:cubicBezTo>
                  <a:pt x="82899" y="140926"/>
                  <a:pt x="78399" y="155869"/>
                  <a:pt x="68013" y="166255"/>
                </a:cubicBezTo>
                <a:cubicBezTo>
                  <a:pt x="55169" y="179099"/>
                  <a:pt x="39904" y="190739"/>
                  <a:pt x="22671" y="196483"/>
                </a:cubicBezTo>
                <a:lnTo>
                  <a:pt x="0" y="20404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944110" y="5155776"/>
            <a:ext cx="914400" cy="151605"/>
          </a:xfrm>
          <a:custGeom>
            <a:avLst/>
            <a:gdLst>
              <a:gd name="connsiteX0" fmla="*/ 914400 w 914400"/>
              <a:gd name="connsiteY0" fmla="*/ 120913 h 151605"/>
              <a:gd name="connsiteX1" fmla="*/ 876615 w 914400"/>
              <a:gd name="connsiteY1" fmla="*/ 105799 h 151605"/>
              <a:gd name="connsiteX2" fmla="*/ 831273 w 914400"/>
              <a:gd name="connsiteY2" fmla="*/ 68014 h 151605"/>
              <a:gd name="connsiteX3" fmla="*/ 785931 w 914400"/>
              <a:gd name="connsiteY3" fmla="*/ 37786 h 151605"/>
              <a:gd name="connsiteX4" fmla="*/ 763259 w 914400"/>
              <a:gd name="connsiteY4" fmla="*/ 22671 h 151605"/>
              <a:gd name="connsiteX5" fmla="*/ 740588 w 914400"/>
              <a:gd name="connsiteY5" fmla="*/ 7557 h 151605"/>
              <a:gd name="connsiteX6" fmla="*/ 687689 w 914400"/>
              <a:gd name="connsiteY6" fmla="*/ 0 h 151605"/>
              <a:gd name="connsiteX7" fmla="*/ 536549 w 914400"/>
              <a:gd name="connsiteY7" fmla="*/ 7557 h 151605"/>
              <a:gd name="connsiteX8" fmla="*/ 513878 w 914400"/>
              <a:gd name="connsiteY8" fmla="*/ 15114 h 151605"/>
              <a:gd name="connsiteX9" fmla="*/ 483650 w 914400"/>
              <a:gd name="connsiteY9" fmla="*/ 22671 h 151605"/>
              <a:gd name="connsiteX10" fmla="*/ 438307 w 914400"/>
              <a:gd name="connsiteY10" fmla="*/ 37786 h 151605"/>
              <a:gd name="connsiteX11" fmla="*/ 415636 w 914400"/>
              <a:gd name="connsiteY11" fmla="*/ 45343 h 151605"/>
              <a:gd name="connsiteX12" fmla="*/ 377851 w 914400"/>
              <a:gd name="connsiteY12" fmla="*/ 52900 h 151605"/>
              <a:gd name="connsiteX13" fmla="*/ 355180 w 914400"/>
              <a:gd name="connsiteY13" fmla="*/ 68014 h 151605"/>
              <a:gd name="connsiteX14" fmla="*/ 309838 w 914400"/>
              <a:gd name="connsiteY14" fmla="*/ 83128 h 151605"/>
              <a:gd name="connsiteX15" fmla="*/ 287167 w 914400"/>
              <a:gd name="connsiteY15" fmla="*/ 90685 h 151605"/>
              <a:gd name="connsiteX16" fmla="*/ 264496 w 914400"/>
              <a:gd name="connsiteY16" fmla="*/ 98242 h 151605"/>
              <a:gd name="connsiteX17" fmla="*/ 234268 w 914400"/>
              <a:gd name="connsiteY17" fmla="*/ 105799 h 151605"/>
              <a:gd name="connsiteX18" fmla="*/ 211597 w 914400"/>
              <a:gd name="connsiteY18" fmla="*/ 113356 h 151605"/>
              <a:gd name="connsiteX19" fmla="*/ 181369 w 914400"/>
              <a:gd name="connsiteY19" fmla="*/ 120913 h 151605"/>
              <a:gd name="connsiteX20" fmla="*/ 136026 w 914400"/>
              <a:gd name="connsiteY20" fmla="*/ 136027 h 151605"/>
              <a:gd name="connsiteX21" fmla="*/ 37785 w 914400"/>
              <a:gd name="connsiteY21" fmla="*/ 151141 h 151605"/>
              <a:gd name="connsiteX22" fmla="*/ 0 w 914400"/>
              <a:gd name="connsiteY22" fmla="*/ 151141 h 1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14400" h="151605">
                <a:moveTo>
                  <a:pt x="914400" y="120913"/>
                </a:moveTo>
                <a:cubicBezTo>
                  <a:pt x="901805" y="115875"/>
                  <a:pt x="888748" y="111866"/>
                  <a:pt x="876615" y="105799"/>
                </a:cubicBezTo>
                <a:cubicBezTo>
                  <a:pt x="844210" y="89597"/>
                  <a:pt x="861357" y="91412"/>
                  <a:pt x="831273" y="68014"/>
                </a:cubicBezTo>
                <a:cubicBezTo>
                  <a:pt x="816935" y="56862"/>
                  <a:pt x="801045" y="47862"/>
                  <a:pt x="785931" y="37786"/>
                </a:cubicBezTo>
                <a:lnTo>
                  <a:pt x="763259" y="22671"/>
                </a:lnTo>
                <a:cubicBezTo>
                  <a:pt x="755702" y="17633"/>
                  <a:pt x="749579" y="8841"/>
                  <a:pt x="740588" y="7557"/>
                </a:cubicBezTo>
                <a:lnTo>
                  <a:pt x="687689" y="0"/>
                </a:lnTo>
                <a:cubicBezTo>
                  <a:pt x="637309" y="2519"/>
                  <a:pt x="586802" y="3187"/>
                  <a:pt x="536549" y="7557"/>
                </a:cubicBezTo>
                <a:cubicBezTo>
                  <a:pt x="528613" y="8247"/>
                  <a:pt x="521537" y="12926"/>
                  <a:pt x="513878" y="15114"/>
                </a:cubicBezTo>
                <a:cubicBezTo>
                  <a:pt x="503892" y="17967"/>
                  <a:pt x="493598" y="19686"/>
                  <a:pt x="483650" y="22671"/>
                </a:cubicBezTo>
                <a:cubicBezTo>
                  <a:pt x="468390" y="27249"/>
                  <a:pt x="453421" y="32748"/>
                  <a:pt x="438307" y="37786"/>
                </a:cubicBezTo>
                <a:cubicBezTo>
                  <a:pt x="430750" y="40305"/>
                  <a:pt x="423447" y="43781"/>
                  <a:pt x="415636" y="45343"/>
                </a:cubicBezTo>
                <a:lnTo>
                  <a:pt x="377851" y="52900"/>
                </a:lnTo>
                <a:cubicBezTo>
                  <a:pt x="370294" y="57938"/>
                  <a:pt x="363480" y="64325"/>
                  <a:pt x="355180" y="68014"/>
                </a:cubicBezTo>
                <a:cubicBezTo>
                  <a:pt x="340622" y="74484"/>
                  <a:pt x="324952" y="78090"/>
                  <a:pt x="309838" y="83128"/>
                </a:cubicBezTo>
                <a:lnTo>
                  <a:pt x="287167" y="90685"/>
                </a:lnTo>
                <a:cubicBezTo>
                  <a:pt x="279610" y="93204"/>
                  <a:pt x="272224" y="96310"/>
                  <a:pt x="264496" y="98242"/>
                </a:cubicBezTo>
                <a:cubicBezTo>
                  <a:pt x="254420" y="100761"/>
                  <a:pt x="244254" y="102946"/>
                  <a:pt x="234268" y="105799"/>
                </a:cubicBezTo>
                <a:cubicBezTo>
                  <a:pt x="226609" y="107987"/>
                  <a:pt x="219256" y="111168"/>
                  <a:pt x="211597" y="113356"/>
                </a:cubicBezTo>
                <a:cubicBezTo>
                  <a:pt x="201611" y="116209"/>
                  <a:pt x="191317" y="117929"/>
                  <a:pt x="181369" y="120913"/>
                </a:cubicBezTo>
                <a:cubicBezTo>
                  <a:pt x="166109" y="125491"/>
                  <a:pt x="151741" y="133408"/>
                  <a:pt x="136026" y="136027"/>
                </a:cubicBezTo>
                <a:cubicBezTo>
                  <a:pt x="114939" y="139542"/>
                  <a:pt x="57233" y="149520"/>
                  <a:pt x="37785" y="151141"/>
                </a:cubicBezTo>
                <a:cubicBezTo>
                  <a:pt x="25234" y="152187"/>
                  <a:pt x="12595" y="151141"/>
                  <a:pt x="0" y="15114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7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volatile </a:t>
            </a:r>
            <a:r>
              <a:rPr lang="en" altLang="en-US" dirty="0"/>
              <a:t>pointer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volatile </a:t>
            </a:r>
            <a:r>
              <a:rPr lang="en" altLang="en-US" dirty="0"/>
              <a:t>means that the value can always be changed by </a:t>
            </a:r>
            <a:br>
              <a:rPr lang="en" altLang="en-US" dirty="0"/>
            </a:br>
            <a:r>
              <a:rPr lang="en" altLang="en-US" dirty="0"/>
              <a:t>another process or thread, so it must be read from memory again every time the value is used.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9A20C9-85C0-440A-9A13-73204F13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05593"/>
            <a:ext cx="4157832" cy="2085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8A59C-4126-5F38-FD76-C4E977297F4F}"/>
              </a:ext>
            </a:extLst>
          </p:cNvPr>
          <p:cNvSpPr txBox="1"/>
          <p:nvPr/>
        </p:nvSpPr>
        <p:spPr>
          <a:xfrm>
            <a:off x="1691680" y="2823319"/>
            <a:ext cx="48045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This means that the content pointed to by p changes frequently,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so reload it every time you use it.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63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 dirty="0"/>
              <a:t>void </a:t>
            </a:r>
            <a:r>
              <a:rPr lang="en" altLang="en-US" dirty="0"/>
              <a:t>pointer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25625"/>
            <a:ext cx="8119814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" altLang="en-US" sz="1800" dirty="0">
                <a:latin typeface="Century Schoolbook" panose="02040604050505020304" pitchFamily="18" charset="0"/>
              </a:rPr>
              <a:t>A pointer that purely contains the address of a memory </a:t>
            </a:r>
            <a:r>
              <a:rPr lang="en" altLang="ko-KR" sz="1800" dirty="0">
                <a:latin typeface="Century Schoolbook" panose="02040604050505020304" pitchFamily="18" charset="0"/>
              </a:rPr>
              <a:t>(generic pointer)</a:t>
            </a:r>
            <a:endParaRPr lang="ko-KR" altLang="en-US" sz="1800" dirty="0">
              <a:latin typeface="Century Schoolbook" panose="02040604050505020304" pitchFamily="18" charset="0"/>
            </a:endParaRPr>
          </a:p>
          <a:p>
            <a:pPr eaLnBrk="1" hangingPunct="1"/>
            <a:r>
              <a:rPr lang="en" altLang="en-US" sz="1800" dirty="0">
                <a:latin typeface="Century Schoolbook" panose="02040604050505020304" pitchFamily="18" charset="0"/>
              </a:rPr>
              <a:t>The target being pointed to has not yet been determined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" altLang="ko-KR" sz="1800" dirty="0">
                <a:latin typeface="Century Schoolbook" panose="02040604050505020304" pitchFamily="18" charset="0"/>
              </a:rPr>
              <a:t>( </a:t>
            </a:r>
            <a:r>
              <a:rPr lang="en" altLang="en-US" sz="1800" dirty="0">
                <a:latin typeface="Century Schoolbook" panose="02040604050505020304" pitchFamily="18" charset="0"/>
              </a:rPr>
              <a:t>Example </a:t>
            </a:r>
            <a:r>
              <a:rPr lang="en" altLang="ko-KR" sz="1800" dirty="0">
                <a:latin typeface="Century Schoolbook" panose="02040604050505020304" pitchFamily="18" charset="0"/>
              </a:rPr>
              <a:t>) </a:t>
            </a:r>
            <a:r>
              <a:rPr lang="en" altLang="ko-KR" sz="18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800" dirty="0">
                <a:latin typeface="Century Schoolbook" panose="02040604050505020304" pitchFamily="18" charset="0"/>
              </a:rPr>
              <a:t>* </a:t>
            </a:r>
            <a:r>
              <a:rPr lang="en" altLang="ko-KR" sz="1800" dirty="0" err="1">
                <a:latin typeface="Century Schoolbook" panose="02040604050505020304" pitchFamily="18" charset="0"/>
              </a:rPr>
              <a:t>vp </a:t>
            </a:r>
            <a:r>
              <a:rPr lang="en" altLang="ko-KR" sz="1800" dirty="0">
                <a:latin typeface="Century Schoolbook" panose="02040604050505020304" pitchFamily="18" charset="0"/>
              </a:rPr>
              <a:t>;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eaLnBrk="1" hangingPunct="1"/>
            <a:r>
              <a:rPr lang="en" altLang="en-US" sz="1800" dirty="0">
                <a:latin typeface="Century Schoolbook" panose="02040604050505020304" pitchFamily="18" charset="0"/>
              </a:rPr>
              <a:t>All of the following operations are errors </a:t>
            </a:r>
            <a:r>
              <a:rPr lang="en" altLang="ko-KR" sz="1800" dirty="0">
                <a:latin typeface="Century Schoolbook" panose="02040604050505020304" pitchFamily="18" charset="0"/>
              </a:rPr>
              <a:t>: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lvl="1" eaLnBrk="1" hangingPunct="1">
              <a:buFont typeface="Symbol" pitchFamily="18" charset="2"/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944270" y="3848100"/>
            <a:ext cx="784860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" altLang="ko-KR" sz="1600" dirty="0">
                <a:latin typeface="Trebuchet MS" pitchFamily="34" charset="0"/>
              </a:rPr>
              <a:t>* </a:t>
            </a:r>
            <a:r>
              <a:rPr lang="en" altLang="ko-KR" sz="1600" dirty="0" err="1">
                <a:latin typeface="Trebuchet MS" pitchFamily="34" charset="0"/>
              </a:rPr>
              <a:t>vp </a:t>
            </a:r>
            <a:r>
              <a:rPr lang="en" altLang="ko-KR" sz="1600" dirty="0">
                <a:latin typeface="Trebuchet MS" pitchFamily="34" charset="0"/>
              </a:rPr>
              <a:t>; </a:t>
            </a:r>
            <a:r>
              <a:rPr lang="en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A00"/>
                </a:solidFill>
                <a:latin typeface="Trebuchet MS" pitchFamily="34" charset="0"/>
              </a:rPr>
              <a:t>error</a:t>
            </a:r>
          </a:p>
          <a:p>
            <a:pPr lvl="1">
              <a:defRPr/>
            </a:pPr>
            <a:r>
              <a:rPr lang="en" altLang="en-US" sz="1600" dirty="0">
                <a:latin typeface="Trebuchet MS" pitchFamily="34" charset="0"/>
              </a:rPr>
              <a:t>* </a:t>
            </a:r>
            <a:r>
              <a:rPr lang="en" altLang="ko-KR" sz="1600" dirty="0">
                <a:latin typeface="Trebuchet MS" pitchFamily="34" charset="0"/>
              </a:rPr>
              <a:t>( </a:t>
            </a:r>
            <a:r>
              <a:rPr lang="en" altLang="ko-KR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</a:rPr>
              <a:t>int </a:t>
            </a:r>
            <a:r>
              <a:rPr lang="en" altLang="ko-KR" sz="1600" dirty="0">
                <a:latin typeface="Trebuchet MS" pitchFamily="34" charset="0"/>
              </a:rPr>
              <a:t>*) </a:t>
            </a:r>
            <a:r>
              <a:rPr lang="en" altLang="ko-KR" sz="1600" dirty="0" err="1">
                <a:latin typeface="Trebuchet MS" pitchFamily="34" charset="0"/>
              </a:rPr>
              <a:t>vp </a:t>
            </a:r>
            <a:r>
              <a:rPr lang="en" altLang="ko-KR" sz="1600" dirty="0">
                <a:latin typeface="Trebuchet MS" pitchFamily="34" charset="0"/>
              </a:rPr>
              <a:t>; </a:t>
            </a:r>
            <a:r>
              <a:rPr lang="en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A00"/>
                </a:solidFill>
                <a:latin typeface="Trebuchet MS" pitchFamily="34" charset="0"/>
              </a:rPr>
              <a:t>Convert void pointer to </a:t>
            </a:r>
            <a:r>
              <a:rPr lang="en" altLang="ko-KR" sz="1600" dirty="0" err="1">
                <a:solidFill>
                  <a:srgbClr val="008A00"/>
                </a:solidFill>
                <a:latin typeface="Trebuchet MS" pitchFamily="34" charset="0"/>
              </a:rPr>
              <a:t>int pointer </a:t>
            </a:r>
            <a:r>
              <a:rPr lang="en" altLang="ko-KR" sz="1600" dirty="0">
                <a:latin typeface="Trebuchet MS" pitchFamily="34" charset="0"/>
              </a:rPr>
              <a:t>.</a:t>
            </a:r>
          </a:p>
          <a:p>
            <a:pPr lvl="1">
              <a:defRPr/>
            </a:pPr>
            <a:r>
              <a:rPr lang="en" altLang="ko-KR" sz="1600" dirty="0" err="1">
                <a:latin typeface="Trebuchet MS" pitchFamily="34" charset="0"/>
              </a:rPr>
              <a:t>vp </a:t>
            </a:r>
            <a:r>
              <a:rPr lang="en" altLang="ko-KR" sz="1600" dirty="0">
                <a:latin typeface="Trebuchet MS" pitchFamily="34" charset="0"/>
              </a:rPr>
              <a:t>++; </a:t>
            </a:r>
            <a:r>
              <a:rPr lang="en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A00"/>
                </a:solidFill>
                <a:latin typeface="Trebuchet MS" pitchFamily="34" charset="0"/>
              </a:rPr>
              <a:t>error</a:t>
            </a:r>
          </a:p>
          <a:p>
            <a:pPr lvl="1">
              <a:defRPr/>
            </a:pPr>
            <a:r>
              <a:rPr lang="en" altLang="ko-KR" sz="1600" dirty="0" err="1">
                <a:latin typeface="Trebuchet MS" pitchFamily="34" charset="0"/>
              </a:rPr>
              <a:t>vp </a:t>
            </a:r>
            <a:r>
              <a:rPr lang="en" altLang="ko-KR" sz="1600" dirty="0">
                <a:latin typeface="Trebuchet MS" pitchFamily="34" charset="0"/>
              </a:rPr>
              <a:t>--; </a:t>
            </a:r>
            <a:r>
              <a:rPr lang="en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A00"/>
                </a:solidFill>
                <a:latin typeface="Trebuchet MS" pitchFamily="34" charset="0"/>
              </a:rPr>
              <a:t>error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void </a:t>
            </a:r>
            <a:r>
              <a:rPr lang="en" altLang="en-US" dirty="0"/>
              <a:t>pointer is</a:t>
            </a:r>
            <a:r>
              <a:rPr lang="en" altLang="ko-KR" dirty="0"/>
              <a:t> w</a:t>
            </a:r>
            <a:r>
              <a:rPr lang="en" altLang="en-US" dirty="0"/>
              <a:t>here is it used </a:t>
            </a:r>
            <a:r>
              <a:rPr lang="en" altLang="ko-KR" dirty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9512" y="1825625"/>
            <a:ext cx="8964488" cy="4351338"/>
          </a:xfrm>
        </p:spPr>
        <p:txBody>
          <a:bodyPr>
            <a:normAutofit/>
          </a:bodyPr>
          <a:lstStyle/>
          <a:p>
            <a:r>
              <a:rPr lang="en" altLang="en-US" sz="1800" dirty="0"/>
              <a:t>Using </a:t>
            </a:r>
            <a:r>
              <a:rPr lang="en" altLang="ko-KR" sz="1800" dirty="0"/>
              <a:t>void pointers, you can write functions that can receive pointers of any type. </a:t>
            </a:r>
            <a:r>
              <a:rPr lang="en" altLang="en-US" sz="1800" dirty="0"/>
              <a:t>For example, let's write a function that fills the passed memory with </a:t>
            </a:r>
            <a:r>
              <a:rPr lang="en" altLang="ko-KR" sz="1800" dirty="0"/>
              <a:t>0 </a:t>
            </a:r>
            <a:r>
              <a:rPr lang="en" altLang="en-US" sz="1800" dirty="0"/>
              <a:t>as follows </a:t>
            </a:r>
            <a:r>
              <a:rPr lang="en" altLang="ko-KR" sz="1800" dirty="0"/>
              <a:t>:</a:t>
            </a:r>
            <a:endParaRPr lang="ko-KR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774" y="2852936"/>
            <a:ext cx="8163721" cy="16561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memzero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 </a:t>
            </a:r>
            <a:r>
              <a:rPr lang="en" altLang="ko-KR" sz="1600" b="0" i="0" u="none" strike="noStrike" baseline="0" dirty="0" err="1">
                <a:solidFill>
                  <a:srgbClr val="808080"/>
                </a:solidFill>
                <a:latin typeface="Century Schoolbook" panose="02040604050505020304" pitchFamily="18" charset="0"/>
              </a:rPr>
              <a:t>ptr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" altLang="ko-KR" sz="1600" b="0" i="0" u="none" strike="noStrike" baseline="0" dirty="0" err="1">
                <a:solidFill>
                  <a:srgbClr val="2B91AF"/>
                </a:solidFill>
                <a:latin typeface="Century Schoolbook" panose="02040604050505020304" pitchFamily="18" charset="0"/>
              </a:rPr>
              <a:t>size_t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808080"/>
                </a:solidFill>
                <a:latin typeface="Century Schoolbook" panose="02040604050505020304" pitchFamily="18" charset="0"/>
              </a:rPr>
              <a:t>len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(; </a:t>
            </a:r>
            <a:r>
              <a:rPr lang="en" altLang="ko-KR" sz="1600" b="0" i="0" u="none" strike="noStrike" baseline="0" dirty="0" err="1">
                <a:solidFill>
                  <a:srgbClr val="808080"/>
                </a:solidFill>
                <a:latin typeface="Century Schoolbook" panose="02040604050505020304" pitchFamily="18" charset="0"/>
              </a:rPr>
              <a:t>len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&gt; 0; </a:t>
            </a:r>
            <a:r>
              <a:rPr lang="en" altLang="ko-KR" sz="1600" b="0" i="0" u="none" strike="noStrike" baseline="0" dirty="0" err="1">
                <a:solidFill>
                  <a:srgbClr val="808080"/>
                </a:solidFill>
                <a:latin typeface="Century Schoolbook" panose="02040604050505020304" pitchFamily="18" charset="0"/>
              </a:rPr>
              <a:t>len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--) 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*(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*) </a:t>
            </a:r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ptr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0;</a:t>
            </a:r>
          </a:p>
          <a:p>
            <a:pPr lvl="1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301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ko-KR" dirty="0"/>
              <a:t>vp.c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4"/>
            <a:ext cx="7777162" cy="54008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memzero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 </a:t>
            </a:r>
            <a:r>
              <a:rPr lang="en" altLang="ko-KR" sz="1600" b="0" i="0" u="none" strike="noStrike" baseline="0" dirty="0" err="1">
                <a:solidFill>
                  <a:srgbClr val="808080"/>
                </a:solidFill>
                <a:latin typeface="Century Schoolbook" panose="02040604050505020304" pitchFamily="18" charset="0"/>
              </a:rPr>
              <a:t>ptr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" altLang="ko-KR" sz="1600" b="0" i="0" u="none" strike="noStrike" baseline="0" dirty="0" err="1">
                <a:solidFill>
                  <a:srgbClr val="2B91AF"/>
                </a:solidFill>
                <a:latin typeface="Century Schoolbook" panose="02040604050505020304" pitchFamily="18" charset="0"/>
              </a:rPr>
              <a:t>size_t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808080"/>
                </a:solidFill>
                <a:latin typeface="Century Schoolbook" panose="02040604050505020304" pitchFamily="18" charset="0"/>
              </a:rPr>
              <a:t>len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(; </a:t>
            </a:r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len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&gt; 0; </a:t>
            </a:r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len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--) 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*(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*) </a:t>
            </a:r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ptr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0;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a[10];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memzero (a,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sizeof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(a));</a:t>
            </a:r>
          </a:p>
          <a:p>
            <a:pPr lvl="1"/>
            <a:endParaRPr lang="en" altLang="ko-KR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b[10];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memzero (b,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sizeof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(b));</a:t>
            </a: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c[10];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memzero (c,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sizeof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(c));</a:t>
            </a: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main() </a:t>
            </a:r>
            <a:r>
              <a:rPr lang="en" altLang="en-US"/>
              <a:t>function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ko-KR" sz="1800" dirty="0"/>
              <a:t>The main() </a:t>
            </a:r>
            <a:r>
              <a:rPr lang="en" altLang="en-US" sz="1800" dirty="0"/>
              <a:t>function format so far</a:t>
            </a:r>
          </a:p>
          <a:p>
            <a:pPr lvl="1" eaLnBrk="1" hangingPunct="1">
              <a:buFont typeface="Symbol" pitchFamily="18" charset="2"/>
              <a:buNone/>
            </a:pPr>
            <a:endParaRPr lang="ko-KR" altLang="en-US" sz="1800" dirty="0">
              <a:ea typeface="HY엽서L" pitchFamily="18" charset="-127"/>
            </a:endParaRPr>
          </a:p>
          <a:p>
            <a:pPr lvl="1" eaLnBrk="1" hangingPunct="1">
              <a:buFont typeface="Symbol" pitchFamily="18" charset="2"/>
              <a:buNone/>
            </a:pPr>
            <a:endParaRPr lang="ko-KR" altLang="en-US" sz="1800" dirty="0"/>
          </a:p>
          <a:p>
            <a:pPr eaLnBrk="1" hangingPunct="1"/>
            <a:endParaRPr lang="ko-KR" altLang="en-US" sz="1800" dirty="0"/>
          </a:p>
          <a:p>
            <a:pPr eaLnBrk="1" hangingPunct="1"/>
            <a:endParaRPr lang="ko-KR" altLang="en-US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" altLang="ko-KR" sz="1800" dirty="0"/>
              <a:t>the main() </a:t>
            </a:r>
            <a:r>
              <a:rPr lang="en" altLang="en-US" sz="1800" dirty="0"/>
              <a:t>function that receives input from outside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" altLang="en-US" sz="1800" dirty="0"/>
              <a:t> 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99592" y="4293096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>
                <a:latin typeface="Trebuchet MS" pitchFamily="34" charset="0"/>
              </a:rPr>
              <a:t>main( </a:t>
            </a:r>
            <a:r>
              <a:rPr lang="en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>
                <a:latin typeface="Trebuchet MS" pitchFamily="34" charset="0"/>
              </a:rPr>
              <a:t>argc, </a:t>
            </a:r>
            <a:r>
              <a:rPr lang="en" altLang="ko-KR" sz="160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>
                <a:latin typeface="Trebuchet MS" pitchFamily="34" charset="0"/>
              </a:rPr>
              <a:t>*argv[])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99592" y="2132856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>
                <a:latin typeface="Trebuchet MS" pitchFamily="34" charset="0"/>
              </a:rPr>
              <a:t>main </a:t>
            </a:r>
            <a:r>
              <a:rPr lang="en" altLang="ko-KR" sz="1600">
                <a:solidFill>
                  <a:srgbClr val="0000FF"/>
                </a:solidFill>
                <a:latin typeface="Trebuchet MS" pitchFamily="34" charset="0"/>
              </a:rPr>
              <a:t>(void)</a:t>
            </a:r>
            <a:endParaRPr lang="en-US" altLang="ko-KR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How to transfer acquisition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_x33328176"/>
          <p:cNvSpPr>
            <a:spLocks noChangeArrowheads="1"/>
          </p:cNvSpPr>
          <p:nvPr/>
        </p:nvSpPr>
        <p:spPr bwMode="auto">
          <a:xfrm>
            <a:off x="683418" y="1693863"/>
            <a:ext cx="8281069" cy="46355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C: \cprogram&gt; mycopy src dst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pic>
        <p:nvPicPr>
          <p:cNvPr id="31749" name="_x73854064" descr="EMB00000730ae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5329238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main_arg.c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29066" y="1526381"/>
            <a:ext cx="7777162" cy="31267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argc </a:t>
            </a:r>
            <a:r>
              <a:rPr lang="en" altLang="en-US" sz="1600" dirty="0">
                <a:latin typeface="Trebuchet MS" pitchFamily="34" charset="0"/>
              </a:rPr>
              <a:t>,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en-US" sz="1600" dirty="0">
                <a:latin typeface="Trebuchet MS" pitchFamily="34" charset="0"/>
              </a:rPr>
              <a:t>* </a:t>
            </a:r>
            <a:r>
              <a:rPr lang="en" altLang="en-US" sz="1600" dirty="0" err="1">
                <a:latin typeface="Trebuchet MS" pitchFamily="34" charset="0"/>
              </a:rPr>
              <a:t>argv </a:t>
            </a:r>
            <a:r>
              <a:rPr lang="en" altLang="en-US" sz="1600" dirty="0">
                <a:latin typeface="Trebuchet MS" pitchFamily="34" charset="0"/>
              </a:rPr>
              <a:t>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i = 0;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lang="en" altLang="en-US" sz="1600" dirty="0">
                <a:latin typeface="Trebuchet MS" pitchFamily="34" charset="0"/>
              </a:rPr>
              <a:t>( i = 0; i &lt; argc ; i ++)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command % dth in line string = %s\n" </a:t>
            </a:r>
            <a:r>
              <a:rPr lang="en" altLang="en-US" sz="1600" dirty="0">
                <a:latin typeface="Trebuchet MS" pitchFamily="34" charset="0"/>
              </a:rPr>
              <a:t>, i , argv [ i ]);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1" name="Rectangle 18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08E0E3-FE98-4F49-B37C-BBA7D8830A3E}"/>
              </a:ext>
            </a:extLst>
          </p:cNvPr>
          <p:cNvGrpSpPr/>
          <p:nvPr/>
        </p:nvGrpSpPr>
        <p:grpSpPr>
          <a:xfrm>
            <a:off x="1164231" y="4869160"/>
            <a:ext cx="7741997" cy="1512167"/>
            <a:chOff x="5038165" y="815788"/>
            <a:chExt cx="3663880" cy="131623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3580A0A-1212-4C4C-A3F5-16824F8C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E4E318-74C4-4F6C-B8C8-389A5365494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c:\cprogram\mainarg\Debug&gt;mainarg </a:t>
              </a:r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src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 </a:t>
              </a:r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dst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0th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string on command line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</a:t>
              </a:r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mainarg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1st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string on command line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</a:t>
              </a:r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src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2nd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string on command line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</a:t>
              </a:r>
              <a:r>
                <a:rPr lang="en" altLang="ko-KR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dst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c:\cprogram\mainarg\Debug&gt;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double pointer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60744" y="1415530"/>
            <a:ext cx="7777162" cy="41751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pointer program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100;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*p = &amp;i 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**q = &amp;p;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*p = 200;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"i =%d\n"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i 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**q = 300;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"i =%d\n"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i 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835282" y="2024432"/>
            <a:ext cx="4002624" cy="2456752"/>
            <a:chOff x="4382758" y="1112838"/>
            <a:chExt cx="4750658" cy="2696379"/>
          </a:xfrm>
        </p:grpSpPr>
        <p:sp>
          <p:nvSpPr>
            <p:cNvPr id="36" name="자유형 35"/>
            <p:cNvSpPr/>
            <p:nvPr/>
          </p:nvSpPr>
          <p:spPr bwMode="auto">
            <a:xfrm>
              <a:off x="5353441" y="28420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382758" y="2839723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8" name="자유형 37"/>
            <p:cNvSpPr/>
            <p:nvPr/>
          </p:nvSpPr>
          <p:spPr bwMode="auto">
            <a:xfrm>
              <a:off x="4382758" y="284363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9" name="자유형 38"/>
            <p:cNvSpPr/>
            <p:nvPr/>
          </p:nvSpPr>
          <p:spPr bwMode="auto">
            <a:xfrm>
              <a:off x="5337806" y="2839723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0" name="자유형 39"/>
            <p:cNvSpPr/>
            <p:nvPr/>
          </p:nvSpPr>
          <p:spPr bwMode="auto">
            <a:xfrm>
              <a:off x="7013065" y="19293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042382" y="1926996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2" name="자유형 41"/>
            <p:cNvSpPr/>
            <p:nvPr/>
          </p:nvSpPr>
          <p:spPr bwMode="auto">
            <a:xfrm>
              <a:off x="6042382" y="193091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3" name="자유형 42"/>
            <p:cNvSpPr/>
            <p:nvPr/>
          </p:nvSpPr>
          <p:spPr bwMode="auto">
            <a:xfrm>
              <a:off x="6997430" y="19269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6407636" y="1665904"/>
              <a:ext cx="779990" cy="539253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6392321" y="2107477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6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6" name="자유형 45"/>
            <p:cNvSpPr/>
            <p:nvPr/>
          </p:nvSpPr>
          <p:spPr bwMode="auto">
            <a:xfrm>
              <a:off x="8681457" y="288604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710774" y="2883669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8" name="자유형 47"/>
            <p:cNvSpPr/>
            <p:nvPr/>
          </p:nvSpPr>
          <p:spPr bwMode="auto">
            <a:xfrm>
              <a:off x="7710774" y="2887585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9" name="자유형 48"/>
            <p:cNvSpPr/>
            <p:nvPr/>
          </p:nvSpPr>
          <p:spPr bwMode="auto">
            <a:xfrm>
              <a:off x="8665822" y="28836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8076028" y="2659283"/>
              <a:ext cx="779990" cy="502547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8060713" y="3064150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q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2" name="타원형 설명선 51"/>
            <p:cNvSpPr/>
            <p:nvPr/>
          </p:nvSpPr>
          <p:spPr>
            <a:xfrm>
              <a:off x="4845050" y="2076450"/>
              <a:ext cx="739775" cy="396875"/>
            </a:xfrm>
            <a:prstGeom prst="wedgeEllipseCallout">
              <a:avLst>
                <a:gd name="adj1" fmla="val -14814"/>
                <a:gd name="adj2" fmla="val 79202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3" name="타원형 설명선 52"/>
            <p:cNvSpPr/>
            <p:nvPr/>
          </p:nvSpPr>
          <p:spPr>
            <a:xfrm>
              <a:off x="6556375" y="1112838"/>
              <a:ext cx="738188" cy="396875"/>
            </a:xfrm>
            <a:prstGeom prst="wedgeEllipseCallout">
              <a:avLst>
                <a:gd name="adj1" fmla="val -17655"/>
                <a:gd name="adj2" fmla="val 79301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860925" y="3400425"/>
              <a:ext cx="691018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" altLang="en-US" sz="1200">
                  <a:latin typeface="Trebuchet MS" pitchFamily="34" charset="0"/>
                  <a:ea typeface="+mj-ea"/>
                </a:rPr>
                <a:t>Variable </a:t>
              </a:r>
              <a:r>
                <a:rPr lang="en" altLang="ko-KR" sz="1200">
                  <a:latin typeface="Trebuchet MS" pitchFamily="34" charset="0"/>
                  <a:ea typeface="+mj-ea"/>
                </a:rPr>
                <a:t>i</a:t>
              </a:r>
              <a:endParaRPr lang="ko-KR" altLang="en-US" sz="1200">
                <a:latin typeface="Trebuchet MS" pitchFamily="34" charset="0"/>
                <a:ea typeface="+mj-ea"/>
              </a:endParaRPr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518275" y="2482850"/>
              <a:ext cx="767121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" altLang="en-US" sz="1200">
                  <a:latin typeface="Trebuchet MS" pitchFamily="34" charset="0"/>
                  <a:ea typeface="+mj-ea"/>
                </a:rPr>
                <a:t>Pointer</a:t>
              </a:r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8001000" y="3505200"/>
              <a:ext cx="1132416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" altLang="en-US" sz="1200">
                  <a:latin typeface="Trebuchet MS" pitchFamily="34" charset="0"/>
                  <a:ea typeface="+mj-ea"/>
                </a:rPr>
                <a:t>Double pointer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 flipV="1">
              <a:off x="7381875" y="2300288"/>
              <a:ext cx="102235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5708650" y="1947863"/>
              <a:ext cx="1076325" cy="1270000"/>
            </a:xfrm>
            <a:prstGeom prst="straightConnector1">
              <a:avLst/>
            </a:prstGeom>
            <a:ln w="19050" cap="rnd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 bwMode="auto">
            <a:xfrm>
              <a:off x="4748012" y="2621815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4748012" y="2617899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200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4750135" y="2609940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300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4720822" y="3032079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i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1A9909F-2774-4C22-B935-27DA0554E530}"/>
              </a:ext>
            </a:extLst>
          </p:cNvPr>
          <p:cNvGrpSpPr/>
          <p:nvPr/>
        </p:nvGrpSpPr>
        <p:grpSpPr>
          <a:xfrm>
            <a:off x="6541325" y="5019192"/>
            <a:ext cx="2296580" cy="1581520"/>
            <a:chOff x="5038165" y="815788"/>
            <a:chExt cx="3663880" cy="1316231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00142F0-E393-494A-B50A-A43FC0C88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3DFA9AF-4ACB-47B4-8CCE-8C0AD7BB170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i </a:t>
              </a:r>
              <a:r>
                <a:rPr lang="en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=200</a:t>
              </a:r>
            </a:p>
            <a:p>
              <a:pPr algn="just"/>
              <a:r>
                <a:rPr lang="en" altLang="ko-KR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i </a:t>
              </a:r>
              <a:r>
                <a:rPr lang="en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=300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733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323528" y="1825626"/>
            <a:ext cx="864096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en-US" sz="1800" dirty="0"/>
              <a:t>When executing like </a:t>
            </a:r>
            <a:r>
              <a:rPr lang="en" altLang="ko-KR" sz="1800" dirty="0"/>
              <a:t>C&gt;main arg1 arg2 arg3, what does </a:t>
            </a:r>
            <a:r>
              <a:rPr lang="en" altLang="ko-KR" sz="1800" dirty="0" err="1"/>
              <a:t>argv </a:t>
            </a:r>
            <a:r>
              <a:rPr lang="en" altLang="ko-KR" sz="1800" dirty="0"/>
              <a:t>[0] </a:t>
            </a:r>
            <a:r>
              <a:rPr lang="en" altLang="en-US" sz="1800" dirty="0"/>
              <a:t>point to </a:t>
            </a:r>
            <a:r>
              <a:rPr lang="en" altLang="ko-KR" sz="1800" dirty="0"/>
              <a:t>?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" altLang="en-US" sz="1800" dirty="0"/>
              <a:t>When executing like </a:t>
            </a:r>
            <a:r>
              <a:rPr lang="en" altLang="ko-KR" sz="1800" dirty="0"/>
              <a:t>C&gt;main arg1 arg2 arg3, </a:t>
            </a:r>
            <a:r>
              <a:rPr lang="en" altLang="en-US" sz="1800" dirty="0"/>
              <a:t>what is the value of </a:t>
            </a:r>
            <a:r>
              <a:rPr lang="en" altLang="ko-KR" sz="1800" dirty="0" err="1"/>
              <a:t>argc </a:t>
            </a:r>
            <a:r>
              <a:rPr lang="en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92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ko-KR" sz="3600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 </a:t>
            </a:r>
            <a:r>
              <a:rPr lang="en" altLang="ko-KR"/>
              <a:t>#2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15616" y="1193800"/>
            <a:ext cx="7776864" cy="4035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set_pointer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**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q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set_pointer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(&amp;p);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Quote of the day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%s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p);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set_pointer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**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q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*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q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"All that glisters are not gold."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92080" y="36450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b="1" dirty="0">
                <a:solidFill>
                  <a:schemeClr val="tx2"/>
                </a:solidFill>
              </a:rPr>
              <a:t>To change the value of pointer </a:t>
            </a:r>
            <a:r>
              <a:rPr lang="en" altLang="ko-KR" sz="1400" b="1" dirty="0">
                <a:solidFill>
                  <a:schemeClr val="tx2"/>
                </a:solidFill>
              </a:rPr>
              <a:t>p in a function, you must send its address 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416060" y="3854450"/>
            <a:ext cx="1948028" cy="355241"/>
          </a:xfrm>
          <a:custGeom>
            <a:avLst/>
            <a:gdLst>
              <a:gd name="connsiteX0" fmla="*/ 1932317 w 1932317"/>
              <a:gd name="connsiteY0" fmla="*/ 0 h 1061049"/>
              <a:gd name="connsiteX1" fmla="*/ 1863306 w 1932317"/>
              <a:gd name="connsiteY1" fmla="*/ 17252 h 1061049"/>
              <a:gd name="connsiteX2" fmla="*/ 1828800 w 1932317"/>
              <a:gd name="connsiteY2" fmla="*/ 34505 h 1061049"/>
              <a:gd name="connsiteX3" fmla="*/ 1751163 w 1932317"/>
              <a:gd name="connsiteY3" fmla="*/ 60384 h 1061049"/>
              <a:gd name="connsiteX4" fmla="*/ 1664898 w 1932317"/>
              <a:gd name="connsiteY4" fmla="*/ 94890 h 1061049"/>
              <a:gd name="connsiteX5" fmla="*/ 1595887 w 1932317"/>
              <a:gd name="connsiteY5" fmla="*/ 112143 h 1061049"/>
              <a:gd name="connsiteX6" fmla="*/ 1535502 w 1932317"/>
              <a:gd name="connsiteY6" fmla="*/ 129396 h 1061049"/>
              <a:gd name="connsiteX7" fmla="*/ 1414732 w 1932317"/>
              <a:gd name="connsiteY7" fmla="*/ 146649 h 1061049"/>
              <a:gd name="connsiteX8" fmla="*/ 1242204 w 1932317"/>
              <a:gd name="connsiteY8" fmla="*/ 172528 h 1061049"/>
              <a:gd name="connsiteX9" fmla="*/ 1199072 w 1932317"/>
              <a:gd name="connsiteY9" fmla="*/ 181154 h 1061049"/>
              <a:gd name="connsiteX10" fmla="*/ 1086929 w 1932317"/>
              <a:gd name="connsiteY10" fmla="*/ 198407 h 1061049"/>
              <a:gd name="connsiteX11" fmla="*/ 992038 w 1932317"/>
              <a:gd name="connsiteY11" fmla="*/ 232913 h 1061049"/>
              <a:gd name="connsiteX12" fmla="*/ 845389 w 1932317"/>
              <a:gd name="connsiteY12" fmla="*/ 258792 h 1061049"/>
              <a:gd name="connsiteX13" fmla="*/ 802257 w 1932317"/>
              <a:gd name="connsiteY13" fmla="*/ 267418 h 1061049"/>
              <a:gd name="connsiteX14" fmla="*/ 767751 w 1932317"/>
              <a:gd name="connsiteY14" fmla="*/ 276045 h 1061049"/>
              <a:gd name="connsiteX15" fmla="*/ 715993 w 1932317"/>
              <a:gd name="connsiteY15" fmla="*/ 284671 h 1061049"/>
              <a:gd name="connsiteX16" fmla="*/ 681487 w 1932317"/>
              <a:gd name="connsiteY16" fmla="*/ 301924 h 1061049"/>
              <a:gd name="connsiteX17" fmla="*/ 638355 w 1932317"/>
              <a:gd name="connsiteY17" fmla="*/ 310550 h 1061049"/>
              <a:gd name="connsiteX18" fmla="*/ 603849 w 1932317"/>
              <a:gd name="connsiteY18" fmla="*/ 319177 h 1061049"/>
              <a:gd name="connsiteX19" fmla="*/ 483080 w 1932317"/>
              <a:gd name="connsiteY19" fmla="*/ 345056 h 1061049"/>
              <a:gd name="connsiteX20" fmla="*/ 457200 w 1932317"/>
              <a:gd name="connsiteY20" fmla="*/ 353683 h 1061049"/>
              <a:gd name="connsiteX21" fmla="*/ 405442 w 1932317"/>
              <a:gd name="connsiteY21" fmla="*/ 362309 h 1061049"/>
              <a:gd name="connsiteX22" fmla="*/ 181155 w 1932317"/>
              <a:gd name="connsiteY22" fmla="*/ 414067 h 1061049"/>
              <a:gd name="connsiteX23" fmla="*/ 129397 w 1932317"/>
              <a:gd name="connsiteY23" fmla="*/ 431320 h 1061049"/>
              <a:gd name="connsiteX24" fmla="*/ 86265 w 1932317"/>
              <a:gd name="connsiteY24" fmla="*/ 439947 h 1061049"/>
              <a:gd name="connsiteX25" fmla="*/ 0 w 1932317"/>
              <a:gd name="connsiteY25" fmla="*/ 465826 h 1061049"/>
              <a:gd name="connsiteX26" fmla="*/ 8627 w 1932317"/>
              <a:gd name="connsiteY26" fmla="*/ 577969 h 1061049"/>
              <a:gd name="connsiteX27" fmla="*/ 17253 w 1932317"/>
              <a:gd name="connsiteY27" fmla="*/ 603849 h 1061049"/>
              <a:gd name="connsiteX28" fmla="*/ 25880 w 1932317"/>
              <a:gd name="connsiteY28" fmla="*/ 646981 h 1061049"/>
              <a:gd name="connsiteX29" fmla="*/ 43132 w 1932317"/>
              <a:gd name="connsiteY29" fmla="*/ 672860 h 1061049"/>
              <a:gd name="connsiteX30" fmla="*/ 60385 w 1932317"/>
              <a:gd name="connsiteY30" fmla="*/ 707366 h 1061049"/>
              <a:gd name="connsiteX31" fmla="*/ 120770 w 1932317"/>
              <a:gd name="connsiteY31" fmla="*/ 785003 h 1061049"/>
              <a:gd name="connsiteX32" fmla="*/ 103517 w 1932317"/>
              <a:gd name="connsiteY32" fmla="*/ 897147 h 1061049"/>
              <a:gd name="connsiteX33" fmla="*/ 86265 w 1932317"/>
              <a:gd name="connsiteY33" fmla="*/ 923026 h 1061049"/>
              <a:gd name="connsiteX34" fmla="*/ 94891 w 1932317"/>
              <a:gd name="connsiteY34" fmla="*/ 1061049 h 10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32317" h="1061049">
                <a:moveTo>
                  <a:pt x="1932317" y="0"/>
                </a:moveTo>
                <a:cubicBezTo>
                  <a:pt x="1907003" y="5063"/>
                  <a:pt x="1886515" y="7305"/>
                  <a:pt x="1863306" y="17252"/>
                </a:cubicBezTo>
                <a:cubicBezTo>
                  <a:pt x="1851486" y="22318"/>
                  <a:pt x="1840802" y="29889"/>
                  <a:pt x="1828800" y="34505"/>
                </a:cubicBezTo>
                <a:cubicBezTo>
                  <a:pt x="1803339" y="44298"/>
                  <a:pt x="1776491" y="50253"/>
                  <a:pt x="1751163" y="60384"/>
                </a:cubicBezTo>
                <a:cubicBezTo>
                  <a:pt x="1722408" y="71886"/>
                  <a:pt x="1694943" y="87379"/>
                  <a:pt x="1664898" y="94890"/>
                </a:cubicBezTo>
                <a:lnTo>
                  <a:pt x="1595887" y="112143"/>
                </a:lnTo>
                <a:cubicBezTo>
                  <a:pt x="1575660" y="117537"/>
                  <a:pt x="1555900" y="124689"/>
                  <a:pt x="1535502" y="129396"/>
                </a:cubicBezTo>
                <a:cubicBezTo>
                  <a:pt x="1506111" y="136178"/>
                  <a:pt x="1441143" y="143347"/>
                  <a:pt x="1414732" y="146649"/>
                </a:cubicBezTo>
                <a:cubicBezTo>
                  <a:pt x="1315400" y="179758"/>
                  <a:pt x="1401720" y="155737"/>
                  <a:pt x="1242204" y="172528"/>
                </a:cubicBezTo>
                <a:cubicBezTo>
                  <a:pt x="1227623" y="174063"/>
                  <a:pt x="1213564" y="178925"/>
                  <a:pt x="1199072" y="181154"/>
                </a:cubicBezTo>
                <a:cubicBezTo>
                  <a:pt x="1063287" y="202044"/>
                  <a:pt x="1185824" y="178629"/>
                  <a:pt x="1086929" y="198407"/>
                </a:cubicBezTo>
                <a:cubicBezTo>
                  <a:pt x="1062834" y="208045"/>
                  <a:pt x="1016298" y="227639"/>
                  <a:pt x="992038" y="232913"/>
                </a:cubicBezTo>
                <a:cubicBezTo>
                  <a:pt x="943533" y="243458"/>
                  <a:pt x="894063" y="249058"/>
                  <a:pt x="845389" y="258792"/>
                </a:cubicBezTo>
                <a:cubicBezTo>
                  <a:pt x="831012" y="261667"/>
                  <a:pt x="816570" y="264237"/>
                  <a:pt x="802257" y="267418"/>
                </a:cubicBezTo>
                <a:cubicBezTo>
                  <a:pt x="790683" y="269990"/>
                  <a:pt x="779377" y="273720"/>
                  <a:pt x="767751" y="276045"/>
                </a:cubicBezTo>
                <a:cubicBezTo>
                  <a:pt x="750600" y="279475"/>
                  <a:pt x="733246" y="281796"/>
                  <a:pt x="715993" y="284671"/>
                </a:cubicBezTo>
                <a:cubicBezTo>
                  <a:pt x="704491" y="290422"/>
                  <a:pt x="693687" y="297857"/>
                  <a:pt x="681487" y="301924"/>
                </a:cubicBezTo>
                <a:cubicBezTo>
                  <a:pt x="667577" y="306560"/>
                  <a:pt x="652668" y="307369"/>
                  <a:pt x="638355" y="310550"/>
                </a:cubicBezTo>
                <a:cubicBezTo>
                  <a:pt x="626781" y="313122"/>
                  <a:pt x="615205" y="315770"/>
                  <a:pt x="603849" y="319177"/>
                </a:cubicBezTo>
                <a:cubicBezTo>
                  <a:pt x="516053" y="345517"/>
                  <a:pt x="588041" y="331936"/>
                  <a:pt x="483080" y="345056"/>
                </a:cubicBezTo>
                <a:cubicBezTo>
                  <a:pt x="474453" y="347932"/>
                  <a:pt x="466077" y="351710"/>
                  <a:pt x="457200" y="353683"/>
                </a:cubicBezTo>
                <a:cubicBezTo>
                  <a:pt x="440126" y="357477"/>
                  <a:pt x="422295" y="357628"/>
                  <a:pt x="405442" y="362309"/>
                </a:cubicBezTo>
                <a:cubicBezTo>
                  <a:pt x="204837" y="418033"/>
                  <a:pt x="403347" y="382327"/>
                  <a:pt x="181155" y="414067"/>
                </a:cubicBezTo>
                <a:cubicBezTo>
                  <a:pt x="163902" y="419818"/>
                  <a:pt x="146942" y="426535"/>
                  <a:pt x="129397" y="431320"/>
                </a:cubicBezTo>
                <a:cubicBezTo>
                  <a:pt x="115252" y="435178"/>
                  <a:pt x="100309" y="435734"/>
                  <a:pt x="86265" y="439947"/>
                </a:cubicBezTo>
                <a:cubicBezTo>
                  <a:pt x="-27213" y="473991"/>
                  <a:pt x="112033" y="443421"/>
                  <a:pt x="0" y="465826"/>
                </a:cubicBezTo>
                <a:cubicBezTo>
                  <a:pt x="2876" y="503207"/>
                  <a:pt x="3977" y="540767"/>
                  <a:pt x="8627" y="577969"/>
                </a:cubicBezTo>
                <a:cubicBezTo>
                  <a:pt x="9755" y="586992"/>
                  <a:pt x="15048" y="595027"/>
                  <a:pt x="17253" y="603849"/>
                </a:cubicBezTo>
                <a:cubicBezTo>
                  <a:pt x="20809" y="618073"/>
                  <a:pt x="20732" y="633252"/>
                  <a:pt x="25880" y="646981"/>
                </a:cubicBezTo>
                <a:cubicBezTo>
                  <a:pt x="29520" y="656688"/>
                  <a:pt x="37988" y="663858"/>
                  <a:pt x="43132" y="672860"/>
                </a:cubicBezTo>
                <a:cubicBezTo>
                  <a:pt x="49512" y="684025"/>
                  <a:pt x="53769" y="696339"/>
                  <a:pt x="60385" y="707366"/>
                </a:cubicBezTo>
                <a:cubicBezTo>
                  <a:pt x="91339" y="758955"/>
                  <a:pt x="86300" y="750533"/>
                  <a:pt x="120770" y="785003"/>
                </a:cubicBezTo>
                <a:cubicBezTo>
                  <a:pt x="118295" y="809754"/>
                  <a:pt x="119062" y="866056"/>
                  <a:pt x="103517" y="897147"/>
                </a:cubicBezTo>
                <a:cubicBezTo>
                  <a:pt x="98881" y="906420"/>
                  <a:pt x="92016" y="914400"/>
                  <a:pt x="86265" y="923026"/>
                </a:cubicBezTo>
                <a:cubicBezTo>
                  <a:pt x="95082" y="1055291"/>
                  <a:pt x="94891" y="1009194"/>
                  <a:pt x="94891" y="106104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ED9DD8-5209-4275-9BCD-0936D3D38B8F}"/>
              </a:ext>
            </a:extLst>
          </p:cNvPr>
          <p:cNvGrpSpPr/>
          <p:nvPr/>
        </p:nvGrpSpPr>
        <p:grpSpPr>
          <a:xfrm>
            <a:off x="1162314" y="5432399"/>
            <a:ext cx="7741997" cy="914960"/>
            <a:chOff x="5038165" y="815788"/>
            <a:chExt cx="3663880" cy="13162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EF255C-E66F-4B1C-96E2-D745FBA8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6292F4-2BE7-4333-9716-356AA598956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Proverb of the day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All that glisters is not gold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D619A-441C-5994-3E32-DB44FC46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Bad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D2C26-C6CF-093A-AA34-8B327B88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44824"/>
            <a:ext cx="7776864" cy="34563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algn="l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...</a:t>
            </a:r>
          </a:p>
          <a:p>
            <a:r>
              <a:rPr lang="en" altLang="ko-KR" sz="1600" kern="0" spc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휴먼명조"/>
              </a:rPr>
              <a:t>  char 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휴먼명조"/>
              </a:rPr>
              <a:t>*p;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algn="l"/>
            <a:endParaRPr lang="en-US" altLang="ko-KR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set_pointer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(p);</a:t>
            </a:r>
          </a:p>
          <a:p>
            <a:pPr marR="0" algn="l" rtl="0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...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R="0" algn="l" rtl="0"/>
            <a:endParaRPr lang="en-US" altLang="ko-KR" sz="1600" b="0" i="0" u="none" strike="noStrike" baseline="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set_pointer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*q)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</a:t>
            </a:r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q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"All that glisters are not gold."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돋움체" panose="020B0609000101010101" pitchFamily="49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84F410-2FE3-AA97-C1F0-7560245C786A}"/>
              </a:ext>
            </a:extLst>
          </p:cNvPr>
          <p:cNvCxnSpPr>
            <a:cxnSpLocks/>
          </p:cNvCxnSpPr>
          <p:nvPr/>
        </p:nvCxnSpPr>
        <p:spPr>
          <a:xfrm flipH="1">
            <a:off x="3563888" y="2780928"/>
            <a:ext cx="2808312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E4F922-E40F-1E55-F64D-34D33A73F0AB}"/>
              </a:ext>
            </a:extLst>
          </p:cNvPr>
          <p:cNvSpPr txBox="1"/>
          <p:nvPr/>
        </p:nvSpPr>
        <p:spPr>
          <a:xfrm>
            <a:off x="6156176" y="2420888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sz="1400" dirty="0">
                <a:solidFill>
                  <a:srgbClr val="FF0000"/>
                </a:solidFill>
              </a:rPr>
              <a:t>the parameter </a:t>
            </a:r>
            <a:r>
              <a:rPr lang="en" altLang="ko-KR" sz="1400" dirty="0">
                <a:solidFill>
                  <a:srgbClr val="FF0000"/>
                </a:solidFill>
              </a:rPr>
              <a:t>q </a:t>
            </a:r>
            <a:r>
              <a:rPr lang="en" altLang="en-US" sz="1400" dirty="0">
                <a:solidFill>
                  <a:srgbClr val="FF0000"/>
                </a:solidFill>
              </a:rPr>
              <a:t>changes </a:t>
            </a:r>
            <a:r>
              <a:rPr lang="en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Check points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en-US" sz="1800" dirty="0"/>
              <a:t>Let's declare a </a:t>
            </a:r>
            <a:r>
              <a:rPr lang="en" altLang="ko-KR" sz="1800" dirty="0"/>
              <a:t>double </a:t>
            </a:r>
            <a:r>
              <a:rPr lang="en" altLang="en-US" sz="1800" dirty="0"/>
              <a:t>pointer </a:t>
            </a:r>
            <a:r>
              <a:rPr lang="en" altLang="ko-KR" sz="1800" dirty="0" err="1"/>
              <a:t>dp that points to a double pointer </a:t>
            </a:r>
            <a:r>
              <a:rPr lang="en" altLang="ko-KR" sz="1800" dirty="0"/>
              <a:t>.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" altLang="en-US" sz="1800" dirty="0"/>
              <a:t>When defined as </a:t>
            </a:r>
            <a:r>
              <a:rPr lang="en" altLang="ko-KR" sz="1800" dirty="0"/>
              <a:t>char c; char *p; char **dp ; p = &amp;c; dp =&amp;p; </a:t>
            </a:r>
            <a:br>
              <a:rPr lang="en" altLang="ko-KR" sz="1800" dirty="0"/>
            </a:br>
            <a:r>
              <a:rPr lang="en" altLang="en-US" sz="1800" dirty="0"/>
              <a:t>what does **</a:t>
            </a:r>
            <a:r>
              <a:rPr lang="en" altLang="ko-KR" sz="1800" dirty="0"/>
              <a:t>dp refer to 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10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Array of pointers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i="1" dirty="0">
                <a:solidFill>
                  <a:srgbClr val="FF0000"/>
                </a:solidFill>
              </a:rPr>
              <a:t>Array of pointers </a:t>
            </a:r>
            <a:r>
              <a:rPr lang="en" altLang="ko-KR" dirty="0"/>
              <a:t>: </a:t>
            </a:r>
            <a:r>
              <a:rPr lang="en" altLang="ko-KR" i="1" dirty="0"/>
              <a:t>An array of </a:t>
            </a:r>
            <a:r>
              <a:rPr lang="en" altLang="en-US" dirty="0"/>
              <a:t>pointers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85099F-AAB9-4761-BD6C-589A7369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397126"/>
            <a:ext cx="4104456" cy="29019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2885</Words>
  <Application>Microsoft Office PowerPoint</Application>
  <PresentationFormat>화면 슬라이드 쇼(4:3)</PresentationFormat>
  <Paragraphs>524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3" baseType="lpstr">
      <vt:lpstr>HY엽서L</vt:lpstr>
      <vt:lpstr>굴림</vt:lpstr>
      <vt:lpstr>맑은 고딕</vt:lpstr>
      <vt:lpstr>휴먼모음T</vt:lpstr>
      <vt:lpstr>Arial</vt:lpstr>
      <vt:lpstr>Century Schoolbook</vt:lpstr>
      <vt:lpstr>Symbol</vt:lpstr>
      <vt:lpstr>Trebuchet MS</vt:lpstr>
      <vt:lpstr>Tw Cen MT</vt:lpstr>
      <vt:lpstr>Wingdings</vt:lpstr>
      <vt:lpstr>가을</vt:lpstr>
      <vt:lpstr>Office 테마</vt:lpstr>
      <vt:lpstr>Ch.14 Using Pointers</vt:lpstr>
      <vt:lpstr>What you will learn in this chapter</vt:lpstr>
      <vt:lpstr>double pointer</vt:lpstr>
      <vt:lpstr>double pointer</vt:lpstr>
      <vt:lpstr>double pointer</vt:lpstr>
      <vt:lpstr>Example #2</vt:lpstr>
      <vt:lpstr>Bad code</vt:lpstr>
      <vt:lpstr>Check points</vt:lpstr>
      <vt:lpstr>Array of pointers</vt:lpstr>
      <vt:lpstr>Array of integer pointers</vt:lpstr>
      <vt:lpstr>Store strings in a two-dimensional array</vt:lpstr>
      <vt:lpstr>Array of character pointers</vt:lpstr>
      <vt:lpstr>String array</vt:lpstr>
      <vt:lpstr>Array pointer</vt:lpstr>
      <vt:lpstr>Example</vt:lpstr>
      <vt:lpstr>reference </vt:lpstr>
      <vt:lpstr>Function pointer</vt:lpstr>
      <vt:lpstr>Function pointer definition</vt:lpstr>
      <vt:lpstr>Using function pointers</vt:lpstr>
      <vt:lpstr>fp1.c</vt:lpstr>
      <vt:lpstr>fp1.c</vt:lpstr>
      <vt:lpstr>Array of function pointers</vt:lpstr>
      <vt:lpstr>Array of function pointers</vt:lpstr>
      <vt:lpstr>Let's write the following program using function pointers .</vt:lpstr>
      <vt:lpstr>Array of function pointers</vt:lpstr>
      <vt:lpstr>Array of function pointers</vt:lpstr>
      <vt:lpstr>Array of function pointers</vt:lpstr>
      <vt:lpstr>Function pointers as function arguments</vt:lpstr>
      <vt:lpstr>Example</vt:lpstr>
      <vt:lpstr>Example</vt:lpstr>
      <vt:lpstr>Example</vt:lpstr>
      <vt:lpstr>Multidimensional arrays and pointers</vt:lpstr>
      <vt:lpstr>How to save </vt:lpstr>
      <vt:lpstr>multi_array.c</vt:lpstr>
      <vt:lpstr>Two-dimensional arrays and pointers</vt:lpstr>
      <vt:lpstr>Interpreting a two-dimensional array</vt:lpstr>
      <vt:lpstr>Two-dimensional arrays &amp; pointer operations</vt:lpstr>
      <vt:lpstr>Visiting array elements using pointers</vt:lpstr>
      <vt:lpstr>Visiting array elements using pointers</vt:lpstr>
      <vt:lpstr>Check points</vt:lpstr>
      <vt:lpstr>const pointer </vt:lpstr>
      <vt:lpstr>Example </vt:lpstr>
      <vt:lpstr>volatile pointer</vt:lpstr>
      <vt:lpstr>void pointer</vt:lpstr>
      <vt:lpstr>void pointer is where is it used ?</vt:lpstr>
      <vt:lpstr>vp.c</vt:lpstr>
      <vt:lpstr>main() function</vt:lpstr>
      <vt:lpstr>How to transfer acquisition</vt:lpstr>
      <vt:lpstr>main_arg.c</vt:lpstr>
      <vt:lpstr>Check points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tdkweon</cp:lastModifiedBy>
  <cp:revision>315</cp:revision>
  <dcterms:created xsi:type="dcterms:W3CDTF">2007-11-08T01:24:05Z</dcterms:created>
  <dcterms:modified xsi:type="dcterms:W3CDTF">2025-04-06T05:15:32Z</dcterms:modified>
</cp:coreProperties>
</file>