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  <p:sldMasterId id="2147483745" r:id="rId2"/>
  </p:sldMasterIdLst>
  <p:handoutMasterIdLst>
    <p:handoutMasterId r:id="rId67"/>
  </p:handoutMasterIdLst>
  <p:sldIdLst>
    <p:sldId id="413" r:id="rId3"/>
    <p:sldId id="418" r:id="rId4"/>
    <p:sldId id="419" r:id="rId5"/>
    <p:sldId id="487" r:id="rId6"/>
    <p:sldId id="488" r:id="rId7"/>
    <p:sldId id="423" r:id="rId8"/>
    <p:sldId id="445" r:id="rId9"/>
    <p:sldId id="446" r:id="rId10"/>
    <p:sldId id="510" r:id="rId11"/>
    <p:sldId id="544" r:id="rId12"/>
    <p:sldId id="447" r:id="rId13"/>
    <p:sldId id="545" r:id="rId14"/>
    <p:sldId id="448" r:id="rId15"/>
    <p:sldId id="449" r:id="rId16"/>
    <p:sldId id="450" r:id="rId17"/>
    <p:sldId id="546" r:id="rId18"/>
    <p:sldId id="451" r:id="rId19"/>
    <p:sldId id="523" r:id="rId20"/>
    <p:sldId id="494" r:id="rId21"/>
    <p:sldId id="547" r:id="rId22"/>
    <p:sldId id="453" r:id="rId23"/>
    <p:sldId id="539" r:id="rId24"/>
    <p:sldId id="540" r:id="rId25"/>
    <p:sldId id="456" r:id="rId26"/>
    <p:sldId id="458" r:id="rId27"/>
    <p:sldId id="459" r:id="rId28"/>
    <p:sldId id="421" r:id="rId29"/>
    <p:sldId id="524" r:id="rId30"/>
    <p:sldId id="460" r:id="rId31"/>
    <p:sldId id="461" r:id="rId32"/>
    <p:sldId id="525" r:id="rId33"/>
    <p:sldId id="526" r:id="rId34"/>
    <p:sldId id="527" r:id="rId35"/>
    <p:sldId id="528" r:id="rId36"/>
    <p:sldId id="466" r:id="rId37"/>
    <p:sldId id="467" r:id="rId38"/>
    <p:sldId id="468" r:id="rId39"/>
    <p:sldId id="470" r:id="rId40"/>
    <p:sldId id="529" r:id="rId41"/>
    <p:sldId id="473" r:id="rId42"/>
    <p:sldId id="530" r:id="rId43"/>
    <p:sldId id="472" r:id="rId44"/>
    <p:sldId id="531" r:id="rId45"/>
    <p:sldId id="532" r:id="rId46"/>
    <p:sldId id="475" r:id="rId47"/>
    <p:sldId id="495" r:id="rId48"/>
    <p:sldId id="534" r:id="rId49"/>
    <p:sldId id="541" r:id="rId50"/>
    <p:sldId id="496" r:id="rId51"/>
    <p:sldId id="535" r:id="rId52"/>
    <p:sldId id="478" r:id="rId53"/>
    <p:sldId id="479" r:id="rId54"/>
    <p:sldId id="480" r:id="rId55"/>
    <p:sldId id="536" r:id="rId56"/>
    <p:sldId id="537" r:id="rId57"/>
    <p:sldId id="502" r:id="rId58"/>
    <p:sldId id="503" r:id="rId59"/>
    <p:sldId id="504" r:id="rId60"/>
    <p:sldId id="505" r:id="rId61"/>
    <p:sldId id="506" r:id="rId62"/>
    <p:sldId id="507" r:id="rId63"/>
    <p:sldId id="508" r:id="rId64"/>
    <p:sldId id="509" r:id="rId65"/>
    <p:sldId id="486" r:id="rId66"/>
  </p:sldIdLst>
  <p:sldSz cx="9144000" cy="6858000" type="screen4x3"/>
  <p:notesSz cx="6858000" cy="9144000"/>
  <p:defaultTextStyle>
    <a:defPPr>
      <a:defRPr lang="en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AFEAFF"/>
    <a:srgbClr val="CCFFFF"/>
    <a:srgbClr val="CCECFF"/>
    <a:srgbClr val="CCFFCC"/>
    <a:srgbClr val="FF0000"/>
    <a:srgbClr val="FFCCFF"/>
    <a:srgbClr val="009900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51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3D2BD7E-9FAE-8A5E-8360-48E9AEB749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6E43C4-178B-4258-5709-DD5B5BE9A8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EF6F5-B64E-4EDA-B708-D9B0E860BE17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5B4DE82-D228-378F-46C4-35CC0FE62F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19B575-C2F9-AF79-85D0-24549ADAB9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B113B-EF39-4C45-9528-7C5B07C28B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037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3674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411606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234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96428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8152235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5497D-FD58-4B4B-BBAF-DB98C2D5C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E8C32A8-DB24-44EB-9271-CB7B39631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F06B6-782D-4139-B36A-DA2FF6DE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55E27-06FE-4307-9083-68643F4C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41C21C-0D61-4314-8049-E1DAB0D5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4269-532F-45EA-A9BA-55B4AED5BE3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2665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1E5D17-3F52-42BB-80CC-76F4577B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6A6B-2B5D-4EE6-A1C8-FB47CDFF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75D2C-E4CD-472B-82FE-328AFC72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E35789-1936-4ECE-8FAE-EC465BE3A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1F0EF-BD73-46C6-900A-713676B7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206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7AAD6-0525-43F1-AB6B-F6E80B546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4AA01-7B08-477B-9E95-59AE903E2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C684B-9F41-4378-8EBB-A76B8956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221D8-F01D-4283-B7A2-329C9C9D4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7B82B-2F77-471C-A761-C850E0D7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8175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988F0-95EE-42B5-8242-7DA59D9EB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203C94-C237-415C-965E-F962A9A43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4F1AE8-1224-415C-928B-E5C92CC9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088B22-39BD-4E9C-AE05-A2F184FC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A5B21-8A4F-472D-8FAA-873F402F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7E7674-2282-43BE-B4B0-16361938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54609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29FE7-2FAF-485F-8840-1999C8E81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20F494-6650-401E-A715-ACB7F53A9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40B6D6-B68B-457C-9F24-558FB3DC4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241D5B-F721-4851-AF14-B67E231788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EE7712-88F6-4859-972F-4725708E9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08D73B-3271-4046-A56D-3C8518EB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EF2B-828E-486B-8A9C-A3149E5A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0CA1B5-7F41-4B1F-BB18-067A21A2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0548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C1E86-5F71-4419-8B50-46FC537D4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7A74BE-5845-4EBF-9BB9-C624A3A8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B600A8-FBC1-4AE9-8BE5-3BFF8E9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674B5E-CDDC-4D5F-AC2B-F0467044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00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9307CCE-3CC9-465E-8CCB-51671EB54BA0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869814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5A8F2-2ACA-48C1-9AD1-7F13DAE1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ACC27E-34B3-42F2-A775-5A8353FC9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309371-BC16-4E65-96F7-FDDD974A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209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A497C-55C1-4A52-937D-261B2F0B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77829-6912-4BAA-BA84-750E821EB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D3733E-7342-4EF6-BA08-4AF82E51E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32134E-229A-45DA-A9F0-E8927B97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4B16AA-5AD1-41AD-8E55-95C62383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3FCA5F-D6BF-4AFC-ABB9-AB34A9EB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16209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9B0D0-33E1-45C7-9611-1E4C1852B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67D39E-E2B4-4423-AE17-9A8BE9E8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E06B5A-7D5F-4C4A-8BBD-7CB49A8E1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9E9FB-969A-4971-9C56-9D78038C6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5D616-AD6F-4C7E-A9D2-C0B81379D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AC63F5-1011-48C5-A0C9-009A1F96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A37BDD-EF56-43DB-9147-6D638F403D6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366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EA1202-23C8-4555-B899-2AC1EA91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5A9835-BBA0-4C2E-8AA0-889566F6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36C9FD-7AAF-4913-A2CA-5405A0D6B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2DB13-ECCB-4844-B21B-5B543404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4C0C54-05C7-4F27-A8F7-F5E690BB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3D81B-BF42-4700-BBA1-F0784519C2AA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1615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3653EC-2D46-40ED-87E5-1C7A58CEF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0A1C04-CC8F-4512-B99C-794110CBE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AC55A5-E318-43D8-8C37-985595A0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0DB792-8190-4967-A403-E7546B0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5F46D3-045E-45C6-AB61-BD2D1961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A200B-9835-4546-B5E3-C83C6C27D5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276626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8FD1-52CD-4FBD-B3B3-C35588B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0C6D0-FAD3-4715-849F-6B67C8A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E5611-7BBD-40A5-81ED-277DE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D3EDF-DE71-4B78-A779-4553CEF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9C724D2-C4DA-46E4-AD95-322AE14CDA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201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B8FD1-52CD-4FBD-B3B3-C35588B1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B0C6D0-FAD3-4715-849F-6B67C8A61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E5611-7BBD-40A5-81ED-277DE19F8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ED3EDF-DE71-4B78-A779-4553CEFB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B9C724D2-C4DA-46E4-AD95-322AE14CDA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SzPct val="10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4372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81C0280C-360A-4D92-903B-2BED37C71DC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78011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6D4399F3-3142-4CFB-955F-A0CF5CEAF784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0308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727BE4-A820-49B7-872C-E04F10B90EA8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84718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A7B2A7B-CF72-42EA-9722-02A1D0DCD1B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39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24A179-5AA2-4366-99FC-E393E7C5C16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09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7E316DA-46CC-4AB9-9CB0-195FBCD7C7D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9448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25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44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8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AFA6F7-A981-494A-85E9-89DDA5ED3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A363B-0CE9-4A5F-AB67-09CD7E3D7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6C825A-1DF3-474F-A77F-7C168CF61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97866-AA3E-4F8E-A4AF-697029A8F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9F6F7B-B8EA-4005-82AA-9F48FF70D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A16BF-EFAD-44C2-AA8D-35C05DF7400E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7548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8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en-US" dirty="0"/>
              <a:t>Ch.</a:t>
            </a:r>
            <a:r>
              <a:rPr lang="en" altLang="ko-KR" dirty="0"/>
              <a:t>15 </a:t>
            </a:r>
            <a:r>
              <a:rPr lang="en" altLang="en-US" dirty="0"/>
              <a:t>File Input/Output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text </a:t>
            </a:r>
            <a:r>
              <a:rPr lang="en" altLang="ko-KR"/>
              <a:t>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A text file is a file that contains human-readable text.</a:t>
            </a:r>
          </a:p>
          <a:p>
            <a:pPr lvl="1" eaLnBrk="1" hangingPunct="1"/>
            <a:r>
              <a:rPr lang="en" altLang="ko-KR"/>
              <a:t>( </a:t>
            </a:r>
            <a:r>
              <a:rPr lang="en" altLang="en-US"/>
              <a:t>Example </a:t>
            </a:r>
            <a:r>
              <a:rPr lang="en" altLang="ko-KR"/>
              <a:t>) C </a:t>
            </a:r>
            <a:r>
              <a:rPr lang="en" altLang="en-US"/>
              <a:t>program source file or notepad file</a:t>
            </a:r>
          </a:p>
          <a:p>
            <a:pPr eaLnBrk="1" hangingPunct="1"/>
            <a:r>
              <a:rPr lang="en" altLang="en-US"/>
              <a:t>Text files are saved using ASCII codes.</a:t>
            </a:r>
          </a:p>
          <a:p>
            <a:pPr eaLnBrk="1" hangingPunct="1"/>
            <a:r>
              <a:rPr lang="en" altLang="en-US"/>
              <a:t>A text file consists of consecutive lines.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A30CA9-D73D-4202-818B-FF435D260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412970"/>
            <a:ext cx="6948264" cy="30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66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text </a:t>
            </a:r>
            <a:r>
              <a:rPr lang="en" altLang="ko-KR"/>
              <a:t>file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825625"/>
            <a:ext cx="8712968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Each operating system has a different way of displaying line breaks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18716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7AC3E11-7EBB-49BA-955F-8CFA2E03D5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01092"/>
            <a:ext cx="6732240" cy="38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010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261E2-41C4-E7B9-285C-404879749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Text file in windows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31963-2CAC-4D35-4675-E71334F1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For example, in Windows, text files are saved as shown </a:t>
            </a:r>
            <a:br>
              <a:rPr lang="en" altLang="en-US" dirty="0"/>
            </a:br>
            <a:r>
              <a:rPr lang="en" altLang="en-US" dirty="0"/>
              <a:t>in Figure </a:t>
            </a:r>
            <a:r>
              <a:rPr lang="en" altLang="ko-KR" dirty="0"/>
              <a:t>15-7 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F5709-D854-F961-E327-C351F8A9C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572083"/>
            <a:ext cx="7884368" cy="142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5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/>
              <a:t>binary </a:t>
            </a:r>
            <a:r>
              <a:rPr lang="en" altLang="en-US"/>
              <a:t>file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69950"/>
            <a:ext cx="7886700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Binary files are files that cannot be read by humans but can be read by computers.</a:t>
            </a:r>
          </a:p>
          <a:p>
            <a:pPr eaLnBrk="1" hangingPunct="1"/>
            <a:r>
              <a:rPr lang="en" altLang="en-US" dirty="0"/>
              <a:t>A file that directly stores binary data.</a:t>
            </a:r>
          </a:p>
          <a:p>
            <a:pPr eaLnBrk="1" hangingPunct="1"/>
            <a:r>
              <a:rPr lang="en" altLang="en-US" dirty="0"/>
              <a:t>Binary files, unlike text files, are not separated into lines</a:t>
            </a:r>
            <a:r>
              <a:rPr lang="en" altLang="ko-KR" dirty="0"/>
              <a:t>.</a:t>
            </a:r>
          </a:p>
          <a:p>
            <a:pPr eaLnBrk="1" hangingPunct="1"/>
            <a:r>
              <a:rPr lang="en" altLang="en-US" dirty="0"/>
              <a:t>All data is input/output without being converted to strings.</a:t>
            </a:r>
          </a:p>
          <a:p>
            <a:pPr eaLnBrk="1" hangingPunct="1"/>
            <a:r>
              <a:rPr lang="en" altLang="en-US" dirty="0"/>
              <a:t>Binary files can only be read by certain programs.</a:t>
            </a:r>
          </a:p>
          <a:p>
            <a:r>
              <a:rPr lang="en" altLang="ko-KR" dirty="0"/>
              <a:t>( </a:t>
            </a:r>
            <a:r>
              <a:rPr lang="en" altLang="en-US" dirty="0"/>
              <a:t>Example </a:t>
            </a:r>
            <a:r>
              <a:rPr lang="en" altLang="ko-KR" dirty="0"/>
              <a:t>) C </a:t>
            </a:r>
            <a:r>
              <a:rPr lang="en" altLang="en-US" dirty="0"/>
              <a:t>program executable file</a:t>
            </a:r>
            <a:r>
              <a:rPr lang="en" altLang="ko-KR" dirty="0"/>
              <a:t>, </a:t>
            </a:r>
            <a:r>
              <a:rPr lang="en" altLang="en-US" dirty="0"/>
              <a:t>sound file</a:t>
            </a:r>
            <a:r>
              <a:rPr lang="en" altLang="ko-KR" dirty="0"/>
              <a:t>, </a:t>
            </a:r>
            <a:r>
              <a:rPr lang="en" altLang="en-US" dirty="0"/>
              <a:t>image file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574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D162DC-594B-44A1-878E-59AA16FD3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22" y="4283075"/>
            <a:ext cx="5646950" cy="240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33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Overview of file processing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When handling files, you must follow this order </a:t>
            </a:r>
            <a:r>
              <a:rPr lang="en" altLang="ko-KR" dirty="0"/>
              <a:t>: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" altLang="en-US" dirty="0"/>
              <a:t>Disk files are accessed using the </a:t>
            </a:r>
            <a:r>
              <a:rPr lang="en" altLang="ko-KR" dirty="0"/>
              <a:t>FILE structure.</a:t>
            </a:r>
          </a:p>
          <a:p>
            <a:pPr eaLnBrk="1" hangingPunct="1"/>
            <a:r>
              <a:rPr lang="en" altLang="ko-KR" dirty="0"/>
              <a:t>A file pointer </a:t>
            </a:r>
            <a:r>
              <a:rPr lang="en" altLang="en-US" dirty="0"/>
              <a:t>is a pointer to </a:t>
            </a:r>
            <a:r>
              <a:rPr lang="en" altLang="ko-KR" dirty="0"/>
              <a:t>a FILE structure.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890CE02-0A80-4B44-9D9F-A0B5DC289B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82713"/>
            <a:ext cx="5724128" cy="209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Open file</a:t>
            </a: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42DD2B-A647-46C7-8206-91A5B8542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52296"/>
            <a:ext cx="7886700" cy="1897995"/>
          </a:xfrm>
        </p:spPr>
      </p:pic>
    </p:spTree>
    <p:extLst>
      <p:ext uri="{BB962C8B-B14F-4D97-AF65-F5344CB8AC3E}">
        <p14:creationId xmlns:p14="http://schemas.microsoft.com/office/powerpoint/2010/main" val="793987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5D36B-06F4-59B7-6229-696782DEE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FILE </a:t>
            </a:r>
            <a:r>
              <a:rPr lang="en" altLang="en-US" dirty="0"/>
              <a:t>structure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ED2A8A-F725-7D36-D2BD-01A45382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fopen </a:t>
            </a:r>
            <a:r>
              <a:rPr lang="en" altLang="ko-KR" dirty="0"/>
              <a:t>() </a:t>
            </a:r>
            <a:r>
              <a:rPr lang="en" altLang="en-US" dirty="0"/>
              <a:t>creates a file with the given file name and returns a </a:t>
            </a:r>
            <a:r>
              <a:rPr lang="en" altLang="ko-KR" dirty="0"/>
              <a:t>FILE pointer .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607ED9-FD3E-F0EE-960E-AFAA0C124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767" y="2636912"/>
            <a:ext cx="7777162" cy="32403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iobuf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_ptr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*_base;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_flag;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_file;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charbuf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bufsiz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_tmpfname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typedef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struct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_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iobuf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FILE;</a:t>
            </a:r>
            <a:endParaRPr lang="en-US" altLang="en-US" sz="1600" dirty="0">
              <a:latin typeface="Trebuchet MS" pitchFamily="34" charset="0"/>
            </a:endParaRPr>
          </a:p>
          <a:p>
            <a:pPr marR="0" algn="ctr" rtl="0"/>
            <a:endParaRPr lang="ko-KR" altLang="en-US" b="0" i="0" u="none" strike="noStrike" baseline="0" dirty="0">
              <a:solidFill>
                <a:srgbClr val="FF0000"/>
              </a:solidFill>
              <a:latin typeface="Lucida Handwriting" panose="03010101010101010101" pitchFamily="66" charset="0"/>
              <a:ea typeface="HY엽서L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745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File Mode</a:t>
            </a:r>
          </a:p>
        </p:txBody>
      </p:sp>
      <p:sp>
        <p:nvSpPr>
          <p:cNvPr id="36867" name="Rectangle 4"/>
          <p:cNvSpPr>
            <a:spLocks noChangeArrowheads="1"/>
          </p:cNvSpPr>
          <p:nvPr/>
        </p:nvSpPr>
        <p:spPr bwMode="auto">
          <a:xfrm>
            <a:off x="0" y="32083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6868" name="Rectangle 6"/>
          <p:cNvSpPr>
            <a:spLocks noChangeArrowheads="1"/>
          </p:cNvSpPr>
          <p:nvPr/>
        </p:nvSpPr>
        <p:spPr bwMode="auto">
          <a:xfrm>
            <a:off x="0" y="2000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1AA3C43-7017-42F1-BBBE-E3EF81489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21041"/>
            <a:ext cx="7886700" cy="3760505"/>
          </a:xfrm>
        </p:spPr>
      </p:pic>
    </p:spTree>
    <p:extLst>
      <p:ext uri="{BB962C8B-B14F-4D97-AF65-F5344CB8AC3E}">
        <p14:creationId xmlns:p14="http://schemas.microsoft.com/office/powerpoint/2010/main" val="22907959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Basic file mode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46D26B0A-71FA-4B3D-84D0-3F3A7F8B1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431877"/>
            <a:ext cx="7886700" cy="3138833"/>
          </a:xfrm>
        </p:spPr>
      </p:pic>
    </p:spTree>
    <p:extLst>
      <p:ext uri="{BB962C8B-B14F-4D97-AF65-F5344CB8AC3E}">
        <p14:creationId xmlns:p14="http://schemas.microsoft.com/office/powerpoint/2010/main" val="370471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Things to note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23528" y="1825625"/>
            <a:ext cx="8352928" cy="4351338"/>
          </a:xfrm>
        </p:spPr>
        <p:txBody>
          <a:bodyPr/>
          <a:lstStyle/>
          <a:p>
            <a:r>
              <a:rPr lang="en" altLang="en-US" dirty="0"/>
              <a:t>You can append </a:t>
            </a:r>
            <a:r>
              <a:rPr lang="en" altLang="ko-KR" dirty="0"/>
              <a:t>"t" </a:t>
            </a:r>
            <a:r>
              <a:rPr lang="en" altLang="en-US" dirty="0"/>
              <a:t>or </a:t>
            </a:r>
            <a:r>
              <a:rPr lang="en" altLang="ko-KR" dirty="0"/>
              <a:t>"b" </a:t>
            </a:r>
            <a:r>
              <a:rPr lang="en" altLang="en-US" dirty="0"/>
              <a:t>to the basic file mode 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r>
              <a:rPr lang="en" altLang="ko-KR" dirty="0"/>
              <a:t>"a" </a:t>
            </a:r>
            <a:r>
              <a:rPr lang="en" altLang="en-US" dirty="0"/>
              <a:t>or </a:t>
            </a:r>
            <a:r>
              <a:rPr lang="en" altLang="ko-KR" dirty="0"/>
              <a:t>"a+" </a:t>
            </a:r>
            <a:r>
              <a:rPr lang="en" altLang="en-US" dirty="0"/>
              <a:t>mode is called </a:t>
            </a:r>
            <a:r>
              <a:rPr lang="en" altLang="en-US" b="1" dirty="0"/>
              <a:t>append mode</a:t>
            </a:r>
            <a:r>
              <a:rPr lang="en" altLang="ko-KR" b="1" dirty="0"/>
              <a:t>. </a:t>
            </a:r>
            <a:r>
              <a:rPr lang="en" altLang="ko-KR" dirty="0"/>
              <a:t>When </a:t>
            </a:r>
            <a:r>
              <a:rPr lang="en" altLang="en-US" dirty="0"/>
              <a:t>a file is opened in append mode</a:t>
            </a:r>
            <a:r>
              <a:rPr lang="en" altLang="ko-KR" dirty="0"/>
              <a:t>, </a:t>
            </a:r>
            <a:r>
              <a:rPr lang="en" altLang="en-US" dirty="0"/>
              <a:t>all write operations occur at the end of the file</a:t>
            </a:r>
            <a:r>
              <a:rPr lang="en" altLang="ko-KR" dirty="0"/>
              <a:t>. </a:t>
            </a:r>
            <a:r>
              <a:rPr lang="en" altLang="en-US" dirty="0"/>
              <a:t>Therefore, any existing data in the file is never erased</a:t>
            </a:r>
            <a:r>
              <a:rPr lang="en" altLang="ko-KR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" altLang="ko-KR" dirty="0"/>
              <a:t>the "r+", "w+", or "a+" </a:t>
            </a:r>
            <a:r>
              <a:rPr lang="en" altLang="en-US" dirty="0"/>
              <a:t>file mode is specified, both reading and </a:t>
            </a:r>
            <a:br>
              <a:rPr lang="en" altLang="en-US" dirty="0"/>
            </a:br>
            <a:r>
              <a:rPr lang="en" altLang="en-US" dirty="0"/>
              <a:t>writing are possible</a:t>
            </a:r>
            <a:r>
              <a:rPr lang="en" altLang="ko-KR" dirty="0"/>
              <a:t>. </a:t>
            </a:r>
            <a:r>
              <a:rPr lang="en" altLang="en-US" dirty="0"/>
              <a:t>This mode is called </a:t>
            </a:r>
            <a:r>
              <a:rPr lang="en" altLang="en-US" b="1" dirty="0"/>
              <a:t>update mode </a:t>
            </a:r>
            <a:r>
              <a:rPr lang="en" altLang="ko-KR" b="1" dirty="0"/>
              <a:t>. </a:t>
            </a:r>
            <a:br>
              <a:rPr lang="en" altLang="ko-KR" b="1" dirty="0"/>
            </a:br>
            <a:r>
              <a:rPr lang="en" altLang="ko-KR" dirty="0"/>
              <a:t>To switch </a:t>
            </a:r>
            <a:r>
              <a:rPr lang="en" altLang="en-US" dirty="0"/>
              <a:t>from read mode to write mode</a:t>
            </a:r>
            <a:r>
              <a:rPr lang="en" altLang="ko-KR" dirty="0"/>
              <a:t>, </a:t>
            </a:r>
            <a:r>
              <a:rPr lang="en" altLang="en-US" dirty="0"/>
              <a:t>or from write mode to read mode, you must call one of </a:t>
            </a:r>
            <a:r>
              <a:rPr lang="en" altLang="ko-KR" dirty="0"/>
              <a:t>fflush(), fsetpos(), fseek(), or rewind() 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258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What you will learn in this chapter</a:t>
            </a:r>
          </a:p>
        </p:txBody>
      </p:sp>
      <p:grpSp>
        <p:nvGrpSpPr>
          <p:cNvPr id="307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3114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456 w 13192"/>
                <a:gd name="T1" fmla="*/ 3 h 17168"/>
                <a:gd name="T2" fmla="*/ 594 w 13192"/>
                <a:gd name="T3" fmla="*/ 28 h 17168"/>
                <a:gd name="T4" fmla="*/ 832 w 13192"/>
                <a:gd name="T5" fmla="*/ 69 h 17168"/>
                <a:gd name="T6" fmla="*/ 1132 w 13192"/>
                <a:gd name="T7" fmla="*/ 121 h 17168"/>
                <a:gd name="T8" fmla="*/ 1454 w 13192"/>
                <a:gd name="T9" fmla="*/ 176 h 17168"/>
                <a:gd name="T10" fmla="*/ 1687 w 13192"/>
                <a:gd name="T11" fmla="*/ 215 h 17168"/>
                <a:gd name="T12" fmla="*/ 1830 w 13192"/>
                <a:gd name="T13" fmla="*/ 238 h 17168"/>
                <a:gd name="T14" fmla="*/ 1956 w 13192"/>
                <a:gd name="T15" fmla="*/ 257 h 17168"/>
                <a:gd name="T16" fmla="*/ 2060 w 13192"/>
                <a:gd name="T17" fmla="*/ 272 h 17168"/>
                <a:gd name="T18" fmla="*/ 2140 w 13192"/>
                <a:gd name="T19" fmla="*/ 283 h 17168"/>
                <a:gd name="T20" fmla="*/ 2188 w 13192"/>
                <a:gd name="T21" fmla="*/ 287 h 17168"/>
                <a:gd name="T22" fmla="*/ 2194 w 13192"/>
                <a:gd name="T23" fmla="*/ 313 h 17168"/>
                <a:gd name="T24" fmla="*/ 2160 w 13192"/>
                <a:gd name="T25" fmla="*/ 502 h 17168"/>
                <a:gd name="T26" fmla="*/ 2102 w 13192"/>
                <a:gd name="T27" fmla="*/ 832 h 17168"/>
                <a:gd name="T28" fmla="*/ 2028 w 13192"/>
                <a:gd name="T29" fmla="*/ 1250 h 17168"/>
                <a:gd name="T30" fmla="*/ 1969 w 13192"/>
                <a:gd name="T31" fmla="*/ 1591 h 17168"/>
                <a:gd name="T32" fmla="*/ 1930 w 13192"/>
                <a:gd name="T33" fmla="*/ 1820 h 17168"/>
                <a:gd name="T34" fmla="*/ 1892 w 13192"/>
                <a:gd name="T35" fmla="*/ 2042 h 17168"/>
                <a:gd name="T36" fmla="*/ 1858 w 13192"/>
                <a:gd name="T37" fmla="*/ 2252 h 17168"/>
                <a:gd name="T38" fmla="*/ 1827 w 13192"/>
                <a:gd name="T39" fmla="*/ 2441 h 17168"/>
                <a:gd name="T40" fmla="*/ 1802 w 13192"/>
                <a:gd name="T41" fmla="*/ 2606 h 17168"/>
                <a:gd name="T42" fmla="*/ 1782 w 13192"/>
                <a:gd name="T43" fmla="*/ 2738 h 17168"/>
                <a:gd name="T44" fmla="*/ 1771 w 13192"/>
                <a:gd name="T45" fmla="*/ 2831 h 17168"/>
                <a:gd name="T46" fmla="*/ 1750 w 13192"/>
                <a:gd name="T47" fmla="*/ 2858 h 17168"/>
                <a:gd name="T48" fmla="*/ 1618 w 13192"/>
                <a:gd name="T49" fmla="*/ 2836 h 17168"/>
                <a:gd name="T50" fmla="*/ 1387 w 13192"/>
                <a:gd name="T51" fmla="*/ 2799 h 17168"/>
                <a:gd name="T52" fmla="*/ 1096 w 13192"/>
                <a:gd name="T53" fmla="*/ 2751 h 17168"/>
                <a:gd name="T54" fmla="*/ 779 w 13192"/>
                <a:gd name="T55" fmla="*/ 2700 h 17168"/>
                <a:gd name="T56" fmla="*/ 474 w 13192"/>
                <a:gd name="T57" fmla="*/ 2650 h 17168"/>
                <a:gd name="T58" fmla="*/ 217 w 13192"/>
                <a:gd name="T59" fmla="*/ 2608 h 17168"/>
                <a:gd name="T60" fmla="*/ 44 w 13192"/>
                <a:gd name="T61" fmla="*/ 2581 h 17168"/>
                <a:gd name="T62" fmla="*/ 5 w 13192"/>
                <a:gd name="T63" fmla="*/ 2549 h 17168"/>
                <a:gd name="T64" fmla="*/ 39 w 13192"/>
                <a:gd name="T65" fmla="*/ 2367 h 17168"/>
                <a:gd name="T66" fmla="*/ 97 w 13192"/>
                <a:gd name="T67" fmla="*/ 2047 h 17168"/>
                <a:gd name="T68" fmla="*/ 171 w 13192"/>
                <a:gd name="T69" fmla="*/ 1640 h 17168"/>
                <a:gd name="T70" fmla="*/ 231 w 13192"/>
                <a:gd name="T71" fmla="*/ 1305 h 17168"/>
                <a:gd name="T72" fmla="*/ 271 w 13192"/>
                <a:gd name="T73" fmla="*/ 1079 h 17168"/>
                <a:gd name="T74" fmla="*/ 309 w 13192"/>
                <a:gd name="T75" fmla="*/ 858 h 17168"/>
                <a:gd name="T76" fmla="*/ 344 w 13192"/>
                <a:gd name="T77" fmla="*/ 648 h 17168"/>
                <a:gd name="T78" fmla="*/ 375 w 13192"/>
                <a:gd name="T79" fmla="*/ 455 h 17168"/>
                <a:gd name="T80" fmla="*/ 402 w 13192"/>
                <a:gd name="T81" fmla="*/ 285 h 17168"/>
                <a:gd name="T82" fmla="*/ 422 w 13192"/>
                <a:gd name="T83" fmla="*/ 144 h 17168"/>
                <a:gd name="T84" fmla="*/ 434 w 13192"/>
                <a:gd name="T85" fmla="*/ 38 h 1716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3192"/>
                <a:gd name="T130" fmla="*/ 0 h 17168"/>
                <a:gd name="T131" fmla="*/ 13192 w 13192"/>
                <a:gd name="T132" fmla="*/ 17168 h 1716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5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143 w 1424"/>
                <a:gd name="T1" fmla="*/ 5 h 1434"/>
                <a:gd name="T2" fmla="*/ 57 w 1424"/>
                <a:gd name="T3" fmla="*/ 78 h 1434"/>
                <a:gd name="T4" fmla="*/ 43 w 1424"/>
                <a:gd name="T5" fmla="*/ 78 h 1434"/>
                <a:gd name="T6" fmla="*/ 34 w 1424"/>
                <a:gd name="T7" fmla="*/ 80 h 1434"/>
                <a:gd name="T8" fmla="*/ 24 w 1424"/>
                <a:gd name="T9" fmla="*/ 84 h 1434"/>
                <a:gd name="T10" fmla="*/ 15 w 1424"/>
                <a:gd name="T11" fmla="*/ 90 h 1434"/>
                <a:gd name="T12" fmla="*/ 8 w 1424"/>
                <a:gd name="T13" fmla="*/ 99 h 1434"/>
                <a:gd name="T14" fmla="*/ 3 w 1424"/>
                <a:gd name="T15" fmla="*/ 110 h 1434"/>
                <a:gd name="T16" fmla="*/ 0 w 1424"/>
                <a:gd name="T17" fmla="*/ 126 h 1434"/>
                <a:gd name="T18" fmla="*/ 0 w 1424"/>
                <a:gd name="T19" fmla="*/ 136 h 1434"/>
                <a:gd name="T20" fmla="*/ 3 w 1424"/>
                <a:gd name="T21" fmla="*/ 142 h 1434"/>
                <a:gd name="T22" fmla="*/ 7 w 1424"/>
                <a:gd name="T23" fmla="*/ 149 h 1434"/>
                <a:gd name="T24" fmla="*/ 11 w 1424"/>
                <a:gd name="T25" fmla="*/ 159 h 1434"/>
                <a:gd name="T26" fmla="*/ 17 w 1424"/>
                <a:gd name="T27" fmla="*/ 170 h 1434"/>
                <a:gd name="T28" fmla="*/ 24 w 1424"/>
                <a:gd name="T29" fmla="*/ 180 h 1434"/>
                <a:gd name="T30" fmla="*/ 32 w 1424"/>
                <a:gd name="T31" fmla="*/ 191 h 1434"/>
                <a:gd name="T32" fmla="*/ 42 w 1424"/>
                <a:gd name="T33" fmla="*/ 201 h 1434"/>
                <a:gd name="T34" fmla="*/ 56 w 1424"/>
                <a:gd name="T35" fmla="*/ 213 h 1434"/>
                <a:gd name="T36" fmla="*/ 72 w 1424"/>
                <a:gd name="T37" fmla="*/ 224 h 1434"/>
                <a:gd name="T38" fmla="*/ 87 w 1424"/>
                <a:gd name="T39" fmla="*/ 232 h 1434"/>
                <a:gd name="T40" fmla="*/ 102 w 1424"/>
                <a:gd name="T41" fmla="*/ 237 h 1434"/>
                <a:gd name="T42" fmla="*/ 115 w 1424"/>
                <a:gd name="T43" fmla="*/ 239 h 1434"/>
                <a:gd name="T44" fmla="*/ 126 w 1424"/>
                <a:gd name="T45" fmla="*/ 239 h 1434"/>
                <a:gd name="T46" fmla="*/ 135 w 1424"/>
                <a:gd name="T47" fmla="*/ 239 h 1434"/>
                <a:gd name="T48" fmla="*/ 141 w 1424"/>
                <a:gd name="T49" fmla="*/ 238 h 1434"/>
                <a:gd name="T50" fmla="*/ 146 w 1424"/>
                <a:gd name="T51" fmla="*/ 236 h 1434"/>
                <a:gd name="T52" fmla="*/ 151 w 1424"/>
                <a:gd name="T53" fmla="*/ 233 h 1434"/>
                <a:gd name="T54" fmla="*/ 155 w 1424"/>
                <a:gd name="T55" fmla="*/ 229 h 1434"/>
                <a:gd name="T56" fmla="*/ 159 w 1424"/>
                <a:gd name="T57" fmla="*/ 225 h 1434"/>
                <a:gd name="T58" fmla="*/ 162 w 1424"/>
                <a:gd name="T59" fmla="*/ 220 h 1434"/>
                <a:gd name="T60" fmla="*/ 165 w 1424"/>
                <a:gd name="T61" fmla="*/ 211 h 1434"/>
                <a:gd name="T62" fmla="*/ 168 w 1424"/>
                <a:gd name="T63" fmla="*/ 196 h 1434"/>
                <a:gd name="T64" fmla="*/ 168 w 1424"/>
                <a:gd name="T65" fmla="*/ 183 h 1434"/>
                <a:gd name="T66" fmla="*/ 168 w 1424"/>
                <a:gd name="T67" fmla="*/ 169 h 1434"/>
                <a:gd name="T68" fmla="*/ 168 w 1424"/>
                <a:gd name="T69" fmla="*/ 156 h 1434"/>
                <a:gd name="T70" fmla="*/ 235 w 1424"/>
                <a:gd name="T71" fmla="*/ 85 h 1434"/>
                <a:gd name="T72" fmla="*/ 235 w 1424"/>
                <a:gd name="T73" fmla="*/ 79 h 1434"/>
                <a:gd name="T74" fmla="*/ 230 w 1424"/>
                <a:gd name="T75" fmla="*/ 68 h 1434"/>
                <a:gd name="T76" fmla="*/ 224 w 1424"/>
                <a:gd name="T77" fmla="*/ 58 h 1434"/>
                <a:gd name="T78" fmla="*/ 218 w 1424"/>
                <a:gd name="T79" fmla="*/ 49 h 1434"/>
                <a:gd name="T80" fmla="*/ 210 w 1424"/>
                <a:gd name="T81" fmla="*/ 40 h 1434"/>
                <a:gd name="T82" fmla="*/ 201 w 1424"/>
                <a:gd name="T83" fmla="*/ 31 h 1434"/>
                <a:gd name="T84" fmla="*/ 191 w 1424"/>
                <a:gd name="T85" fmla="*/ 23 h 1434"/>
                <a:gd name="T86" fmla="*/ 180 w 1424"/>
                <a:gd name="T87" fmla="*/ 16 h 1434"/>
                <a:gd name="T88" fmla="*/ 167 w 1424"/>
                <a:gd name="T89" fmla="*/ 10 h 1434"/>
                <a:gd name="T90" fmla="*/ 153 w 1424"/>
                <a:gd name="T91" fmla="*/ 5 h 1434"/>
                <a:gd name="T92" fmla="*/ 138 w 1424"/>
                <a:gd name="T93" fmla="*/ 0 h 143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424"/>
                <a:gd name="T142" fmla="*/ 0 h 1434"/>
                <a:gd name="T143" fmla="*/ 1424 w 1424"/>
                <a:gd name="T144" fmla="*/ 1434 h 143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6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2 h 405"/>
                <a:gd name="T2" fmla="*/ 6 w 129"/>
                <a:gd name="T3" fmla="*/ 48 h 405"/>
                <a:gd name="T4" fmla="*/ 18 w 129"/>
                <a:gd name="T5" fmla="*/ 68 h 405"/>
                <a:gd name="T6" fmla="*/ 21 w 129"/>
                <a:gd name="T7" fmla="*/ 44 h 405"/>
                <a:gd name="T8" fmla="*/ 15 w 129"/>
                <a:gd name="T9" fmla="*/ 0 h 405"/>
                <a:gd name="T10" fmla="*/ 0 w 129"/>
                <a:gd name="T11" fmla="*/ 2 h 4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29"/>
                <a:gd name="T19" fmla="*/ 0 h 405"/>
                <a:gd name="T20" fmla="*/ 129 w 129"/>
                <a:gd name="T21" fmla="*/ 405 h 40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7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47 w 1346"/>
                <a:gd name="T1" fmla="*/ 22 h 883"/>
                <a:gd name="T2" fmla="*/ 37 w 1346"/>
                <a:gd name="T3" fmla="*/ 26 h 883"/>
                <a:gd name="T4" fmla="*/ 29 w 1346"/>
                <a:gd name="T5" fmla="*/ 32 h 883"/>
                <a:gd name="T6" fmla="*/ 22 w 1346"/>
                <a:gd name="T7" fmla="*/ 38 h 883"/>
                <a:gd name="T8" fmla="*/ 19 w 1346"/>
                <a:gd name="T9" fmla="*/ 42 h 883"/>
                <a:gd name="T10" fmla="*/ 12 w 1346"/>
                <a:gd name="T11" fmla="*/ 51 h 883"/>
                <a:gd name="T12" fmla="*/ 5 w 1346"/>
                <a:gd name="T13" fmla="*/ 64 h 883"/>
                <a:gd name="T14" fmla="*/ 1 w 1346"/>
                <a:gd name="T15" fmla="*/ 76 h 883"/>
                <a:gd name="T16" fmla="*/ 0 w 1346"/>
                <a:gd name="T17" fmla="*/ 88 h 883"/>
                <a:gd name="T18" fmla="*/ 2 w 1346"/>
                <a:gd name="T19" fmla="*/ 98 h 883"/>
                <a:gd name="T20" fmla="*/ 6 w 1346"/>
                <a:gd name="T21" fmla="*/ 108 h 883"/>
                <a:gd name="T22" fmla="*/ 12 w 1346"/>
                <a:gd name="T23" fmla="*/ 116 h 883"/>
                <a:gd name="T24" fmla="*/ 21 w 1346"/>
                <a:gd name="T25" fmla="*/ 124 h 883"/>
                <a:gd name="T26" fmla="*/ 31 w 1346"/>
                <a:gd name="T27" fmla="*/ 131 h 883"/>
                <a:gd name="T28" fmla="*/ 42 w 1346"/>
                <a:gd name="T29" fmla="*/ 136 h 883"/>
                <a:gd name="T30" fmla="*/ 53 w 1346"/>
                <a:gd name="T31" fmla="*/ 141 h 883"/>
                <a:gd name="T32" fmla="*/ 66 w 1346"/>
                <a:gd name="T33" fmla="*/ 144 h 883"/>
                <a:gd name="T34" fmla="*/ 79 w 1346"/>
                <a:gd name="T35" fmla="*/ 146 h 883"/>
                <a:gd name="T36" fmla="*/ 92 w 1346"/>
                <a:gd name="T37" fmla="*/ 147 h 883"/>
                <a:gd name="T38" fmla="*/ 104 w 1346"/>
                <a:gd name="T39" fmla="*/ 147 h 883"/>
                <a:gd name="T40" fmla="*/ 116 w 1346"/>
                <a:gd name="T41" fmla="*/ 145 h 883"/>
                <a:gd name="T42" fmla="*/ 130 w 1346"/>
                <a:gd name="T43" fmla="*/ 142 h 883"/>
                <a:gd name="T44" fmla="*/ 144 w 1346"/>
                <a:gd name="T45" fmla="*/ 138 h 883"/>
                <a:gd name="T46" fmla="*/ 157 w 1346"/>
                <a:gd name="T47" fmla="*/ 133 h 883"/>
                <a:gd name="T48" fmla="*/ 169 w 1346"/>
                <a:gd name="T49" fmla="*/ 128 h 883"/>
                <a:gd name="T50" fmla="*/ 179 w 1346"/>
                <a:gd name="T51" fmla="*/ 123 h 883"/>
                <a:gd name="T52" fmla="*/ 189 w 1346"/>
                <a:gd name="T53" fmla="*/ 117 h 883"/>
                <a:gd name="T54" fmla="*/ 197 w 1346"/>
                <a:gd name="T55" fmla="*/ 111 h 883"/>
                <a:gd name="T56" fmla="*/ 204 w 1346"/>
                <a:gd name="T57" fmla="*/ 105 h 883"/>
                <a:gd name="T58" fmla="*/ 210 w 1346"/>
                <a:gd name="T59" fmla="*/ 99 h 883"/>
                <a:gd name="T60" fmla="*/ 215 w 1346"/>
                <a:gd name="T61" fmla="*/ 93 h 883"/>
                <a:gd name="T62" fmla="*/ 218 w 1346"/>
                <a:gd name="T63" fmla="*/ 86 h 883"/>
                <a:gd name="T64" fmla="*/ 221 w 1346"/>
                <a:gd name="T65" fmla="*/ 79 h 883"/>
                <a:gd name="T66" fmla="*/ 223 w 1346"/>
                <a:gd name="T67" fmla="*/ 72 h 883"/>
                <a:gd name="T68" fmla="*/ 224 w 1346"/>
                <a:gd name="T69" fmla="*/ 65 h 883"/>
                <a:gd name="T70" fmla="*/ 224 w 1346"/>
                <a:gd name="T71" fmla="*/ 58 h 883"/>
                <a:gd name="T72" fmla="*/ 223 w 1346"/>
                <a:gd name="T73" fmla="*/ 51 h 883"/>
                <a:gd name="T74" fmla="*/ 222 w 1346"/>
                <a:gd name="T75" fmla="*/ 44 h 883"/>
                <a:gd name="T76" fmla="*/ 220 w 1346"/>
                <a:gd name="T77" fmla="*/ 37 h 883"/>
                <a:gd name="T78" fmla="*/ 217 w 1346"/>
                <a:gd name="T79" fmla="*/ 31 h 883"/>
                <a:gd name="T80" fmla="*/ 213 w 1346"/>
                <a:gd name="T81" fmla="*/ 25 h 883"/>
                <a:gd name="T82" fmla="*/ 209 w 1346"/>
                <a:gd name="T83" fmla="*/ 20 h 883"/>
                <a:gd name="T84" fmla="*/ 205 w 1346"/>
                <a:gd name="T85" fmla="*/ 16 h 883"/>
                <a:gd name="T86" fmla="*/ 200 w 1346"/>
                <a:gd name="T87" fmla="*/ 11 h 883"/>
                <a:gd name="T88" fmla="*/ 194 w 1346"/>
                <a:gd name="T89" fmla="*/ 8 h 883"/>
                <a:gd name="T90" fmla="*/ 188 w 1346"/>
                <a:gd name="T91" fmla="*/ 5 h 883"/>
                <a:gd name="T92" fmla="*/ 182 w 1346"/>
                <a:gd name="T93" fmla="*/ 2 h 883"/>
                <a:gd name="T94" fmla="*/ 175 w 1346"/>
                <a:gd name="T95" fmla="*/ 1 h 883"/>
                <a:gd name="T96" fmla="*/ 168 w 1346"/>
                <a:gd name="T97" fmla="*/ 0 h 883"/>
                <a:gd name="T98" fmla="*/ 161 w 1346"/>
                <a:gd name="T99" fmla="*/ 0 h 883"/>
                <a:gd name="T100" fmla="*/ 154 w 1346"/>
                <a:gd name="T101" fmla="*/ 0 h 883"/>
                <a:gd name="T102" fmla="*/ 146 w 1346"/>
                <a:gd name="T103" fmla="*/ 2 h 883"/>
                <a:gd name="T104" fmla="*/ 139 w 1346"/>
                <a:gd name="T105" fmla="*/ 4 h 883"/>
                <a:gd name="T106" fmla="*/ 125 w 1346"/>
                <a:gd name="T107" fmla="*/ 7 h 883"/>
                <a:gd name="T108" fmla="*/ 104 w 1346"/>
                <a:gd name="T109" fmla="*/ 9 h 883"/>
                <a:gd name="T110" fmla="*/ 88 w 1346"/>
                <a:gd name="T111" fmla="*/ 11 h 883"/>
                <a:gd name="T112" fmla="*/ 77 w 1346"/>
                <a:gd name="T113" fmla="*/ 13 h 883"/>
                <a:gd name="T114" fmla="*/ 66 w 1346"/>
                <a:gd name="T115" fmla="*/ 15 h 883"/>
                <a:gd name="T116" fmla="*/ 56 w 1346"/>
                <a:gd name="T117" fmla="*/ 18 h 883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346"/>
                <a:gd name="T178" fmla="*/ 0 h 883"/>
                <a:gd name="T179" fmla="*/ 1346 w 1346"/>
                <a:gd name="T180" fmla="*/ 883 h 883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8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220 w 1343"/>
                <a:gd name="T1" fmla="*/ 6 h 665"/>
                <a:gd name="T2" fmla="*/ 219 w 1343"/>
                <a:gd name="T3" fmla="*/ 4 h 665"/>
                <a:gd name="T4" fmla="*/ 219 w 1343"/>
                <a:gd name="T5" fmla="*/ 14 h 665"/>
                <a:gd name="T6" fmla="*/ 218 w 1343"/>
                <a:gd name="T7" fmla="*/ 25 h 665"/>
                <a:gd name="T8" fmla="*/ 215 w 1343"/>
                <a:gd name="T9" fmla="*/ 35 h 665"/>
                <a:gd name="T10" fmla="*/ 210 w 1343"/>
                <a:gd name="T11" fmla="*/ 45 h 665"/>
                <a:gd name="T12" fmla="*/ 202 w 1343"/>
                <a:gd name="T13" fmla="*/ 54 h 665"/>
                <a:gd name="T14" fmla="*/ 192 w 1343"/>
                <a:gd name="T15" fmla="*/ 64 h 665"/>
                <a:gd name="T16" fmla="*/ 179 w 1343"/>
                <a:gd name="T17" fmla="*/ 72 h 665"/>
                <a:gd name="T18" fmla="*/ 164 w 1343"/>
                <a:gd name="T19" fmla="*/ 80 h 665"/>
                <a:gd name="T20" fmla="*/ 146 w 1343"/>
                <a:gd name="T21" fmla="*/ 88 h 665"/>
                <a:gd name="T22" fmla="*/ 125 w 1343"/>
                <a:gd name="T23" fmla="*/ 94 h 665"/>
                <a:gd name="T24" fmla="*/ 110 w 1343"/>
                <a:gd name="T25" fmla="*/ 98 h 665"/>
                <a:gd name="T26" fmla="*/ 97 w 1343"/>
                <a:gd name="T27" fmla="*/ 99 h 665"/>
                <a:gd name="T28" fmla="*/ 85 w 1343"/>
                <a:gd name="T29" fmla="*/ 99 h 665"/>
                <a:gd name="T30" fmla="*/ 71 w 1343"/>
                <a:gd name="T31" fmla="*/ 98 h 665"/>
                <a:gd name="T32" fmla="*/ 58 w 1343"/>
                <a:gd name="T33" fmla="*/ 95 h 665"/>
                <a:gd name="T34" fmla="*/ 46 w 1343"/>
                <a:gd name="T35" fmla="*/ 92 h 665"/>
                <a:gd name="T36" fmla="*/ 34 w 1343"/>
                <a:gd name="T37" fmla="*/ 87 h 665"/>
                <a:gd name="T38" fmla="*/ 23 w 1343"/>
                <a:gd name="T39" fmla="*/ 81 h 665"/>
                <a:gd name="T40" fmla="*/ 14 w 1343"/>
                <a:gd name="T41" fmla="*/ 74 h 665"/>
                <a:gd name="T42" fmla="*/ 6 w 1343"/>
                <a:gd name="T43" fmla="*/ 66 h 665"/>
                <a:gd name="T44" fmla="*/ 0 w 1343"/>
                <a:gd name="T45" fmla="*/ 57 h 665"/>
                <a:gd name="T46" fmla="*/ 4 w 1343"/>
                <a:gd name="T47" fmla="*/ 68 h 665"/>
                <a:gd name="T48" fmla="*/ 10 w 1343"/>
                <a:gd name="T49" fmla="*/ 78 h 665"/>
                <a:gd name="T50" fmla="*/ 19 w 1343"/>
                <a:gd name="T51" fmla="*/ 87 h 665"/>
                <a:gd name="T52" fmla="*/ 30 w 1343"/>
                <a:gd name="T53" fmla="*/ 94 h 665"/>
                <a:gd name="T54" fmla="*/ 42 w 1343"/>
                <a:gd name="T55" fmla="*/ 101 h 665"/>
                <a:gd name="T56" fmla="*/ 56 w 1343"/>
                <a:gd name="T57" fmla="*/ 105 h 665"/>
                <a:gd name="T58" fmla="*/ 70 w 1343"/>
                <a:gd name="T59" fmla="*/ 109 h 665"/>
                <a:gd name="T60" fmla="*/ 85 w 1343"/>
                <a:gd name="T61" fmla="*/ 111 h 665"/>
                <a:gd name="T62" fmla="*/ 99 w 1343"/>
                <a:gd name="T63" fmla="*/ 111 h 665"/>
                <a:gd name="T64" fmla="*/ 113 w 1343"/>
                <a:gd name="T65" fmla="*/ 110 h 665"/>
                <a:gd name="T66" fmla="*/ 129 w 1343"/>
                <a:gd name="T67" fmla="*/ 106 h 665"/>
                <a:gd name="T68" fmla="*/ 150 w 1343"/>
                <a:gd name="T69" fmla="*/ 99 h 665"/>
                <a:gd name="T70" fmla="*/ 168 w 1343"/>
                <a:gd name="T71" fmla="*/ 92 h 665"/>
                <a:gd name="T72" fmla="*/ 183 w 1343"/>
                <a:gd name="T73" fmla="*/ 84 h 665"/>
                <a:gd name="T74" fmla="*/ 196 w 1343"/>
                <a:gd name="T75" fmla="*/ 75 h 665"/>
                <a:gd name="T76" fmla="*/ 206 w 1343"/>
                <a:gd name="T77" fmla="*/ 66 h 665"/>
                <a:gd name="T78" fmla="*/ 214 w 1343"/>
                <a:gd name="T79" fmla="*/ 56 h 665"/>
                <a:gd name="T80" fmla="*/ 219 w 1343"/>
                <a:gd name="T81" fmla="*/ 46 h 665"/>
                <a:gd name="T82" fmla="*/ 222 w 1343"/>
                <a:gd name="T83" fmla="*/ 36 h 665"/>
                <a:gd name="T84" fmla="*/ 223 w 1343"/>
                <a:gd name="T85" fmla="*/ 26 h 665"/>
                <a:gd name="T86" fmla="*/ 222 w 1343"/>
                <a:gd name="T87" fmla="*/ 15 h 665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343"/>
                <a:gd name="T133" fmla="*/ 0 h 665"/>
                <a:gd name="T134" fmla="*/ 1343 w 1343"/>
                <a:gd name="T135" fmla="*/ 665 h 665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19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3 w 1022"/>
                <a:gd name="T1" fmla="*/ 46 h 1494"/>
                <a:gd name="T2" fmla="*/ 1 w 1022"/>
                <a:gd name="T3" fmla="*/ 52 h 1494"/>
                <a:gd name="T4" fmla="*/ 0 w 1022"/>
                <a:gd name="T5" fmla="*/ 58 h 1494"/>
                <a:gd name="T6" fmla="*/ 0 w 1022"/>
                <a:gd name="T7" fmla="*/ 61 h 1494"/>
                <a:gd name="T8" fmla="*/ 1 w 1022"/>
                <a:gd name="T9" fmla="*/ 66 h 1494"/>
                <a:gd name="T10" fmla="*/ 3 w 1022"/>
                <a:gd name="T11" fmla="*/ 73 h 1494"/>
                <a:gd name="T12" fmla="*/ 7 w 1022"/>
                <a:gd name="T13" fmla="*/ 80 h 1494"/>
                <a:gd name="T14" fmla="*/ 13 w 1022"/>
                <a:gd name="T15" fmla="*/ 87 h 1494"/>
                <a:gd name="T16" fmla="*/ 20 w 1022"/>
                <a:gd name="T17" fmla="*/ 94 h 1494"/>
                <a:gd name="T18" fmla="*/ 27 w 1022"/>
                <a:gd name="T19" fmla="*/ 100 h 1494"/>
                <a:gd name="T20" fmla="*/ 42 w 1022"/>
                <a:gd name="T21" fmla="*/ 112 h 1494"/>
                <a:gd name="T22" fmla="*/ 62 w 1022"/>
                <a:gd name="T23" fmla="*/ 228 h 1494"/>
                <a:gd name="T24" fmla="*/ 64 w 1022"/>
                <a:gd name="T25" fmla="*/ 232 h 1494"/>
                <a:gd name="T26" fmla="*/ 67 w 1022"/>
                <a:gd name="T27" fmla="*/ 235 h 1494"/>
                <a:gd name="T28" fmla="*/ 71 w 1022"/>
                <a:gd name="T29" fmla="*/ 240 h 1494"/>
                <a:gd name="T30" fmla="*/ 77 w 1022"/>
                <a:gd name="T31" fmla="*/ 244 h 1494"/>
                <a:gd name="T32" fmla="*/ 81 w 1022"/>
                <a:gd name="T33" fmla="*/ 246 h 1494"/>
                <a:gd name="T34" fmla="*/ 85 w 1022"/>
                <a:gd name="T35" fmla="*/ 247 h 1494"/>
                <a:gd name="T36" fmla="*/ 90 w 1022"/>
                <a:gd name="T37" fmla="*/ 248 h 1494"/>
                <a:gd name="T38" fmla="*/ 95 w 1022"/>
                <a:gd name="T39" fmla="*/ 249 h 1494"/>
                <a:gd name="T40" fmla="*/ 102 w 1022"/>
                <a:gd name="T41" fmla="*/ 249 h 1494"/>
                <a:gd name="T42" fmla="*/ 108 w 1022"/>
                <a:gd name="T43" fmla="*/ 249 h 1494"/>
                <a:gd name="T44" fmla="*/ 115 w 1022"/>
                <a:gd name="T45" fmla="*/ 248 h 1494"/>
                <a:gd name="T46" fmla="*/ 121 w 1022"/>
                <a:gd name="T47" fmla="*/ 246 h 1494"/>
                <a:gd name="T48" fmla="*/ 127 w 1022"/>
                <a:gd name="T49" fmla="*/ 245 h 1494"/>
                <a:gd name="T50" fmla="*/ 133 w 1022"/>
                <a:gd name="T51" fmla="*/ 243 h 1494"/>
                <a:gd name="T52" fmla="*/ 138 w 1022"/>
                <a:gd name="T53" fmla="*/ 241 h 1494"/>
                <a:gd name="T54" fmla="*/ 142 w 1022"/>
                <a:gd name="T55" fmla="*/ 238 h 1494"/>
                <a:gd name="T56" fmla="*/ 150 w 1022"/>
                <a:gd name="T57" fmla="*/ 233 h 1494"/>
                <a:gd name="T58" fmla="*/ 156 w 1022"/>
                <a:gd name="T59" fmla="*/ 227 h 1494"/>
                <a:gd name="T60" fmla="*/ 160 w 1022"/>
                <a:gd name="T61" fmla="*/ 222 h 1494"/>
                <a:gd name="T62" fmla="*/ 162 w 1022"/>
                <a:gd name="T63" fmla="*/ 216 h 1494"/>
                <a:gd name="T64" fmla="*/ 163 w 1022"/>
                <a:gd name="T65" fmla="*/ 211 h 1494"/>
                <a:gd name="T66" fmla="*/ 152 w 1022"/>
                <a:gd name="T67" fmla="*/ 83 h 1494"/>
                <a:gd name="T68" fmla="*/ 160 w 1022"/>
                <a:gd name="T69" fmla="*/ 74 h 1494"/>
                <a:gd name="T70" fmla="*/ 164 w 1022"/>
                <a:gd name="T71" fmla="*/ 68 h 1494"/>
                <a:gd name="T72" fmla="*/ 167 w 1022"/>
                <a:gd name="T73" fmla="*/ 62 h 1494"/>
                <a:gd name="T74" fmla="*/ 169 w 1022"/>
                <a:gd name="T75" fmla="*/ 57 h 1494"/>
                <a:gd name="T76" fmla="*/ 170 w 1022"/>
                <a:gd name="T77" fmla="*/ 50 h 1494"/>
                <a:gd name="T78" fmla="*/ 171 w 1022"/>
                <a:gd name="T79" fmla="*/ 44 h 1494"/>
                <a:gd name="T80" fmla="*/ 170 w 1022"/>
                <a:gd name="T81" fmla="*/ 37 h 1494"/>
                <a:gd name="T82" fmla="*/ 169 w 1022"/>
                <a:gd name="T83" fmla="*/ 30 h 1494"/>
                <a:gd name="T84" fmla="*/ 166 w 1022"/>
                <a:gd name="T85" fmla="*/ 23 h 1494"/>
                <a:gd name="T86" fmla="*/ 161 w 1022"/>
                <a:gd name="T87" fmla="*/ 16 h 1494"/>
                <a:gd name="T88" fmla="*/ 154 w 1022"/>
                <a:gd name="T89" fmla="*/ 9 h 1494"/>
                <a:gd name="T90" fmla="*/ 148 w 1022"/>
                <a:gd name="T91" fmla="*/ 4 h 1494"/>
                <a:gd name="T92" fmla="*/ 144 w 1022"/>
                <a:gd name="T93" fmla="*/ 2 h 1494"/>
                <a:gd name="T94" fmla="*/ 138 w 1022"/>
                <a:gd name="T95" fmla="*/ 1 h 1494"/>
                <a:gd name="T96" fmla="*/ 131 w 1022"/>
                <a:gd name="T97" fmla="*/ 0 h 1494"/>
                <a:gd name="T98" fmla="*/ 124 w 1022"/>
                <a:gd name="T99" fmla="*/ 0 h 1494"/>
                <a:gd name="T100" fmla="*/ 115 w 1022"/>
                <a:gd name="T101" fmla="*/ 1 h 1494"/>
                <a:gd name="T102" fmla="*/ 102 w 1022"/>
                <a:gd name="T103" fmla="*/ 2 h 1494"/>
                <a:gd name="T104" fmla="*/ 84 w 1022"/>
                <a:gd name="T105" fmla="*/ 5 h 1494"/>
                <a:gd name="T106" fmla="*/ 66 w 1022"/>
                <a:gd name="T107" fmla="*/ 9 h 1494"/>
                <a:gd name="T108" fmla="*/ 50 w 1022"/>
                <a:gd name="T109" fmla="*/ 13 h 1494"/>
                <a:gd name="T110" fmla="*/ 38 w 1022"/>
                <a:gd name="T111" fmla="*/ 17 h 1494"/>
                <a:gd name="T112" fmla="*/ 28 w 1022"/>
                <a:gd name="T113" fmla="*/ 21 h 1494"/>
                <a:gd name="T114" fmla="*/ 19 w 1022"/>
                <a:gd name="T115" fmla="*/ 27 h 1494"/>
                <a:gd name="T116" fmla="*/ 12 w 1022"/>
                <a:gd name="T117" fmla="*/ 33 h 1494"/>
                <a:gd name="T118" fmla="*/ 7 w 1022"/>
                <a:gd name="T119" fmla="*/ 39 h 149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022"/>
                <a:gd name="T181" fmla="*/ 0 h 1494"/>
                <a:gd name="T182" fmla="*/ 1022 w 1022"/>
                <a:gd name="T183" fmla="*/ 1494 h 149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0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121 w 900"/>
                <a:gd name="T1" fmla="*/ 221 h 1385"/>
                <a:gd name="T2" fmla="*/ 115 w 900"/>
                <a:gd name="T3" fmla="*/ 221 h 1385"/>
                <a:gd name="T4" fmla="*/ 109 w 900"/>
                <a:gd name="T5" fmla="*/ 220 h 1385"/>
                <a:gd name="T6" fmla="*/ 104 w 900"/>
                <a:gd name="T7" fmla="*/ 219 h 1385"/>
                <a:gd name="T8" fmla="*/ 100 w 900"/>
                <a:gd name="T9" fmla="*/ 218 h 1385"/>
                <a:gd name="T10" fmla="*/ 96 w 900"/>
                <a:gd name="T11" fmla="*/ 216 h 1385"/>
                <a:gd name="T12" fmla="*/ 91 w 900"/>
                <a:gd name="T13" fmla="*/ 214 h 1385"/>
                <a:gd name="T14" fmla="*/ 86 w 900"/>
                <a:gd name="T15" fmla="*/ 209 h 1385"/>
                <a:gd name="T16" fmla="*/ 82 w 900"/>
                <a:gd name="T17" fmla="*/ 205 h 1385"/>
                <a:gd name="T18" fmla="*/ 79 w 900"/>
                <a:gd name="T19" fmla="*/ 200 h 1385"/>
                <a:gd name="T20" fmla="*/ 62 w 900"/>
                <a:gd name="T21" fmla="*/ 86 h 1385"/>
                <a:gd name="T22" fmla="*/ 37 w 900"/>
                <a:gd name="T23" fmla="*/ 66 h 1385"/>
                <a:gd name="T24" fmla="*/ 30 w 900"/>
                <a:gd name="T25" fmla="*/ 59 h 1385"/>
                <a:gd name="T26" fmla="*/ 24 w 900"/>
                <a:gd name="T27" fmla="*/ 52 h 1385"/>
                <a:gd name="T28" fmla="*/ 21 w 900"/>
                <a:gd name="T29" fmla="*/ 45 h 1385"/>
                <a:gd name="T30" fmla="*/ 18 w 900"/>
                <a:gd name="T31" fmla="*/ 38 h 1385"/>
                <a:gd name="T32" fmla="*/ 17 w 900"/>
                <a:gd name="T33" fmla="*/ 32 h 1385"/>
                <a:gd name="T34" fmla="*/ 17 w 900"/>
                <a:gd name="T35" fmla="*/ 29 h 1385"/>
                <a:gd name="T36" fmla="*/ 18 w 900"/>
                <a:gd name="T37" fmla="*/ 24 h 1385"/>
                <a:gd name="T38" fmla="*/ 20 w 900"/>
                <a:gd name="T39" fmla="*/ 18 h 1385"/>
                <a:gd name="T40" fmla="*/ 23 w 900"/>
                <a:gd name="T41" fmla="*/ 12 h 1385"/>
                <a:gd name="T42" fmla="*/ 26 w 900"/>
                <a:gd name="T43" fmla="*/ 9 h 1385"/>
                <a:gd name="T44" fmla="*/ 29 w 900"/>
                <a:gd name="T45" fmla="*/ 5 h 1385"/>
                <a:gd name="T46" fmla="*/ 33 w 900"/>
                <a:gd name="T47" fmla="*/ 2 h 1385"/>
                <a:gd name="T48" fmla="*/ 34 w 900"/>
                <a:gd name="T49" fmla="*/ 0 h 1385"/>
                <a:gd name="T50" fmla="*/ 28 w 900"/>
                <a:gd name="T51" fmla="*/ 3 h 1385"/>
                <a:gd name="T52" fmla="*/ 19 w 900"/>
                <a:gd name="T53" fmla="*/ 9 h 1385"/>
                <a:gd name="T54" fmla="*/ 12 w 900"/>
                <a:gd name="T55" fmla="*/ 15 h 1385"/>
                <a:gd name="T56" fmla="*/ 7 w 900"/>
                <a:gd name="T57" fmla="*/ 21 h 1385"/>
                <a:gd name="T58" fmla="*/ 3 w 900"/>
                <a:gd name="T59" fmla="*/ 28 h 1385"/>
                <a:gd name="T60" fmla="*/ 1 w 900"/>
                <a:gd name="T61" fmla="*/ 34 h 1385"/>
                <a:gd name="T62" fmla="*/ 0 w 900"/>
                <a:gd name="T63" fmla="*/ 39 h 1385"/>
                <a:gd name="T64" fmla="*/ 0 w 900"/>
                <a:gd name="T65" fmla="*/ 43 h 1385"/>
                <a:gd name="T66" fmla="*/ 1 w 900"/>
                <a:gd name="T67" fmla="*/ 48 h 1385"/>
                <a:gd name="T68" fmla="*/ 3 w 900"/>
                <a:gd name="T69" fmla="*/ 55 h 1385"/>
                <a:gd name="T70" fmla="*/ 7 w 900"/>
                <a:gd name="T71" fmla="*/ 62 h 1385"/>
                <a:gd name="T72" fmla="*/ 13 w 900"/>
                <a:gd name="T73" fmla="*/ 69 h 1385"/>
                <a:gd name="T74" fmla="*/ 20 w 900"/>
                <a:gd name="T75" fmla="*/ 76 h 1385"/>
                <a:gd name="T76" fmla="*/ 27 w 900"/>
                <a:gd name="T77" fmla="*/ 82 h 1385"/>
                <a:gd name="T78" fmla="*/ 42 w 900"/>
                <a:gd name="T79" fmla="*/ 94 h 1385"/>
                <a:gd name="T80" fmla="*/ 62 w 900"/>
                <a:gd name="T81" fmla="*/ 210 h 1385"/>
                <a:gd name="T82" fmla="*/ 64 w 900"/>
                <a:gd name="T83" fmla="*/ 214 h 1385"/>
                <a:gd name="T84" fmla="*/ 66 w 900"/>
                <a:gd name="T85" fmla="*/ 217 h 1385"/>
                <a:gd name="T86" fmla="*/ 71 w 900"/>
                <a:gd name="T87" fmla="*/ 222 h 1385"/>
                <a:gd name="T88" fmla="*/ 77 w 900"/>
                <a:gd name="T89" fmla="*/ 226 h 1385"/>
                <a:gd name="T90" fmla="*/ 80 w 900"/>
                <a:gd name="T91" fmla="*/ 228 h 1385"/>
                <a:gd name="T92" fmla="*/ 85 w 900"/>
                <a:gd name="T93" fmla="*/ 229 h 1385"/>
                <a:gd name="T94" fmla="*/ 90 w 900"/>
                <a:gd name="T95" fmla="*/ 230 h 1385"/>
                <a:gd name="T96" fmla="*/ 95 w 900"/>
                <a:gd name="T97" fmla="*/ 231 h 1385"/>
                <a:gd name="T98" fmla="*/ 101 w 900"/>
                <a:gd name="T99" fmla="*/ 231 h 1385"/>
                <a:gd name="T100" fmla="*/ 108 w 900"/>
                <a:gd name="T101" fmla="*/ 231 h 1385"/>
                <a:gd name="T102" fmla="*/ 115 w 900"/>
                <a:gd name="T103" fmla="*/ 230 h 1385"/>
                <a:gd name="T104" fmla="*/ 121 w 900"/>
                <a:gd name="T105" fmla="*/ 228 h 1385"/>
                <a:gd name="T106" fmla="*/ 128 w 900"/>
                <a:gd name="T107" fmla="*/ 226 h 1385"/>
                <a:gd name="T108" fmla="*/ 133 w 900"/>
                <a:gd name="T109" fmla="*/ 224 h 1385"/>
                <a:gd name="T110" fmla="*/ 138 w 900"/>
                <a:gd name="T111" fmla="*/ 222 h 1385"/>
                <a:gd name="T112" fmla="*/ 142 w 900"/>
                <a:gd name="T113" fmla="*/ 220 h 1385"/>
                <a:gd name="T114" fmla="*/ 150 w 900"/>
                <a:gd name="T115" fmla="*/ 214 h 1385"/>
                <a:gd name="T116" fmla="*/ 145 w 900"/>
                <a:gd name="T117" fmla="*/ 216 h 1385"/>
                <a:gd name="T118" fmla="*/ 139 w 900"/>
                <a:gd name="T119" fmla="*/ 218 h 1385"/>
                <a:gd name="T120" fmla="*/ 132 w 900"/>
                <a:gd name="T121" fmla="*/ 219 h 1385"/>
                <a:gd name="T122" fmla="*/ 125 w 900"/>
                <a:gd name="T123" fmla="*/ 220 h 138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00"/>
                <a:gd name="T187" fmla="*/ 0 h 1385"/>
                <a:gd name="T188" fmla="*/ 900 w 900"/>
                <a:gd name="T189" fmla="*/ 1385 h 1385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1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150 w 900"/>
                <a:gd name="T1" fmla="*/ 29 h 493"/>
                <a:gd name="T2" fmla="*/ 150 w 900"/>
                <a:gd name="T3" fmla="*/ 33 h 493"/>
                <a:gd name="T4" fmla="*/ 149 w 900"/>
                <a:gd name="T5" fmla="*/ 37 h 493"/>
                <a:gd name="T6" fmla="*/ 148 w 900"/>
                <a:gd name="T7" fmla="*/ 41 h 493"/>
                <a:gd name="T8" fmla="*/ 146 w 900"/>
                <a:gd name="T9" fmla="*/ 45 h 493"/>
                <a:gd name="T10" fmla="*/ 143 w 900"/>
                <a:gd name="T11" fmla="*/ 49 h 493"/>
                <a:gd name="T12" fmla="*/ 139 w 900"/>
                <a:gd name="T13" fmla="*/ 53 h 493"/>
                <a:gd name="T14" fmla="*/ 135 w 900"/>
                <a:gd name="T15" fmla="*/ 57 h 493"/>
                <a:gd name="T16" fmla="*/ 131 w 900"/>
                <a:gd name="T17" fmla="*/ 60 h 493"/>
                <a:gd name="T18" fmla="*/ 126 w 900"/>
                <a:gd name="T19" fmla="*/ 64 h 493"/>
                <a:gd name="T20" fmla="*/ 120 w 900"/>
                <a:gd name="T21" fmla="*/ 67 h 493"/>
                <a:gd name="T22" fmla="*/ 114 w 900"/>
                <a:gd name="T23" fmla="*/ 70 h 493"/>
                <a:gd name="T24" fmla="*/ 108 w 900"/>
                <a:gd name="T25" fmla="*/ 73 h 493"/>
                <a:gd name="T26" fmla="*/ 101 w 900"/>
                <a:gd name="T27" fmla="*/ 75 h 493"/>
                <a:gd name="T28" fmla="*/ 94 w 900"/>
                <a:gd name="T29" fmla="*/ 77 h 493"/>
                <a:gd name="T30" fmla="*/ 86 w 900"/>
                <a:gd name="T31" fmla="*/ 79 h 493"/>
                <a:gd name="T32" fmla="*/ 78 w 900"/>
                <a:gd name="T33" fmla="*/ 80 h 493"/>
                <a:gd name="T34" fmla="*/ 71 w 900"/>
                <a:gd name="T35" fmla="*/ 81 h 493"/>
                <a:gd name="T36" fmla="*/ 63 w 900"/>
                <a:gd name="T37" fmla="*/ 82 h 493"/>
                <a:gd name="T38" fmla="*/ 56 w 900"/>
                <a:gd name="T39" fmla="*/ 82 h 493"/>
                <a:gd name="T40" fmla="*/ 49 w 900"/>
                <a:gd name="T41" fmla="*/ 82 h 493"/>
                <a:gd name="T42" fmla="*/ 43 w 900"/>
                <a:gd name="T43" fmla="*/ 81 h 493"/>
                <a:gd name="T44" fmla="*/ 36 w 900"/>
                <a:gd name="T45" fmla="*/ 80 h 493"/>
                <a:gd name="T46" fmla="*/ 30 w 900"/>
                <a:gd name="T47" fmla="*/ 79 h 493"/>
                <a:gd name="T48" fmla="*/ 25 w 900"/>
                <a:gd name="T49" fmla="*/ 77 h 493"/>
                <a:gd name="T50" fmla="*/ 20 w 900"/>
                <a:gd name="T51" fmla="*/ 75 h 493"/>
                <a:gd name="T52" fmla="*/ 15 w 900"/>
                <a:gd name="T53" fmla="*/ 73 h 493"/>
                <a:gd name="T54" fmla="*/ 11 w 900"/>
                <a:gd name="T55" fmla="*/ 70 h 493"/>
                <a:gd name="T56" fmla="*/ 7 w 900"/>
                <a:gd name="T57" fmla="*/ 67 h 493"/>
                <a:gd name="T58" fmla="*/ 5 w 900"/>
                <a:gd name="T59" fmla="*/ 64 h 493"/>
                <a:gd name="T60" fmla="*/ 2 w 900"/>
                <a:gd name="T61" fmla="*/ 61 h 493"/>
                <a:gd name="T62" fmla="*/ 1 w 900"/>
                <a:gd name="T63" fmla="*/ 57 h 493"/>
                <a:gd name="T64" fmla="*/ 0 w 900"/>
                <a:gd name="T65" fmla="*/ 53 h 493"/>
                <a:gd name="T66" fmla="*/ 0 w 900"/>
                <a:gd name="T67" fmla="*/ 49 h 493"/>
                <a:gd name="T68" fmla="*/ 1 w 900"/>
                <a:gd name="T69" fmla="*/ 45 h 493"/>
                <a:gd name="T70" fmla="*/ 3 w 900"/>
                <a:gd name="T71" fmla="*/ 41 h 493"/>
                <a:gd name="T72" fmla="*/ 5 w 900"/>
                <a:gd name="T73" fmla="*/ 37 h 493"/>
                <a:gd name="T74" fmla="*/ 8 w 900"/>
                <a:gd name="T75" fmla="*/ 33 h 493"/>
                <a:gd name="T76" fmla="*/ 11 w 900"/>
                <a:gd name="T77" fmla="*/ 29 h 493"/>
                <a:gd name="T78" fmla="*/ 15 w 900"/>
                <a:gd name="T79" fmla="*/ 25 h 493"/>
                <a:gd name="T80" fmla="*/ 20 w 900"/>
                <a:gd name="T81" fmla="*/ 22 h 493"/>
                <a:gd name="T82" fmla="*/ 25 w 900"/>
                <a:gd name="T83" fmla="*/ 18 h 493"/>
                <a:gd name="T84" fmla="*/ 33 w 900"/>
                <a:gd name="T85" fmla="*/ 14 h 493"/>
                <a:gd name="T86" fmla="*/ 43 w 900"/>
                <a:gd name="T87" fmla="*/ 9 h 493"/>
                <a:gd name="T88" fmla="*/ 49 w 900"/>
                <a:gd name="T89" fmla="*/ 7 h 493"/>
                <a:gd name="T90" fmla="*/ 57 w 900"/>
                <a:gd name="T91" fmla="*/ 5 h 493"/>
                <a:gd name="T92" fmla="*/ 64 w 900"/>
                <a:gd name="T93" fmla="*/ 3 h 493"/>
                <a:gd name="T94" fmla="*/ 72 w 900"/>
                <a:gd name="T95" fmla="*/ 2 h 493"/>
                <a:gd name="T96" fmla="*/ 79 w 900"/>
                <a:gd name="T97" fmla="*/ 1 h 493"/>
                <a:gd name="T98" fmla="*/ 87 w 900"/>
                <a:gd name="T99" fmla="*/ 0 h 493"/>
                <a:gd name="T100" fmla="*/ 94 w 900"/>
                <a:gd name="T101" fmla="*/ 0 h 493"/>
                <a:gd name="T102" fmla="*/ 101 w 900"/>
                <a:gd name="T103" fmla="*/ 0 h 493"/>
                <a:gd name="T104" fmla="*/ 108 w 900"/>
                <a:gd name="T105" fmla="*/ 1 h 493"/>
                <a:gd name="T106" fmla="*/ 114 w 900"/>
                <a:gd name="T107" fmla="*/ 2 h 493"/>
                <a:gd name="T108" fmla="*/ 120 w 900"/>
                <a:gd name="T109" fmla="*/ 3 h 493"/>
                <a:gd name="T110" fmla="*/ 126 w 900"/>
                <a:gd name="T111" fmla="*/ 5 h 493"/>
                <a:gd name="T112" fmla="*/ 131 w 900"/>
                <a:gd name="T113" fmla="*/ 7 h 493"/>
                <a:gd name="T114" fmla="*/ 135 w 900"/>
                <a:gd name="T115" fmla="*/ 9 h 493"/>
                <a:gd name="T116" fmla="*/ 139 w 900"/>
                <a:gd name="T117" fmla="*/ 12 h 493"/>
                <a:gd name="T118" fmla="*/ 143 w 900"/>
                <a:gd name="T119" fmla="*/ 15 h 493"/>
                <a:gd name="T120" fmla="*/ 146 w 900"/>
                <a:gd name="T121" fmla="*/ 18 h 493"/>
                <a:gd name="T122" fmla="*/ 148 w 900"/>
                <a:gd name="T123" fmla="*/ 21 h 493"/>
                <a:gd name="T124" fmla="*/ 149 w 900"/>
                <a:gd name="T125" fmla="*/ 25 h 4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00"/>
                <a:gd name="T190" fmla="*/ 0 h 493"/>
                <a:gd name="T191" fmla="*/ 900 w 900"/>
                <a:gd name="T192" fmla="*/ 493 h 4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2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68 w 487"/>
                <a:gd name="T1" fmla="*/ 2 h 416"/>
                <a:gd name="T2" fmla="*/ 66 w 487"/>
                <a:gd name="T3" fmla="*/ 4 h 416"/>
                <a:gd name="T4" fmla="*/ 62 w 487"/>
                <a:gd name="T5" fmla="*/ 9 h 416"/>
                <a:gd name="T6" fmla="*/ 58 w 487"/>
                <a:gd name="T7" fmla="*/ 17 h 416"/>
                <a:gd name="T8" fmla="*/ 54 w 487"/>
                <a:gd name="T9" fmla="*/ 25 h 416"/>
                <a:gd name="T10" fmla="*/ 51 w 487"/>
                <a:gd name="T11" fmla="*/ 30 h 416"/>
                <a:gd name="T12" fmla="*/ 47 w 487"/>
                <a:gd name="T13" fmla="*/ 34 h 416"/>
                <a:gd name="T14" fmla="*/ 43 w 487"/>
                <a:gd name="T15" fmla="*/ 38 h 416"/>
                <a:gd name="T16" fmla="*/ 38 w 487"/>
                <a:gd name="T17" fmla="*/ 42 h 416"/>
                <a:gd name="T18" fmla="*/ 34 w 487"/>
                <a:gd name="T19" fmla="*/ 45 h 416"/>
                <a:gd name="T20" fmla="*/ 28 w 487"/>
                <a:gd name="T21" fmla="*/ 49 h 416"/>
                <a:gd name="T22" fmla="*/ 23 w 487"/>
                <a:gd name="T23" fmla="*/ 51 h 416"/>
                <a:gd name="T24" fmla="*/ 17 w 487"/>
                <a:gd name="T25" fmla="*/ 53 h 416"/>
                <a:gd name="T26" fmla="*/ 11 w 487"/>
                <a:gd name="T27" fmla="*/ 55 h 416"/>
                <a:gd name="T28" fmla="*/ 7 w 487"/>
                <a:gd name="T29" fmla="*/ 56 h 416"/>
                <a:gd name="T30" fmla="*/ 3 w 487"/>
                <a:gd name="T31" fmla="*/ 58 h 416"/>
                <a:gd name="T32" fmla="*/ 1 w 487"/>
                <a:gd name="T33" fmla="*/ 60 h 416"/>
                <a:gd name="T34" fmla="*/ 0 w 487"/>
                <a:gd name="T35" fmla="*/ 62 h 416"/>
                <a:gd name="T36" fmla="*/ 0 w 487"/>
                <a:gd name="T37" fmla="*/ 64 h 416"/>
                <a:gd name="T38" fmla="*/ 3 w 487"/>
                <a:gd name="T39" fmla="*/ 65 h 416"/>
                <a:gd name="T40" fmla="*/ 7 w 487"/>
                <a:gd name="T41" fmla="*/ 67 h 416"/>
                <a:gd name="T42" fmla="*/ 12 w 487"/>
                <a:gd name="T43" fmla="*/ 69 h 416"/>
                <a:gd name="T44" fmla="*/ 16 w 487"/>
                <a:gd name="T45" fmla="*/ 70 h 416"/>
                <a:gd name="T46" fmla="*/ 21 w 487"/>
                <a:gd name="T47" fmla="*/ 70 h 416"/>
                <a:gd name="T48" fmla="*/ 26 w 487"/>
                <a:gd name="T49" fmla="*/ 70 h 416"/>
                <a:gd name="T50" fmla="*/ 30 w 487"/>
                <a:gd name="T51" fmla="*/ 68 h 416"/>
                <a:gd name="T52" fmla="*/ 35 w 487"/>
                <a:gd name="T53" fmla="*/ 67 h 416"/>
                <a:gd name="T54" fmla="*/ 42 w 487"/>
                <a:gd name="T55" fmla="*/ 64 h 416"/>
                <a:gd name="T56" fmla="*/ 51 w 487"/>
                <a:gd name="T57" fmla="*/ 58 h 416"/>
                <a:gd name="T58" fmla="*/ 59 w 487"/>
                <a:gd name="T59" fmla="*/ 52 h 416"/>
                <a:gd name="T60" fmla="*/ 66 w 487"/>
                <a:gd name="T61" fmla="*/ 45 h 416"/>
                <a:gd name="T62" fmla="*/ 72 w 487"/>
                <a:gd name="T63" fmla="*/ 38 h 416"/>
                <a:gd name="T64" fmla="*/ 76 w 487"/>
                <a:gd name="T65" fmla="*/ 32 h 416"/>
                <a:gd name="T66" fmla="*/ 80 w 487"/>
                <a:gd name="T67" fmla="*/ 24 h 416"/>
                <a:gd name="T68" fmla="*/ 81 w 487"/>
                <a:gd name="T69" fmla="*/ 19 h 416"/>
                <a:gd name="T70" fmla="*/ 82 w 487"/>
                <a:gd name="T71" fmla="*/ 14 h 416"/>
                <a:gd name="T72" fmla="*/ 82 w 487"/>
                <a:gd name="T73" fmla="*/ 11 h 416"/>
                <a:gd name="T74" fmla="*/ 80 w 487"/>
                <a:gd name="T75" fmla="*/ 7 h 416"/>
                <a:gd name="T76" fmla="*/ 78 w 487"/>
                <a:gd name="T77" fmla="*/ 4 h 416"/>
                <a:gd name="T78" fmla="*/ 75 w 487"/>
                <a:gd name="T79" fmla="*/ 1 h 416"/>
                <a:gd name="T80" fmla="*/ 73 w 487"/>
                <a:gd name="T81" fmla="*/ 0 h 416"/>
                <a:gd name="T82" fmla="*/ 71 w 487"/>
                <a:gd name="T83" fmla="*/ 0 h 41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487"/>
                <a:gd name="T127" fmla="*/ 0 h 416"/>
                <a:gd name="T128" fmla="*/ 487 w 487"/>
                <a:gd name="T129" fmla="*/ 416 h 41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23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14 h 824"/>
                <a:gd name="T2" fmla="*/ 25 w 246"/>
                <a:gd name="T3" fmla="*/ 136 h 824"/>
                <a:gd name="T4" fmla="*/ 25 w 246"/>
                <a:gd name="T5" fmla="*/ 137 h 824"/>
                <a:gd name="T6" fmla="*/ 27 w 246"/>
                <a:gd name="T7" fmla="*/ 137 h 824"/>
                <a:gd name="T8" fmla="*/ 29 w 246"/>
                <a:gd name="T9" fmla="*/ 137 h 824"/>
                <a:gd name="T10" fmla="*/ 30 w 246"/>
                <a:gd name="T11" fmla="*/ 137 h 824"/>
                <a:gd name="T12" fmla="*/ 32 w 246"/>
                <a:gd name="T13" fmla="*/ 137 h 824"/>
                <a:gd name="T14" fmla="*/ 33 w 246"/>
                <a:gd name="T15" fmla="*/ 136 h 824"/>
                <a:gd name="T16" fmla="*/ 35 w 246"/>
                <a:gd name="T17" fmla="*/ 136 h 824"/>
                <a:gd name="T18" fmla="*/ 36 w 246"/>
                <a:gd name="T19" fmla="*/ 134 h 824"/>
                <a:gd name="T20" fmla="*/ 37 w 246"/>
                <a:gd name="T21" fmla="*/ 134 h 824"/>
                <a:gd name="T22" fmla="*/ 38 w 246"/>
                <a:gd name="T23" fmla="*/ 133 h 824"/>
                <a:gd name="T24" fmla="*/ 39 w 246"/>
                <a:gd name="T25" fmla="*/ 132 h 824"/>
                <a:gd name="T26" fmla="*/ 39 w 246"/>
                <a:gd name="T27" fmla="*/ 131 h 824"/>
                <a:gd name="T28" fmla="*/ 40 w 246"/>
                <a:gd name="T29" fmla="*/ 129 h 824"/>
                <a:gd name="T30" fmla="*/ 40 w 246"/>
                <a:gd name="T31" fmla="*/ 128 h 824"/>
                <a:gd name="T32" fmla="*/ 41 w 246"/>
                <a:gd name="T33" fmla="*/ 126 h 824"/>
                <a:gd name="T34" fmla="*/ 41 w 246"/>
                <a:gd name="T35" fmla="*/ 125 h 824"/>
                <a:gd name="T36" fmla="*/ 42 w 246"/>
                <a:gd name="T37" fmla="*/ 123 h 824"/>
                <a:gd name="T38" fmla="*/ 42 w 246"/>
                <a:gd name="T39" fmla="*/ 121 h 824"/>
                <a:gd name="T40" fmla="*/ 42 w 246"/>
                <a:gd name="T41" fmla="*/ 118 h 824"/>
                <a:gd name="T42" fmla="*/ 42 w 246"/>
                <a:gd name="T43" fmla="*/ 116 h 824"/>
                <a:gd name="T44" fmla="*/ 25 w 246"/>
                <a:gd name="T45" fmla="*/ 0 h 824"/>
                <a:gd name="T46" fmla="*/ 0 w 246"/>
                <a:gd name="T47" fmla="*/ 14 h 82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46"/>
                <a:gd name="T73" fmla="*/ 0 h 824"/>
                <a:gd name="T74" fmla="*/ 246 w 246"/>
                <a:gd name="T75" fmla="*/ 824 h 824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3076" name="Text Box 14"/>
          <p:cNvSpPr txBox="1">
            <a:spLocks noChangeArrowheads="1"/>
          </p:cNvSpPr>
          <p:nvPr/>
        </p:nvSpPr>
        <p:spPr bwMode="auto">
          <a:xfrm>
            <a:off x="1401763" y="1981200"/>
            <a:ext cx="2874962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atinLnBrk="0">
              <a:buFontTx/>
              <a:buChar char="•"/>
            </a:pPr>
            <a:endParaRPr kumimoji="0" lang="en-US" altLang="ko-KR">
              <a:solidFill>
                <a:schemeClr val="tx2"/>
              </a:solidFill>
            </a:endParaRPr>
          </a:p>
          <a:p>
            <a:pPr latinLnBrk="0">
              <a:buFontTx/>
              <a:buChar char="•"/>
            </a:pPr>
            <a:r>
              <a:rPr kumimoji="0" lang="en" altLang="en-US">
                <a:solidFill>
                  <a:schemeClr val="tx2"/>
                </a:solidFill>
              </a:rPr>
              <a:t>The concept of strips</a:t>
            </a:r>
          </a:p>
          <a:p>
            <a:pPr latinLnBrk="0">
              <a:buFontTx/>
              <a:buChar char="•"/>
            </a:pPr>
            <a:r>
              <a:rPr kumimoji="0" lang="en" altLang="en-US"/>
              <a:t>Standard Input/Output</a:t>
            </a:r>
          </a:p>
          <a:p>
            <a:pPr latinLnBrk="0">
              <a:buFontTx/>
              <a:buChar char="•"/>
            </a:pPr>
            <a:r>
              <a:rPr kumimoji="0" lang="en" altLang="en-US"/>
              <a:t>File Input/Output</a:t>
            </a:r>
          </a:p>
          <a:p>
            <a:pPr latinLnBrk="0">
              <a:buFontTx/>
              <a:buChar char="•"/>
            </a:pPr>
            <a:r>
              <a:rPr kumimoji="0" lang="en" altLang="en-US"/>
              <a:t>Input/output related functions</a:t>
            </a:r>
          </a:p>
        </p:txBody>
      </p:sp>
      <p:sp>
        <p:nvSpPr>
          <p:cNvPr id="3078" name="AutoShape 49"/>
          <p:cNvSpPr>
            <a:spLocks noChangeArrowheads="1"/>
          </p:cNvSpPr>
          <p:nvPr/>
        </p:nvSpPr>
        <p:spPr bwMode="auto">
          <a:xfrm>
            <a:off x="6183313" y="1295400"/>
            <a:ext cx="2479675" cy="2841625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0" latinLnBrk="0" hangingPunct="0"/>
            <a:r>
              <a:rPr kumimoji="0" lang="en" altLang="en-US">
                <a:solidFill>
                  <a:schemeClr val="bg1"/>
                </a:solidFill>
                <a:latin typeface="Arial" pitchFamily="34" charset="0"/>
              </a:rPr>
              <a:t>Learn about concepts and functions related to input/output </a:t>
            </a:r>
            <a:r>
              <a:rPr kumimoji="0" lang="en" altLang="ko-KR">
                <a:solidFill>
                  <a:schemeClr val="bg1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3079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2" name="직선 연결선 51"/>
          <p:cNvCxnSpPr>
            <a:stCxn id="3110" idx="4"/>
          </p:cNvCxnSpPr>
          <p:nvPr/>
        </p:nvCxnSpPr>
        <p:spPr>
          <a:xfrm flipH="1" flipV="1">
            <a:off x="3214688" y="2500313"/>
            <a:ext cx="2597150" cy="17907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4AD82D3E-BC47-E6DF-1E66-79B7CF99E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740" y="435540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990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AF7AC-F34C-8772-3DA1-62365E1D1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Close file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944239-C2BE-4949-AAB2-90C37E9EC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207905"/>
            <a:ext cx="7886700" cy="1586778"/>
          </a:xfrm>
        </p:spPr>
      </p:pic>
    </p:spTree>
    <p:extLst>
      <p:ext uri="{BB962C8B-B14F-4D97-AF65-F5344CB8AC3E}">
        <p14:creationId xmlns:p14="http://schemas.microsoft.com/office/powerpoint/2010/main" val="2045161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FILE * </a:t>
            </a:r>
            <a:r>
              <a:rPr lang="en" altLang="en-US" sz="1600" dirty="0" err="1">
                <a:latin typeface="Trebuchet MS" pitchFamily="34" charset="0"/>
              </a:rPr>
              <a:t>fp </a:t>
            </a:r>
            <a:r>
              <a:rPr lang="en" altLang="en-US" sz="1600" dirty="0">
                <a:latin typeface="Trebuchet MS" pitchFamily="34" charset="0"/>
              </a:rPr>
              <a:t>= NULL;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fp = fopen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"sample.txt" </a:t>
            </a:r>
            <a:r>
              <a:rPr lang="en" altLang="en-US" sz="1600" dirty="0">
                <a:latin typeface="Trebuchet MS" pitchFamily="34" charset="0"/>
              </a:rPr>
              <a:t>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"w"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fp == NULL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file opening Failed \n"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en-US" sz="1600" dirty="0">
                <a:latin typeface="Trebuchet MS" pitchFamily="34" charset="0"/>
              </a:rPr>
              <a:t>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file opening Success \n"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fclose ( fp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6" name="그룹 35"/>
          <p:cNvGrpSpPr/>
          <p:nvPr/>
        </p:nvGrpSpPr>
        <p:grpSpPr>
          <a:xfrm>
            <a:off x="5593930" y="1647438"/>
            <a:ext cx="2449214" cy="2232248"/>
            <a:chOff x="6156176" y="1578754"/>
            <a:chExt cx="2449214" cy="2232248"/>
          </a:xfrm>
        </p:grpSpPr>
        <p:grpSp>
          <p:nvGrpSpPr>
            <p:cNvPr id="37" name="그룹 36"/>
            <p:cNvGrpSpPr/>
            <p:nvPr/>
          </p:nvGrpSpPr>
          <p:grpSpPr>
            <a:xfrm>
              <a:off x="6156176" y="1578754"/>
              <a:ext cx="2449214" cy="2232248"/>
              <a:chOff x="5794896" y="1776982"/>
              <a:chExt cx="2810494" cy="2300090"/>
            </a:xfrm>
          </p:grpSpPr>
          <p:pic>
            <p:nvPicPr>
              <p:cNvPr id="45" name="Picture 3" descr="C:\Users\LG\AppData\Local\Microsoft\Windows\Temporary Internet Files\Content.IE5\QYGLLPGH\MC900424796[1].wm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94896" y="1776982"/>
                <a:ext cx="2810494" cy="23000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 rot="20840829">
                <a:off x="7164213" y="1916883"/>
                <a:ext cx="1080130" cy="2854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" altLang="ko-KR" sz="1200">
                    <a:solidFill>
                      <a:schemeClr val="tx2"/>
                    </a:solidFill>
                    <a:latin typeface="+mj-lt"/>
                  </a:rPr>
                  <a:t>sample.txt</a:t>
                </a:r>
                <a:endParaRPr lang="ko-KR" altLang="en-US" sz="1200">
                  <a:solidFill>
                    <a:schemeClr val="tx2"/>
                  </a:solidFill>
                  <a:latin typeface="+mj-lt"/>
                </a:endParaRPr>
              </a:p>
            </p:txBody>
          </p:sp>
        </p:grpSp>
        <p:cxnSp>
          <p:nvCxnSpPr>
            <p:cNvPr id="38" name="직선 연결선 37"/>
            <p:cNvCxnSpPr/>
            <p:nvPr/>
          </p:nvCxnSpPr>
          <p:spPr>
            <a:xfrm flipV="1">
              <a:off x="6402574" y="209125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/>
            <p:nvPr/>
          </p:nvCxnSpPr>
          <p:spPr>
            <a:xfrm flipV="1">
              <a:off x="6460276" y="2269180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/>
            <p:cNvCxnSpPr/>
            <p:nvPr/>
          </p:nvCxnSpPr>
          <p:spPr>
            <a:xfrm flipV="1">
              <a:off x="6511076" y="2451296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/>
            <p:cNvCxnSpPr/>
            <p:nvPr/>
          </p:nvCxnSpPr>
          <p:spPr>
            <a:xfrm flipV="1">
              <a:off x="6559290" y="2603004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/>
            <p:nvPr/>
          </p:nvCxnSpPr>
          <p:spPr>
            <a:xfrm flipV="1">
              <a:off x="6595784" y="2780928"/>
              <a:ext cx="1715659" cy="32963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/>
            <p:cNvCxnSpPr/>
            <p:nvPr/>
          </p:nvCxnSpPr>
          <p:spPr>
            <a:xfrm flipV="1">
              <a:off x="6642392" y="2938538"/>
              <a:ext cx="1715659" cy="34644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/>
            <p:cNvCxnSpPr/>
            <p:nvPr/>
          </p:nvCxnSpPr>
          <p:spPr>
            <a:xfrm flipV="1">
              <a:off x="6699099" y="3110626"/>
              <a:ext cx="1698672" cy="31837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65BFE6-C3C2-45D4-ACC4-BDEE799D1CAB}"/>
              </a:ext>
            </a:extLst>
          </p:cNvPr>
          <p:cNvGrpSpPr/>
          <p:nvPr/>
        </p:nvGrpSpPr>
        <p:grpSpPr>
          <a:xfrm>
            <a:off x="1156105" y="5794450"/>
            <a:ext cx="7741997" cy="684666"/>
            <a:chOff x="5038165" y="815788"/>
            <a:chExt cx="3663880" cy="131623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A393FB-0C51-48A5-8398-969B7C14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6C6D43-70DD-4365-A7B4-E501A9F0406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File opening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88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File deletion example</a:t>
            </a:r>
            <a:endParaRPr lang="en-US" altLang="ko-KR" dirty="0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116013" y="1721775"/>
            <a:ext cx="7777162" cy="271533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(remove(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== -1)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cannot be deleted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else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"sample.txt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has been deleted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365BFE6-C3C2-45D4-ACC4-BDEE799D1CAB}"/>
              </a:ext>
            </a:extLst>
          </p:cNvPr>
          <p:cNvGrpSpPr/>
          <p:nvPr/>
        </p:nvGrpSpPr>
        <p:grpSpPr>
          <a:xfrm>
            <a:off x="1143285" y="4744986"/>
            <a:ext cx="7741997" cy="675662"/>
            <a:chOff x="5032098" y="-1201746"/>
            <a:chExt cx="3663880" cy="1298921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6A393FB-0C51-48A5-8398-969B7C14E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0263" y="-252884"/>
              <a:ext cx="745785" cy="350059"/>
            </a:xfrm>
            <a:prstGeom prst="rect">
              <a:avLst/>
            </a:prstGeom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6C6D43-70DD-4365-A7B4-E501A9F04066}"/>
                </a:ext>
              </a:extLst>
            </p:cNvPr>
            <p:cNvSpPr/>
            <p:nvPr/>
          </p:nvSpPr>
          <p:spPr>
            <a:xfrm>
              <a:off x="5032098" y="-1201746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sample.txt </a:t>
              </a:r>
              <a:r>
                <a:rPr lang="en" altLang="en-US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has been deleted </a:t>
              </a:r>
              <a:r>
                <a:rPr lang="en" altLang="ko-KR" sz="1400" dirty="0">
                  <a:solidFill>
                    <a:schemeClr val="bg1"/>
                  </a:solidFill>
                  <a:latin typeface="Trebuchet MS" panose="020B0603020202020204" pitchFamily="34" charset="0"/>
                  <a:ea typeface="돋움체" panose="020B0609000101010101" pitchFamily="49" charset="-127"/>
                </a:rPr>
                <a:t>.</a:t>
              </a:r>
              <a:endParaRPr lang="ko-KR" altLang="en-US" sz="140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15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45DE8-2276-42F9-B7A9-1E30E3F6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Other useful functions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0A1FD220-7B9D-4972-A44D-1968CCB7F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04937"/>
            <a:ext cx="7886700" cy="2192714"/>
          </a:xfrm>
        </p:spPr>
      </p:pic>
    </p:spTree>
    <p:extLst>
      <p:ext uri="{BB962C8B-B14F-4D97-AF65-F5344CB8AC3E}">
        <p14:creationId xmlns:p14="http://schemas.microsoft.com/office/powerpoint/2010/main" val="2565814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File input/output functions</a:t>
            </a:r>
          </a:p>
        </p:txBody>
      </p:sp>
      <p:sp>
        <p:nvSpPr>
          <p:cNvPr id="356423" name="AutoShape 71"/>
          <p:cNvSpPr>
            <a:spLocks noChangeArrowheads="1"/>
          </p:cNvSpPr>
          <p:nvPr/>
        </p:nvSpPr>
        <p:spPr bwMode="auto">
          <a:xfrm>
            <a:off x="5572124" y="4071938"/>
            <a:ext cx="2943225" cy="2193925"/>
          </a:xfrm>
          <a:prstGeom prst="wedgeEllipseCallout">
            <a:avLst>
              <a:gd name="adj1" fmla="val -93015"/>
              <a:gd name="adj2" fmla="val -10564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0" latinLnBrk="0" hangingPunct="0">
              <a:defRPr/>
            </a:pPr>
            <a:r>
              <a:rPr kumimoji="0" lang="en" altLang="en-US" sz="1400" dirty="0">
                <a:solidFill>
                  <a:srgbClr val="FF0000"/>
                </a:solidFill>
              </a:rPr>
              <a:t>Broadly speaking, it can be divided into text input/output functions and binary data input/output </a:t>
            </a:r>
            <a:r>
              <a:rPr kumimoji="0" lang="en" altLang="ko-KR" sz="1400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356426" name="Line 74"/>
          <p:cNvSpPr>
            <a:spLocks noChangeShapeType="1"/>
          </p:cNvSpPr>
          <p:nvPr/>
        </p:nvSpPr>
        <p:spPr bwMode="auto">
          <a:xfrm flipH="1" flipV="1">
            <a:off x="2357438" y="3786188"/>
            <a:ext cx="846137" cy="101123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9F25AFF7-D28A-8AD7-D4F9-31486EF5D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488" y="4700807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2C1F8B-181A-420F-8641-EF5E105AB9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98" y="1678682"/>
            <a:ext cx="7886700" cy="2119514"/>
          </a:xfrm>
        </p:spPr>
      </p:pic>
    </p:spTree>
    <p:extLst>
      <p:ext uri="{BB962C8B-B14F-4D97-AF65-F5344CB8AC3E}">
        <p14:creationId xmlns:p14="http://schemas.microsoft.com/office/powerpoint/2010/main" val="2876873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Character unit input/output</a:t>
            </a:r>
            <a:endParaRPr lang="en-US" altLang="ko-KR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16013" y="1196975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Aft>
                <a:spcPts val="0"/>
              </a:spcAft>
              <a:defRPr/>
            </a:pP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#include</a:t>
            </a:r>
            <a:r>
              <a:rPr lang="en" sz="1600" dirty="0">
                <a:latin typeface="Trebuchet MS"/>
                <a:cs typeface="Trebuchet MS"/>
              </a:rPr>
              <a:t>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&lt; </a:t>
            </a:r>
            <a:r>
              <a:rPr lang="en" sz="1600" dirty="0" err="1">
                <a:solidFill>
                  <a:srgbClr val="800000"/>
                </a:solidFill>
                <a:latin typeface="Trebuchet MS"/>
                <a:cs typeface="Trebuchet MS"/>
              </a:rPr>
              <a:t>stdio.h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&gt;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int </a:t>
            </a:r>
            <a:r>
              <a:rPr lang="en" sz="1600" dirty="0">
                <a:latin typeface="Trebuchet MS"/>
                <a:cs typeface="Trebuchet MS"/>
              </a:rPr>
              <a:t>main( </a:t>
            </a: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void </a:t>
            </a:r>
            <a:r>
              <a:rPr lang="en" sz="1600" dirty="0">
                <a:latin typeface="Trebuchet MS"/>
                <a:cs typeface="Trebuchet MS"/>
              </a:rPr>
              <a:t>)</a:t>
            </a:r>
            <a:endParaRPr lang="ko-KR" sz="1600" dirty="0">
              <a:latin typeface="바탕"/>
              <a:cs typeface="Times New Roman"/>
            </a:endParaRPr>
          </a:p>
          <a:p>
            <a:pPr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{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FILE * </a:t>
            </a:r>
            <a:r>
              <a:rPr lang="en" sz="1600" dirty="0" err="1">
                <a:latin typeface="Trebuchet MS"/>
                <a:cs typeface="Trebuchet MS"/>
              </a:rPr>
              <a:t>fp </a:t>
            </a:r>
            <a:r>
              <a:rPr lang="en" sz="1600" dirty="0">
                <a:latin typeface="Trebuchet MS"/>
                <a:cs typeface="Trebuchet MS"/>
              </a:rPr>
              <a:t>= NULL;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 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fp = fopen (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"sample.txt" </a:t>
            </a:r>
            <a:r>
              <a:rPr lang="en" sz="1600" dirty="0">
                <a:latin typeface="Trebuchet MS"/>
                <a:cs typeface="Trebuchet MS"/>
              </a:rPr>
              <a:t>,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"w" </a:t>
            </a:r>
            <a:r>
              <a:rPr lang="en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if </a:t>
            </a:r>
            <a:r>
              <a:rPr lang="en" sz="1600" dirty="0">
                <a:latin typeface="Trebuchet MS"/>
                <a:cs typeface="Trebuchet MS"/>
              </a:rPr>
              <a:t>( fp == NULL )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     printf (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"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file</a:t>
            </a:r>
            <a:r>
              <a:rPr lang="en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opening</a:t>
            </a:r>
            <a:r>
              <a:rPr lang="en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Failed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\n" </a:t>
            </a:r>
            <a:r>
              <a:rPr lang="en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else</a:t>
            </a:r>
            <a:r>
              <a:rPr lang="en" sz="1600" dirty="0">
                <a:latin typeface="Trebuchet MS"/>
                <a:cs typeface="Trebuchet MS"/>
              </a:rPr>
              <a:t> 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     printf (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"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file</a:t>
            </a:r>
            <a:r>
              <a:rPr lang="en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opening</a:t>
            </a:r>
            <a:r>
              <a:rPr lang="en" sz="1600" dirty="0">
                <a:solidFill>
                  <a:srgbClr val="800000"/>
                </a:solidFill>
                <a:latin typeface="바탕"/>
                <a:ea typeface="Trebuchet MS"/>
                <a:cs typeface="Trebuchet MS"/>
              </a:rPr>
              <a:t> </a:t>
            </a:r>
            <a:r>
              <a:rPr lang="en" sz="1600" dirty="0">
                <a:solidFill>
                  <a:srgbClr val="800000"/>
                </a:solidFill>
                <a:latin typeface="바탕"/>
                <a:ea typeface="굴림"/>
                <a:cs typeface="굴림"/>
              </a:rPr>
              <a:t>Success </a:t>
            </a:r>
            <a:r>
              <a:rPr lang="en" sz="1600" dirty="0">
                <a:solidFill>
                  <a:srgbClr val="800000"/>
                </a:solidFill>
                <a:latin typeface="Trebuchet MS"/>
                <a:cs typeface="Trebuchet MS"/>
              </a:rPr>
              <a:t>\n" </a:t>
            </a:r>
            <a:r>
              <a:rPr lang="en" sz="1600" dirty="0">
                <a:latin typeface="Trebuchet MS"/>
                <a:cs typeface="Trebuchet MS"/>
              </a:rPr>
              <a:t>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endParaRPr lang="en-US" sz="1600" dirty="0">
              <a:latin typeface="Trebuchet MS"/>
              <a:cs typeface="Trebuchet MS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fputc ('a', fp 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fputc ('b', fp 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fputc ('c', fp 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latin typeface="Trebuchet MS"/>
                <a:cs typeface="Trebuchet MS"/>
              </a:rPr>
              <a:t>fclose ( fp );</a:t>
            </a:r>
            <a:endParaRPr lang="ko-KR" sz="1600" dirty="0">
              <a:latin typeface="바탕"/>
              <a:cs typeface="Times New Roman"/>
            </a:endParaRPr>
          </a:p>
          <a:p>
            <a:pPr lvl="1">
              <a:spcAft>
                <a:spcPts val="0"/>
              </a:spcAft>
              <a:defRPr/>
            </a:pPr>
            <a:r>
              <a:rPr lang="en" sz="1600" dirty="0">
                <a:solidFill>
                  <a:srgbClr val="0000FF"/>
                </a:solidFill>
                <a:latin typeface="Trebuchet MS"/>
                <a:cs typeface="Trebuchet MS"/>
              </a:rPr>
              <a:t>return </a:t>
            </a:r>
            <a:r>
              <a:rPr lang="en" sz="1600" dirty="0">
                <a:latin typeface="Trebuchet MS"/>
                <a:cs typeface="Trebuchet MS"/>
              </a:rPr>
              <a:t>0;</a:t>
            </a:r>
            <a:endParaRPr lang="ko-KR" sz="1600" dirty="0">
              <a:latin typeface="바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" sz="1600" kern="100" dirty="0">
                <a:latin typeface="Trebuchet MS"/>
                <a:ea typeface="맑은 고딕"/>
                <a:cs typeface="Trebuchet MS"/>
              </a:rPr>
              <a:t>}</a:t>
            </a:r>
            <a:endParaRPr lang="ko-KR" sz="1600" kern="100" dirty="0">
              <a:latin typeface="맑은 고딕"/>
              <a:ea typeface="맑은 고딕"/>
              <a:cs typeface="Times New Roman"/>
            </a:endParaRP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39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0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4046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5263A5-E479-4539-90A6-B4E9C8D5F499}"/>
              </a:ext>
            </a:extLst>
          </p:cNvPr>
          <p:cNvGrpSpPr/>
          <p:nvPr/>
        </p:nvGrpSpPr>
        <p:grpSpPr>
          <a:xfrm>
            <a:off x="6038916" y="4569872"/>
            <a:ext cx="2979672" cy="1093672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3409F1FF-3683-4A99-AAFC-FA54E68D7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FB397E0-61C7-478E-86EA-DBC65837A0AE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File open success</a:t>
              </a:r>
            </a:p>
          </p:txBody>
        </p:sp>
      </p:grpSp>
      <p:pic>
        <p:nvPicPr>
          <p:cNvPr id="1025" name="_x397890000">
            <a:extLst>
              <a:ext uri="{FF2B5EF4-FFF2-40B4-BE49-F238E27FC236}">
                <a16:creationId xmlns:a16="http://schemas.microsoft.com/office/drawing/2014/main" id="{7F45730B-B177-4A6A-89A6-590844B91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910263"/>
            <a:ext cx="5832251" cy="7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145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Character unit input/output</a:t>
            </a:r>
            <a:endParaRPr lang="en-US" altLang="ko-KR" dirty="0"/>
          </a:p>
        </p:txBody>
      </p:sp>
      <p:sp>
        <p:nvSpPr>
          <p:cNvPr id="354307" name="Rectangle 3"/>
          <p:cNvSpPr>
            <a:spLocks noChangeArrowheads="1"/>
          </p:cNvSpPr>
          <p:nvPr/>
        </p:nvSpPr>
        <p:spPr bwMode="auto">
          <a:xfrm>
            <a:off x="1122898" y="1205706"/>
            <a:ext cx="7777162" cy="44465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#include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&lt; </a:t>
            </a:r>
            <a:r>
              <a:rPr lang="en" sz="1600" kern="0" dirty="0" err="1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stdio.h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&gt;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main(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void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{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FILE * fp = NULL;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int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c;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fp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=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fopen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"sample.txt"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,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"r"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if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fp == NULL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printf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file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opening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Failed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else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      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printf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Trebuchet MS"/>
              </a:rPr>
              <a:t>"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file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opening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Trebuchet MS"/>
                <a:cs typeface="Trebuchet MS"/>
              </a:rPr>
              <a:t> </a:t>
            </a:r>
            <a:r>
              <a:rPr lang="en" sz="1600" kern="0" dirty="0">
                <a:solidFill>
                  <a:srgbClr val="A31515"/>
                </a:solidFill>
                <a:latin typeface="Trebuchet MS" pitchFamily="34" charset="0"/>
                <a:ea typeface="돋움체"/>
                <a:cs typeface="돋움체"/>
              </a:rPr>
              <a:t>Success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\n");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</a:t>
            </a: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while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((c =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fgetc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fp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)) != EOF )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         putchar (c);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fclose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( </a:t>
            </a:r>
            <a:r>
              <a:rPr lang="en" sz="1600" kern="0" dirty="0" err="1">
                <a:latin typeface="Trebuchet MS" pitchFamily="34" charset="0"/>
                <a:ea typeface="돋움체"/>
                <a:cs typeface="Trebuchet MS"/>
              </a:rPr>
              <a:t>fp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);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latinLnBrk="0">
              <a:lnSpc>
                <a:spcPct val="115000"/>
              </a:lnSpc>
              <a:spcAft>
                <a:spcPts val="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        </a:t>
            </a:r>
            <a:r>
              <a:rPr lang="en" sz="1600" kern="0" dirty="0">
                <a:solidFill>
                  <a:srgbClr val="0000FF"/>
                </a:solidFill>
                <a:latin typeface="Trebuchet MS" pitchFamily="34" charset="0"/>
                <a:ea typeface="돋움체"/>
                <a:cs typeface="Trebuchet MS"/>
              </a:rPr>
              <a:t>return </a:t>
            </a: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0;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  <a:defRPr/>
            </a:pPr>
            <a:r>
              <a:rPr lang="en" sz="1600" kern="0" dirty="0">
                <a:latin typeface="Trebuchet MS" pitchFamily="34" charset="0"/>
                <a:ea typeface="돋움체"/>
                <a:cs typeface="Trebuchet MS"/>
              </a:rPr>
              <a:t>}</a:t>
            </a:r>
            <a:endParaRPr lang="ko-KR" sz="1600" kern="100" dirty="0">
              <a:latin typeface="Trebuchet MS" pitchFamily="34" charset="0"/>
              <a:ea typeface="맑은 고딕"/>
              <a:cs typeface="Times New Roman"/>
            </a:endParaRP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5070" name="Rectangle 4"/>
          <p:cNvSpPr>
            <a:spLocks noChangeArrowheads="1"/>
          </p:cNvSpPr>
          <p:nvPr/>
        </p:nvSpPr>
        <p:spPr bwMode="auto">
          <a:xfrm>
            <a:off x="0" y="930275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just"/>
            <a:endParaRPr lang="en-US" altLang="ko-KR" sz="1000">
              <a:solidFill>
                <a:srgbClr val="000000"/>
              </a:solidFill>
            </a:endParaRPr>
          </a:p>
          <a:p>
            <a:pPr algn="just" eaLnBrk="0" latinLnBrk="0" hangingPunct="0"/>
            <a:r>
              <a:rPr lang="en" altLang="ko-KR" sz="1000">
                <a:solidFill>
                  <a:srgbClr val="000000"/>
                </a:solidFill>
                <a:latin typeface="Trebuchet MS" pitchFamily="34" charset="0"/>
              </a:rPr>
              <a:t> </a:t>
            </a:r>
            <a:r>
              <a:rPr lang="en" altLang="ko-KR" sz="1000">
                <a:solidFill>
                  <a:srgbClr val="000000"/>
                </a:solidFill>
              </a:rPr>
              <a:t> </a:t>
            </a:r>
            <a:endParaRPr lang="en-US" altLang="ko-KR"/>
          </a:p>
        </p:txBody>
      </p:sp>
      <p:pic>
        <p:nvPicPr>
          <p:cNvPr id="2" name="_x397890000">
            <a:extLst>
              <a:ext uri="{FF2B5EF4-FFF2-40B4-BE49-F238E27FC236}">
                <a16:creationId xmlns:a16="http://schemas.microsoft.com/office/drawing/2014/main" id="{656CB223-F7D7-9E0D-F7AA-11F9BF9A6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5857938"/>
            <a:ext cx="5832251" cy="771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EB9F228-E2DC-4733-AA73-174855EDDD9B}"/>
              </a:ext>
            </a:extLst>
          </p:cNvPr>
          <p:cNvGrpSpPr/>
          <p:nvPr/>
        </p:nvGrpSpPr>
        <p:grpSpPr>
          <a:xfrm>
            <a:off x="6112838" y="4581128"/>
            <a:ext cx="2773445" cy="1853015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D0DED1C1-BAF1-4084-99B6-19D64CE84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BE7BC066-683F-4572-839D-07735937D4B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File open success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>
                <a:defRPr/>
              </a:pPr>
              <a:r>
                <a:rPr lang="en" altLang="ko-KR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abc</a:t>
              </a:r>
              <a:endParaRPr lang="ko-KR" altLang="en-US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00BE593-9CED-6353-92A5-74D6F43F04A6}"/>
              </a:ext>
            </a:extLst>
          </p:cNvPr>
          <p:cNvCxnSpPr>
            <a:cxnSpLocks/>
          </p:cNvCxnSpPr>
          <p:nvPr/>
        </p:nvCxnSpPr>
        <p:spPr>
          <a:xfrm flipH="1">
            <a:off x="2267744" y="1772816"/>
            <a:ext cx="3672408" cy="738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440435-2092-876E-EC21-1762C5F7FAE3}"/>
              </a:ext>
            </a:extLst>
          </p:cNvPr>
          <p:cNvSpPr txBox="1"/>
          <p:nvPr/>
        </p:nvSpPr>
        <p:spPr>
          <a:xfrm>
            <a:off x="5940151" y="1556792"/>
            <a:ext cx="2946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i="1" dirty="0">
                <a:solidFill>
                  <a:srgbClr val="FF0000"/>
                </a:solidFill>
              </a:rPr>
              <a:t>must be declared as an integer </a:t>
            </a:r>
            <a:br>
              <a:rPr lang="en" altLang="en-US" sz="1400" i="1" dirty="0">
                <a:solidFill>
                  <a:srgbClr val="FF0000"/>
                </a:solidFill>
              </a:rPr>
            </a:br>
            <a:r>
              <a:rPr lang="en" altLang="en-US" sz="1400" i="1" dirty="0">
                <a:solidFill>
                  <a:srgbClr val="FF0000"/>
                </a:solidFill>
              </a:rPr>
              <a:t>variable</a:t>
            </a:r>
            <a:r>
              <a:rPr lang="en" altLang="ko-KR" sz="1400" i="1" dirty="0">
                <a:solidFill>
                  <a:srgbClr val="FF0000"/>
                </a:solidFill>
              </a:rPr>
              <a:t>. </a:t>
            </a:r>
            <a:r>
              <a:rPr lang="en" altLang="en-US" sz="1400" i="1" dirty="0">
                <a:solidFill>
                  <a:srgbClr val="FF0000"/>
                </a:solidFill>
              </a:rPr>
              <a:t>The reason is explained in the next slide </a:t>
            </a:r>
            <a:r>
              <a:rPr lang="en" altLang="ko-KR" sz="1400" i="1" dirty="0">
                <a:solidFill>
                  <a:srgbClr val="FF0000"/>
                </a:solidFill>
              </a:rPr>
              <a:t>.</a:t>
            </a:r>
            <a:endParaRPr lang="ko-KR" altLang="en-US" sz="1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541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4772929-180D-968B-E1D4-D5D968CABA02}"/>
              </a:ext>
            </a:extLst>
          </p:cNvPr>
          <p:cNvSpPr/>
          <p:nvPr/>
        </p:nvSpPr>
        <p:spPr>
          <a:xfrm>
            <a:off x="1305017" y="4616388"/>
            <a:ext cx="3941686" cy="1322773"/>
          </a:xfrm>
          <a:custGeom>
            <a:avLst/>
            <a:gdLst>
              <a:gd name="connsiteX0" fmla="*/ 1811045 w 3941686"/>
              <a:gd name="connsiteY0" fmla="*/ 0 h 1322773"/>
              <a:gd name="connsiteX1" fmla="*/ 0 w 3941686"/>
              <a:gd name="connsiteY1" fmla="*/ 257453 h 1322773"/>
              <a:gd name="connsiteX2" fmla="*/ 17756 w 3941686"/>
              <a:gd name="connsiteY2" fmla="*/ 745725 h 1322773"/>
              <a:gd name="connsiteX3" fmla="*/ 2015232 w 3941686"/>
              <a:gd name="connsiteY3" fmla="*/ 1322773 h 1322773"/>
              <a:gd name="connsiteX4" fmla="*/ 3932808 w 3941686"/>
              <a:gd name="connsiteY4" fmla="*/ 1047565 h 1322773"/>
              <a:gd name="connsiteX5" fmla="*/ 3941686 w 3941686"/>
              <a:gd name="connsiteY5" fmla="*/ 221942 h 1322773"/>
              <a:gd name="connsiteX6" fmla="*/ 1811045 w 3941686"/>
              <a:gd name="connsiteY6" fmla="*/ 0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1686" h="1322773">
                <a:moveTo>
                  <a:pt x="1811045" y="0"/>
                </a:moveTo>
                <a:lnTo>
                  <a:pt x="0" y="257453"/>
                </a:lnTo>
                <a:lnTo>
                  <a:pt x="17756" y="745725"/>
                </a:lnTo>
                <a:lnTo>
                  <a:pt x="2015232" y="1322773"/>
                </a:lnTo>
                <a:lnTo>
                  <a:pt x="3932808" y="1047565"/>
                </a:lnTo>
                <a:cubicBezTo>
                  <a:pt x="3935767" y="772357"/>
                  <a:pt x="3938727" y="497150"/>
                  <a:pt x="3941686" y="221942"/>
                </a:cubicBezTo>
                <a:lnTo>
                  <a:pt x="1811045" y="0"/>
                </a:lnTo>
                <a:close/>
              </a:path>
            </a:pathLst>
          </a:cu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8990ED-8FFD-D2D5-F68A-D274061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EOF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8C639-2A02-0EEB-F3D9-21D471465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757164"/>
            <a:ext cx="8153400" cy="4495800"/>
          </a:xfrm>
        </p:spPr>
        <p:txBody>
          <a:bodyPr/>
          <a:lstStyle/>
          <a:p>
            <a:r>
              <a:rPr lang="en" altLang="ko-KR" dirty="0"/>
              <a:t>EOF(End Of File): </a:t>
            </a:r>
            <a:r>
              <a:rPr lang="en" altLang="en-US" dirty="0"/>
              <a:t>A special symbol indicating the end of a file.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40B1984-9BA4-71AB-4F5D-763D0ECEC6E1}"/>
              </a:ext>
            </a:extLst>
          </p:cNvPr>
          <p:cNvSpPr/>
          <p:nvPr/>
        </p:nvSpPr>
        <p:spPr>
          <a:xfrm>
            <a:off x="2267744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DF8C16-31DA-F75F-E78A-0EDCEF4D802F}"/>
              </a:ext>
            </a:extLst>
          </p:cNvPr>
          <p:cNvSpPr/>
          <p:nvPr/>
        </p:nvSpPr>
        <p:spPr>
          <a:xfrm>
            <a:off x="2824572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AA889F2-628F-7614-59EE-6ECC55FE3101}"/>
              </a:ext>
            </a:extLst>
          </p:cNvPr>
          <p:cNvSpPr/>
          <p:nvPr/>
        </p:nvSpPr>
        <p:spPr>
          <a:xfrm>
            <a:off x="3381400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5CD527-719F-29BF-DA9B-0FC97EADCC24}"/>
              </a:ext>
            </a:extLst>
          </p:cNvPr>
          <p:cNvSpPr/>
          <p:nvPr/>
        </p:nvSpPr>
        <p:spPr>
          <a:xfrm>
            <a:off x="3951956" y="5054724"/>
            <a:ext cx="54721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E406E69-FC62-98E9-0A83-DC656525D44C}"/>
              </a:ext>
            </a:extLst>
          </p:cNvPr>
          <p:cNvSpPr/>
          <p:nvPr/>
        </p:nvSpPr>
        <p:spPr>
          <a:xfrm>
            <a:off x="2824572" y="3100958"/>
            <a:ext cx="1152128" cy="432048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EOF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961508D-B94F-AA3E-69EE-06B350CE8DAC}"/>
              </a:ext>
            </a:extLst>
          </p:cNvPr>
          <p:cNvSpPr/>
          <p:nvPr/>
        </p:nvSpPr>
        <p:spPr>
          <a:xfrm>
            <a:off x="1305017" y="2590800"/>
            <a:ext cx="1322767" cy="1630288"/>
          </a:xfrm>
          <a:prstGeom prst="foldedCorner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dirty="0"/>
              <a:t>program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FC45BA-BA3A-4589-DD01-B4F93F9B188B}"/>
              </a:ext>
            </a:extLst>
          </p:cNvPr>
          <p:cNvSpPr/>
          <p:nvPr/>
        </p:nvSpPr>
        <p:spPr>
          <a:xfrm>
            <a:off x="1662826" y="5054724"/>
            <a:ext cx="504056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…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B1AE7B4-C99C-F7BE-D830-9400D8509FA5}"/>
              </a:ext>
            </a:extLst>
          </p:cNvPr>
          <p:cNvCxnSpPr>
            <a:cxnSpLocks/>
          </p:cNvCxnSpPr>
          <p:nvPr/>
        </p:nvCxnSpPr>
        <p:spPr>
          <a:xfrm flipH="1" flipV="1">
            <a:off x="3076600" y="3401263"/>
            <a:ext cx="1674594" cy="164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18F011-BB5D-EA69-2CCF-675A5B8ABCBE}"/>
              </a:ext>
            </a:extLst>
          </p:cNvPr>
          <p:cNvSpPr txBox="1"/>
          <p:nvPr/>
        </p:nvSpPr>
        <p:spPr>
          <a:xfrm>
            <a:off x="3518835" y="384719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/>
              <a:t>fgetc </a:t>
            </a:r>
            <a:r>
              <a:rPr lang="en" altLang="ko-KR" dirty="0"/>
              <a:t>()</a:t>
            </a:r>
            <a:endParaRPr lang="ko-KR" altLang="en-US" dirty="0"/>
          </a:p>
        </p:txBody>
      </p:sp>
      <p:sp>
        <p:nvSpPr>
          <p:cNvPr id="14" name="화살표: 위쪽 13">
            <a:extLst>
              <a:ext uri="{FF2B5EF4-FFF2-40B4-BE49-F238E27FC236}">
                <a16:creationId xmlns:a16="http://schemas.microsoft.com/office/drawing/2014/main" id="{BF2AA1CA-A9D3-23C5-BE84-54E98A07CE60}"/>
              </a:ext>
            </a:extLst>
          </p:cNvPr>
          <p:cNvSpPr/>
          <p:nvPr/>
        </p:nvSpPr>
        <p:spPr>
          <a:xfrm>
            <a:off x="4547258" y="5486358"/>
            <a:ext cx="648072" cy="390500"/>
          </a:xfrm>
          <a:prstGeom prst="up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31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String unit input/output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134A748-9E63-4E9B-9372-FB23CD95F7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93557"/>
            <a:ext cx="7886700" cy="1815473"/>
          </a:xfrm>
        </p:spPr>
      </p:pic>
    </p:spTree>
    <p:extLst>
      <p:ext uri="{BB962C8B-B14F-4D97-AF65-F5344CB8AC3E}">
        <p14:creationId xmlns:p14="http://schemas.microsoft.com/office/powerpoint/2010/main" val="2722944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4462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String unit input/output</a:t>
            </a:r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755576" y="1125538"/>
            <a:ext cx="7777162" cy="57324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stdlib.h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FILE *fp1, *fp2;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file1[100], file2[100];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buffer[100];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original file name : 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"%s" </a:t>
            </a:r>
            <a:r>
              <a:rPr lang="en" altLang="en-US" sz="1600" dirty="0">
                <a:latin typeface="Trebuchet MS" pitchFamily="34" charset="0"/>
              </a:rPr>
              <a:t>, file1);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copy file name : 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"%s" </a:t>
            </a:r>
            <a:r>
              <a:rPr lang="en" altLang="en-US" sz="1600" dirty="0">
                <a:latin typeface="Trebuchet MS" pitchFamily="34" charset="0"/>
              </a:rPr>
              <a:t>, file2);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first The file Read In mode Open .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(fp1 = fopen (file1,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"r" </a:t>
            </a:r>
            <a:r>
              <a:rPr lang="en" altLang="en-US" sz="1600" dirty="0">
                <a:latin typeface="Trebuchet MS" pitchFamily="34" charset="0"/>
              </a:rPr>
              <a:t>)) == NULL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 fprintf ( stderr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original Cannot open file % s .\n" </a:t>
            </a:r>
            <a:r>
              <a:rPr lang="en" altLang="en-US" sz="1600" dirty="0">
                <a:latin typeface="Trebuchet MS" pitchFamily="34" charset="0"/>
              </a:rPr>
              <a:t>, file1);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 exit(1);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66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The concept of stream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>
                <a:solidFill>
                  <a:schemeClr val="tx2"/>
                </a:solidFill>
              </a:rPr>
              <a:t>Stream </a:t>
            </a:r>
            <a:r>
              <a:rPr lang="en" altLang="ko-KR" dirty="0">
                <a:solidFill>
                  <a:schemeClr val="tx2"/>
                </a:solidFill>
              </a:rPr>
              <a:t>: </a:t>
            </a:r>
            <a:r>
              <a:rPr lang="en" altLang="en-US" dirty="0"/>
              <a:t>Thinking of input and output as a flow </a:t>
            </a:r>
            <a:r>
              <a:rPr lang="en" altLang="ko-KR" dirty="0"/>
              <a:t>of </a:t>
            </a:r>
            <a:r>
              <a:rPr lang="en" altLang="en-US" dirty="0"/>
              <a:t>bytes </a:t>
            </a:r>
            <a:r>
              <a:rPr lang="en" altLang="ko-KR" dirty="0"/>
              <a:t>.</a:t>
            </a:r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2" name="Rectangle 9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103" name="Rectangle 11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133FAB-403A-47D2-B732-D5BD63B5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276872"/>
            <a:ext cx="6588224" cy="448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String unit input/output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1116013" y="1125538"/>
            <a:ext cx="7777162" cy="437515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second The file write In mode Open .</a:t>
            </a:r>
            <a:endParaRPr lang="en-US" altLang="en-US" sz="1600" dirty="0">
              <a:latin typeface="Trebuchet MS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(fp2 = fopen (file2,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"w" </a:t>
            </a:r>
            <a:r>
              <a:rPr lang="en" altLang="en-US" sz="1600" dirty="0">
                <a:latin typeface="Trebuchet MS" pitchFamily="34" charset="0"/>
              </a:rPr>
              <a:t>)) == NULL 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fprintf ( stderr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copy Cannot open file % s .\n" </a:t>
            </a:r>
            <a:r>
              <a:rPr lang="en" altLang="en-US" sz="1600" dirty="0">
                <a:latin typeface="Trebuchet MS" pitchFamily="34" charset="0"/>
              </a:rPr>
              <a:t>, file2);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exit(1);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first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The file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second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To file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Copy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en-US" altLang="en-US" sz="1600" dirty="0">
              <a:latin typeface="Trebuchet MS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latin typeface="Trebuchet MS" pitchFamily="34" charset="0"/>
              </a:rPr>
              <a:t>fgets </a:t>
            </a:r>
            <a:r>
              <a:rPr lang="en" altLang="en-US" sz="1600" dirty="0">
                <a:latin typeface="Trebuchet MS" pitchFamily="34" charset="0"/>
              </a:rPr>
              <a:t>(buffer, 100, fp1) != NULL )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   fputs (buffer, fp2);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fclose </a:t>
            </a:r>
            <a:r>
              <a:rPr lang="en" altLang="en-US" sz="1600" dirty="0">
                <a:latin typeface="Trebuchet MS" pitchFamily="34" charset="0"/>
              </a:rPr>
              <a:t>(fp1);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fclose </a:t>
            </a:r>
            <a:r>
              <a:rPr lang="en" altLang="en-US" sz="1600" dirty="0">
                <a:latin typeface="Trebuchet MS" pitchFamily="34" charset="0"/>
              </a:rPr>
              <a:t>(fp2);</a:t>
            </a: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endParaRPr lang="en-US" altLang="en-US" sz="1600" dirty="0">
              <a:latin typeface="Trebuchet MS" pitchFamily="34" charset="0"/>
            </a:endParaRPr>
          </a:p>
          <a:p>
            <a:pPr marL="838200" lvl="1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81000" indent="-3810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1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7112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4BF5BC2-9061-4095-A259-0FCB9C2214BD}"/>
              </a:ext>
            </a:extLst>
          </p:cNvPr>
          <p:cNvGrpSpPr/>
          <p:nvPr/>
        </p:nvGrpSpPr>
        <p:grpSpPr>
          <a:xfrm>
            <a:off x="1164989" y="5805264"/>
            <a:ext cx="7741997" cy="684666"/>
            <a:chOff x="5038165" y="815788"/>
            <a:chExt cx="3663880" cy="13162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DD61A9E-4960-4799-91AA-E3296A2A5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0003B8F-BBBA-47F6-9989-9F25F0265DF7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Original file name: a.txt</a:t>
              </a:r>
              <a:endParaRPr lang="ko-KR" altLang="ko-KR" sz="1400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Copy file name: b.txt</a:t>
              </a:r>
              <a:endParaRPr lang="en-US" altLang="ko-KR" sz="1400" i="1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10633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Lab: </a:t>
            </a:r>
            <a:r>
              <a:rPr lang="en" altLang="en-US" dirty="0"/>
              <a:t>Finding a specific string in a file</a:t>
            </a:r>
          </a:p>
        </p:txBody>
      </p:sp>
      <p:sp>
        <p:nvSpPr>
          <p:cNvPr id="13" name="내용 개체 틀 12">
            <a:extLst>
              <a:ext uri="{FF2B5EF4-FFF2-40B4-BE49-F238E27FC236}">
                <a16:creationId xmlns:a16="http://schemas.microsoft.com/office/drawing/2014/main" id="{60A30068-1273-0BDA-381B-971F92A68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191822" cy="4351338"/>
          </a:xfrm>
        </p:spPr>
        <p:txBody>
          <a:bodyPr/>
          <a:lstStyle/>
          <a:p>
            <a:r>
              <a:rPr lang="en" altLang="en-US" dirty="0"/>
              <a:t>Let's write a program that searches for a specific string in a text file</a:t>
            </a:r>
            <a:r>
              <a:rPr lang="en" altLang="ko-KR" dirty="0"/>
              <a:t>. </a:t>
            </a:r>
            <a:r>
              <a:rPr lang="en" altLang="en-US" dirty="0"/>
              <a:t>It takes the input text file name and the string to search for from the user.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15152D4-5D07-048D-B673-32C9A5041E64}"/>
              </a:ext>
            </a:extLst>
          </p:cNvPr>
          <p:cNvGrpSpPr/>
          <p:nvPr/>
        </p:nvGrpSpPr>
        <p:grpSpPr>
          <a:xfrm>
            <a:off x="1148085" y="4823856"/>
            <a:ext cx="7240340" cy="1876945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A9795B9-A5E7-531D-999F-34D1D55B5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437A5D8-62F1-8CB5-E982-52BA6A8ED81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the input file 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proverbs.txt</a:t>
              </a:r>
            </a:p>
            <a:p>
              <a:pPr algn="just"/>
              <a:r>
                <a:rPr lang="en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the word you want to search for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man</a:t>
              </a:r>
            </a:p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16 Behind every good man is a good woman.</a:t>
              </a:r>
            </a:p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41 A dog is a man's best friend.</a:t>
              </a:r>
            </a:p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proverbs.txt: 57 Early to bed and early to rise makes a man healthy, wealthy, and</a:t>
              </a:r>
            </a:p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wise.</a:t>
              </a:r>
            </a:p>
          </p:txBody>
        </p: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572AA3D-71A3-195E-D3E2-54A32E750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558" y="2708920"/>
            <a:ext cx="7417794" cy="187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52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12648" y="1772816"/>
            <a:ext cx="8280527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string.h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[128], buffer[256], word[256];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0;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Enter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input file 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Enter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the word to search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word);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31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683419" y="1556792"/>
            <a:ext cx="8082629" cy="468330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Open the file in read mode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"r"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 ==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Cannot open file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%s .\n"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exit(1);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while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fgets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256,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)) 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++;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strstr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word)) 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"%s: %d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word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%s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found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fname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line_num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word);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en-US" sz="1400" dirty="0">
              <a:latin typeface="Trebuchet MS" panose="020B0603020202020204" pitchFamily="34" charset="0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0" y="30908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46088" name="Rectangle 8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492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Formatted Input/Output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F4895BA-9DBD-4975-B1B0-983CD2752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974902"/>
            <a:ext cx="7886700" cy="2052783"/>
          </a:xfrm>
        </p:spPr>
      </p:pic>
    </p:spTree>
    <p:extLst>
      <p:ext uri="{BB962C8B-B14F-4D97-AF65-F5344CB8AC3E}">
        <p14:creationId xmlns:p14="http://schemas.microsoft.com/office/powerpoint/2010/main" val="2217205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800766" y="1412776"/>
            <a:ext cx="7777163" cy="480536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FILE * </a:t>
            </a:r>
            <a:r>
              <a:rPr lang="en" altLang="en-US" sz="1600" dirty="0" err="1">
                <a:latin typeface="Trebuchet MS" pitchFamily="34" charset="0"/>
              </a:rPr>
              <a:t>fp </a:t>
            </a:r>
            <a:r>
              <a:rPr lang="en" altLang="en-US" sz="1600" dirty="0">
                <a:latin typeface="Trebuchet MS" pitchFamily="34" charset="0"/>
              </a:rPr>
              <a:t>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" altLang="en-US" sz="1600" dirty="0">
                <a:latin typeface="Trebuchet MS" pitchFamily="34" charset="0"/>
              </a:rPr>
              <a:t> fname [100];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number, count = 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name[20];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score, total = 0.0;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Grade file Name Enter : 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scanf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"%s" </a:t>
            </a:r>
            <a:r>
              <a:rPr lang="en" altLang="en-US" sz="1600" dirty="0">
                <a:latin typeface="Trebuchet MS" pitchFamily="34" charset="0"/>
              </a:rPr>
              <a:t>, fname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Grades The file write In mode Open .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( fp = fopen ( fname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"w" </a:t>
            </a:r>
            <a:r>
              <a:rPr lang="en" altLang="en-US" sz="1600" dirty="0">
                <a:latin typeface="Trebuchet MS" pitchFamily="34" charset="0"/>
              </a:rPr>
              <a:t>)) == NULL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 fprintf ( stderr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grades Cannot open file % s .\n" </a:t>
            </a:r>
            <a:r>
              <a:rPr lang="en" altLang="en-US" sz="1600" dirty="0">
                <a:latin typeface="Trebuchet MS" pitchFamily="34" charset="0"/>
              </a:rPr>
              <a:t>, fname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 exit(1);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  <a:buFont typeface="Webdings" pitchFamily="18" charset="2"/>
              <a:buAutoNum type="arabicPeriod"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991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467544" y="1775618"/>
            <a:ext cx="8352928" cy="451961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From the user Student number , name , and grades Input it In the file Save it.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( 1 )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Student number , name , grade Please enter : ( if negative end )"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scanf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"%d" </a:t>
            </a:r>
            <a:r>
              <a:rPr lang="en" altLang="en-US" sz="1600" dirty="0">
                <a:latin typeface="Trebuchet MS" pitchFamily="34" charset="0"/>
              </a:rPr>
              <a:t>, &amp;number);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number &lt; 0 )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break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scanf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"%s %f" </a:t>
            </a:r>
            <a:r>
              <a:rPr lang="en" altLang="en-US" sz="1600" dirty="0">
                <a:latin typeface="Trebuchet MS" pitchFamily="34" charset="0"/>
              </a:rPr>
              <a:t>, name, &amp;score);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fprintf ( fp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%d %s %f" </a:t>
            </a:r>
            <a:r>
              <a:rPr lang="en" altLang="en-US" sz="1600" dirty="0">
                <a:latin typeface="Trebuchet MS" pitchFamily="34" charset="0"/>
              </a:rPr>
              <a:t>, number, name, score);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fclose ( fp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Grades The file Read In mode Open .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( fp = fopen ( fname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"r" </a:t>
            </a:r>
            <a:r>
              <a:rPr lang="en" altLang="en-US" sz="1600" dirty="0">
                <a:latin typeface="Trebuchet MS" pitchFamily="34" charset="0"/>
              </a:rPr>
              <a:t>)) == NULL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fprintf ( stderr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grades Cannot open file % s .\n" </a:t>
            </a:r>
            <a:r>
              <a:rPr lang="en" altLang="en-US" sz="1600" dirty="0">
                <a:latin typeface="Trebuchet MS" pitchFamily="34" charset="0"/>
              </a:rPr>
              <a:t>, fname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exit(1);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744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Example</a:t>
            </a:r>
            <a:endParaRPr lang="en-US" altLang="ko-KR" dirty="0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1116013" y="981075"/>
            <a:ext cx="7777162" cy="316230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from file Grades Read it The average Save .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en-US" sz="1600" dirty="0">
                <a:latin typeface="Trebuchet MS" pitchFamily="34" charset="0"/>
              </a:rPr>
              <a:t>( ! </a:t>
            </a:r>
            <a:r>
              <a:rPr lang="en" altLang="en-US" sz="1600" dirty="0" err="1">
                <a:latin typeface="Trebuchet MS" pitchFamily="34" charset="0"/>
              </a:rPr>
              <a:t>feof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latin typeface="Trebuchet MS" pitchFamily="34" charset="0"/>
              </a:rPr>
              <a:t>fp </a:t>
            </a:r>
            <a:r>
              <a:rPr lang="en" altLang="en-US" sz="1600" dirty="0">
                <a:latin typeface="Trebuchet MS" pitchFamily="34" charset="0"/>
              </a:rPr>
              <a:t>) )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fscanf ( fp ,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"%d %s %f" </a:t>
            </a:r>
            <a:r>
              <a:rPr lang="en" altLang="en-US" sz="1600" dirty="0">
                <a:latin typeface="Trebuchet MS" pitchFamily="34" charset="0"/>
              </a:rPr>
              <a:t>, &amp;number, name, &amp;score);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total += score;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     count++;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average = %f\n" </a:t>
            </a:r>
            <a:r>
              <a:rPr lang="en" altLang="en-US" sz="1600" dirty="0">
                <a:latin typeface="Trebuchet MS" pitchFamily="34" charset="0"/>
              </a:rPr>
              <a:t>, total/count);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fclose ( fp );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6699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28225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29178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A7C341F-B9DC-4C90-927A-8BEDDFC45340}"/>
              </a:ext>
            </a:extLst>
          </p:cNvPr>
          <p:cNvGrpSpPr/>
          <p:nvPr/>
        </p:nvGrpSpPr>
        <p:grpSpPr>
          <a:xfrm>
            <a:off x="1116013" y="4288381"/>
            <a:ext cx="7741997" cy="2092947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C74D86F-2487-4F58-A0FD-98DE3BA3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74D6379-A6E4-4A3B-8E49-49CFD39BF02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400" i="1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the score file 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: scores.txt</a:t>
              </a:r>
            </a:p>
            <a:p>
              <a:pPr algn="just"/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Enter your student number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and grade : (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end if negative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)1 KIM 10.0</a:t>
              </a:r>
            </a:p>
            <a:p>
              <a:pPr algn="just"/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Enter your student number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and grade : (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end if negative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)2 PARK 20.0</a:t>
              </a:r>
            </a:p>
            <a:p>
              <a:pPr algn="just"/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Enter your student number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and grade : (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end if negative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)3 LEE 30.0</a:t>
              </a:r>
            </a:p>
            <a:p>
              <a:pPr algn="just"/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Enter your student number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, and grade : ( </a:t>
              </a:r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end if negative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) -1</a:t>
              </a:r>
            </a:p>
            <a:p>
              <a:pPr algn="just"/>
              <a:r>
                <a:rPr lang="en" altLang="en-US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Average </a:t>
              </a:r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= 20.000000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11945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Writing and reading binary files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/>
              <a:t>Difference between text files and binary files</a:t>
            </a:r>
          </a:p>
          <a:p>
            <a:pPr lvl="1" eaLnBrk="1" hangingPunct="1"/>
            <a:r>
              <a:rPr lang="en" altLang="en-US" i="1">
                <a:solidFill>
                  <a:srgbClr val="FF0000"/>
                </a:solidFill>
              </a:rPr>
              <a:t>Text file </a:t>
            </a:r>
            <a:r>
              <a:rPr lang="en" altLang="ko-KR"/>
              <a:t>: </a:t>
            </a:r>
            <a:r>
              <a:rPr lang="en" altLang="en-US"/>
              <a:t>All data is converted to ASCII code and saved.</a:t>
            </a:r>
          </a:p>
          <a:p>
            <a:pPr lvl="1" eaLnBrk="1" hangingPunct="1"/>
            <a:r>
              <a:rPr lang="en" altLang="en-US" i="1">
                <a:solidFill>
                  <a:srgbClr val="FF0000"/>
                </a:solidFill>
              </a:rPr>
              <a:t>Binary file </a:t>
            </a:r>
            <a:r>
              <a:rPr lang="en" altLang="ko-KR"/>
              <a:t>: </a:t>
            </a:r>
            <a:r>
              <a:rPr lang="en" altLang="en-US"/>
              <a:t>Stores data exactly as it is represented on a computer.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2451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37C54DD-A0D1-44FE-8269-872E0AE3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1512"/>
            <a:ext cx="9144000" cy="263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0971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 of a binary file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1C7766-0137-4FD1-24D7-C7E20FEC5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Image file or sound file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B3E19A-8B33-405C-BB19-040EFA8B0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525" y="2132468"/>
            <a:ext cx="3881611" cy="411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63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 err="1"/>
              <a:t>Streams and </a:t>
            </a:r>
            <a:r>
              <a:rPr lang="en" altLang="en-US" dirty="0"/>
              <a:t>Buffers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 err="1"/>
              <a:t>A stream </a:t>
            </a:r>
            <a:r>
              <a:rPr lang="en" altLang="en-US" dirty="0"/>
              <a:t>contains a buffer by default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2F5A10-8F3C-454F-908C-CE8735A3D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36912"/>
            <a:ext cx="7380312" cy="32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254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Write binary file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899592" y="1219200"/>
            <a:ext cx="7813675" cy="541496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</a:t>
            </a: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buffer[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 = { 10, 20, 30, 40, 50 };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wb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①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en-US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Cannot open file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fwrite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),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 </a:t>
            </a:r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②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148988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Binary file mode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D74FAB21-E84F-4CA3-B217-BB28600FEF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24483"/>
            <a:ext cx="7886700" cy="2353622"/>
          </a:xfrm>
        </p:spPr>
      </p:pic>
    </p:spTree>
    <p:extLst>
      <p:ext uri="{BB962C8B-B14F-4D97-AF65-F5344CB8AC3E}">
        <p14:creationId xmlns:p14="http://schemas.microsoft.com/office/powerpoint/2010/main" val="2275982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Write binary 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68951-5A6E-FBE1-FC95-0529CC25E53B}"/>
              </a:ext>
            </a:extLst>
          </p:cNvPr>
          <p:cNvSpPr txBox="1"/>
          <p:nvPr/>
        </p:nvSpPr>
        <p:spPr>
          <a:xfrm>
            <a:off x="902677" y="4241139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buffer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starting address of the memory block that contains the data to be written to the file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size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size of the item being stored, in bytes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count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number of items you want to store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 </a:t>
            </a:r>
            <a:b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</a:b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If you want to write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 int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type data, the item size will be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4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and the number of items will be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D2Coding"/>
              </a:rPr>
              <a:t>fp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a FILE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pointer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FECE2-E4E2-B4A0-4B9D-0C86410972D1}"/>
              </a:ext>
            </a:extLst>
          </p:cNvPr>
          <p:cNvSpPr txBox="1"/>
          <p:nvPr/>
        </p:nvSpPr>
        <p:spPr>
          <a:xfrm>
            <a:off x="971600" y="3835305"/>
            <a:ext cx="329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fwrite </a:t>
            </a:r>
            <a:r>
              <a:rPr lang="en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(buffer, size, count, </a:t>
            </a:r>
            <a:r>
              <a:rPr lang="en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fp </a:t>
            </a:r>
            <a:r>
              <a:rPr lang="en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)</a:t>
            </a:r>
            <a:endParaRPr lang="ko-KR" alt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E6721CA4-68D5-47FF-AD51-95AF560580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723005"/>
            <a:ext cx="7886700" cy="1710652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99E00F6-8052-4A15-951F-03CE44BC2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30" y="4241139"/>
            <a:ext cx="3635670" cy="175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130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27384"/>
            <a:ext cx="7886700" cy="1325563"/>
          </a:xfrm>
        </p:spPr>
        <p:txBody>
          <a:bodyPr/>
          <a:lstStyle/>
          <a:p>
            <a:pPr eaLnBrk="1" hangingPunct="1"/>
            <a:r>
              <a:rPr lang="en" altLang="en-US" dirty="0"/>
              <a:t>Reading binary files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9397" name="Rectangle 6"/>
          <p:cNvSpPr>
            <a:spLocks noChangeArrowheads="1"/>
          </p:cNvSpPr>
          <p:nvPr/>
        </p:nvSpPr>
        <p:spPr bwMode="auto">
          <a:xfrm>
            <a:off x="683568" y="980728"/>
            <a:ext cx="7813675" cy="587727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#define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5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buffer[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rb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binary.bin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Cannot open file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."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fread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</a:t>
            </a:r>
            <a:r>
              <a:rPr lang="en" altLang="ko-KR" sz="1600" dirty="0" err="1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),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(i = 0; i &lt;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 i++)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buffer[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A7BFCBD-3AC6-472B-9EF3-D9F67DDA0DE9}"/>
              </a:ext>
            </a:extLst>
          </p:cNvPr>
          <p:cNvGrpSpPr/>
          <p:nvPr/>
        </p:nvGrpSpPr>
        <p:grpSpPr>
          <a:xfrm>
            <a:off x="5868144" y="5229200"/>
            <a:ext cx="2989866" cy="1152128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DF2AC7E-0F5A-40FB-9833-8F6CC857C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8C26FB8-3A87-44EA-B2F1-83EEB70CE8C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400" i="1" dirty="0">
                  <a:latin typeface="굴림" panose="020B0600000101010101" pitchFamily="50" charset="-127"/>
                  <a:ea typeface="굴림" panose="020B0600000101010101" pitchFamily="50" charset="-127"/>
                </a:rPr>
                <a:t>10 20 30 40 50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3763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Reading binary files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3DB91-9BB5-1C7D-B947-E2D76E2A06D6}"/>
              </a:ext>
            </a:extLst>
          </p:cNvPr>
          <p:cNvSpPr txBox="1"/>
          <p:nvPr/>
        </p:nvSpPr>
        <p:spPr>
          <a:xfrm>
            <a:off x="902677" y="4241139"/>
            <a:ext cx="4572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buffer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starting address of the memory block that contains the data to be written to the file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size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size of the item being stored, in bytes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count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the number of items you want to store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If you want to write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 int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type data, the item size will be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4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and the number of items will be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10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</a:p>
          <a:p>
            <a:pPr marL="171450" indent="-171450" algn="l">
              <a:buFont typeface="Wingdings" panose="05000000000000000000" pitchFamily="2" charset="2"/>
              <a:buChar char="l"/>
            </a:pP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D2Coding"/>
              </a:rPr>
              <a:t>fp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is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D2Coding"/>
              </a:rPr>
              <a:t>a FILE </a:t>
            </a:r>
            <a:r>
              <a:rPr lang="en" altLang="en-US" sz="1600" b="0" i="0" u="none" strike="noStrike" baseline="0" dirty="0">
                <a:solidFill>
                  <a:srgbClr val="000000"/>
                </a:solidFill>
                <a:latin typeface="YDVYMjO12"/>
              </a:rPr>
              <a:t>pointer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YDVYMjO12"/>
              </a:rPr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40C8-5961-8ACE-0CBF-87C6EA05958F}"/>
              </a:ext>
            </a:extLst>
          </p:cNvPr>
          <p:cNvSpPr txBox="1"/>
          <p:nvPr/>
        </p:nvSpPr>
        <p:spPr>
          <a:xfrm>
            <a:off x="971600" y="3835305"/>
            <a:ext cx="312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fread </a:t>
            </a:r>
            <a:r>
              <a:rPr lang="en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(buffer, size, count, </a:t>
            </a:r>
            <a:r>
              <a:rPr lang="en" altLang="ko-KR" dirty="0" err="1">
                <a:solidFill>
                  <a:srgbClr val="FF0000"/>
                </a:solidFill>
                <a:latin typeface="Century Schoolbook" panose="02040604050505020304" pitchFamily="18" charset="0"/>
              </a:rPr>
              <a:t>fp </a:t>
            </a:r>
            <a:r>
              <a:rPr lang="en" altLang="ko-KR" dirty="0">
                <a:solidFill>
                  <a:srgbClr val="FF0000"/>
                </a:solidFill>
                <a:latin typeface="Century Schoolbook" panose="02040604050505020304" pitchFamily="18" charset="0"/>
              </a:rPr>
              <a:t>)</a:t>
            </a:r>
            <a:endParaRPr lang="ko-KR" altLang="en-US" dirty="0">
              <a:solidFill>
                <a:srgbClr val="FF0000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30385833-536C-4C91-B46D-9F802AD71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56792"/>
            <a:ext cx="7886700" cy="1645766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66F52B-10C1-48F1-8001-FEA2BCC69C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77" y="3883967"/>
            <a:ext cx="3675041" cy="1861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438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Buffering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A buffer is a block of memory used as a temporary storage </a:t>
            </a:r>
            <a:br>
              <a:rPr lang="en" altLang="en-US" dirty="0"/>
            </a:br>
            <a:r>
              <a:rPr lang="en" altLang="en-US" dirty="0"/>
              <a:t>location for data read from and written to a file.</a:t>
            </a:r>
          </a:p>
          <a:p>
            <a:pPr eaLnBrk="1" hangingPunct="1"/>
            <a:r>
              <a:rPr lang="en" altLang="en-US" dirty="0"/>
              <a:t>Since disk drives are block-unit devices, they operate most </a:t>
            </a:r>
            <a:br>
              <a:rPr lang="en" altLang="en-US" dirty="0"/>
            </a:br>
            <a:r>
              <a:rPr lang="en" altLang="en-US" dirty="0"/>
              <a:t>efficiently when input/output is performed in block units.</a:t>
            </a:r>
          </a:p>
          <a:p>
            <a:pPr eaLnBrk="1" hangingPunct="1"/>
            <a:r>
              <a:rPr lang="en" altLang="en-US" dirty="0"/>
              <a:t>Blocks of </a:t>
            </a:r>
            <a:r>
              <a:rPr lang="en" altLang="ko-KR" dirty="0"/>
              <a:t>1024 bytes are common.</a:t>
            </a:r>
          </a:p>
        </p:txBody>
      </p:sp>
      <p:pic>
        <p:nvPicPr>
          <p:cNvPr id="61444" name="Picture 4" descr="j020546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25" y="3860155"/>
            <a:ext cx="1819275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5" descr="MCj0426058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149080"/>
            <a:ext cx="10795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6" name="Text Box 6"/>
          <p:cNvSpPr txBox="1">
            <a:spLocks noChangeArrowheads="1"/>
          </p:cNvSpPr>
          <p:nvPr/>
        </p:nvSpPr>
        <p:spPr bwMode="auto">
          <a:xfrm>
            <a:off x="1979588" y="537304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/>
              <a:t>disk</a:t>
            </a:r>
          </a:p>
        </p:txBody>
      </p:sp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588100" y="52285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/>
              <a:t>file</a:t>
            </a:r>
          </a:p>
        </p:txBody>
      </p:sp>
      <p:pic>
        <p:nvPicPr>
          <p:cNvPr id="61448" name="Picture 8" descr="MCj02332490000[1]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175" y="4004618"/>
            <a:ext cx="1347788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AutoShape 9"/>
          <p:cNvSpPr>
            <a:spLocks noChangeArrowheads="1"/>
          </p:cNvSpPr>
          <p:nvPr/>
        </p:nvSpPr>
        <p:spPr bwMode="auto">
          <a:xfrm>
            <a:off x="3563913" y="4580880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0" name="AutoShape 10"/>
          <p:cNvSpPr>
            <a:spLocks noChangeArrowheads="1"/>
          </p:cNvSpPr>
          <p:nvPr/>
        </p:nvSpPr>
        <p:spPr bwMode="auto">
          <a:xfrm>
            <a:off x="5724500" y="4436418"/>
            <a:ext cx="431800" cy="504825"/>
          </a:xfrm>
          <a:prstGeom prst="leftRightArrow">
            <a:avLst>
              <a:gd name="adj1" fmla="val 50000"/>
              <a:gd name="adj2" fmla="val 2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51" name="Text Box 11"/>
          <p:cNvSpPr txBox="1">
            <a:spLocks noChangeArrowheads="1"/>
          </p:cNvSpPr>
          <p:nvPr/>
        </p:nvSpPr>
        <p:spPr bwMode="auto">
          <a:xfrm>
            <a:off x="4427513" y="5444480"/>
            <a:ext cx="641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" altLang="en-US"/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9142535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 err="1"/>
              <a:t>Buffering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/>
              <a:t>fflush( fp );</a:t>
            </a:r>
          </a:p>
          <a:p>
            <a:pPr lvl="1"/>
            <a:r>
              <a:rPr lang="en" altLang="en-US" dirty="0"/>
              <a:t>The contents of the buffer are written to a disk file </a:t>
            </a:r>
            <a:r>
              <a:rPr lang="en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</a:t>
            </a:r>
            <a:r>
              <a:rPr lang="en" altLang="ko-KR" dirty="0"/>
              <a:t>etbuf( fp , NULL);</a:t>
            </a:r>
          </a:p>
          <a:p>
            <a:pPr lvl="1"/>
            <a:r>
              <a:rPr lang="en" altLang="ko-KR" dirty="0"/>
              <a:t>setbuf () </a:t>
            </a:r>
            <a:r>
              <a:rPr lang="en" altLang="en-US" dirty="0"/>
              <a:t>is a function that directly specifies the buffer of the stream. If </a:t>
            </a:r>
            <a:r>
              <a:rPr lang="en" altLang="ko-KR" dirty="0"/>
              <a:t>NULL </a:t>
            </a:r>
            <a:r>
              <a:rPr lang="en" altLang="en-US" dirty="0"/>
              <a:t>is written in place of the buffer, it means that the buffer will be removed</a:t>
            </a:r>
            <a:r>
              <a:rPr lang="en" altLang="ko-KR" dirty="0"/>
              <a:t>.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028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Lab: </a:t>
            </a:r>
            <a:r>
              <a:rPr lang="en" altLang="en-US" dirty="0"/>
              <a:t>Image</a:t>
            </a:r>
            <a:r>
              <a:rPr lang="en" altLang="ko-KR" dirty="0"/>
              <a:t> </a:t>
            </a:r>
            <a:r>
              <a:rPr lang="en" altLang="en-US" dirty="0"/>
              <a:t>Copy files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Here, we will write a program that copies binary files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166" name="그림 1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608" y="4179699"/>
            <a:ext cx="6724650" cy="2171700"/>
          </a:xfrm>
          <a:prstGeom prst="rect">
            <a:avLst/>
          </a:prstGeom>
        </p:spPr>
      </p:pic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78C90BC-2678-45E0-97F1-2F3B3ECE4E2C}"/>
              </a:ext>
            </a:extLst>
          </p:cNvPr>
          <p:cNvGrpSpPr/>
          <p:nvPr/>
        </p:nvGrpSpPr>
        <p:grpSpPr>
          <a:xfrm>
            <a:off x="1043608" y="2420888"/>
            <a:ext cx="7813674" cy="1144885"/>
            <a:chOff x="5038165" y="815788"/>
            <a:chExt cx="3663880" cy="1316231"/>
          </a:xfrm>
        </p:grpSpPr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47EEFAFC-DA50-4AF9-94F4-E15242B338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69" name="직사각형 168">
              <a:extLst>
                <a:ext uri="{FF2B5EF4-FFF2-40B4-BE49-F238E27FC236}">
                  <a16:creationId xmlns:a16="http://schemas.microsoft.com/office/drawing/2014/main" id="{2046445A-E2FE-4D08-BA72-FEB56E902E6C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en-US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Image file name </a:t>
              </a:r>
              <a:r>
                <a:rPr lang="en" altLang="ko-KR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: dog.jpg</a:t>
              </a:r>
            </a:p>
            <a:p>
              <a:r>
                <a:rPr lang="en" altLang="en-US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Image file copied as </a:t>
              </a:r>
              <a:r>
                <a:rPr lang="en" altLang="ko-KR" sz="1400" dirty="0">
                  <a:solidFill>
                    <a:schemeClr val="bg1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copy.jpg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647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A703A4-D7E9-44CB-89E6-35EDE143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hint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EB4FB7-63DE-400B-BEAB-557F9AB77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" altLang="en-US" dirty="0"/>
              <a:t>To read or write a binary file, append “ </a:t>
            </a:r>
            <a:r>
              <a:rPr lang="en" altLang="ko-KR" dirty="0"/>
              <a:t>b” </a:t>
            </a:r>
            <a:r>
              <a:rPr lang="en" altLang="en-US" dirty="0"/>
              <a:t>to the file mode when calling </a:t>
            </a:r>
            <a:r>
              <a:rPr lang="en" altLang="ko-KR" dirty="0" err="1"/>
              <a:t>fopen </a:t>
            </a:r>
            <a:r>
              <a:rPr lang="en" altLang="ko-KR" dirty="0"/>
              <a:t>() . </a:t>
            </a:r>
            <a:r>
              <a:rPr lang="en" altLang="en-US" dirty="0"/>
              <a:t>To open a write-only file, use “ </a:t>
            </a:r>
            <a:r>
              <a:rPr lang="en" altLang="ko-KR" dirty="0" err="1"/>
              <a:t>wb </a:t>
            </a:r>
            <a:r>
              <a:rPr lang="en" altLang="ko-KR" dirty="0"/>
              <a:t>” , and </a:t>
            </a:r>
            <a:r>
              <a:rPr lang="en" altLang="en-US" dirty="0"/>
              <a:t>to open a read-only file, use “ </a:t>
            </a:r>
            <a:r>
              <a:rPr lang="en" altLang="ko-KR" dirty="0" err="1"/>
              <a:t>rb </a:t>
            </a:r>
            <a:r>
              <a:rPr lang="en" altLang="ko-KR" dirty="0"/>
              <a:t>” .</a:t>
            </a:r>
          </a:p>
          <a:p>
            <a:pPr lvl="1"/>
            <a:r>
              <a:rPr lang="en" altLang="ko-KR" dirty="0" err="1"/>
              <a:t>src_file </a:t>
            </a:r>
            <a:r>
              <a:rPr lang="en" altLang="ko-KR" dirty="0"/>
              <a:t>= </a:t>
            </a:r>
            <a:r>
              <a:rPr lang="en" altLang="ko-KR" dirty="0" err="1"/>
              <a:t>fopen </a:t>
            </a:r>
            <a:r>
              <a:rPr lang="en" altLang="ko-KR" dirty="0"/>
              <a:t>("pome.jpg", " </a:t>
            </a:r>
            <a:r>
              <a:rPr lang="en" altLang="ko-KR" dirty="0" err="1"/>
              <a:t>rb </a:t>
            </a:r>
            <a:r>
              <a:rPr lang="en" altLang="ko-KR" dirty="0"/>
              <a:t>");</a:t>
            </a:r>
          </a:p>
          <a:p>
            <a:pPr lvl="1"/>
            <a:r>
              <a:rPr lang="en" altLang="ko-KR" dirty="0" err="1"/>
              <a:t>dst_file </a:t>
            </a:r>
            <a:r>
              <a:rPr lang="en" altLang="ko-KR" dirty="0"/>
              <a:t>= </a:t>
            </a:r>
            <a:r>
              <a:rPr lang="en" altLang="ko-KR" dirty="0" err="1"/>
              <a:t>fopen </a:t>
            </a:r>
            <a:r>
              <a:rPr lang="en" altLang="ko-KR" dirty="0"/>
              <a:t>("copy.jpg", " </a:t>
            </a:r>
            <a:r>
              <a:rPr lang="en" altLang="ko-KR" dirty="0" err="1"/>
              <a:t>wb </a:t>
            </a:r>
            <a:r>
              <a:rPr lang="en" altLang="ko-KR" dirty="0"/>
              <a:t>");</a:t>
            </a:r>
          </a:p>
          <a:p>
            <a:endParaRPr lang="en-US" altLang="ko-KR" dirty="0"/>
          </a:p>
          <a:p>
            <a:r>
              <a:rPr lang="en" altLang="en-US" dirty="0"/>
              <a:t>To read data from a binary file, use </a:t>
            </a:r>
            <a:r>
              <a:rPr lang="en" altLang="ko-KR" dirty="0" err="1"/>
              <a:t>fread </a:t>
            </a:r>
            <a:r>
              <a:rPr lang="en" altLang="ko-KR" dirty="0"/>
              <a:t>() .</a:t>
            </a:r>
          </a:p>
          <a:p>
            <a:pPr lvl="1"/>
            <a:r>
              <a:rPr lang="en" altLang="ko-KR" dirty="0" err="1"/>
              <a:t>fread </a:t>
            </a:r>
            <a:r>
              <a:rPr lang="en" altLang="ko-KR" dirty="0"/>
              <a:t>(buffer, 1, </a:t>
            </a:r>
            <a:r>
              <a:rPr lang="en" altLang="ko-KR" dirty="0" err="1"/>
              <a:t>sizeof </a:t>
            </a:r>
            <a:r>
              <a:rPr lang="en" altLang="ko-KR" dirty="0"/>
              <a:t>(buffer), </a:t>
            </a:r>
            <a:r>
              <a:rPr lang="en" altLang="ko-KR" dirty="0" err="1"/>
              <a:t>src_file </a:t>
            </a:r>
            <a:r>
              <a:rPr lang="en" altLang="ko-KR" dirty="0"/>
              <a:t>);</a:t>
            </a:r>
          </a:p>
          <a:p>
            <a:endParaRPr lang="en-US" altLang="ko-KR" dirty="0"/>
          </a:p>
          <a:p>
            <a:r>
              <a:rPr lang="en" altLang="en-US" dirty="0"/>
              <a:t>To write data to a binary file, use </a:t>
            </a:r>
            <a:r>
              <a:rPr lang="en" altLang="ko-KR" dirty="0" err="1"/>
              <a:t>fwrite </a:t>
            </a:r>
            <a:r>
              <a:rPr lang="en" altLang="ko-KR" dirty="0"/>
              <a:t>() .</a:t>
            </a:r>
          </a:p>
          <a:p>
            <a:pPr lvl="1"/>
            <a:r>
              <a:rPr lang="en" altLang="ko-KR" dirty="0" err="1"/>
              <a:t>fwrite </a:t>
            </a:r>
            <a:r>
              <a:rPr lang="en" altLang="ko-KR" dirty="0"/>
              <a:t>(buffer, 1, </a:t>
            </a:r>
            <a:r>
              <a:rPr lang="en" altLang="ko-KR" dirty="0" err="1"/>
              <a:t>sizeof </a:t>
            </a:r>
            <a:r>
              <a:rPr lang="en" altLang="ko-KR" dirty="0"/>
              <a:t>(buffer), </a:t>
            </a:r>
            <a:r>
              <a:rPr lang="en" altLang="ko-KR" dirty="0" err="1"/>
              <a:t>dst_file </a:t>
            </a:r>
            <a:r>
              <a:rPr lang="en" altLang="ko-KR" dirty="0"/>
              <a:t>);</a:t>
            </a:r>
          </a:p>
          <a:p>
            <a:endParaRPr lang="en-US" altLang="ko-KR" dirty="0"/>
          </a:p>
          <a:p>
            <a:r>
              <a:rPr lang="en" altLang="ko-KR" dirty="0" err="1"/>
              <a:t>fread </a:t>
            </a:r>
            <a:r>
              <a:rPr lang="en" altLang="ko-KR" dirty="0"/>
              <a:t>() </a:t>
            </a:r>
            <a:r>
              <a:rPr lang="en" altLang="en-US" dirty="0"/>
              <a:t>returns the number of items successfully read </a:t>
            </a:r>
            <a:r>
              <a:rPr lang="en" altLang="ko-KR" dirty="0"/>
              <a:t>, </a:t>
            </a:r>
            <a:r>
              <a:rPr lang="en" altLang="en-US" dirty="0"/>
              <a:t>so if it returns </a:t>
            </a:r>
            <a:r>
              <a:rPr lang="en" altLang="ko-KR" dirty="0"/>
              <a:t>0 </a:t>
            </a:r>
            <a:r>
              <a:rPr lang="en" altLang="en-US" dirty="0"/>
              <a:t>, it can be considered that the end of the file has been reached 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41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683568" y="1772818"/>
            <a:ext cx="7956996" cy="45365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2B91A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filename[100];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char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buffer[1024];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Image file name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: 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scanf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"%s"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filename);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src_file = fopen(filename,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"rb"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fopen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"copy.jpg"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wb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||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open error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en-US" altLang="ko-KR" sz="12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43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Standard Input/Output </a:t>
            </a:r>
            <a:r>
              <a:rPr lang="en" altLang="en-US" dirty="0" err="1"/>
              <a:t>Streams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7088" y="28813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2700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ea typeface="굴림" pitchFamily="50" charset="-127"/>
                <a:cs typeface="굴림" pitchFamily="50" charset="-127"/>
              </a:rPr>
              <a:t> </a:t>
            </a:r>
            <a:r>
              <a:rPr kumimoji="1" lang="en" altLang="ko-KR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rPr>
              <a:t> </a:t>
            </a:r>
            <a:endParaRPr kumimoji="1" lang="ko-KR" altLang="ko-KR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  <a:p>
            <a:pPr marL="0" marR="0" lvl="0" indent="1270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3B9A855-23AD-49CE-B62A-6CBA51740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25158"/>
            <a:ext cx="7886700" cy="2552272"/>
          </a:xfrm>
        </p:spPr>
      </p:pic>
    </p:spTree>
    <p:extLst>
      <p:ext uri="{BB962C8B-B14F-4D97-AF65-F5344CB8AC3E}">
        <p14:creationId xmlns:p14="http://schemas.microsoft.com/office/powerpoint/2010/main" val="33531194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1079500" y="1844824"/>
            <a:ext cx="7956996" cy="446449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while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(( r_count = fread (buffer, 1,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sizeof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(buffer), src_file )) &gt; 0) 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fwrite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(buffer, 1,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0) 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File writing error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w_count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r_count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 {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stderr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Media write error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1;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r>
              <a:rPr lang="en" altLang="en-US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 </a:t>
            </a:r>
            <a:r>
              <a:rPr lang="en" altLang="en-US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Image file copied as copy.jpg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src_file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fclose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dst_file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  <a:endParaRPr lang="ko-KR" altLang="en-US" sz="1200" kern="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77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Random access files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25625"/>
            <a:ext cx="8640960" cy="4351338"/>
          </a:xfrm>
        </p:spPr>
        <p:txBody>
          <a:bodyPr/>
          <a:lstStyle/>
          <a:p>
            <a:pPr eaLnBrk="1" hangingPunct="1"/>
            <a:r>
              <a:rPr lang="en" altLang="ko-KR" b="1" dirty="0">
                <a:solidFill>
                  <a:srgbClr val="FF0000"/>
                </a:solidFill>
              </a:rPr>
              <a:t>Sequential </a:t>
            </a:r>
            <a:r>
              <a:rPr lang="en" altLang="en-US" b="1" dirty="0">
                <a:solidFill>
                  <a:srgbClr val="FF0000"/>
                </a:solidFill>
              </a:rPr>
              <a:t>access</a:t>
            </a:r>
            <a:r>
              <a:rPr lang="en" altLang="ko-KR" b="1" dirty="0"/>
              <a:t> </a:t>
            </a:r>
            <a:r>
              <a:rPr lang="en" altLang="en-US" dirty="0"/>
              <a:t>Method </a:t>
            </a:r>
            <a:r>
              <a:rPr lang="en" altLang="ko-KR" dirty="0"/>
              <a:t>: </a:t>
            </a:r>
            <a:r>
              <a:rPr lang="en" altLang="en-US" dirty="0"/>
              <a:t>How to read or write data sequentially from the beginning of a file</a:t>
            </a:r>
          </a:p>
          <a:p>
            <a:pPr eaLnBrk="1" hangingPunct="1"/>
            <a:r>
              <a:rPr lang="en" altLang="ko-KR" b="1" dirty="0">
                <a:solidFill>
                  <a:srgbClr val="FF0000"/>
                </a:solidFill>
              </a:rPr>
              <a:t>random </a:t>
            </a:r>
            <a:r>
              <a:rPr lang="en" altLang="en-US" b="1" dirty="0">
                <a:solidFill>
                  <a:srgbClr val="FF0000"/>
                </a:solidFill>
              </a:rPr>
              <a:t>access</a:t>
            </a:r>
            <a:r>
              <a:rPr lang="en" altLang="ko-KR" b="1" dirty="0"/>
              <a:t> </a:t>
            </a:r>
            <a:r>
              <a:rPr lang="en" altLang="en-US" dirty="0"/>
              <a:t>Method </a:t>
            </a:r>
            <a:r>
              <a:rPr lang="en" altLang="ko-KR" dirty="0"/>
              <a:t>: </a:t>
            </a:r>
            <a:r>
              <a:rPr lang="en" altLang="en-US" dirty="0"/>
              <a:t>How to read and write </a:t>
            </a:r>
            <a:r>
              <a:rPr lang="en" altLang="en-US" dirty="0" err="1"/>
              <a:t>from </a:t>
            </a:r>
            <a:r>
              <a:rPr lang="en" altLang="en-US" dirty="0"/>
              <a:t>any location in the file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2124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6BCBCE-5001-4356-BB03-9F3501D4D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66" y="3448322"/>
            <a:ext cx="8028384" cy="252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26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Principles of random access files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" altLang="en-US" dirty="0"/>
              <a:t>File pointer </a:t>
            </a:r>
            <a:r>
              <a:rPr lang="en" altLang="ko-KR" dirty="0"/>
              <a:t>: </a:t>
            </a:r>
            <a:r>
              <a:rPr lang="en" altLang="en-US" dirty="0"/>
              <a:t>Indicates the current location of the file where </a:t>
            </a:r>
            <a:br>
              <a:rPr lang="en" altLang="en-US" dirty="0"/>
            </a:br>
            <a:r>
              <a:rPr lang="en" altLang="en-US" dirty="0"/>
              <a:t>read and write operations are taking place</a:t>
            </a:r>
            <a:r>
              <a:rPr lang="en" altLang="ko-KR" dirty="0"/>
              <a:t>.</a:t>
            </a:r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endParaRPr lang="en-US" altLang="ko-KR" dirty="0"/>
          </a:p>
          <a:p>
            <a:pPr eaLnBrk="1" hangingPunct="1"/>
            <a:r>
              <a:rPr lang="en" altLang="en-US" dirty="0"/>
              <a:t>Forcibly moving the file pointer allows random access</a:t>
            </a:r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1028777" y="3049563"/>
            <a:ext cx="6043612" cy="2179637"/>
          </a:xfrm>
          <a:custGeom>
            <a:avLst/>
            <a:gdLst>
              <a:gd name="T0" fmla="*/ 0 w 3807"/>
              <a:gd name="T1" fmla="*/ 633 h 1762"/>
              <a:gd name="T2" fmla="*/ 113 w 3807"/>
              <a:gd name="T3" fmla="*/ 514 h 1762"/>
              <a:gd name="T4" fmla="*/ 159 w 3807"/>
              <a:gd name="T5" fmla="*/ 452 h 1762"/>
              <a:gd name="T6" fmla="*/ 1135 w 3807"/>
              <a:gd name="T7" fmla="*/ 0 h 1762"/>
              <a:gd name="T8" fmla="*/ 1960 w 3807"/>
              <a:gd name="T9" fmla="*/ 23 h 1762"/>
              <a:gd name="T10" fmla="*/ 2581 w 3807"/>
              <a:gd name="T11" fmla="*/ 68 h 1762"/>
              <a:gd name="T12" fmla="*/ 2813 w 3807"/>
              <a:gd name="T13" fmla="*/ 124 h 1762"/>
              <a:gd name="T14" fmla="*/ 2988 w 3807"/>
              <a:gd name="T15" fmla="*/ 220 h 1762"/>
              <a:gd name="T16" fmla="*/ 3123 w 3807"/>
              <a:gd name="T17" fmla="*/ 254 h 1762"/>
              <a:gd name="T18" fmla="*/ 3253 w 3807"/>
              <a:gd name="T19" fmla="*/ 294 h 1762"/>
              <a:gd name="T20" fmla="*/ 3360 w 3807"/>
              <a:gd name="T21" fmla="*/ 333 h 1762"/>
              <a:gd name="T22" fmla="*/ 3592 w 3807"/>
              <a:gd name="T23" fmla="*/ 458 h 1762"/>
              <a:gd name="T24" fmla="*/ 3660 w 3807"/>
              <a:gd name="T25" fmla="*/ 503 h 1762"/>
              <a:gd name="T26" fmla="*/ 3790 w 3807"/>
              <a:gd name="T27" fmla="*/ 582 h 1762"/>
              <a:gd name="T28" fmla="*/ 3773 w 3807"/>
              <a:gd name="T29" fmla="*/ 757 h 1762"/>
              <a:gd name="T30" fmla="*/ 3592 w 3807"/>
              <a:gd name="T31" fmla="*/ 1039 h 1762"/>
              <a:gd name="T32" fmla="*/ 3507 w 3807"/>
              <a:gd name="T33" fmla="*/ 1096 h 1762"/>
              <a:gd name="T34" fmla="*/ 3360 w 3807"/>
              <a:gd name="T35" fmla="*/ 1226 h 1762"/>
              <a:gd name="T36" fmla="*/ 3293 w 3807"/>
              <a:gd name="T37" fmla="*/ 1293 h 1762"/>
              <a:gd name="T38" fmla="*/ 2835 w 3807"/>
              <a:gd name="T39" fmla="*/ 1576 h 1762"/>
              <a:gd name="T40" fmla="*/ 2615 w 3807"/>
              <a:gd name="T41" fmla="*/ 1706 h 1762"/>
              <a:gd name="T42" fmla="*/ 2417 w 3807"/>
              <a:gd name="T43" fmla="*/ 1762 h 1762"/>
              <a:gd name="T44" fmla="*/ 2152 w 3807"/>
              <a:gd name="T45" fmla="*/ 1745 h 1762"/>
              <a:gd name="T46" fmla="*/ 1841 w 3807"/>
              <a:gd name="T47" fmla="*/ 1672 h 1762"/>
              <a:gd name="T48" fmla="*/ 1649 w 3807"/>
              <a:gd name="T49" fmla="*/ 1632 h 1762"/>
              <a:gd name="T50" fmla="*/ 1271 w 3807"/>
              <a:gd name="T51" fmla="*/ 1502 h 1762"/>
              <a:gd name="T52" fmla="*/ 780 w 3807"/>
              <a:gd name="T53" fmla="*/ 1429 h 1762"/>
              <a:gd name="T54" fmla="*/ 582 w 3807"/>
              <a:gd name="T55" fmla="*/ 1378 h 1762"/>
              <a:gd name="T56" fmla="*/ 351 w 3807"/>
              <a:gd name="T57" fmla="*/ 1305 h 1762"/>
              <a:gd name="T58" fmla="*/ 300 w 3807"/>
              <a:gd name="T59" fmla="*/ 1288 h 1762"/>
              <a:gd name="T60" fmla="*/ 249 w 3807"/>
              <a:gd name="T61" fmla="*/ 1259 h 1762"/>
              <a:gd name="T62" fmla="*/ 159 w 3807"/>
              <a:gd name="T63" fmla="*/ 1214 h 1762"/>
              <a:gd name="T64" fmla="*/ 108 w 3807"/>
              <a:gd name="T65" fmla="*/ 1158 h 1762"/>
              <a:gd name="T66" fmla="*/ 79 w 3807"/>
              <a:gd name="T67" fmla="*/ 1130 h 1762"/>
              <a:gd name="T68" fmla="*/ 6 w 3807"/>
              <a:gd name="T69" fmla="*/ 1011 h 1762"/>
              <a:gd name="T70" fmla="*/ 12 w 3807"/>
              <a:gd name="T71" fmla="*/ 847 h 1762"/>
              <a:gd name="T72" fmla="*/ 51 w 3807"/>
              <a:gd name="T73" fmla="*/ 706 h 1762"/>
              <a:gd name="T74" fmla="*/ 40 w 3807"/>
              <a:gd name="T75" fmla="*/ 616 h 1762"/>
              <a:gd name="T76" fmla="*/ 0 w 3807"/>
              <a:gd name="T77" fmla="*/ 633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3807" h="1762">
                <a:moveTo>
                  <a:pt x="0" y="633"/>
                </a:moveTo>
                <a:cubicBezTo>
                  <a:pt x="43" y="603"/>
                  <a:pt x="90" y="561"/>
                  <a:pt x="113" y="514"/>
                </a:cubicBezTo>
                <a:cubicBezTo>
                  <a:pt x="132" y="477"/>
                  <a:pt x="125" y="480"/>
                  <a:pt x="159" y="452"/>
                </a:cubicBezTo>
                <a:cubicBezTo>
                  <a:pt x="439" y="222"/>
                  <a:pt x="774" y="48"/>
                  <a:pt x="1135" y="0"/>
                </a:cubicBezTo>
                <a:cubicBezTo>
                  <a:pt x="1413" y="3"/>
                  <a:pt x="1684" y="9"/>
                  <a:pt x="1960" y="23"/>
                </a:cubicBezTo>
                <a:cubicBezTo>
                  <a:pt x="2165" y="59"/>
                  <a:pt x="2374" y="56"/>
                  <a:pt x="2581" y="68"/>
                </a:cubicBezTo>
                <a:cubicBezTo>
                  <a:pt x="2661" y="78"/>
                  <a:pt x="2739" y="91"/>
                  <a:pt x="2813" y="124"/>
                </a:cubicBezTo>
                <a:cubicBezTo>
                  <a:pt x="2874" y="151"/>
                  <a:pt x="2925" y="195"/>
                  <a:pt x="2988" y="220"/>
                </a:cubicBezTo>
                <a:cubicBezTo>
                  <a:pt x="3031" y="237"/>
                  <a:pt x="3078" y="241"/>
                  <a:pt x="3123" y="254"/>
                </a:cubicBezTo>
                <a:cubicBezTo>
                  <a:pt x="3166" y="266"/>
                  <a:pt x="3209" y="285"/>
                  <a:pt x="3253" y="294"/>
                </a:cubicBezTo>
                <a:cubicBezTo>
                  <a:pt x="3284" y="309"/>
                  <a:pt x="3326" y="325"/>
                  <a:pt x="3360" y="333"/>
                </a:cubicBezTo>
                <a:cubicBezTo>
                  <a:pt x="3431" y="385"/>
                  <a:pt x="3512" y="422"/>
                  <a:pt x="3592" y="458"/>
                </a:cubicBezTo>
                <a:cubicBezTo>
                  <a:pt x="3617" y="469"/>
                  <a:pt x="3635" y="493"/>
                  <a:pt x="3660" y="503"/>
                </a:cubicBezTo>
                <a:cubicBezTo>
                  <a:pt x="3704" y="520"/>
                  <a:pt x="3756" y="548"/>
                  <a:pt x="3790" y="582"/>
                </a:cubicBezTo>
                <a:cubicBezTo>
                  <a:pt x="3800" y="641"/>
                  <a:pt x="3807" y="704"/>
                  <a:pt x="3773" y="757"/>
                </a:cubicBezTo>
                <a:cubicBezTo>
                  <a:pt x="3753" y="832"/>
                  <a:pt x="3647" y="989"/>
                  <a:pt x="3592" y="1039"/>
                </a:cubicBezTo>
                <a:cubicBezTo>
                  <a:pt x="3567" y="1062"/>
                  <a:pt x="3532" y="1073"/>
                  <a:pt x="3507" y="1096"/>
                </a:cubicBezTo>
                <a:cubicBezTo>
                  <a:pt x="3459" y="1139"/>
                  <a:pt x="3408" y="1183"/>
                  <a:pt x="3360" y="1226"/>
                </a:cubicBezTo>
                <a:cubicBezTo>
                  <a:pt x="3336" y="1247"/>
                  <a:pt x="3319" y="1274"/>
                  <a:pt x="3293" y="1293"/>
                </a:cubicBezTo>
                <a:cubicBezTo>
                  <a:pt x="3147" y="1399"/>
                  <a:pt x="2991" y="1488"/>
                  <a:pt x="2835" y="1576"/>
                </a:cubicBezTo>
                <a:cubicBezTo>
                  <a:pt x="2762" y="1618"/>
                  <a:pt x="2690" y="1668"/>
                  <a:pt x="2615" y="1706"/>
                </a:cubicBezTo>
                <a:cubicBezTo>
                  <a:pt x="2551" y="1738"/>
                  <a:pt x="2485" y="1744"/>
                  <a:pt x="2417" y="1762"/>
                </a:cubicBezTo>
                <a:cubicBezTo>
                  <a:pt x="2329" y="1756"/>
                  <a:pt x="2240" y="1753"/>
                  <a:pt x="2152" y="1745"/>
                </a:cubicBezTo>
                <a:cubicBezTo>
                  <a:pt x="2047" y="1736"/>
                  <a:pt x="1943" y="1696"/>
                  <a:pt x="1841" y="1672"/>
                </a:cubicBezTo>
                <a:cubicBezTo>
                  <a:pt x="1734" y="1647"/>
                  <a:pt x="1736" y="1658"/>
                  <a:pt x="1649" y="1632"/>
                </a:cubicBezTo>
                <a:cubicBezTo>
                  <a:pt x="1521" y="1594"/>
                  <a:pt x="1398" y="1542"/>
                  <a:pt x="1271" y="1502"/>
                </a:cubicBezTo>
                <a:cubicBezTo>
                  <a:pt x="1117" y="1454"/>
                  <a:pt x="940" y="1439"/>
                  <a:pt x="780" y="1429"/>
                </a:cubicBezTo>
                <a:cubicBezTo>
                  <a:pt x="714" y="1415"/>
                  <a:pt x="650" y="1388"/>
                  <a:pt x="582" y="1378"/>
                </a:cubicBezTo>
                <a:cubicBezTo>
                  <a:pt x="506" y="1348"/>
                  <a:pt x="428" y="1331"/>
                  <a:pt x="351" y="1305"/>
                </a:cubicBezTo>
                <a:cubicBezTo>
                  <a:pt x="315" y="1280"/>
                  <a:pt x="356" y="1305"/>
                  <a:pt x="300" y="1288"/>
                </a:cubicBezTo>
                <a:cubicBezTo>
                  <a:pt x="290" y="1285"/>
                  <a:pt x="256" y="1263"/>
                  <a:pt x="249" y="1259"/>
                </a:cubicBezTo>
                <a:cubicBezTo>
                  <a:pt x="218" y="1243"/>
                  <a:pt x="189" y="1232"/>
                  <a:pt x="159" y="1214"/>
                </a:cubicBezTo>
                <a:cubicBezTo>
                  <a:pt x="136" y="1182"/>
                  <a:pt x="152" y="1202"/>
                  <a:pt x="108" y="1158"/>
                </a:cubicBezTo>
                <a:cubicBezTo>
                  <a:pt x="98" y="1148"/>
                  <a:pt x="79" y="1130"/>
                  <a:pt x="79" y="1130"/>
                </a:cubicBezTo>
                <a:cubicBezTo>
                  <a:pt x="58" y="1087"/>
                  <a:pt x="32" y="1051"/>
                  <a:pt x="6" y="1011"/>
                </a:cubicBezTo>
                <a:cubicBezTo>
                  <a:pt x="8" y="956"/>
                  <a:pt x="9" y="902"/>
                  <a:pt x="12" y="847"/>
                </a:cubicBezTo>
                <a:cubicBezTo>
                  <a:pt x="14" y="819"/>
                  <a:pt x="42" y="735"/>
                  <a:pt x="51" y="706"/>
                </a:cubicBezTo>
                <a:cubicBezTo>
                  <a:pt x="46" y="623"/>
                  <a:pt x="59" y="650"/>
                  <a:pt x="40" y="616"/>
                </a:cubicBezTo>
                <a:cubicBezTo>
                  <a:pt x="40" y="616"/>
                  <a:pt x="0" y="633"/>
                  <a:pt x="0" y="633"/>
                </a:cubicBezTo>
                <a:close/>
              </a:path>
            </a:pathLst>
          </a:cu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" name="AutoShape 4"/>
          <p:cNvSpPr>
            <a:spLocks noChangeArrowheads="1"/>
          </p:cNvSpPr>
          <p:nvPr/>
        </p:nvSpPr>
        <p:spPr bwMode="auto">
          <a:xfrm>
            <a:off x="1893964" y="3644826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2397202" y="3644826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2902027" y="3644826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AutoShape 7"/>
          <p:cNvSpPr>
            <a:spLocks noChangeArrowheads="1"/>
          </p:cNvSpPr>
          <p:nvPr/>
        </p:nvSpPr>
        <p:spPr bwMode="auto">
          <a:xfrm>
            <a:off x="3405264" y="3644826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3910089" y="3644826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AutoShape 9"/>
          <p:cNvSpPr>
            <a:spLocks noChangeArrowheads="1"/>
          </p:cNvSpPr>
          <p:nvPr/>
        </p:nvSpPr>
        <p:spPr bwMode="auto">
          <a:xfrm>
            <a:off x="4413327" y="3644826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AutoShape 10"/>
          <p:cNvSpPr>
            <a:spLocks noChangeArrowheads="1"/>
          </p:cNvSpPr>
          <p:nvPr/>
        </p:nvSpPr>
        <p:spPr bwMode="auto">
          <a:xfrm>
            <a:off x="4918152" y="3644826"/>
            <a:ext cx="576262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21389" y="3644826"/>
            <a:ext cx="576263" cy="576262"/>
          </a:xfrm>
          <a:prstGeom prst="cube">
            <a:avLst>
              <a:gd name="adj" fmla="val 25000"/>
            </a:avLst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AutoShape 13"/>
          <p:cNvSpPr>
            <a:spLocks noChangeArrowheads="1"/>
          </p:cNvSpPr>
          <p:nvPr/>
        </p:nvSpPr>
        <p:spPr bwMode="auto">
          <a:xfrm>
            <a:off x="3421855" y="2898115"/>
            <a:ext cx="541492" cy="712470"/>
          </a:xfrm>
          <a:prstGeom prst="downArrow">
            <a:avLst>
              <a:gd name="adj1" fmla="val 35927"/>
              <a:gd name="adj2" fmla="val 39072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eaVert" wrap="none" anchor="ctr"/>
          <a:lstStyle/>
          <a:p>
            <a:endParaRPr lang="ko-KR" altLang="en-US"/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2755977" y="2473300"/>
            <a:ext cx="14157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" altLang="en-US" i="1" dirty="0"/>
              <a:t>file</a:t>
            </a:r>
            <a:r>
              <a:rPr lang="en" altLang="ko-KR" i="1" dirty="0"/>
              <a:t> </a:t>
            </a:r>
            <a:r>
              <a:rPr lang="en" altLang="en-US" i="1" dirty="0"/>
              <a:t>Pointer</a:t>
            </a:r>
          </a:p>
        </p:txBody>
      </p:sp>
    </p:spTree>
    <p:extLst>
      <p:ext uri="{BB962C8B-B14F-4D97-AF65-F5344CB8AC3E}">
        <p14:creationId xmlns:p14="http://schemas.microsoft.com/office/powerpoint/2010/main" val="37730179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ko-KR" dirty="0" err="1"/>
              <a:t>fseek </a:t>
            </a:r>
            <a:r>
              <a:rPr lang="en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902CF18-B326-497A-9580-227E6B147C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52845"/>
            <a:ext cx="7886700" cy="1774212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B3920A-93F6-447F-AAD3-B39430134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6" y="3645024"/>
            <a:ext cx="8388424" cy="186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013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fseek </a:t>
            </a:r>
            <a:r>
              <a:rPr lang="en" altLang="ko-KR" dirty="0"/>
              <a:t>()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BC7FC2E-7F9B-7D0D-8A64-CCD5E0F69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" y="1916832"/>
            <a:ext cx="8153400" cy="177682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A4CEEB-A6CC-8E50-D70D-802F1A838F26}"/>
              </a:ext>
            </a:extLst>
          </p:cNvPr>
          <p:cNvSpPr txBox="1"/>
          <p:nvPr/>
        </p:nvSpPr>
        <p:spPr>
          <a:xfrm>
            <a:off x="1403648" y="4021957"/>
            <a:ext cx="588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" altLang="ko-KR"/>
              <a:t>rewind </a:t>
            </a:r>
            <a:r>
              <a:rPr lang="en" altLang="ko-KR" dirty="0"/>
              <a:t>( </a:t>
            </a:r>
            <a:r>
              <a:rPr lang="en" altLang="ko-KR" dirty="0" err="1"/>
              <a:t>fp </a:t>
            </a:r>
            <a:r>
              <a:rPr lang="en" altLang="ko-KR" dirty="0"/>
              <a:t>): </a:t>
            </a:r>
            <a:r>
              <a:rPr lang="en" altLang="en-US" dirty="0"/>
              <a:t>Initializes the file pointer to the beginning 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1065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ftell(), feof()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055" y="1978626"/>
            <a:ext cx="8153400" cy="14268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8C6C638-1493-4035-A108-673873CE9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13" y="3717032"/>
            <a:ext cx="8185955" cy="1406521"/>
          </a:xfrm>
          <a:prstGeom prst="rect">
            <a:avLst/>
          </a:prstGeom>
        </p:spPr>
      </p:pic>
      <p:sp>
        <p:nvSpPr>
          <p:cNvPr id="6" name="설명선: 굽은 선 5">
            <a:extLst>
              <a:ext uri="{FF2B5EF4-FFF2-40B4-BE49-F238E27FC236}">
                <a16:creationId xmlns:a16="http://schemas.microsoft.com/office/drawing/2014/main" id="{4109A435-3542-41EF-943D-6E7DC7920749}"/>
              </a:ext>
            </a:extLst>
          </p:cNvPr>
          <p:cNvSpPr/>
          <p:nvPr/>
        </p:nvSpPr>
        <p:spPr>
          <a:xfrm>
            <a:off x="4572000" y="2204864"/>
            <a:ext cx="4104456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1829"/>
              <a:gd name="adj6" fmla="val -32439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Returns the current position of the file pointer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설명선: 굽은 선 6">
            <a:extLst>
              <a:ext uri="{FF2B5EF4-FFF2-40B4-BE49-F238E27FC236}">
                <a16:creationId xmlns:a16="http://schemas.microsoft.com/office/drawing/2014/main" id="{A9B73AD7-ECC0-4F43-8664-9D6AAAAF2EEE}"/>
              </a:ext>
            </a:extLst>
          </p:cNvPr>
          <p:cNvSpPr/>
          <p:nvPr/>
        </p:nvSpPr>
        <p:spPr>
          <a:xfrm>
            <a:off x="4499992" y="3844228"/>
            <a:ext cx="4464496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7836"/>
              <a:gd name="adj6" fmla="val -3358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sz="1400" dirty="0">
                <a:latin typeface="굴림" panose="020B0600000101010101" pitchFamily="50" charset="-127"/>
                <a:ea typeface="굴림" panose="020B0600000101010101" pitchFamily="50" charset="-127"/>
              </a:rPr>
              <a:t>Returns whether the end of file has been reached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673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Mini</a:t>
            </a:r>
            <a:r>
              <a:rPr lang="en" altLang="en-US" dirty="0"/>
              <a:t> </a:t>
            </a:r>
            <a:r>
              <a:rPr lang="en" altLang="ko-KR" dirty="0"/>
              <a:t>Project: </a:t>
            </a:r>
            <a:r>
              <a:rPr lang="en" altLang="en-US" dirty="0"/>
              <a:t>Creating an Address Book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1825625"/>
            <a:ext cx="8640960" cy="4351338"/>
          </a:xfrm>
        </p:spPr>
        <p:txBody>
          <a:bodyPr/>
          <a:lstStyle/>
          <a:p>
            <a:r>
              <a:rPr lang="en" altLang="en-US" dirty="0"/>
              <a:t>Let's write a simple program that can store and update information about yourself and your friends</a:t>
            </a:r>
            <a:r>
              <a:rPr lang="en" altLang="ko-KR" dirty="0"/>
              <a:t>.</a:t>
            </a:r>
          </a:p>
          <a:p>
            <a:r>
              <a:rPr lang="en" altLang="en-US" dirty="0"/>
              <a:t>Data entered or updated is saved as a file</a:t>
            </a:r>
            <a:r>
              <a:rPr lang="en" altLang="ko-KR" dirty="0"/>
              <a:t>. </a:t>
            </a:r>
            <a:br>
              <a:rPr lang="en" altLang="ko-KR" dirty="0"/>
            </a:br>
            <a:r>
              <a:rPr lang="en" altLang="en-US" dirty="0"/>
              <a:t>Saved data can be searched </a:t>
            </a:r>
            <a:r>
              <a:rPr lang="en" altLang="ko-KR" dirty="0"/>
              <a:t>.</a:t>
            </a:r>
          </a:p>
          <a:p>
            <a:r>
              <a:rPr lang="en-US" altLang="en-US" dirty="0"/>
              <a:t>Let's create our own simple database system that will allow us </a:t>
            </a:r>
            <a:br>
              <a:rPr lang="en-US" altLang="en-US" dirty="0"/>
            </a:br>
            <a:r>
              <a:rPr lang="en-US" altLang="en-US" dirty="0"/>
              <a:t>to store various things we need.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77825" name="_x243076440" descr="EMB000017805ab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934" y="4149080"/>
            <a:ext cx="2068115" cy="19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08295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Execution results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4E7584-93FC-49F3-B3E5-257AC44E07CE}"/>
              </a:ext>
            </a:extLst>
          </p:cNvPr>
          <p:cNvGrpSpPr/>
          <p:nvPr/>
        </p:nvGrpSpPr>
        <p:grpSpPr>
          <a:xfrm>
            <a:off x="827584" y="2060848"/>
            <a:ext cx="7813674" cy="3494119"/>
            <a:chOff x="5038165" y="815788"/>
            <a:chExt cx="3663880" cy="124042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F8F2AB98-6BEA-46B2-B336-25BFDA1B6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8885" y="1863874"/>
              <a:ext cx="409766" cy="192338"/>
            </a:xfrm>
            <a:prstGeom prst="rect">
              <a:avLst/>
            </a:prstGeom>
          </p:spPr>
        </p:pic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C70858E-9B2B-4F80-B1C6-12BD003B2B4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====================</a:t>
              </a:r>
            </a:p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1.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Add</a:t>
              </a:r>
            </a:p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2.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Modification</a:t>
              </a:r>
            </a:p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3.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Search</a:t>
              </a:r>
            </a:p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4.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End</a:t>
              </a:r>
            </a:p>
            <a:p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====================</a:t>
              </a:r>
            </a:p>
            <a:p>
              <a:r>
                <a:rPr lang="en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Integer value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 </a:t>
              </a:r>
              <a:r>
                <a:rPr lang="en" altLang="en-US" sz="1400" dirty="0" err="1">
                  <a:latin typeface="굴림" panose="020B0600000101010101" pitchFamily="50" charset="-127"/>
                  <a:ea typeface="굴림" panose="020B0600000101010101" pitchFamily="50" charset="-127"/>
                </a:rPr>
                <a:t>Enter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Name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Hong Gil-dong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Address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1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Jongno -gu, Seoul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Mobile phone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010-1234-5678</a:t>
              </a:r>
            </a:p>
            <a:p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Features </a:t>
              </a:r>
              <a:r>
                <a:rPr lang="en" altLang="ko-KR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: </a:t>
              </a:r>
              <a:r>
                <a:rPr lang="en" altLang="en-US" sz="1400" dirty="0">
                  <a:latin typeface="굴림" panose="020B0600000101010101" pitchFamily="50" charset="-127"/>
                  <a:ea typeface="굴림" panose="020B0600000101010101" pitchFamily="50" charset="-127"/>
                </a:rPr>
                <a:t>Superpower Superhero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4736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hint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" altLang="en-US" sz="1800" dirty="0"/>
              <a:t>The suitable one is “ </a:t>
            </a:r>
            <a:r>
              <a:rPr lang="en" altLang="ko-KR" sz="1800" dirty="0"/>
              <a:t>a+” </a:t>
            </a:r>
            <a:r>
              <a:rPr lang="en" altLang="en-US" sz="1800" dirty="0"/>
              <a:t>mode </a:t>
            </a:r>
            <a:r>
              <a:rPr lang="en" altLang="ko-KR" sz="1800" dirty="0"/>
              <a:t>. It is </a:t>
            </a:r>
            <a:r>
              <a:rPr lang="en" altLang="en-US" sz="1800" dirty="0"/>
              <a:t>mainly for adding </a:t>
            </a:r>
            <a:r>
              <a:rPr lang="en" altLang="ko-KR" sz="1800" dirty="0"/>
              <a:t>and </a:t>
            </a:r>
            <a:r>
              <a:rPr lang="en" altLang="en-US" sz="1800" dirty="0"/>
              <a:t>exploring.</a:t>
            </a: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r>
              <a:rPr lang="en" altLang="en-US" sz="1800" dirty="0"/>
              <a:t>You must always use </a:t>
            </a:r>
            <a:r>
              <a:rPr lang="en" altLang="ko-KR" sz="1800" dirty="0" err="1"/>
              <a:t>fseek </a:t>
            </a:r>
            <a:r>
              <a:rPr lang="en" altLang="ko-KR" sz="1800" dirty="0"/>
              <a:t>() </a:t>
            </a:r>
            <a:r>
              <a:rPr lang="en" altLang="en-US" sz="1800" dirty="0"/>
              <a:t>before reading from a file </a:t>
            </a:r>
            <a:r>
              <a:rPr lang="en" altLang="ko-KR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" altLang="en-US" sz="1800" dirty="0"/>
              <a:t>When making modifications, it is better to create a new file and rewrite the entire thing there </a:t>
            </a:r>
            <a:r>
              <a:rPr lang="en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09507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Example</a:t>
            </a:r>
            <a:endParaRPr lang="en-US" altLang="ko-KR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683419" y="1556792"/>
            <a:ext cx="7777162" cy="46805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string.h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#define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SIZE 100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typedef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struct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{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Represent contact information as a structure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name[SIZE];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name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address[SIZE];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address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mobilephone [SIZE];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mobile phone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desc [SIZE];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Features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 PERSON;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48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Classification of input/output functions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25034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84B1318-2B9D-416F-BED7-A1662984E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608627"/>
            <a:ext cx="7886700" cy="2785333"/>
          </a:xfrm>
        </p:spPr>
      </p:pic>
    </p:spTree>
    <p:extLst>
      <p:ext uri="{BB962C8B-B14F-4D97-AF65-F5344CB8AC3E}">
        <p14:creationId xmlns:p14="http://schemas.microsoft.com/office/powerpoint/2010/main" val="36479771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dirty="0"/>
              <a:t>my</a:t>
            </a:r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467544" y="405459"/>
            <a:ext cx="7777162" cy="597586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select;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Open the binary file in append mode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( fp = fopen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"address.dat"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"a+"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)) == NULL ) {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fprintf ( stderr ,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Cannot open file for input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   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exit(1);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(1) {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Display the menu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Enter an integer value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: 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Get an integer from the user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scanf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"% d"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,&amp;select );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switch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(select) {</a:t>
            </a:r>
          </a:p>
          <a:p>
            <a:pPr lvl="3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1: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Add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3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2: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Modify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3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3: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Explore the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3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case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4: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fclose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Close the binary file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540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95536" y="1556792"/>
            <a:ext cx="848583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Receive data from the user and return it as a structure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get_record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fflush ( stdin 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Clear the standard input buffer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name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gets(data.name);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Enter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address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 data.address 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Enter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cell phone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 data.mobilephone 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Enter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Features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 data.desc 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Receive features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data;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Print the structure data to the screen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print_record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(PERSON data)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printf(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Name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data.name);                          printf(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Address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data.address );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printf(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Mobile phone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data.mobilephone );   printf(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Features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data.desc );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8041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755576" y="1556792"/>
            <a:ext cx="8125792" cy="462360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Function to display the menu on the screen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menu()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1.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Add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 2.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Modify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 3.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Search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 4.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End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"====================\n"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Add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add_record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data = get_record ();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Receive data from the user and store it in a structure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fseek ( fp , 0, SEEK_END);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go to the end of the file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fwrite (&amp;data,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sizeof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fp 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Write structure data to a file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42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ko-KR" dirty="0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2530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395536" y="692696"/>
            <a:ext cx="8485832" cy="548770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Explore the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search_record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name[SIZE];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PERSON data;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fseek ( fp , 0, SEEK_SET);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go to the beginning of the file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fflush ( stdin );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en-US" sz="1600" kern="0" dirty="0">
                <a:solidFill>
                  <a:srgbClr val="A31515"/>
                </a:solidFill>
                <a:latin typeface="Trebuchet MS" pitchFamily="34" charset="0"/>
                <a:ea typeface="돋움체"/>
              </a:rPr>
              <a:t>The name of the person you want to search for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gets(name);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Enter 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while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(!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feof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)){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repeat until the end of the file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    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fread (&amp;data,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sizeof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(data), 1, fp 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 strcmp (data.name, name) == 0 ){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Compare names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    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print_record (data);</a:t>
            </a:r>
            <a:r>
              <a:rPr lang="en" altLang="en-US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</a:t>
            </a: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     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break;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2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}</a:t>
            </a:r>
          </a:p>
          <a:p>
            <a:pPr lvl="1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kern="0" dirty="0">
                <a:solidFill>
                  <a:srgbClr val="008000"/>
                </a:solidFill>
                <a:latin typeface="Trebuchet MS" pitchFamily="34" charset="0"/>
                <a:ea typeface="돋움체"/>
              </a:rPr>
              <a:t>Modify data</a:t>
            </a:r>
            <a:endParaRPr lang="ko-KR" altLang="en-US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update_record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(FILE * </a:t>
            </a:r>
            <a:r>
              <a:rPr lang="en" altLang="ko-KR" sz="1600" kern="0" dirty="0" err="1">
                <a:solidFill>
                  <a:srgbClr val="000000"/>
                </a:solidFill>
                <a:latin typeface="Trebuchet MS" pitchFamily="34" charset="0"/>
              </a:rPr>
              <a:t>fp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008000"/>
                </a:solidFill>
                <a:latin typeface="Trebuchet MS" pitchFamily="34" charset="0"/>
              </a:rPr>
              <a:t>//...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69638" name="Rectangle 6"/>
          <p:cNvSpPr>
            <a:spLocks noChangeArrowheads="1"/>
          </p:cNvSpPr>
          <p:nvPr/>
        </p:nvSpPr>
        <p:spPr bwMode="auto">
          <a:xfrm>
            <a:off x="0" y="3192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41782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" altLang="ko-KR" sz="3600"/>
              <a:t>Q &amp; A</a:t>
            </a:r>
          </a:p>
        </p:txBody>
      </p:sp>
      <p:pic>
        <p:nvPicPr>
          <p:cNvPr id="72707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801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 sz="3600"/>
              <a:t>Why do I need files?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06958-4C52-44CC-9F22-677F5BDFC0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723577"/>
            <a:ext cx="6476206" cy="46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614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The concept of a file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/>
          <a:lstStyle/>
          <a:p>
            <a:pPr eaLnBrk="1" hangingPunct="1"/>
            <a:r>
              <a:rPr lang="en" altLang="en-US" dirty="0"/>
              <a:t>A file in </a:t>
            </a:r>
            <a:r>
              <a:rPr lang="en" altLang="ko-KR" dirty="0"/>
              <a:t>C is a series of contiguous bytes.</a:t>
            </a:r>
          </a:p>
          <a:p>
            <a:pPr eaLnBrk="1" hangingPunct="1"/>
            <a:r>
              <a:rPr lang="en" altLang="en-US" dirty="0"/>
              <a:t>All file data is eventually converted to bytes and stored in a file.</a:t>
            </a:r>
          </a:p>
          <a:p>
            <a:pPr eaLnBrk="1" hangingPunct="1"/>
            <a:r>
              <a:rPr lang="en" altLang="en-US" dirty="0"/>
              <a:t>It is entirely up to the programmer to interpret these bytes.</a:t>
            </a:r>
          </a:p>
          <a:p>
            <a:pPr marL="0" indent="0" eaLnBrk="1" hangingPunct="1">
              <a:buNone/>
            </a:pPr>
            <a:endParaRPr lang="en-US" altLang="ko-KR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2576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2851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0" y="2552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11D2CD-E3E0-4C41-BEBC-24C1D1470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515051"/>
            <a:ext cx="7236296" cy="288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file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 file contains </a:t>
            </a:r>
            <a:r>
              <a:rPr lang="en" altLang="ko-KR" dirty="0"/>
              <a:t>4 </a:t>
            </a:r>
            <a:r>
              <a:rPr lang="en" altLang="en-US" dirty="0"/>
              <a:t>bytes, it can be interpreted as either integer data of type </a:t>
            </a:r>
            <a:r>
              <a:rPr lang="en" altLang="ko-KR" dirty="0"/>
              <a:t>int or </a:t>
            </a:r>
            <a:r>
              <a:rPr lang="en" altLang="en-US" dirty="0"/>
              <a:t>real number data of type </a:t>
            </a:r>
            <a:r>
              <a:rPr lang="en" altLang="ko-KR" dirty="0"/>
              <a:t>float.</a:t>
            </a:r>
          </a:p>
        </p:txBody>
      </p:sp>
      <p:cxnSp>
        <p:nvCxnSpPr>
          <p:cNvPr id="16" name="직선 화살표 연결선 15"/>
          <p:cNvCxnSpPr/>
          <p:nvPr/>
        </p:nvCxnSpPr>
        <p:spPr bwMode="auto">
          <a:xfrm flipV="1">
            <a:off x="4985597" y="4334500"/>
            <a:ext cx="0" cy="648072"/>
          </a:xfrm>
          <a:prstGeom prst="straightConnector1">
            <a:avLst/>
          </a:prstGeom>
          <a:solidFill>
            <a:srgbClr val="FFEF66"/>
          </a:solidFill>
          <a:ln w="19050" cap="flat" cmpd="sng" algn="ctr">
            <a:solidFill>
              <a:srgbClr val="00B0F0">
                <a:alpha val="50000"/>
              </a:srgb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그룹 20"/>
          <p:cNvGrpSpPr/>
          <p:nvPr/>
        </p:nvGrpSpPr>
        <p:grpSpPr>
          <a:xfrm>
            <a:off x="3372095" y="2966856"/>
            <a:ext cx="4367178" cy="2289969"/>
            <a:chOff x="2262819" y="561181"/>
            <a:chExt cx="4367178" cy="2289969"/>
          </a:xfrm>
        </p:grpSpPr>
        <p:sp>
          <p:nvSpPr>
            <p:cNvPr id="22" name="순서도: 대체 처리 21"/>
            <p:cNvSpPr/>
            <p:nvPr/>
          </p:nvSpPr>
          <p:spPr>
            <a:xfrm>
              <a:off x="2262819" y="561181"/>
              <a:ext cx="4367178" cy="2289969"/>
            </a:xfrm>
            <a:prstGeom prst="flowChartAlternateProcess">
              <a:avLst/>
            </a:prstGeom>
            <a:solidFill>
              <a:srgbClr val="AFEAFF">
                <a:alpha val="4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ea typeface="+mj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65050" y="700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uLnTx/>
                  <a:uFillTx/>
                  <a:latin typeface="+mn-lt"/>
                  <a:ea typeface="+mj-ea"/>
                </a:rPr>
                <a:t>file</a:t>
              </a:r>
              <a:endParaRPr kumimoji="0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lt"/>
                <a:ea typeface="+mj-ea"/>
              </a:endParaRPr>
            </a:p>
          </p:txBody>
        </p:sp>
        <p:sp>
          <p:nvSpPr>
            <p:cNvPr id="24" name="정육면체 23"/>
            <p:cNvSpPr/>
            <p:nvPr/>
          </p:nvSpPr>
          <p:spPr>
            <a:xfrm>
              <a:off x="291879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ko-KR" sz="1200">
                  <a:solidFill>
                    <a:schemeClr val="tx1"/>
                  </a:solidFill>
                  <a:ea typeface="+mj-ea"/>
                </a:rPr>
                <a:t>0x36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5" name="정육면체 24"/>
            <p:cNvSpPr/>
            <p:nvPr/>
          </p:nvSpPr>
          <p:spPr>
            <a:xfrm>
              <a:off x="363887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ko-KR" sz="1200">
                  <a:solidFill>
                    <a:schemeClr val="tx1"/>
                  </a:solidFill>
                  <a:ea typeface="+mj-ea"/>
                </a:rPr>
                <a:t>0x34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6" name="정육면체 25"/>
            <p:cNvSpPr/>
            <p:nvPr/>
          </p:nvSpPr>
          <p:spPr>
            <a:xfrm>
              <a:off x="4358951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ko-KR" sz="1200">
                  <a:solidFill>
                    <a:schemeClr val="tx1"/>
                  </a:solidFill>
                  <a:ea typeface="+mj-ea"/>
                </a:rPr>
                <a:t>0x31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  <p:sp>
          <p:nvSpPr>
            <p:cNvPr id="27" name="정육면체 26"/>
            <p:cNvSpPr/>
            <p:nvPr/>
          </p:nvSpPr>
          <p:spPr>
            <a:xfrm>
              <a:off x="5076056" y="1598762"/>
              <a:ext cx="864096" cy="792088"/>
            </a:xfrm>
            <a:prstGeom prst="cub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" altLang="ko-KR" sz="1200">
                  <a:solidFill>
                    <a:schemeClr val="tx1"/>
                  </a:solidFill>
                  <a:ea typeface="+mj-ea"/>
                </a:rPr>
                <a:t>0x0</a:t>
              </a:r>
              <a:endParaRPr lang="ko-KR" altLang="en-US" sz="1200">
                <a:solidFill>
                  <a:schemeClr val="tx1"/>
                </a:solidFill>
                <a:ea typeface="+mj-ea"/>
              </a:endParaRPr>
            </a:p>
          </p:txBody>
        </p:sp>
      </p:grpSp>
      <p:sp>
        <p:nvSpPr>
          <p:cNvPr id="28" name="구름 모양 설명선 27"/>
          <p:cNvSpPr/>
          <p:nvPr/>
        </p:nvSpPr>
        <p:spPr>
          <a:xfrm>
            <a:off x="641422" y="2581744"/>
            <a:ext cx="1952143" cy="1110084"/>
          </a:xfrm>
          <a:prstGeom prst="cloudCallout">
            <a:avLst>
              <a:gd name="adj1" fmla="val -672"/>
              <a:gd name="adj2" fmla="val 89354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One integer </a:t>
            </a:r>
            <a:r>
              <a:rPr lang="en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en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One mistake </a:t>
            </a:r>
            <a:r>
              <a:rPr lang="en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</a:p>
          <a:p>
            <a:pPr algn="ctr"/>
            <a:r>
              <a:rPr lang="en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4 </a:t>
            </a:r>
            <a:r>
              <a:rPr lang="en" altLang="en-US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characters </a:t>
            </a:r>
            <a:r>
              <a:rPr lang="en" altLang="ko-KR" sz="1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</a:t>
            </a:r>
            <a:endParaRPr lang="ko-KR" altLang="en-US" sz="140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29" name="Picture 3" descr="C:\Users\LG\AppData\Local\Microsoft\Windows\Temporary Internet Files\Content.IE5\CZCL98UJ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40" y="3991746"/>
            <a:ext cx="1520825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오른쪽 화살표 29"/>
          <p:cNvSpPr/>
          <p:nvPr/>
        </p:nvSpPr>
        <p:spPr bwMode="auto">
          <a:xfrm rot="21006568">
            <a:off x="2289147" y="4422869"/>
            <a:ext cx="1259217" cy="402835"/>
          </a:xfrm>
          <a:prstGeom prst="rightArrow">
            <a:avLst>
              <a:gd name="adj1" fmla="val 18921"/>
              <a:gd name="adj2" fmla="val 50000"/>
            </a:avLst>
          </a:prstGeom>
          <a:solidFill>
            <a:schemeClr val="tx2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53384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제16장 파일입출력(강의)_수정</Template>
  <TotalTime>599</TotalTime>
  <Words>3962</Words>
  <Application>Microsoft Office PowerPoint</Application>
  <PresentationFormat>화면 슬라이드 쇼(4:3)</PresentationFormat>
  <Paragraphs>568</Paragraphs>
  <Slides>64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64</vt:i4>
      </vt:variant>
    </vt:vector>
  </HeadingPairs>
  <TitlesOfParts>
    <vt:vector size="78" baseType="lpstr">
      <vt:lpstr>D2Coding</vt:lpstr>
      <vt:lpstr>YDVYMjO12</vt:lpstr>
      <vt:lpstr>굴림</vt:lpstr>
      <vt:lpstr>맑은 고딕</vt:lpstr>
      <vt:lpstr>바탕</vt:lpstr>
      <vt:lpstr>Arial</vt:lpstr>
      <vt:lpstr>Century Schoolbook</vt:lpstr>
      <vt:lpstr>Lucida Handwriting</vt:lpstr>
      <vt:lpstr>Trebuchet MS</vt:lpstr>
      <vt:lpstr>Tw Cen MT</vt:lpstr>
      <vt:lpstr>Webdings</vt:lpstr>
      <vt:lpstr>Wingdings</vt:lpstr>
      <vt:lpstr>가을</vt:lpstr>
      <vt:lpstr>Office 테마</vt:lpstr>
      <vt:lpstr>Ch.15 File Input/Output</vt:lpstr>
      <vt:lpstr>What you will learn in this chapter</vt:lpstr>
      <vt:lpstr>The concept of stream</vt:lpstr>
      <vt:lpstr>Streams and Buffers</vt:lpstr>
      <vt:lpstr>Standard Input/Output Streams</vt:lpstr>
      <vt:lpstr>Classification of input/output functions</vt:lpstr>
      <vt:lpstr>Why do I need files?</vt:lpstr>
      <vt:lpstr>The concept of a file</vt:lpstr>
      <vt:lpstr>file</vt:lpstr>
      <vt:lpstr>text file</vt:lpstr>
      <vt:lpstr>text file</vt:lpstr>
      <vt:lpstr>Text file in windows</vt:lpstr>
      <vt:lpstr>binary file</vt:lpstr>
      <vt:lpstr>Overview of file processing</vt:lpstr>
      <vt:lpstr>Open file</vt:lpstr>
      <vt:lpstr>FILE structure</vt:lpstr>
      <vt:lpstr>File Mode</vt:lpstr>
      <vt:lpstr>Basic file mode</vt:lpstr>
      <vt:lpstr>Things to note</vt:lpstr>
      <vt:lpstr>Close file</vt:lpstr>
      <vt:lpstr>Example</vt:lpstr>
      <vt:lpstr>File deletion example</vt:lpstr>
      <vt:lpstr>Other useful functions</vt:lpstr>
      <vt:lpstr>File input/output functions</vt:lpstr>
      <vt:lpstr>Character unit input/output</vt:lpstr>
      <vt:lpstr>Character unit input/output</vt:lpstr>
      <vt:lpstr>EOF</vt:lpstr>
      <vt:lpstr>String unit input/output</vt:lpstr>
      <vt:lpstr>String unit input/output</vt:lpstr>
      <vt:lpstr>String unit input/output</vt:lpstr>
      <vt:lpstr>Lab: Finding a specific string in a file</vt:lpstr>
      <vt:lpstr>PowerPoint 프레젠테이션</vt:lpstr>
      <vt:lpstr>PowerPoint 프레젠테이션</vt:lpstr>
      <vt:lpstr>Formatted Input/Output</vt:lpstr>
      <vt:lpstr>Example</vt:lpstr>
      <vt:lpstr>Example</vt:lpstr>
      <vt:lpstr>Example</vt:lpstr>
      <vt:lpstr>Writing and reading binary files</vt:lpstr>
      <vt:lpstr>Example of a binary file</vt:lpstr>
      <vt:lpstr>Write binary file</vt:lpstr>
      <vt:lpstr>Binary file mode</vt:lpstr>
      <vt:lpstr>Write binary file</vt:lpstr>
      <vt:lpstr>Reading binary files</vt:lpstr>
      <vt:lpstr>Reading binary files</vt:lpstr>
      <vt:lpstr>Buffering</vt:lpstr>
      <vt:lpstr>Buffering</vt:lpstr>
      <vt:lpstr>Lab: Image Copy files</vt:lpstr>
      <vt:lpstr>hint</vt:lpstr>
      <vt:lpstr>Example</vt:lpstr>
      <vt:lpstr>Example</vt:lpstr>
      <vt:lpstr>Random access files</vt:lpstr>
      <vt:lpstr>Principles of random access files</vt:lpstr>
      <vt:lpstr>fseek ()</vt:lpstr>
      <vt:lpstr>fseek ()</vt:lpstr>
      <vt:lpstr>ftell(), feof()</vt:lpstr>
      <vt:lpstr>Mini Project: Creating an Address Book</vt:lpstr>
      <vt:lpstr>Execution results</vt:lpstr>
      <vt:lpstr>hint</vt:lpstr>
      <vt:lpstr>Example</vt:lpstr>
      <vt:lpstr>my</vt:lpstr>
      <vt:lpstr>PowerPoint 프레젠테이션</vt:lpstr>
      <vt:lpstr>PowerPoint 프레젠테이션</vt:lpstr>
      <vt:lpstr>PowerPoint 프레젠테이션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tdkweon</cp:lastModifiedBy>
  <cp:revision>268</cp:revision>
  <dcterms:created xsi:type="dcterms:W3CDTF">2012-02-19T11:13:33Z</dcterms:created>
  <dcterms:modified xsi:type="dcterms:W3CDTF">2025-04-06T07:19:59Z</dcterms:modified>
</cp:coreProperties>
</file>