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6" r:id="rId2"/>
  </p:sldMasterIdLst>
  <p:sldIdLst>
    <p:sldId id="491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492" r:id="rId11"/>
    <p:sldId id="450" r:id="rId12"/>
    <p:sldId id="475" r:id="rId13"/>
    <p:sldId id="391" r:id="rId14"/>
    <p:sldId id="493" r:id="rId15"/>
    <p:sldId id="392" r:id="rId16"/>
    <p:sldId id="393" r:id="rId17"/>
    <p:sldId id="395" r:id="rId18"/>
    <p:sldId id="494" r:id="rId19"/>
    <p:sldId id="476" r:id="rId20"/>
    <p:sldId id="457" r:id="rId21"/>
    <p:sldId id="479" r:id="rId22"/>
    <p:sldId id="458" r:id="rId23"/>
    <p:sldId id="496" r:id="rId24"/>
    <p:sldId id="397" r:id="rId25"/>
    <p:sldId id="398" r:id="rId26"/>
    <p:sldId id="501" r:id="rId27"/>
    <p:sldId id="482" r:id="rId28"/>
    <p:sldId id="461" r:id="rId29"/>
    <p:sldId id="463" r:id="rId30"/>
    <p:sldId id="403" r:id="rId31"/>
    <p:sldId id="404" r:id="rId32"/>
    <p:sldId id="405" r:id="rId33"/>
    <p:sldId id="409" r:id="rId34"/>
    <p:sldId id="411" r:id="rId35"/>
    <p:sldId id="413" r:id="rId36"/>
    <p:sldId id="414" r:id="rId37"/>
    <p:sldId id="483" r:id="rId38"/>
    <p:sldId id="497" r:id="rId39"/>
    <p:sldId id="498" r:id="rId40"/>
    <p:sldId id="499" r:id="rId41"/>
    <p:sldId id="416" r:id="rId42"/>
    <p:sldId id="417" r:id="rId43"/>
    <p:sldId id="418" r:id="rId44"/>
    <p:sldId id="487" r:id="rId45"/>
    <p:sldId id="467" r:id="rId46"/>
    <p:sldId id="488" r:id="rId47"/>
    <p:sldId id="486" r:id="rId48"/>
    <p:sldId id="489" r:id="rId49"/>
    <p:sldId id="502" r:id="rId50"/>
    <p:sldId id="490" r:id="rId51"/>
    <p:sldId id="503" r:id="rId52"/>
    <p:sldId id="420" r:id="rId53"/>
    <p:sldId id="477" r:id="rId54"/>
    <p:sldId id="446" r:id="rId55"/>
    <p:sldId id="468" r:id="rId56"/>
    <p:sldId id="449" r:id="rId57"/>
  </p:sldIdLst>
  <p:sldSz cx="9144000" cy="6858000" type="screen4x3"/>
  <p:notesSz cx="6858000" cy="9144000"/>
  <p:defaultTextStyle>
    <a:defPPr>
      <a:defRPr lang="en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CCFF33"/>
    <a:srgbClr val="0000FF"/>
    <a:srgbClr val="0000CC"/>
    <a:srgbClr val="CC66FF"/>
    <a:srgbClr val="99FF66"/>
    <a:srgbClr val="CCFFFF"/>
    <a:srgbClr val="99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5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623154-01ED-4CB0-9793-7D8291782C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4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E528D4-943C-40DA-8F7A-502AF3337CA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7444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1C9E-1336-4A87-9DB7-9AC46743F8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6374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45DAEC2-F947-4E37-82AE-BCCE56041B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54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EFB68-C6AD-4BC0-85FB-756CC2DAE2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823713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74CBD-633F-4F9E-9573-A3CDEC0B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C13AC9-3148-428D-A720-06592A89C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FA023-81AC-4678-9340-6D13BCCE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0BEAF-042B-40EA-8B85-C7C817DE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90E2D-14BC-4B4A-9575-AA9FED8C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3154-01ED-4CB0-9793-7D8291782CA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09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38015-51AD-4C1F-9C9F-2E2E8A5F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74E97-0402-45DD-878D-1A8DA8E9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4D80A-F490-4965-BC00-847406D3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87B7E-F181-4F15-9B85-B243EB3E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B429C-C6CE-41FE-9349-65679CE8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FEBE-5B13-4943-B9D2-D6284EFA23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698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B61FC-20DE-41E3-B009-0A0A4411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B410C-0F6C-449A-AF01-64F9138F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F58CC-8793-467F-ABA1-69F5BC82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EEF8E-4FC1-49E6-BCD7-D5050C3F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26292-510E-4A33-B560-E7B6587A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F6981-8490-417F-BE21-6F8F386565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9341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3F63C-881C-43D6-88E7-303A4D67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2B176-234D-4D27-86B9-F4064470C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07324-D9FE-403A-BB4F-EE91E2868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5C48E-5C45-465E-9A42-D1AF22D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E3208-20BC-451A-A038-ABA8FE0C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6E1B5-4763-41EF-9F54-1C54D435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8BD7D-82DE-4795-85FA-9BCD1E6F6A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1778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E9697-34CE-4FB5-8A0E-A3AC3D0D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4726F0-D5E9-4E4E-BDDE-06BA7D97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F1408-7080-473A-B1F2-C415EBABE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E63760-5FD9-4087-94DD-9F789D1FA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7EE080-C0C7-4D31-8982-93B4FB3E4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A4AD41-27DE-4C22-AB3C-7EC2360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5BA3CE-B7BC-4715-8021-6D697536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8D0D07-FB36-4A74-ACA5-3A4ED2D0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C489-6BE0-40A2-80EE-E817B5E88F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6881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86CBC-D0E4-4967-B68E-FFAE2352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6D5D01-613F-493B-AAD8-3537E116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E5385B-ACE5-41ED-BC51-6146B1F4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268E27-34BA-4238-B798-2E5A7173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5E0D-7C2C-41D7-A438-57FD8AB77D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13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6AFEBE-5B13-4943-B9D2-D6284EFA23A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47968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1E64E0-7D7F-467A-8A38-C837E0D2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CF100B-014A-4733-8E46-EC0A9F05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5AA739-FE99-4BA1-8943-90B2D97C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4973-F982-447E-A9B2-2864FCCEC6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85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4D3B0-6B7D-46F5-B73E-3AD2BD40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43F82-6C55-4280-A91E-7DE468CB0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5DA5E-5B3D-4A17-8E9F-82294665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4F4F6-898D-456F-A100-FC70053C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99467-B8A1-40A7-A40A-9D6E7A09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014024-5186-4F87-8598-0FB9D4BE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E089-E132-40A9-81E4-0DBAF8B68E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35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B58AB-216B-4582-9D1B-04976F1D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AB4466-B3C7-46E8-99F9-3740AFAE2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588A9-FF0F-4ABC-AD6D-F426BB25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63F54-6305-4F27-80C7-A4D00975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B2867-3624-4815-B6C5-0C826208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D1B20-E466-4EED-9EF8-14731C49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28D4-943C-40DA-8F7A-502AF3337C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32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9FA04-4811-4C5D-9DD7-A1790162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87DA8-EA93-40E3-ACD4-FB6D32CE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AE7E4-330B-4438-B047-4F9EC873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357E3-E195-40F9-A24D-FF6D715E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F8EC1-274A-4552-8A45-49840A07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1C9E-1336-4A87-9DB7-9AC46743F8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733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30ED04-6FE7-4802-B7F7-75A8970E5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1F7701-8ED2-410F-8CEB-34FAEEC0A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5D9D1-5DA4-4CA8-9CAD-55BA737E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2B121-AFCA-42C9-B8BB-7E6DF959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B0C41-53BC-4985-830B-2829FC08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DAEC2-F947-4E37-82AE-BCCE56041B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024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915C9-4FFB-4B70-917A-1E5191FA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EDFFC0-1E70-446E-9437-E45F6D5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B0B321-FD27-4AA5-9D26-5B5B0AA5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D95F07-1874-4A78-9A46-34603AF9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FB68-C6AD-4BC0-85FB-756CC2DAE2D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864D1F16-853B-431F-84E4-EFAD07D9EC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7407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95F6981-8490-417F-BE21-6F8F386565F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41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48BD7D-82DE-4795-85FA-9BCD1E6F6A9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21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B39C489-6BE0-40A2-80EE-E817B5E88FA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987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9C5E0D-7C2C-41D7-A438-57FD8AB77D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2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A4973-F982-447E-A9B2-2864FCCEC62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29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9E089-E132-40A9-81E4-0DBAF8B68EA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880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58954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5EFB68-C6AD-4BC0-85FB-756CC2DAE2D6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4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5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8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8C0619-4D61-40B0-9312-B1843AA2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56373-B5E9-4811-A71F-ECA8C26B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CDD0B-F97F-4872-928E-30392A9A3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2EDC4-428B-495B-A22A-9EEE529ED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D7283-58BE-4071-8B8E-0DA0F17B1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FB68-C6AD-4BC0-85FB-756CC2DAE2D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1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122363"/>
            <a:ext cx="8136904" cy="2387600"/>
          </a:xfrm>
        </p:spPr>
        <p:txBody>
          <a:bodyPr/>
          <a:lstStyle/>
          <a:p>
            <a:r>
              <a:rPr lang="en" altLang="en-US" dirty="0"/>
              <a:t>Ch.</a:t>
            </a:r>
            <a:r>
              <a:rPr lang="en" altLang="ko-KR" dirty="0"/>
              <a:t>16 </a:t>
            </a:r>
            <a:r>
              <a:rPr lang="en" altLang="en-US" dirty="0"/>
              <a:t>Preprocessing and Multisource Files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</a:t>
            </a:r>
            <a:endParaRPr lang="en-US" altLang="ko-KR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979758" y="1465352"/>
            <a:ext cx="7777162" cy="496775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en-US" sz="1600" dirty="0">
                <a:latin typeface="Trebuchet MS" pitchFamily="34" charset="0"/>
              </a:rPr>
              <a:t>AND &amp;&amp;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en-US" sz="1600" dirty="0">
                <a:latin typeface="Trebuchet MS" pitchFamily="34" charset="0"/>
              </a:rPr>
              <a:t>OR ||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en-US" sz="1600" dirty="0">
                <a:latin typeface="Trebuchet MS" pitchFamily="34" charset="0"/>
              </a:rPr>
              <a:t>NOT 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en-US" sz="1600" dirty="0">
                <a:latin typeface="Trebuchet MS" pitchFamily="34" charset="0"/>
              </a:rPr>
              <a:t>IS ==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en-US" sz="1600" dirty="0">
                <a:latin typeface="Trebuchet MS" pitchFamily="34" charset="0"/>
              </a:rPr>
              <a:t>ISNOT !=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search(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list[],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n,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key)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i = 0;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en-US" sz="1600" dirty="0">
                <a:latin typeface="Trebuchet MS" pitchFamily="34" charset="0"/>
              </a:rPr>
              <a:t>( i &lt; n </a:t>
            </a:r>
            <a:r>
              <a:rPr lang="en" altLang="en-US" sz="1600" dirty="0">
                <a:solidFill>
                  <a:srgbClr val="FF0000"/>
                </a:solidFill>
                <a:latin typeface="Trebuchet MS" pitchFamily="34" charset="0"/>
              </a:rPr>
              <a:t>AND </a:t>
            </a:r>
            <a:r>
              <a:rPr lang="en" altLang="en-US" sz="1600" dirty="0">
                <a:latin typeface="Trebuchet MS" pitchFamily="34" charset="0"/>
              </a:rPr>
              <a:t>list[ i ] != key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 i ++;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i </a:t>
            </a:r>
            <a:r>
              <a:rPr lang="en" altLang="en-US" sz="1600" dirty="0">
                <a:solidFill>
                  <a:srgbClr val="FF0000"/>
                </a:solidFill>
                <a:latin typeface="Trebuchet MS" pitchFamily="34" charset="0"/>
              </a:rPr>
              <a:t>IS </a:t>
            </a:r>
            <a:r>
              <a:rPr lang="en" altLang="en-US" sz="1600" dirty="0">
                <a:latin typeface="Trebuchet MS" pitchFamily="34" charset="0"/>
              </a:rPr>
              <a:t>n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-1;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" altLang="en-US" sz="1600" dirty="0">
                <a:latin typeface="Trebuchet MS" pitchFamily="34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" altLang="en-US" sz="1600" dirty="0">
                <a:latin typeface="Trebuchet MS" pitchFamily="34" charset="0"/>
              </a:rPr>
              <a:t> i 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41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</a:t>
            </a:r>
            <a:endParaRPr lang="en-US" altLang="ko-KR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628650" y="1844824"/>
            <a:ext cx="8048104" cy="201543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m[] = { 1, 2, 3, 4, 5, 6, 7 };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Position of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5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 array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search(m, </a:t>
            </a: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sizeof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(m) / </a:t>
            </a: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sizeof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(m[0]), 5));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D295A6-CA35-4DD8-9918-4E3332368689}"/>
              </a:ext>
            </a:extLst>
          </p:cNvPr>
          <p:cNvGrpSpPr/>
          <p:nvPr/>
        </p:nvGrpSpPr>
        <p:grpSpPr>
          <a:xfrm>
            <a:off x="938698" y="4143996"/>
            <a:ext cx="7741997" cy="978647"/>
            <a:chOff x="4963766" y="-1402131"/>
            <a:chExt cx="3663880" cy="14078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F2C831-EE1D-4D18-A918-122A26A4B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344341"/>
              <a:ext cx="745785" cy="3500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093D9A-A165-463E-B249-2A93110DF81C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Position of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5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in array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75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Function Macro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44758" y="1699551"/>
            <a:ext cx="8153400" cy="4495800"/>
          </a:xfrm>
        </p:spPr>
        <p:txBody>
          <a:bodyPr/>
          <a:lstStyle/>
          <a:p>
            <a:pPr eaLnBrk="1" hangingPunct="1"/>
            <a:r>
              <a:rPr lang="en" altLang="en-US" i="1" dirty="0">
                <a:solidFill>
                  <a:srgbClr val="FF0000"/>
                </a:solidFill>
              </a:rPr>
              <a:t>A function </a:t>
            </a:r>
            <a:r>
              <a:rPr lang="en" altLang="ko-KR" i="1" dirty="0">
                <a:solidFill>
                  <a:srgbClr val="FF0000"/>
                </a:solidFill>
              </a:rPr>
              <a:t>-like macro </a:t>
            </a:r>
            <a:r>
              <a:rPr lang="en" altLang="ko-KR" dirty="0"/>
              <a:t>is </a:t>
            </a:r>
            <a:r>
              <a:rPr lang="en" altLang="en-US" dirty="0"/>
              <a:t>a macro that has parameters like a function.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en-US" altLang="ko-KR" dirty="0"/>
          </a:p>
        </p:txBody>
      </p:sp>
      <p:sp>
        <p:nvSpPr>
          <p:cNvPr id="11268" name="Rectangle 8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0" name="Rectangle 76"/>
          <p:cNvSpPr>
            <a:spLocks noChangeArrowheads="1"/>
          </p:cNvSpPr>
          <p:nvPr/>
        </p:nvSpPr>
        <p:spPr bwMode="auto">
          <a:xfrm>
            <a:off x="0" y="2430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250194-716C-4FC4-A0E8-71458D51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22" y="2646215"/>
            <a:ext cx="7524328" cy="25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9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686B2-E17A-4E0D-8B66-177CEE97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Function Macro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12E5058-B5F4-45C6-908A-EAF4B474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1666"/>
            <a:ext cx="7886700" cy="1939255"/>
          </a:xfrm>
        </p:spPr>
      </p:pic>
    </p:spTree>
    <p:extLst>
      <p:ext uri="{BB962C8B-B14F-4D97-AF65-F5344CB8AC3E}">
        <p14:creationId xmlns:p14="http://schemas.microsoft.com/office/powerpoint/2010/main" val="48151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 of a function macro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98385" y="1988840"/>
            <a:ext cx="7781925" cy="1296144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SUM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(x, y) ((x) + (y))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AVERAGE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(x, y, z) (( (x) + (y) + (z) ) / 3 )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MAX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(x,y) ( (x) &gt; (y) ) ? (x) : 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MIN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(x,y) ( (x) &lt; (y) ) ? (x) : (y)</a:t>
            </a:r>
          </a:p>
        </p:txBody>
      </p:sp>
    </p:spTree>
    <p:extLst>
      <p:ext uri="{BB962C8B-B14F-4D97-AF65-F5344CB8AC3E}">
        <p14:creationId xmlns:p14="http://schemas.microsoft.com/office/powerpoint/2010/main" val="74092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Things to note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1042988" y="1709738"/>
            <a:ext cx="7786687" cy="151288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#define SQUARE(x) x*x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DANGER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!!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v = SQUARE( </a:t>
            </a:r>
            <a:r>
              <a:rPr lang="en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a+b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v = a + b*a + b;</a:t>
            </a:r>
          </a:p>
        </p:txBody>
      </p:sp>
      <p:sp>
        <p:nvSpPr>
          <p:cNvPr id="13316" name="AutoShape 7"/>
          <p:cNvSpPr>
            <a:spLocks noChangeArrowheads="1"/>
          </p:cNvSpPr>
          <p:nvPr/>
        </p:nvSpPr>
        <p:spPr bwMode="auto">
          <a:xfrm>
            <a:off x="1700213" y="2646363"/>
            <a:ext cx="504825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94602" name="AutoShape 42"/>
          <p:cNvSpPr>
            <a:spLocks noChangeArrowheads="1"/>
          </p:cNvSpPr>
          <p:nvPr/>
        </p:nvSpPr>
        <p:spPr bwMode="auto">
          <a:xfrm>
            <a:off x="6308724" y="2933700"/>
            <a:ext cx="2295723" cy="1924050"/>
          </a:xfrm>
          <a:prstGeom prst="wedgeEllipseCallout">
            <a:avLst>
              <a:gd name="adj1" fmla="val -58290"/>
              <a:gd name="adj2" fmla="val 109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latinLnBrk="0" hangingPunct="0">
              <a:defRPr/>
            </a:pPr>
            <a:r>
              <a:rPr kumimoji="0" lang="en" altLang="en-US" sz="1400" dirty="0">
                <a:solidFill>
                  <a:srgbClr val="FF0000"/>
                </a:solidFill>
              </a:rPr>
              <a:t>In function macros, it is a good idea to surround parameters with parentheses </a:t>
            </a:r>
            <a:r>
              <a:rPr kumimoji="0" lang="en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319" name="Line 43"/>
          <p:cNvSpPr>
            <a:spLocks noChangeShapeType="1"/>
          </p:cNvSpPr>
          <p:nvPr/>
        </p:nvSpPr>
        <p:spPr bwMode="auto">
          <a:xfrm flipH="1" flipV="1">
            <a:off x="3500438" y="2070100"/>
            <a:ext cx="1800225" cy="1944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1042988" y="5197475"/>
            <a:ext cx="7786687" cy="53657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>
                <a:latin typeface="Trebuchet MS" panose="020B0603020202020204" pitchFamily="34" charset="0"/>
              </a:rPr>
              <a:t>#define SQUARE(x) (x)*(x) </a:t>
            </a:r>
            <a:r>
              <a:rPr lang="en" altLang="ko-KR" sz="160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>
                <a:solidFill>
                  <a:srgbClr val="FF0000"/>
                </a:solidFill>
                <a:latin typeface="Trebuchet MS" panose="020B0603020202020204" pitchFamily="34" charset="0"/>
              </a:rPr>
              <a:t>Correct form</a:t>
            </a:r>
            <a:r>
              <a:rPr lang="en" altLang="ko-KR" sz="1600">
                <a:latin typeface="Trebuchet MS" panose="020B0603020202020204" pitchFamily="34" charset="0"/>
              </a:rPr>
              <a:t> </a:t>
            </a:r>
          </a:p>
        </p:txBody>
      </p:sp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3F0095F6-4CA6-9965-6602-08387962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3815690"/>
            <a:ext cx="883295" cy="117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Pros and Cons of Function Macros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25625"/>
            <a:ext cx="8047806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" altLang="en-US" dirty="0"/>
              <a:t>Pros and Cons of Function Macros</a:t>
            </a:r>
          </a:p>
          <a:p>
            <a:pPr lvl="1" eaLnBrk="1" hangingPunct="1"/>
            <a:r>
              <a:rPr lang="en" altLang="en-US" dirty="0"/>
              <a:t>It is fast to execute because there is no need for a function call step</a:t>
            </a:r>
            <a:r>
              <a:rPr lang="en" altLang="ko-KR" dirty="0"/>
              <a:t>.</a:t>
            </a:r>
          </a:p>
          <a:p>
            <a:pPr lvl="1" eaLnBrk="1" hangingPunct="1"/>
            <a:r>
              <a:rPr lang="en" altLang="en-US" dirty="0"/>
              <a:t>The length of the source code increases </a:t>
            </a:r>
            <a:r>
              <a:rPr lang="en" altLang="ko-KR" dirty="0"/>
              <a:t>.</a:t>
            </a:r>
          </a:p>
          <a:p>
            <a:pPr lvl="1" eaLnBrk="1" hangingPunct="1"/>
            <a:endParaRPr lang="en-US" altLang="ko-KR" dirty="0"/>
          </a:p>
          <a:p>
            <a:pPr eaLnBrk="1" hangingPunct="1"/>
            <a:r>
              <a:rPr lang="en" altLang="en-US" dirty="0"/>
              <a:t>Simple functions use macros</a:t>
            </a:r>
          </a:p>
          <a:p>
            <a:pPr lvl="1" eaLnBrk="1" hangingPunct="1"/>
            <a:r>
              <a:rPr lang="en" altLang="ko-KR" dirty="0"/>
              <a:t>#define MIN(x, y) ((x) &lt; (y) ? (x) : (y))</a:t>
            </a:r>
          </a:p>
          <a:p>
            <a:endParaRPr lang="en-US" altLang="ko-KR" dirty="0"/>
          </a:p>
          <a:p>
            <a:r>
              <a:rPr lang="en" altLang="en-US" dirty="0"/>
              <a:t>How to extend a macro beyond one line</a:t>
            </a:r>
            <a:endParaRPr lang="en-US" altLang="ko-KR" dirty="0"/>
          </a:p>
          <a:p>
            <a:pPr marL="365760" lvl="1" indent="0">
              <a:buNone/>
            </a:pPr>
            <a:r>
              <a:rPr lang="en" altLang="ko-KR" dirty="0"/>
              <a:t>#define PRINT(x) if( debug==1 &amp;&amp; \</a:t>
            </a:r>
            <a:endParaRPr lang="en-US" altLang="ko-KR" sz="2400" dirty="0"/>
          </a:p>
          <a:p>
            <a:pPr marL="365760" lvl="1" indent="0">
              <a:buNone/>
            </a:pPr>
            <a:r>
              <a:rPr lang="en" altLang="ko-KR" sz="2400" dirty="0"/>
              <a:t>                       </a:t>
            </a:r>
            <a:r>
              <a:rPr lang="en" altLang="ko-KR" dirty="0"/>
              <a:t>mode==1 ) \</a:t>
            </a:r>
            <a:endParaRPr lang="en-US" altLang="ko-KR" sz="2400" dirty="0"/>
          </a:p>
          <a:p>
            <a:pPr marL="365760" lvl="1" indent="0">
              <a:buNone/>
            </a:pPr>
            <a:r>
              <a:rPr lang="en" altLang="ko-KR" dirty="0"/>
              <a:t>                           printf (“%d”, x);</a:t>
            </a:r>
          </a:p>
          <a:p>
            <a:pPr marL="36576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92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AC10D-897C-46FC-A227-602F6B37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Things to note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3CFCC93-6B0E-47CB-994B-FC81927A8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18304"/>
            <a:ext cx="7886700" cy="2565979"/>
          </a:xfrm>
        </p:spPr>
      </p:pic>
    </p:spTree>
    <p:extLst>
      <p:ext uri="{BB962C8B-B14F-4D97-AF65-F5344CB8AC3E}">
        <p14:creationId xmlns:p14="http://schemas.microsoft.com/office/powerpoint/2010/main" val="3264358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Example </a:t>
            </a:r>
            <a:r>
              <a:rPr lang="en" altLang="ko-KR"/>
              <a:t>#1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800767" y="1645779"/>
            <a:ext cx="7777162" cy="43204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Macro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Example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#define </a:t>
            </a:r>
            <a:r>
              <a:rPr lang="en" altLang="en-US" sz="1600" dirty="0">
                <a:latin typeface="Trebuchet MS" panose="020B0603020202020204" pitchFamily="34" charset="0"/>
              </a:rPr>
              <a:t>SQUARE(x) ((x) * (x))</a:t>
            </a: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ko-KR" sz="1600" dirty="0"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)</a:t>
            </a: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 = 2;</a:t>
            </a: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ko-KR" sz="1600" dirty="0"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"%d\n" </a:t>
            </a:r>
            <a:r>
              <a:rPr lang="en" altLang="en-US" sz="1600" dirty="0">
                <a:latin typeface="Trebuchet MS" panose="020B0603020202020204" pitchFamily="34" charset="0"/>
              </a:rPr>
              <a:t>, SQUARE(x));</a:t>
            </a: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"%d\n" </a:t>
            </a:r>
            <a:r>
              <a:rPr lang="en" altLang="en-US" sz="1600" dirty="0">
                <a:latin typeface="Trebuchet MS" panose="020B0603020202020204" pitchFamily="34" charset="0"/>
              </a:rPr>
              <a:t>, SQUARE(3));</a:t>
            </a: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"%f\n" </a:t>
            </a:r>
            <a:r>
              <a:rPr lang="en" altLang="en-US" sz="1600" dirty="0">
                <a:latin typeface="Trebuchet MS" panose="020B0603020202020204" pitchFamily="34" charset="0"/>
              </a:rPr>
              <a:t>, SQUARE(1.2));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Even if real number can be applied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"%d\n" </a:t>
            </a:r>
            <a:r>
              <a:rPr lang="en" altLang="en-US" sz="1600" dirty="0">
                <a:latin typeface="Trebuchet MS" panose="020B0603020202020204" pitchFamily="34" charset="0"/>
              </a:rPr>
              <a:t>, SQUARE(x+3));</a:t>
            </a: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"%d\n" </a:t>
            </a:r>
            <a:r>
              <a:rPr lang="en" altLang="en-US" sz="1600" dirty="0">
                <a:latin typeface="Trebuchet MS" panose="020B0603020202020204" pitchFamily="34" charset="0"/>
              </a:rPr>
              <a:t>, 100/SQUARE(x));</a:t>
            </a: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"%d\n" </a:t>
            </a:r>
            <a:r>
              <a:rPr lang="en" altLang="en-US" sz="1600" dirty="0">
                <a:latin typeface="Trebuchet MS" panose="020B0603020202020204" pitchFamily="34" charset="0"/>
              </a:rPr>
              <a:t>, SQUARE(++x));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Logic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error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 </a:t>
            </a:r>
            <a:r>
              <a:rPr lang="en" altLang="en-US" sz="1600" dirty="0">
                <a:latin typeface="Trebuchet MS" panose="020B0603020202020204" pitchFamily="34" charset="0"/>
              </a:rPr>
              <a:t>0;</a:t>
            </a: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0AB38D-7B39-4E9E-8409-8438622176E0}"/>
              </a:ext>
            </a:extLst>
          </p:cNvPr>
          <p:cNvGrpSpPr/>
          <p:nvPr/>
        </p:nvGrpSpPr>
        <p:grpSpPr>
          <a:xfrm>
            <a:off x="6745585" y="4595256"/>
            <a:ext cx="2020463" cy="1786072"/>
            <a:chOff x="4963766" y="-1242392"/>
            <a:chExt cx="3663880" cy="11238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352D685-6FBC-495A-8CBB-0F909C25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344341"/>
              <a:ext cx="891363" cy="22271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2DDC6F-54E7-4ACC-B099-E2DBB5B8A42D}"/>
                </a:ext>
              </a:extLst>
            </p:cNvPr>
            <p:cNvSpPr/>
            <p:nvPr/>
          </p:nvSpPr>
          <p:spPr>
            <a:xfrm>
              <a:off x="4963766" y="-1242392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>
                  <a:latin typeface="Trebuchet MS" panose="020B0603020202020204" pitchFamily="34" charset="0"/>
                  <a:ea typeface="강낭콩"/>
                  <a:cs typeface="강낭콩"/>
                </a:rPr>
                <a:t>4</a:t>
              </a:r>
              <a:endParaRPr lang="en-US" altLang="ko-KR" sz="1400" dirty="0">
                <a:latin typeface="Trebuchet MS" panose="020B0603020202020204" pitchFamily="34" charset="0"/>
              </a:endParaRPr>
            </a:p>
            <a:p>
              <a:pPr algn="just" eaLnBrk="0" latinLnBrk="0" hangingPunct="0"/>
              <a:r>
                <a:rPr lang="en" altLang="ko-KR" sz="1400" dirty="0">
                  <a:latin typeface="Trebuchet MS" panose="020B0603020202020204" pitchFamily="34" charset="0"/>
                  <a:ea typeface="강낭콩"/>
                  <a:cs typeface="강낭콩"/>
                </a:rPr>
                <a:t>9</a:t>
              </a:r>
              <a:endParaRPr lang="en-US" altLang="ko-KR" sz="1400" dirty="0">
                <a:latin typeface="Trebuchet MS" panose="020B0603020202020204" pitchFamily="34" charset="0"/>
              </a:endParaRPr>
            </a:p>
            <a:p>
              <a:pPr algn="just" eaLnBrk="0" latinLnBrk="0" hangingPunct="0"/>
              <a:r>
                <a:rPr lang="en" altLang="ko-KR" sz="1400" dirty="0">
                  <a:latin typeface="Trebuchet MS" panose="020B0603020202020204" pitchFamily="34" charset="0"/>
                  <a:ea typeface="강낭콩"/>
                  <a:cs typeface="강낭콩"/>
                </a:rPr>
                <a:t>1.440000</a:t>
              </a:r>
              <a:endParaRPr lang="en-US" altLang="ko-KR" sz="1400" dirty="0">
                <a:latin typeface="Trebuchet MS" panose="020B0603020202020204" pitchFamily="34" charset="0"/>
              </a:endParaRPr>
            </a:p>
            <a:p>
              <a:pPr algn="just" eaLnBrk="0" latinLnBrk="0" hangingPunct="0"/>
              <a:r>
                <a:rPr lang="en" altLang="ko-KR" sz="1400" dirty="0">
                  <a:latin typeface="Trebuchet MS" panose="020B0603020202020204" pitchFamily="34" charset="0"/>
                  <a:ea typeface="강낭콩"/>
                  <a:cs typeface="강낭콩"/>
                </a:rPr>
                <a:t>25</a:t>
              </a:r>
              <a:endParaRPr lang="en-US" altLang="ko-KR" sz="1400" dirty="0">
                <a:latin typeface="Trebuchet MS" panose="020B0603020202020204" pitchFamily="34" charset="0"/>
              </a:endParaRPr>
            </a:p>
            <a:p>
              <a:pPr algn="just" eaLnBrk="0" latinLnBrk="0" hangingPunct="0"/>
              <a:r>
                <a:rPr lang="en" altLang="ko-KR" sz="1400" dirty="0">
                  <a:latin typeface="Trebuchet MS" panose="020B0603020202020204" pitchFamily="34" charset="0"/>
                  <a:ea typeface="강낭콩"/>
                  <a:cs typeface="강낭콩"/>
                </a:rPr>
                <a:t>25</a:t>
              </a:r>
              <a:endParaRPr lang="en-US" altLang="ko-KR" sz="1400" dirty="0">
                <a:latin typeface="Trebuchet MS" panose="020B0603020202020204" pitchFamily="34" charset="0"/>
              </a:endParaRPr>
            </a:p>
            <a:p>
              <a:pPr algn="just" eaLnBrk="0" latinLnBrk="0" hangingPunct="0"/>
              <a:r>
                <a:rPr lang="en" altLang="ko-KR" sz="1400" dirty="0">
                  <a:latin typeface="Trebuchet MS" panose="020B0603020202020204" pitchFamily="34" charset="0"/>
                  <a:ea typeface="강낭콩"/>
                  <a:cs typeface="강낭콩"/>
                </a:rPr>
                <a:t>16</a:t>
              </a:r>
              <a:endParaRPr lang="en-US" altLang="ko-KR" sz="1400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2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Built-in macros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/>
          <a:lstStyle/>
          <a:p>
            <a:r>
              <a:rPr lang="en" altLang="en-US" dirty="0"/>
              <a:t>Built-in macros </a:t>
            </a:r>
            <a:r>
              <a:rPr lang="en" altLang="ko-KR" dirty="0"/>
              <a:t>: </a:t>
            </a:r>
            <a:r>
              <a:rPr lang="en" altLang="en-US" dirty="0"/>
              <a:t>predefined macros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0079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02520"/>
              </p:ext>
            </p:extLst>
          </p:nvPr>
        </p:nvGraphicFramePr>
        <p:xfrm>
          <a:off x="539552" y="1916832"/>
          <a:ext cx="8174109" cy="216408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05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Built-in macros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explanation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__DATE__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When this macro is encountered, it is replaced with the current date </a:t>
                      </a: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 </a:t>
                      </a: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month day year </a:t>
                      </a: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 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__TIME__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When this macro is encountered, it is replaced with the current time </a:t>
                      </a: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 </a:t>
                      </a: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hour </a:t>
                      </a: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minute </a:t>
                      </a: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: </a:t>
                      </a: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second </a:t>
                      </a: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) 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__LINE__</a:t>
                      </a:r>
                      <a:endParaRPr kumimoji="1" lang="en-US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When this macro is encountered, it is replaced with the current line number in the source file </a:t>
                      </a: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__FILE__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When this macro is encountered, it is replaced with the source file name </a:t>
                      </a:r>
                      <a:r>
                        <a:rPr kumimoji="1" lang="en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0795" name="Text Box 91"/>
          <p:cNvSpPr txBox="1">
            <a:spLocks noChangeArrowheads="1"/>
          </p:cNvSpPr>
          <p:nvPr/>
        </p:nvSpPr>
        <p:spPr bwMode="auto">
          <a:xfrm>
            <a:off x="501080" y="4143268"/>
            <a:ext cx="8391400" cy="79544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/>
        </p:spPr>
        <p:txBody>
          <a:bodyPr/>
          <a:lstStyle>
            <a:lvl1pPr marL="447675" indent="-44767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89000" indent="-439738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93813" indent="-403225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81163" indent="-385763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70100" indent="-3873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273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845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417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98900" indent="-38735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Compile date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=%s\n"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__DATE__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printf(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Fatal error occurred File name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%s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Line number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__FILE__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__LINE__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1C4995-83B6-4FAD-97BA-59719DC0DF3D}"/>
              </a:ext>
            </a:extLst>
          </p:cNvPr>
          <p:cNvGrpSpPr/>
          <p:nvPr/>
        </p:nvGrpSpPr>
        <p:grpSpPr>
          <a:xfrm>
            <a:off x="936499" y="5257800"/>
            <a:ext cx="7746329" cy="959808"/>
            <a:chOff x="4963766" y="-1402131"/>
            <a:chExt cx="3663880" cy="12805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ABB7C9B-B1F0-41C1-B831-B8C165C5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344341"/>
              <a:ext cx="891363" cy="22271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36E831-B743-41AC-9D1A-D2C838D6DDDD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Compile Date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= Aug 23 2021</a:t>
              </a:r>
            </a:p>
            <a:p>
              <a:pPr algn="just"/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Fatal error occurred File name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=C:\Users\kim\source\repos\Project14\Project14\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source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.c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Line number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  <a:cs typeface="강낭콩"/>
                </a:rPr>
                <a:t>= 6</a:t>
              </a:r>
            </a:p>
          </p:txBody>
        </p:sp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382AEBF-209B-4504-A5DF-2BDB7FF1A9C3}"/>
              </a:ext>
            </a:extLst>
          </p:cNvPr>
          <p:cNvSpPr/>
          <p:nvPr/>
        </p:nvSpPr>
        <p:spPr>
          <a:xfrm>
            <a:off x="4139952" y="4938710"/>
            <a:ext cx="936104" cy="201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What you will learn in this chapter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2" y="1981200"/>
            <a:ext cx="317023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 dirty="0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en" altLang="en-US" dirty="0">
                <a:solidFill>
                  <a:schemeClr val="tx2"/>
                </a:solidFill>
              </a:rPr>
              <a:t>Preprocessing directives</a:t>
            </a:r>
          </a:p>
          <a:p>
            <a:pPr latinLnBrk="0">
              <a:buFontTx/>
              <a:buChar char="•"/>
            </a:pPr>
            <a:r>
              <a:rPr kumimoji="0" lang="en" altLang="en-US" dirty="0"/>
              <a:t>Split compilation</a:t>
            </a:r>
          </a:p>
          <a:p>
            <a:pPr latinLnBrk="0">
              <a:buFontTx/>
              <a:buChar char="•"/>
            </a:pPr>
            <a:r>
              <a:rPr kumimoji="0" lang="en" altLang="en-US" dirty="0"/>
              <a:t>Command line parameters</a:t>
            </a:r>
          </a:p>
          <a:p>
            <a:pPr latinLnBrk="0">
              <a:buFontTx/>
              <a:buChar char="•"/>
            </a:pPr>
            <a:r>
              <a:rPr kumimoji="0" lang="en" altLang="en-US" dirty="0"/>
              <a:t>How to debug</a:t>
            </a:r>
          </a:p>
        </p:txBody>
      </p: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" altLang="en-US" dirty="0">
                <a:solidFill>
                  <a:schemeClr val="bg1"/>
                </a:solidFill>
                <a:latin typeface="Arial" pitchFamily="34" charset="0"/>
              </a:rPr>
              <a:t>Learn about preprocessing and other important topics </a:t>
            </a:r>
            <a:r>
              <a:rPr kumimoji="0" lang="en" altLang="ko-KR" dirty="0">
                <a:solidFill>
                  <a:schemeClr val="bg1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 flipH="1" flipV="1">
            <a:off x="4427984" y="2564904"/>
            <a:ext cx="1287016" cy="179278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D761BAAD-9767-A2C6-2D24-59BEF167F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40" y="4355409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56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Lab: ASSERT </a:t>
            </a:r>
            <a:r>
              <a:rPr lang="en" altLang="en-US" dirty="0"/>
              <a:t>Macro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825625"/>
            <a:ext cx="8712968" cy="4351338"/>
          </a:xfrm>
        </p:spPr>
        <p:txBody>
          <a:bodyPr/>
          <a:lstStyle/>
          <a:p>
            <a:r>
              <a:rPr lang="en" altLang="ko-KR" dirty="0"/>
              <a:t>ASSERT </a:t>
            </a:r>
            <a:r>
              <a:rPr lang="en" altLang="en-US" dirty="0"/>
              <a:t>macro that is frequently used when debugging programs</a:t>
            </a:r>
            <a:r>
              <a:rPr lang="en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59F1914-92A8-4614-ACE7-C34013AA4BB2}"/>
              </a:ext>
            </a:extLst>
          </p:cNvPr>
          <p:cNvGrpSpPr/>
          <p:nvPr/>
        </p:nvGrpSpPr>
        <p:grpSpPr>
          <a:xfrm>
            <a:off x="997039" y="2685216"/>
            <a:ext cx="7746329" cy="2572584"/>
            <a:chOff x="4963766" y="-1402131"/>
            <a:chExt cx="3663880" cy="12805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97E58B-36C8-4A6B-9F3F-FB1556D3C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344341"/>
              <a:ext cx="891363" cy="22271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1F84B1-F7F9-481C-BA39-8DBC095F193B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Assuming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(sum == 0) </a:t>
              </a:r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this source file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C:\Users\chun\source\repos\Project21\Project21\macro4.c</a:t>
              </a:r>
            </a:p>
            <a:p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Failed at line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12 .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Example </a:t>
            </a:r>
            <a:r>
              <a:rPr lang="en" altLang="ko-KR"/>
              <a:t>: ASSERT </a:t>
            </a:r>
            <a:r>
              <a:rPr lang="en" altLang="en-US"/>
              <a:t>Macro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755576" y="1772820"/>
            <a:ext cx="7777162" cy="34566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>
              <a:spcBef>
                <a:spcPts val="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en-US" sz="1600" dirty="0">
                <a:latin typeface="Trebuchet MS" pitchFamily="34" charset="0"/>
              </a:rPr>
              <a:t>ASSERT( </a:t>
            </a:r>
            <a:r>
              <a:rPr lang="en" altLang="en-US" sz="1600" dirty="0" err="1">
                <a:latin typeface="Trebuchet MS" pitchFamily="34" charset="0"/>
              </a:rPr>
              <a:t>exp </a:t>
            </a:r>
            <a:r>
              <a:rPr lang="en" altLang="en-US" sz="1600" dirty="0">
                <a:latin typeface="Trebuchet MS" pitchFamily="34" charset="0"/>
              </a:rPr>
              <a:t>) {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(!( </a:t>
            </a:r>
            <a:r>
              <a:rPr lang="en" altLang="en-US" sz="1600" dirty="0" err="1">
                <a:latin typeface="Trebuchet MS" pitchFamily="34" charset="0"/>
              </a:rPr>
              <a:t>exp </a:t>
            </a:r>
            <a:r>
              <a:rPr lang="en" altLang="en-US" sz="1600" dirty="0">
                <a:latin typeface="Trebuchet MS" pitchFamily="34" charset="0"/>
              </a:rPr>
              <a:t>)) \</a:t>
            </a: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 printf(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"Assumption("</a:t>
            </a:r>
            <a:r>
              <a:rPr lang="en" altLang="en-US" sz="1600" dirty="0">
                <a:latin typeface="Trebuchet MS" pitchFamily="34" charset="0"/>
              </a:rPr>
              <a:t># exp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") source file %s % dth line failed.\n"\</a:t>
            </a:r>
            <a:endParaRPr lang="en-US" altLang="en-US" sz="1600" dirty="0">
              <a:latin typeface="Trebuchet MS" pitchFamily="34" charset="0"/>
            </a:endParaRP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,__FILE__, __LINE__), exit(1);}}</a:t>
            </a:r>
          </a:p>
          <a:p>
            <a:pPr>
              <a:spcBef>
                <a:spcPts val="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sum=100;       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The initial value of local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v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ariable's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is not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0 </a:t>
            </a:r>
            <a:endParaRPr lang="en-US" altLang="en-US" sz="1600" dirty="0">
              <a:latin typeface="Trebuchet MS" pitchFamily="34" charset="0"/>
            </a:endParaRPr>
          </a:p>
          <a:p>
            <a:pPr lvl="1">
              <a:spcBef>
                <a:spcPts val="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ASSERT(sum == 0);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sum s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hould be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0</a:t>
            </a:r>
            <a:endParaRPr lang="en-US" altLang="en-US" sz="1600" dirty="0">
              <a:latin typeface="Trebuchet MS" pitchFamily="34" charset="0"/>
            </a:endParaRPr>
          </a:p>
          <a:p>
            <a:pPr lvl="1"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>
              <a:spcBef>
                <a:spcPts val="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-360437" y="39621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-360437" y="40637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-360437" y="40271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-360437" y="37589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-360437" y="38541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02788" name="AutoShape 36"/>
          <p:cNvSpPr>
            <a:spLocks/>
          </p:cNvSpPr>
          <p:nvPr/>
        </p:nvSpPr>
        <p:spPr bwMode="auto">
          <a:xfrm>
            <a:off x="7020272" y="2593181"/>
            <a:ext cx="144463" cy="215900"/>
          </a:xfrm>
          <a:prstGeom prst="borderCallout2">
            <a:avLst>
              <a:gd name="adj1" fmla="val 52940"/>
              <a:gd name="adj2" fmla="val 152745"/>
              <a:gd name="adj3" fmla="val 52940"/>
              <a:gd name="adj4" fmla="val 720880"/>
              <a:gd name="adj5" fmla="val 310558"/>
              <a:gd name="adj6" fmla="val 457321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202789" name="Text Box 37"/>
          <p:cNvSpPr txBox="1">
            <a:spLocks noChangeArrowheads="1"/>
          </p:cNvSpPr>
          <p:nvPr/>
        </p:nvSpPr>
        <p:spPr bwMode="auto">
          <a:xfrm>
            <a:off x="6588224" y="3331840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" altLang="en-US" sz="1200" dirty="0">
                <a:solidFill>
                  <a:srgbClr val="FF0000"/>
                </a:solidFill>
              </a:rPr>
              <a:t>Used to extend a macro to the next 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8A9093-2F7D-430C-AD4D-EE31949C0564}"/>
              </a:ext>
            </a:extLst>
          </p:cNvPr>
          <p:cNvGrpSpPr/>
          <p:nvPr/>
        </p:nvGrpSpPr>
        <p:grpSpPr>
          <a:xfrm>
            <a:off x="815017" y="5478284"/>
            <a:ext cx="7746329" cy="1069976"/>
            <a:chOff x="4963766" y="-1402131"/>
            <a:chExt cx="3663880" cy="12805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F107CEF-8312-414E-84D9-2106254E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344341"/>
              <a:ext cx="891363" cy="22271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F2E186-E6A1-4D8C-A7FD-280A6E75BA7A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Assuming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(sum == 0) </a:t>
              </a:r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this source file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c:\user\igchun\documents\visual studio 2017\projects</a:t>
              </a:r>
            </a:p>
            <a:p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Failed at line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671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8" grpId="0" animBg="1"/>
      <p:bldP spid="2027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45317-608D-4CD8-9AE2-8714FDDC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Function Macros and Functions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8B02A-CC53-4F06-99EF-AE308D5A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en-US" dirty="0"/>
              <a:t>The advantage is that function macros are faster to execute </a:t>
            </a:r>
            <a:br>
              <a:rPr lang="en" altLang="en-US" dirty="0"/>
            </a:br>
            <a:r>
              <a:rPr lang="en" altLang="en-US" dirty="0"/>
              <a:t>than functions</a:t>
            </a:r>
            <a:r>
              <a:rPr lang="en" altLang="ko-KR" dirty="0"/>
              <a:t>. </a:t>
            </a:r>
            <a:r>
              <a:rPr lang="en" altLang="en-US" dirty="0"/>
              <a:t>Since macros are not called but rather code is inserted at that location, there is no need to go through the complicated steps of a function call</a:t>
            </a:r>
            <a:r>
              <a:rPr lang="en" altLang="ko-KR" dirty="0"/>
              <a:t>.</a:t>
            </a:r>
          </a:p>
          <a:p>
            <a:r>
              <a:rPr lang="en" altLang="en-US" dirty="0"/>
              <a:t>The length of the code cannot be longer than a certain limit</a:t>
            </a:r>
            <a:r>
              <a:rPr lang="en" altLang="ko-KR" dirty="0"/>
              <a:t>. </a:t>
            </a:r>
            <a:r>
              <a:rPr lang="en" altLang="en-US" dirty="0"/>
              <a:t>In many cases, the limit is one or two or three lines</a:t>
            </a:r>
            <a:r>
              <a:rPr lang="en" altLang="ko-KR" dirty="0"/>
              <a:t>.</a:t>
            </a:r>
          </a:p>
          <a:p>
            <a:r>
              <a:rPr lang="en" altLang="en-US" dirty="0"/>
              <a:t>Using macros increases the size of your source files</a:t>
            </a:r>
            <a:r>
              <a:rPr lang="en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5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/>
              <a:t>#ifdef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0" y="2120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0" y="171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7ABCDF-2F0A-4FA0-B9F2-E3336582C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83191"/>
            <a:ext cx="7886700" cy="2436205"/>
          </a:xfrm>
        </p:spPr>
      </p:pic>
    </p:spTree>
    <p:extLst>
      <p:ext uri="{BB962C8B-B14F-4D97-AF65-F5344CB8AC3E}">
        <p14:creationId xmlns:p14="http://schemas.microsoft.com/office/powerpoint/2010/main" val="3170962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 of </a:t>
            </a:r>
            <a:r>
              <a:rPr lang="en" altLang="ko-KR"/>
              <a:t>#ifdef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6CD3A7-EC52-AD8B-B30D-A9389A02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916832"/>
            <a:ext cx="7020272" cy="2261887"/>
          </a:xfrm>
          <a:prstGeom prst="rect">
            <a:avLst/>
          </a:prstGeom>
        </p:spPr>
      </p:pic>
      <p:sp>
        <p:nvSpPr>
          <p:cNvPr id="5" name="AutoShape 49">
            <a:extLst>
              <a:ext uri="{FF2B5EF4-FFF2-40B4-BE49-F238E27FC236}">
                <a16:creationId xmlns:a16="http://schemas.microsoft.com/office/drawing/2014/main" id="{8AA0B39E-07A2-FF81-860B-D77A6A182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3861048"/>
            <a:ext cx="2880320" cy="1140073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" altLang="en-US" sz="1400" dirty="0">
                <a:latin typeface="Arial" pitchFamily="34" charset="0"/>
              </a:rPr>
              <a:t>Include output statements only when </a:t>
            </a:r>
            <a:r>
              <a:rPr kumimoji="0" lang="en" altLang="ko-KR" sz="1400" dirty="0">
                <a:latin typeface="Arial" pitchFamily="34" charset="0"/>
              </a:rPr>
              <a:t>DEBUG is declared .</a:t>
            </a:r>
          </a:p>
        </p:txBody>
      </p:sp>
      <p:pic>
        <p:nvPicPr>
          <p:cNvPr id="6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46C0E084-E456-5922-D256-AE673762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001121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50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1A07C-6AFA-92F7-513D-C9B1E535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Macro declaration location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6C6CDC-7107-8C50-F8B4-DED8684E8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700808"/>
            <a:ext cx="8153400" cy="3013519"/>
          </a:xfrm>
        </p:spPr>
      </p:pic>
    </p:spTree>
    <p:extLst>
      <p:ext uri="{BB962C8B-B14F-4D97-AF65-F5344CB8AC3E}">
        <p14:creationId xmlns:p14="http://schemas.microsoft.com/office/powerpoint/2010/main" val="67222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126"/>
            <a:ext cx="8712968" cy="1325563"/>
          </a:xfrm>
        </p:spPr>
        <p:txBody>
          <a:bodyPr/>
          <a:lstStyle/>
          <a:p>
            <a:r>
              <a:rPr lang="en" altLang="ko-KR" dirty="0"/>
              <a:t>Lab: </a:t>
            </a:r>
            <a:r>
              <a:rPr lang="en" altLang="en-US" b="1" dirty="0"/>
              <a:t>Separate Linux and Windows versions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For example, let's say a company develops a program for Linux and Windows.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55010ED-ADC4-4874-9C39-786FFBD3A161}"/>
              </a:ext>
            </a:extLst>
          </p:cNvPr>
          <p:cNvGrpSpPr/>
          <p:nvPr/>
        </p:nvGrpSpPr>
        <p:grpSpPr>
          <a:xfrm>
            <a:off x="1475656" y="2852936"/>
            <a:ext cx="5976664" cy="1440160"/>
            <a:chOff x="4963766" y="-1402131"/>
            <a:chExt cx="3663880" cy="12805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1FE4CB-832F-4F77-B8F4-B28CE72B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344341"/>
              <a:ext cx="891363" cy="22271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FB0E91-5B9B-409A-A6CD-6E0AA53C5CDD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This is the Linux version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242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2132856"/>
            <a:ext cx="7777162" cy="3600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LINUX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ifdef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LINUX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(“ 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This is the Linux version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. \n”);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#else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(“ 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Windows version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. \n”);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endif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792698" y="3141191"/>
            <a:ext cx="377930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604526" y="2727779"/>
            <a:ext cx="961696" cy="607598"/>
          </a:xfrm>
          <a:custGeom>
            <a:avLst/>
            <a:gdLst>
              <a:gd name="connsiteX0" fmla="*/ 961696 w 961696"/>
              <a:gd name="connsiteY0" fmla="*/ 0 h 607598"/>
              <a:gd name="connsiteX1" fmla="*/ 914400 w 961696"/>
              <a:gd name="connsiteY1" fmla="*/ 47296 h 607598"/>
              <a:gd name="connsiteX2" fmla="*/ 898634 w 961696"/>
              <a:gd name="connsiteY2" fmla="*/ 70944 h 607598"/>
              <a:gd name="connsiteX3" fmla="*/ 874986 w 961696"/>
              <a:gd name="connsiteY3" fmla="*/ 102475 h 607598"/>
              <a:gd name="connsiteX4" fmla="*/ 788276 w 961696"/>
              <a:gd name="connsiteY4" fmla="*/ 173420 h 607598"/>
              <a:gd name="connsiteX5" fmla="*/ 756745 w 961696"/>
              <a:gd name="connsiteY5" fmla="*/ 197068 h 607598"/>
              <a:gd name="connsiteX6" fmla="*/ 677917 w 961696"/>
              <a:gd name="connsiteY6" fmla="*/ 244365 h 607598"/>
              <a:gd name="connsiteX7" fmla="*/ 654269 w 961696"/>
              <a:gd name="connsiteY7" fmla="*/ 260131 h 607598"/>
              <a:gd name="connsiteX8" fmla="*/ 654269 w 961696"/>
              <a:gd name="connsiteY8" fmla="*/ 346841 h 607598"/>
              <a:gd name="connsiteX9" fmla="*/ 677917 w 961696"/>
              <a:gd name="connsiteY9" fmla="*/ 378372 h 607598"/>
              <a:gd name="connsiteX10" fmla="*/ 709448 w 961696"/>
              <a:gd name="connsiteY10" fmla="*/ 425668 h 607598"/>
              <a:gd name="connsiteX11" fmla="*/ 701565 w 961696"/>
              <a:gd name="connsiteY11" fmla="*/ 496613 h 607598"/>
              <a:gd name="connsiteX12" fmla="*/ 630621 w 961696"/>
              <a:gd name="connsiteY12" fmla="*/ 543910 h 607598"/>
              <a:gd name="connsiteX13" fmla="*/ 543910 w 961696"/>
              <a:gd name="connsiteY13" fmla="*/ 567558 h 607598"/>
              <a:gd name="connsiteX14" fmla="*/ 504496 w 961696"/>
              <a:gd name="connsiteY14" fmla="*/ 575441 h 607598"/>
              <a:gd name="connsiteX15" fmla="*/ 449317 w 961696"/>
              <a:gd name="connsiteY15" fmla="*/ 591206 h 607598"/>
              <a:gd name="connsiteX16" fmla="*/ 323193 w 961696"/>
              <a:gd name="connsiteY16" fmla="*/ 599089 h 607598"/>
              <a:gd name="connsiteX17" fmla="*/ 173421 w 961696"/>
              <a:gd name="connsiteY17" fmla="*/ 606972 h 607598"/>
              <a:gd name="connsiteX18" fmla="*/ 0 w 961696"/>
              <a:gd name="connsiteY18" fmla="*/ 606972 h 6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1696" h="607598">
                <a:moveTo>
                  <a:pt x="961696" y="0"/>
                </a:moveTo>
                <a:cubicBezTo>
                  <a:pt x="945931" y="15765"/>
                  <a:pt x="929212" y="30632"/>
                  <a:pt x="914400" y="47296"/>
                </a:cubicBezTo>
                <a:cubicBezTo>
                  <a:pt x="908106" y="54377"/>
                  <a:pt x="904141" y="63235"/>
                  <a:pt x="898634" y="70944"/>
                </a:cubicBezTo>
                <a:cubicBezTo>
                  <a:pt x="890998" y="81635"/>
                  <a:pt x="883536" y="92500"/>
                  <a:pt x="874986" y="102475"/>
                </a:cubicBezTo>
                <a:cubicBezTo>
                  <a:pt x="849647" y="132038"/>
                  <a:pt x="820451" y="149289"/>
                  <a:pt x="788276" y="173420"/>
                </a:cubicBezTo>
                <a:cubicBezTo>
                  <a:pt x="777766" y="181303"/>
                  <a:pt x="768496" y="191192"/>
                  <a:pt x="756745" y="197068"/>
                </a:cubicBezTo>
                <a:cubicBezTo>
                  <a:pt x="708269" y="221307"/>
                  <a:pt x="734987" y="206318"/>
                  <a:pt x="677917" y="244365"/>
                </a:cubicBezTo>
                <a:lnTo>
                  <a:pt x="654269" y="260131"/>
                </a:lnTo>
                <a:cubicBezTo>
                  <a:pt x="642600" y="295136"/>
                  <a:pt x="637928" y="297817"/>
                  <a:pt x="654269" y="346841"/>
                </a:cubicBezTo>
                <a:cubicBezTo>
                  <a:pt x="658424" y="359305"/>
                  <a:pt x="670383" y="367609"/>
                  <a:pt x="677917" y="378372"/>
                </a:cubicBezTo>
                <a:cubicBezTo>
                  <a:pt x="688783" y="393894"/>
                  <a:pt x="709448" y="425668"/>
                  <a:pt x="709448" y="425668"/>
                </a:cubicBezTo>
                <a:cubicBezTo>
                  <a:pt x="706820" y="449316"/>
                  <a:pt x="710716" y="474649"/>
                  <a:pt x="701565" y="496613"/>
                </a:cubicBezTo>
                <a:cubicBezTo>
                  <a:pt x="698090" y="504952"/>
                  <a:pt x="634288" y="542076"/>
                  <a:pt x="630621" y="543910"/>
                </a:cubicBezTo>
                <a:cubicBezTo>
                  <a:pt x="590838" y="563801"/>
                  <a:pt x="588819" y="559393"/>
                  <a:pt x="543910" y="567558"/>
                </a:cubicBezTo>
                <a:cubicBezTo>
                  <a:pt x="530728" y="569955"/>
                  <a:pt x="517494" y="572191"/>
                  <a:pt x="504496" y="575441"/>
                </a:cubicBezTo>
                <a:cubicBezTo>
                  <a:pt x="485938" y="580080"/>
                  <a:pt x="468285" y="588732"/>
                  <a:pt x="449317" y="591206"/>
                </a:cubicBezTo>
                <a:cubicBezTo>
                  <a:pt x="407547" y="596654"/>
                  <a:pt x="365248" y="596686"/>
                  <a:pt x="323193" y="599089"/>
                </a:cubicBezTo>
                <a:cubicBezTo>
                  <a:pt x="273281" y="601941"/>
                  <a:pt x="223399" y="605753"/>
                  <a:pt x="173421" y="606972"/>
                </a:cubicBezTo>
                <a:cubicBezTo>
                  <a:pt x="115631" y="608382"/>
                  <a:pt x="57807" y="606972"/>
                  <a:pt x="0" y="6069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632474" y="2727779"/>
            <a:ext cx="1380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tx2"/>
                </a:solidFill>
              </a:rPr>
              <a:t>LINUX </a:t>
            </a:r>
            <a:r>
              <a:rPr lang="en" altLang="en-US" dirty="0">
                <a:solidFill>
                  <a:schemeClr val="tx2"/>
                </a:solidFill>
              </a:rPr>
              <a:t>version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01578" y="3967658"/>
            <a:ext cx="3799777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618831" y="3855000"/>
            <a:ext cx="961696" cy="607598"/>
          </a:xfrm>
          <a:custGeom>
            <a:avLst/>
            <a:gdLst>
              <a:gd name="connsiteX0" fmla="*/ 961696 w 961696"/>
              <a:gd name="connsiteY0" fmla="*/ 0 h 607598"/>
              <a:gd name="connsiteX1" fmla="*/ 914400 w 961696"/>
              <a:gd name="connsiteY1" fmla="*/ 47296 h 607598"/>
              <a:gd name="connsiteX2" fmla="*/ 898634 w 961696"/>
              <a:gd name="connsiteY2" fmla="*/ 70944 h 607598"/>
              <a:gd name="connsiteX3" fmla="*/ 874986 w 961696"/>
              <a:gd name="connsiteY3" fmla="*/ 102475 h 607598"/>
              <a:gd name="connsiteX4" fmla="*/ 788276 w 961696"/>
              <a:gd name="connsiteY4" fmla="*/ 173420 h 607598"/>
              <a:gd name="connsiteX5" fmla="*/ 756745 w 961696"/>
              <a:gd name="connsiteY5" fmla="*/ 197068 h 607598"/>
              <a:gd name="connsiteX6" fmla="*/ 677917 w 961696"/>
              <a:gd name="connsiteY6" fmla="*/ 244365 h 607598"/>
              <a:gd name="connsiteX7" fmla="*/ 654269 w 961696"/>
              <a:gd name="connsiteY7" fmla="*/ 260131 h 607598"/>
              <a:gd name="connsiteX8" fmla="*/ 654269 w 961696"/>
              <a:gd name="connsiteY8" fmla="*/ 346841 h 607598"/>
              <a:gd name="connsiteX9" fmla="*/ 677917 w 961696"/>
              <a:gd name="connsiteY9" fmla="*/ 378372 h 607598"/>
              <a:gd name="connsiteX10" fmla="*/ 709448 w 961696"/>
              <a:gd name="connsiteY10" fmla="*/ 425668 h 607598"/>
              <a:gd name="connsiteX11" fmla="*/ 701565 w 961696"/>
              <a:gd name="connsiteY11" fmla="*/ 496613 h 607598"/>
              <a:gd name="connsiteX12" fmla="*/ 630621 w 961696"/>
              <a:gd name="connsiteY12" fmla="*/ 543910 h 607598"/>
              <a:gd name="connsiteX13" fmla="*/ 543910 w 961696"/>
              <a:gd name="connsiteY13" fmla="*/ 567558 h 607598"/>
              <a:gd name="connsiteX14" fmla="*/ 504496 w 961696"/>
              <a:gd name="connsiteY14" fmla="*/ 575441 h 607598"/>
              <a:gd name="connsiteX15" fmla="*/ 449317 w 961696"/>
              <a:gd name="connsiteY15" fmla="*/ 591206 h 607598"/>
              <a:gd name="connsiteX16" fmla="*/ 323193 w 961696"/>
              <a:gd name="connsiteY16" fmla="*/ 599089 h 607598"/>
              <a:gd name="connsiteX17" fmla="*/ 173421 w 961696"/>
              <a:gd name="connsiteY17" fmla="*/ 606972 h 607598"/>
              <a:gd name="connsiteX18" fmla="*/ 0 w 961696"/>
              <a:gd name="connsiteY18" fmla="*/ 606972 h 60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1696" h="607598">
                <a:moveTo>
                  <a:pt x="961696" y="0"/>
                </a:moveTo>
                <a:cubicBezTo>
                  <a:pt x="945931" y="15765"/>
                  <a:pt x="929212" y="30632"/>
                  <a:pt x="914400" y="47296"/>
                </a:cubicBezTo>
                <a:cubicBezTo>
                  <a:pt x="908106" y="54377"/>
                  <a:pt x="904141" y="63235"/>
                  <a:pt x="898634" y="70944"/>
                </a:cubicBezTo>
                <a:cubicBezTo>
                  <a:pt x="890998" y="81635"/>
                  <a:pt x="883536" y="92500"/>
                  <a:pt x="874986" y="102475"/>
                </a:cubicBezTo>
                <a:cubicBezTo>
                  <a:pt x="849647" y="132038"/>
                  <a:pt x="820451" y="149289"/>
                  <a:pt x="788276" y="173420"/>
                </a:cubicBezTo>
                <a:cubicBezTo>
                  <a:pt x="777766" y="181303"/>
                  <a:pt x="768496" y="191192"/>
                  <a:pt x="756745" y="197068"/>
                </a:cubicBezTo>
                <a:cubicBezTo>
                  <a:pt x="708269" y="221307"/>
                  <a:pt x="734987" y="206318"/>
                  <a:pt x="677917" y="244365"/>
                </a:cubicBezTo>
                <a:lnTo>
                  <a:pt x="654269" y="260131"/>
                </a:lnTo>
                <a:cubicBezTo>
                  <a:pt x="642600" y="295136"/>
                  <a:pt x="637928" y="297817"/>
                  <a:pt x="654269" y="346841"/>
                </a:cubicBezTo>
                <a:cubicBezTo>
                  <a:pt x="658424" y="359305"/>
                  <a:pt x="670383" y="367609"/>
                  <a:pt x="677917" y="378372"/>
                </a:cubicBezTo>
                <a:cubicBezTo>
                  <a:pt x="688783" y="393894"/>
                  <a:pt x="709448" y="425668"/>
                  <a:pt x="709448" y="425668"/>
                </a:cubicBezTo>
                <a:cubicBezTo>
                  <a:pt x="706820" y="449316"/>
                  <a:pt x="710716" y="474649"/>
                  <a:pt x="701565" y="496613"/>
                </a:cubicBezTo>
                <a:cubicBezTo>
                  <a:pt x="698090" y="504952"/>
                  <a:pt x="634288" y="542076"/>
                  <a:pt x="630621" y="543910"/>
                </a:cubicBezTo>
                <a:cubicBezTo>
                  <a:pt x="590838" y="563801"/>
                  <a:pt x="588819" y="559393"/>
                  <a:pt x="543910" y="567558"/>
                </a:cubicBezTo>
                <a:cubicBezTo>
                  <a:pt x="530728" y="569955"/>
                  <a:pt x="517494" y="572191"/>
                  <a:pt x="504496" y="575441"/>
                </a:cubicBezTo>
                <a:cubicBezTo>
                  <a:pt x="485938" y="580080"/>
                  <a:pt x="468285" y="588732"/>
                  <a:pt x="449317" y="591206"/>
                </a:cubicBezTo>
                <a:cubicBezTo>
                  <a:pt x="407547" y="596654"/>
                  <a:pt x="365248" y="596686"/>
                  <a:pt x="323193" y="599089"/>
                </a:cubicBezTo>
                <a:cubicBezTo>
                  <a:pt x="273281" y="601941"/>
                  <a:pt x="223399" y="605753"/>
                  <a:pt x="173421" y="606972"/>
                </a:cubicBezTo>
                <a:cubicBezTo>
                  <a:pt x="115631" y="608382"/>
                  <a:pt x="57807" y="606972"/>
                  <a:pt x="0" y="6069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46779" y="3855000"/>
            <a:ext cx="18517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" altLang="ko-KR" dirty="0">
                <a:solidFill>
                  <a:schemeClr val="tx2"/>
                </a:solidFill>
              </a:rPr>
              <a:t>WINDOWS </a:t>
            </a:r>
            <a:r>
              <a:rPr lang="en" altLang="en-US" dirty="0">
                <a:solidFill>
                  <a:schemeClr val="tx2"/>
                </a:solidFill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32391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04864"/>
            <a:ext cx="8334375" cy="1514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# </a:t>
            </a:r>
            <a:r>
              <a:rPr lang="en" altLang="ko-KR" dirty="0" err="1"/>
              <a:t>ifndef </a:t>
            </a:r>
            <a:r>
              <a:rPr lang="en" altLang="ko-KR" dirty="0"/>
              <a:t>, # </a:t>
            </a:r>
            <a:r>
              <a:rPr lang="en" altLang="ko-KR" dirty="0" err="1"/>
              <a:t>undef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r>
              <a:rPr lang="en" altLang="ko-KR" dirty="0"/>
              <a:t># </a:t>
            </a:r>
            <a:r>
              <a:rPr lang="en" altLang="ko-KR" dirty="0" err="1"/>
              <a:t>ifndef</a:t>
            </a:r>
            <a:endParaRPr lang="en-US" altLang="ko-KR" dirty="0"/>
          </a:p>
          <a:p>
            <a:pPr lvl="1"/>
            <a:r>
              <a:rPr lang="en" altLang="en-US" dirty="0"/>
              <a:t>If a macro is not defined, it is included in the compilation </a:t>
            </a:r>
            <a:r>
              <a:rPr lang="en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" altLang="ko-KR" dirty="0"/>
              <a:t># </a:t>
            </a:r>
            <a:r>
              <a:rPr lang="en" altLang="ko-KR" dirty="0" err="1"/>
              <a:t>undef</a:t>
            </a:r>
            <a:endParaRPr lang="en-US" altLang="ko-KR" dirty="0"/>
          </a:p>
          <a:p>
            <a:pPr lvl="1"/>
            <a:r>
              <a:rPr lang="en" altLang="en-US" dirty="0"/>
              <a:t>Cancels the definition of a macro </a:t>
            </a:r>
            <a:r>
              <a:rPr lang="en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43" y="4705196"/>
            <a:ext cx="8382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1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/>
              <a:t>#if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Compile if symbol evaluates to true</a:t>
            </a:r>
          </a:p>
          <a:p>
            <a:pPr eaLnBrk="1" hangingPunct="1"/>
            <a:r>
              <a:rPr lang="en" altLang="en-US"/>
              <a:t>Conditions must be constants and can use logical </a:t>
            </a:r>
            <a:r>
              <a:rPr lang="en" altLang="ko-KR"/>
              <a:t>and relational operators.</a:t>
            </a:r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endParaRPr lang="en-US" altLang="ko-KR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7" name="Rectangle 8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E3097B-1410-4990-9E0E-0C710C3C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29000"/>
            <a:ext cx="7772325" cy="20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What is a preprocessor </a:t>
            </a:r>
            <a:r>
              <a:rPr lang="en" altLang="ko-KR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825625"/>
            <a:ext cx="8263830" cy="4351338"/>
          </a:xfrm>
        </p:spPr>
        <p:txBody>
          <a:bodyPr/>
          <a:lstStyle/>
          <a:p>
            <a:pPr eaLnBrk="1" hangingPunct="1"/>
            <a:r>
              <a:rPr lang="en" altLang="ko-KR" i="1" dirty="0">
                <a:solidFill>
                  <a:schemeClr val="tx2"/>
                </a:solidFill>
              </a:rPr>
              <a:t>A preprocessor </a:t>
            </a:r>
            <a:r>
              <a:rPr lang="en" altLang="en-US" i="1" dirty="0">
                <a:solidFill>
                  <a:schemeClr val="tx2"/>
                </a:solidFill>
              </a:rPr>
              <a:t>is a part of a </a:t>
            </a:r>
            <a:r>
              <a:rPr lang="en" altLang="ko-KR" dirty="0"/>
              <a:t>compiler </a:t>
            </a:r>
            <a:r>
              <a:rPr lang="en" altLang="en-US" dirty="0"/>
              <a:t>that processes source files before compilation.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2149FA-252A-4439-AE7B-B0763E81F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35512"/>
            <a:ext cx="7452320" cy="33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 sz="3600"/>
              <a:t>#if-#else-#endif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724566" y="1772816"/>
            <a:ext cx="7929563" cy="23083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NATION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</a:t>
            </a:r>
          </a:p>
          <a:p>
            <a:endParaRPr lang="en-US" altLang="ko-KR" sz="1600" dirty="0">
              <a:solidFill>
                <a:srgbClr val="80808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#if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NATION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== 1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Hello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?"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#elif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NATION == 2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Are you okay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?"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"Hello World!"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#endif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76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Various examples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12648" y="1844825"/>
            <a:ext cx="8135815" cy="158417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#if</a:t>
            </a:r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(AUTHOR == KIM)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Possible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!! KIM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is another macro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(VERSION*10 &gt; 500 &amp;&amp; LEVEL == BASIC)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Possible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!!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#if</a:t>
            </a:r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(VERSION &gt; 3.0)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ERROR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!!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The version number is displayed as an integer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(AUTHOR ==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"CHULSOO"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ERROR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!!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968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Comment out multiple lines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844824"/>
            <a:ext cx="8212138" cy="2592288"/>
          </a:xfrm>
          <a:solidFill>
            <a:srgbClr val="FFFF99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254000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#if</a:t>
            </a:r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0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Start from here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void test()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/* </a:t>
            </a:r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If there is a comment here, it is not easy to comment out the entire code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*/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sub();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 </a:t>
            </a: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endif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Up to here, it is commented out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buFont typeface="Symbol" pitchFamily="18" charset="2"/>
              <a:buNone/>
              <a:defRPr/>
            </a:pP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872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Choose a sorting algorithm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00767" y="2348880"/>
            <a:ext cx="7777162" cy="2308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#define </a:t>
            </a:r>
            <a:r>
              <a:rPr lang="en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SORT_METHOD 3</a:t>
            </a:r>
          </a:p>
          <a:p>
            <a:r>
              <a:rPr lang="en" altLang="en-US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</a:t>
            </a:r>
          </a:p>
          <a:p>
            <a:r>
              <a:rPr lang="en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#if </a:t>
            </a:r>
            <a:r>
              <a:rPr lang="en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(SORT_METHOD == 1)</a:t>
            </a:r>
          </a:p>
          <a:p>
            <a:r>
              <a:rPr lang="en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...</a:t>
            </a:r>
            <a:r>
              <a:rPr lang="en" altLang="en-US" sz="160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   </a:t>
            </a:r>
            <a:r>
              <a:rPr lang="en" altLang="ko-KR" sz="1600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// </a:t>
            </a:r>
            <a:r>
              <a:rPr lang="en" altLang="en-US" sz="1600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Implementation of selection sort</a:t>
            </a:r>
          </a:p>
          <a:p>
            <a:r>
              <a:rPr lang="en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#elif </a:t>
            </a:r>
            <a:r>
              <a:rPr lang="en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(SORT_METHOD == 2)</a:t>
            </a:r>
          </a:p>
          <a:p>
            <a:r>
              <a:rPr lang="en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...</a:t>
            </a:r>
            <a:r>
              <a:rPr lang="en" altLang="en-US" sz="160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   </a:t>
            </a:r>
            <a:r>
              <a:rPr lang="en" altLang="ko-KR" sz="1600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// </a:t>
            </a:r>
            <a:r>
              <a:rPr lang="en" altLang="en-US" sz="1600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Bubble sort implementation</a:t>
            </a:r>
          </a:p>
          <a:p>
            <a:r>
              <a:rPr lang="en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#else</a:t>
            </a:r>
          </a:p>
          <a:p>
            <a:r>
              <a:rPr lang="en" altLang="ko-KR" sz="160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...</a:t>
            </a:r>
            <a:r>
              <a:rPr lang="en" altLang="en-US" sz="160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   </a:t>
            </a:r>
            <a:r>
              <a:rPr lang="en" altLang="ko-KR" sz="1600">
                <a:solidFill>
                  <a:srgbClr val="008000"/>
                </a:solidFill>
                <a:latin typeface="Trebuchet MS" pitchFamily="34" charset="0"/>
                <a:ea typeface="바탕" pitchFamily="18" charset="-127"/>
              </a:rPr>
              <a:t>// </a:t>
            </a:r>
            <a:r>
              <a:rPr lang="en" altLang="en-US" sz="1600">
                <a:solidFill>
                  <a:srgbClr val="008000"/>
                </a:solidFill>
                <a:latin typeface="Trebuchet MS" pitchFamily="34" charset="0"/>
                <a:ea typeface="돋움체" pitchFamily="49" charset="-127"/>
              </a:rPr>
              <a:t>Quick sort implementation</a:t>
            </a:r>
          </a:p>
          <a:p>
            <a:r>
              <a:rPr lang="en" altLang="ko-KR" sz="160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#endif</a:t>
            </a:r>
            <a:endParaRPr lang="en-US" altLang="ko-KR" sz="1600">
              <a:solidFill>
                <a:srgbClr val="000000"/>
              </a:solidFill>
              <a:latin typeface="한컴바탕" pitchFamily="18" charset="2"/>
              <a:ea typeface="한컴바탕" pitchFamily="18" charset="2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5285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Multiple source files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i="1">
                <a:solidFill>
                  <a:schemeClr val="tx2"/>
                </a:solidFill>
              </a:rPr>
              <a:t>Single source file</a:t>
            </a:r>
          </a:p>
          <a:p>
            <a:pPr lvl="1" eaLnBrk="1" hangingPunct="1"/>
            <a:r>
              <a:rPr lang="en" altLang="en-US"/>
              <a:t>The file size is too large </a:t>
            </a:r>
            <a:r>
              <a:rPr lang="en" altLang="ko-KR"/>
              <a:t>.</a:t>
            </a:r>
          </a:p>
          <a:p>
            <a:pPr lvl="1" eaLnBrk="1" hangingPunct="1"/>
            <a:r>
              <a:rPr lang="en" altLang="en-US"/>
              <a:t>Difficult to reuse source files</a:t>
            </a:r>
          </a:p>
          <a:p>
            <a:pPr lvl="1" eaLnBrk="1" hangingPunct="1"/>
            <a:endParaRPr lang="ko-KR" altLang="en-US"/>
          </a:p>
          <a:p>
            <a:pPr eaLnBrk="1" hangingPunct="1"/>
            <a:r>
              <a:rPr lang="en" altLang="en-US" i="1">
                <a:solidFill>
                  <a:schemeClr val="tx2"/>
                </a:solidFill>
              </a:rPr>
              <a:t>Multiple source files</a:t>
            </a:r>
          </a:p>
          <a:p>
            <a:pPr lvl="1" eaLnBrk="1" hangingPunct="1"/>
            <a:r>
              <a:rPr lang="en" altLang="en-US"/>
              <a:t>You can collect only related codes into a single source file.</a:t>
            </a:r>
          </a:p>
          <a:p>
            <a:pPr lvl="1" eaLnBrk="1" hangingPunct="1"/>
            <a:r>
              <a:rPr lang="en" altLang="en-US"/>
              <a:t>Easy to reuse source files</a:t>
            </a:r>
          </a:p>
        </p:txBody>
      </p:sp>
    </p:spTree>
    <p:extLst>
      <p:ext uri="{BB962C8B-B14F-4D97-AF65-F5344CB8AC3E}">
        <p14:creationId xmlns:p14="http://schemas.microsoft.com/office/powerpoint/2010/main" val="10059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Multiple source files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AC6EEBC-2689-45C2-8294-F94723D5C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06" y="1825625"/>
            <a:ext cx="4083188" cy="4351338"/>
          </a:xfrm>
        </p:spPr>
      </p:pic>
    </p:spTree>
    <p:extLst>
      <p:ext uri="{BB962C8B-B14F-4D97-AF65-F5344CB8AC3E}">
        <p14:creationId xmlns:p14="http://schemas.microsoft.com/office/powerpoint/2010/main" val="1103387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 </a:t>
            </a:r>
            <a:r>
              <a:rPr lang="en" altLang="ko-KR" dirty="0"/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85334"/>
            <a:ext cx="8568952" cy="4351338"/>
          </a:xfrm>
        </p:spPr>
        <p:txBody>
          <a:bodyPr/>
          <a:lstStyle/>
          <a:p>
            <a:r>
              <a:rPr lang="en" altLang="ko-KR" dirty="0"/>
              <a:t>power() </a:t>
            </a:r>
            <a:r>
              <a:rPr lang="en" altLang="en-US" dirty="0"/>
              <a:t>that calculates the power and save it in </a:t>
            </a:r>
            <a:r>
              <a:rPr lang="en" altLang="ko-KR" dirty="0"/>
              <a:t>power.c </a:t>
            </a:r>
            <a:br>
              <a:rPr lang="en" altLang="ko-KR" dirty="0"/>
            </a:br>
            <a:r>
              <a:rPr lang="en" altLang="en-US" dirty="0"/>
              <a:t>Then, </a:t>
            </a:r>
            <a:r>
              <a:rPr lang="en" altLang="ko-KR" dirty="0"/>
              <a:t>main.c create a function and define the main() </a:t>
            </a:r>
            <a:r>
              <a:rPr lang="en" altLang="en-US" dirty="0"/>
              <a:t>function in it, then call </a:t>
            </a:r>
            <a:r>
              <a:rPr lang="en" altLang="ko-KR" dirty="0"/>
              <a:t>power() </a:t>
            </a:r>
            <a:r>
              <a:rPr lang="en" altLang="en-US" dirty="0"/>
              <a:t>from </a:t>
            </a:r>
            <a:r>
              <a:rPr lang="en" altLang="ko-KR" dirty="0"/>
              <a:t>main() .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2FD42D-E1A0-C314-47B2-B50BF37A6D73}"/>
              </a:ext>
            </a:extLst>
          </p:cNvPr>
          <p:cNvGrpSpPr/>
          <p:nvPr/>
        </p:nvGrpSpPr>
        <p:grpSpPr>
          <a:xfrm>
            <a:off x="1039833" y="3068960"/>
            <a:ext cx="3708885" cy="1180486"/>
            <a:chOff x="4963766" y="-1402131"/>
            <a:chExt cx="3663880" cy="12805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3C31AE5-563A-93C3-2A60-5A4ECA461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344341"/>
              <a:ext cx="891363" cy="22271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9B5D50D-47A0-C9E6-626D-5FF5E0ED3385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value of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x : 2</a:t>
              </a:r>
            </a:p>
            <a:p>
              <a:r>
                <a:rPr lang="en" altLang="en-US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value of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y : 3</a:t>
              </a:r>
            </a:p>
            <a:p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2 </a:t>
              </a:r>
              <a:r>
                <a:rPr lang="en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to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the </a:t>
              </a:r>
              <a:r>
                <a:rPr lang="en" altLang="en-US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cube is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8.00 .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FEF62D4-0B4D-4E7F-8ECE-7C6EF492D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98" y="2852936"/>
            <a:ext cx="3596298" cy="38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68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00767" y="1772816"/>
            <a:ext cx="7777162" cy="403187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main.c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power.h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x, y;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Enter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the value of x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&amp;x);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Enter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the value of y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&amp;y);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The power of %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of %d is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%f\n"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x, y, power(x, y));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5345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00767" y="1772816"/>
            <a:ext cx="7777162" cy="329320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power.c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power.h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power(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result = 1.0;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Initial value is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1.0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(i = 0; i &lt;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result *=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result;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893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00767" y="1772816"/>
            <a:ext cx="7777162" cy="1245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#pragma</a:t>
            </a:r>
            <a:r>
              <a:rPr lang="en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once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power.</a:t>
            </a:r>
            <a:r>
              <a:rPr lang="en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h</a:t>
            </a:r>
            <a:endParaRPr lang="en-US" altLang="ko-KR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0" marR="0" indent="0" algn="l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double </a:t>
            </a:r>
            <a:r>
              <a:rPr lang="en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power( </a:t>
            </a:r>
            <a:r>
              <a:rPr lang="en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x </a:t>
            </a:r>
            <a:r>
              <a:rPr lang="en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y </a:t>
            </a:r>
            <a:r>
              <a:rPr lang="en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 </a:t>
            </a:r>
            <a:r>
              <a:rPr lang="en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en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Function prototype definition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Summary of the preprocessor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093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89628" name="Group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11440"/>
              </p:ext>
            </p:extLst>
          </p:nvPr>
        </p:nvGraphicFramePr>
        <p:xfrm>
          <a:off x="1331640" y="2075212"/>
          <a:ext cx="5975350" cy="368792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8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Directive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meaning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#define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Macro definition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#include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Including files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#undef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Undefine a macro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#if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If the condition is true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#else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If the condition is false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#endif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End of conditional processing statement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#ifdef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If a macro is defined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#ifndef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If the macro is not defined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#line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Print 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1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600" u="none" strike="noStrike" cap="none" normalizeH="0" baseline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#pragma</a:t>
                      </a:r>
                      <a:endParaRPr kumimoji="1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Meaning varies depending on the system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687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If you don't use header files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4CCE54-7DC2-498D-8283-DB5947A6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315141" cy="50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2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Using header files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B7D948-2506-40C6-8B13-6122CCAA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085026" cy="50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51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External variables in multiple source files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29CC14-089B-20C0-FB62-0D2380EC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017" y="2017216"/>
            <a:ext cx="7509965" cy="4351338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7395F9-C213-41C8-BAB0-3245E99E0021}"/>
              </a:ext>
            </a:extLst>
          </p:cNvPr>
          <p:cNvSpPr/>
          <p:nvPr/>
        </p:nvSpPr>
        <p:spPr>
          <a:xfrm>
            <a:off x="2771800" y="1772816"/>
            <a:ext cx="40324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variables</a:t>
            </a:r>
            <a:r>
              <a:rPr lang="ko-KR" altLang="en-US" dirty="0"/>
              <a:t> </a:t>
            </a:r>
            <a:r>
              <a:rPr lang="ko-KR" altLang="en-US" dirty="0" err="1"/>
              <a:t>declared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external</a:t>
            </a:r>
            <a:r>
              <a:rPr lang="ko-KR" altLang="en-US" dirty="0"/>
              <a:t> </a:t>
            </a:r>
            <a:r>
              <a:rPr lang="ko-KR" altLang="en-US" dirty="0" err="1"/>
              <a:t>source</a:t>
            </a:r>
            <a:r>
              <a:rPr lang="ko-KR" altLang="en-US" dirty="0"/>
              <a:t> </a:t>
            </a:r>
            <a:r>
              <a:rPr lang="ko-KR" altLang="en-US" dirty="0" err="1"/>
              <a:t>files</a:t>
            </a:r>
            <a:endParaRPr lang="ko-KR" altLang="en-US" dirty="0"/>
          </a:p>
          <a:p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,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extern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050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/>
          <a:lstStyle/>
          <a:p>
            <a:r>
              <a:rPr lang="en" altLang="en-US" dirty="0"/>
              <a:t>Let's write the following program with multiple sources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FB930-3551-426C-B11E-17C88202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92631"/>
            <a:ext cx="4146476" cy="486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6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rect.h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419" y="1700808"/>
            <a:ext cx="7777162" cy="25202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#pragma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once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struct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x, y, w, h;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};</a:t>
            </a:r>
          </a:p>
          <a:p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typedef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struct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draw_rect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const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*);</a:t>
            </a: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calc_area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const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*);</a:t>
            </a: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move_rect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*,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50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rect.c </a:t>
            </a:r>
            <a:r>
              <a:rPr lang="en" altLang="ko-KR" dirty="0"/>
              <a:t>1/2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7719" y="1916832"/>
            <a:ext cx="7777162" cy="2880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DEBUG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draw_rect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const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#ifdef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DEBUG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"draw_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(x=%d, y=%d, w=%d, h=%d) 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-&gt;x,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-&gt;y,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-&gt;w,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-&gt;h);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#endif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87043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rect.c </a:t>
            </a:r>
            <a:r>
              <a:rPr lang="en" altLang="ko-KR" dirty="0"/>
              <a:t>2/2</a:t>
            </a:r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4271" y="1844824"/>
            <a:ext cx="7777162" cy="48245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calc_area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const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area;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area =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-&gt;w *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-&gt;h;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#ifdef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DEBUG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calc_area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()=%f 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area);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#endif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area;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move_rect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dx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dy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#ifdef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DEBUG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move_rect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(%d, %d) 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dx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dy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#endif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-&gt;x +=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dx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-&gt;y += </a:t>
            </a:r>
            <a:r>
              <a:rPr lang="en" altLang="ko-KR" sz="1600" dirty="0" err="1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dy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4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1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main.c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419" y="1700808"/>
            <a:ext cx="7777162" cy="43204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 = { 10,10, 20, 20 };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area = 0.0;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draw_rect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(&amp;r);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move_rect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(&amp;r, 10, 20);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draw_rect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(&amp;r);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area = calc_area (&amp;r);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draw_rect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(&amp;r);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79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0D5C9-08D5-D2F9-4AE0-0F9DD76F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Execution results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53414-D434-464D-E4EC-4BF0D7DB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4717D02-5DBA-C2C9-1113-09A537E7C10B}"/>
              </a:ext>
            </a:extLst>
          </p:cNvPr>
          <p:cNvGrpSpPr/>
          <p:nvPr/>
        </p:nvGrpSpPr>
        <p:grpSpPr>
          <a:xfrm>
            <a:off x="1039833" y="1700808"/>
            <a:ext cx="6700519" cy="2548638"/>
            <a:chOff x="4963766" y="-1402131"/>
            <a:chExt cx="3663880" cy="12805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B13167C-6C8C-F7D2-E629-EB84D4485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344341"/>
              <a:ext cx="891363" cy="22271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56D723-8D61-0871-6BB7-CF5CA6B07C8C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draw_rect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(x=10, y=10, w=20, h=20)</a:t>
              </a:r>
            </a:p>
            <a:p>
              <a:r>
                <a:rPr lang="en" altLang="ko-KR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move_rect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(10, 20)</a:t>
              </a:r>
            </a:p>
            <a:p>
              <a:r>
                <a:rPr lang="en" altLang="ko-KR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draw_rect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(x=20, y=30, w=20, h=20)</a:t>
              </a:r>
            </a:p>
            <a:p>
              <a:r>
                <a:rPr lang="en" altLang="ko-KR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calc_area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()=400.00</a:t>
              </a:r>
            </a:p>
            <a:p>
              <a:r>
                <a:rPr lang="en" altLang="ko-KR" sz="1600" dirty="0" err="1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draw_rect </a:t>
              </a:r>
              <a:r>
                <a:rPr lang="en" altLang="ko-KR" sz="1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(x=20, y=30, w=20, h=20)</a:t>
              </a:r>
              <a:endParaRPr lang="ko-KR" altLang="en-US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56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Lab: </a:t>
            </a:r>
            <a:r>
              <a:rPr lang="en" altLang="en-US" dirty="0" err="1"/>
              <a:t>Header file</a:t>
            </a:r>
            <a:r>
              <a:rPr lang="en" altLang="en-US" dirty="0"/>
              <a:t> </a:t>
            </a:r>
            <a:r>
              <a:rPr lang="en" altLang="en-US" dirty="0" err="1"/>
              <a:t>Duplicate blocking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a header file containing a structure definition </a:t>
            </a:r>
            <a:r>
              <a:rPr lang="en" altLang="ko-KR" dirty="0"/>
              <a:t>twice in your source file</a:t>
            </a:r>
            <a:r>
              <a:rPr lang="en" altLang="en-US" dirty="0"/>
              <a:t>, you will get a compilation error</a:t>
            </a:r>
            <a:r>
              <a:rPr lang="en" altLang="ko-KR" dirty="0"/>
              <a:t>. </a:t>
            </a:r>
            <a:r>
              <a:rPr lang="en" altLang="en-US" dirty="0"/>
              <a:t>To prevent this, </a:t>
            </a:r>
            <a:br>
              <a:rPr lang="en" altLang="en-US" dirty="0"/>
            </a:br>
            <a:r>
              <a:rPr lang="en" altLang="en-US" dirty="0"/>
              <a:t>use </a:t>
            </a:r>
            <a:r>
              <a:rPr lang="en" altLang="ko-KR" dirty="0"/>
              <a:t>#ifndef </a:t>
            </a:r>
            <a:r>
              <a:rPr lang="en" altLang="en-US" dirty="0"/>
              <a:t>You can use directives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3419" y="3030050"/>
            <a:ext cx="7777162" cy="216024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#ifndef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STUDENT_H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STUDENT_H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struct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number;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name[10];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};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#endif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4758243"/>
            <a:ext cx="259228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" altLang="en-US" sz="1600" dirty="0">
                <a:solidFill>
                  <a:schemeClr val="bg1"/>
                </a:solidFill>
              </a:rPr>
              <a:t>sauce</a:t>
            </a:r>
            <a:r>
              <a:rPr lang="en" altLang="ko-KR" sz="1600" dirty="0">
                <a:solidFill>
                  <a:schemeClr val="bg1"/>
                </a:solidFill>
              </a:rPr>
              <a:t> </a:t>
            </a:r>
            <a:r>
              <a:rPr lang="en" altLang="en-US" sz="1600" dirty="0">
                <a:solidFill>
                  <a:schemeClr val="bg1"/>
                </a:solidFill>
              </a:rPr>
              <a:t>No compilation errors even if included multiple times in a file</a:t>
            </a:r>
          </a:p>
        </p:txBody>
      </p:sp>
      <p:sp>
        <p:nvSpPr>
          <p:cNvPr id="6" name="자유형 5"/>
          <p:cNvSpPr/>
          <p:nvPr/>
        </p:nvSpPr>
        <p:spPr>
          <a:xfrm>
            <a:off x="2690446" y="3458314"/>
            <a:ext cx="2892669" cy="1670539"/>
          </a:xfrm>
          <a:custGeom>
            <a:avLst/>
            <a:gdLst>
              <a:gd name="connsiteX0" fmla="*/ 2892669 w 2892669"/>
              <a:gd name="connsiteY0" fmla="*/ 1670539 h 1670539"/>
              <a:gd name="connsiteX1" fmla="*/ 2883877 w 2892669"/>
              <a:gd name="connsiteY1" fmla="*/ 1617785 h 1670539"/>
              <a:gd name="connsiteX2" fmla="*/ 2804746 w 2892669"/>
              <a:gd name="connsiteY2" fmla="*/ 1529862 h 1670539"/>
              <a:gd name="connsiteX3" fmla="*/ 2743200 w 2892669"/>
              <a:gd name="connsiteY3" fmla="*/ 1468316 h 1670539"/>
              <a:gd name="connsiteX4" fmla="*/ 2681654 w 2892669"/>
              <a:gd name="connsiteY4" fmla="*/ 1424354 h 1670539"/>
              <a:gd name="connsiteX5" fmla="*/ 2664069 w 2892669"/>
              <a:gd name="connsiteY5" fmla="*/ 1397977 h 1670539"/>
              <a:gd name="connsiteX6" fmla="*/ 2637692 w 2892669"/>
              <a:gd name="connsiteY6" fmla="*/ 1380393 h 1670539"/>
              <a:gd name="connsiteX7" fmla="*/ 2558562 w 2892669"/>
              <a:gd name="connsiteY7" fmla="*/ 1318846 h 1670539"/>
              <a:gd name="connsiteX8" fmla="*/ 2532185 w 2892669"/>
              <a:gd name="connsiteY8" fmla="*/ 1301262 h 1670539"/>
              <a:gd name="connsiteX9" fmla="*/ 2470639 w 2892669"/>
              <a:gd name="connsiteY9" fmla="*/ 1239716 h 1670539"/>
              <a:gd name="connsiteX10" fmla="*/ 2426677 w 2892669"/>
              <a:gd name="connsiteY10" fmla="*/ 1204546 h 1670539"/>
              <a:gd name="connsiteX11" fmla="*/ 2365131 w 2892669"/>
              <a:gd name="connsiteY11" fmla="*/ 1160585 h 1670539"/>
              <a:gd name="connsiteX12" fmla="*/ 2312377 w 2892669"/>
              <a:gd name="connsiteY12" fmla="*/ 1107831 h 1670539"/>
              <a:gd name="connsiteX13" fmla="*/ 2294792 w 2892669"/>
              <a:gd name="connsiteY13" fmla="*/ 1081454 h 1670539"/>
              <a:gd name="connsiteX14" fmla="*/ 2259623 w 2892669"/>
              <a:gd name="connsiteY14" fmla="*/ 1046285 h 1670539"/>
              <a:gd name="connsiteX15" fmla="*/ 2233246 w 2892669"/>
              <a:gd name="connsiteY15" fmla="*/ 1028700 h 1670539"/>
              <a:gd name="connsiteX16" fmla="*/ 2189285 w 2892669"/>
              <a:gd name="connsiteY16" fmla="*/ 967154 h 1670539"/>
              <a:gd name="connsiteX17" fmla="*/ 2171700 w 2892669"/>
              <a:gd name="connsiteY17" fmla="*/ 905608 h 1670539"/>
              <a:gd name="connsiteX18" fmla="*/ 2180492 w 2892669"/>
              <a:gd name="connsiteY18" fmla="*/ 826477 h 1670539"/>
              <a:gd name="connsiteX19" fmla="*/ 2206869 w 2892669"/>
              <a:gd name="connsiteY19" fmla="*/ 791308 h 1670539"/>
              <a:gd name="connsiteX20" fmla="*/ 2268416 w 2892669"/>
              <a:gd name="connsiteY20" fmla="*/ 747346 h 1670539"/>
              <a:gd name="connsiteX21" fmla="*/ 2321169 w 2892669"/>
              <a:gd name="connsiteY21" fmla="*/ 720970 h 1670539"/>
              <a:gd name="connsiteX22" fmla="*/ 2356339 w 2892669"/>
              <a:gd name="connsiteY22" fmla="*/ 694593 h 1670539"/>
              <a:gd name="connsiteX23" fmla="*/ 2400300 w 2892669"/>
              <a:gd name="connsiteY23" fmla="*/ 668216 h 1670539"/>
              <a:gd name="connsiteX24" fmla="*/ 2453054 w 2892669"/>
              <a:gd name="connsiteY24" fmla="*/ 633046 h 1670539"/>
              <a:gd name="connsiteX25" fmla="*/ 2479431 w 2892669"/>
              <a:gd name="connsiteY25" fmla="*/ 615462 h 1670539"/>
              <a:gd name="connsiteX26" fmla="*/ 2505808 w 2892669"/>
              <a:gd name="connsiteY26" fmla="*/ 597877 h 1670539"/>
              <a:gd name="connsiteX27" fmla="*/ 2532185 w 2892669"/>
              <a:gd name="connsiteY27" fmla="*/ 545123 h 1670539"/>
              <a:gd name="connsiteX28" fmla="*/ 2523392 w 2892669"/>
              <a:gd name="connsiteY28" fmla="*/ 518746 h 1670539"/>
              <a:gd name="connsiteX29" fmla="*/ 2461846 w 2892669"/>
              <a:gd name="connsiteY29" fmla="*/ 501162 h 1670539"/>
              <a:gd name="connsiteX30" fmla="*/ 2409092 w 2892669"/>
              <a:gd name="connsiteY30" fmla="*/ 465993 h 1670539"/>
              <a:gd name="connsiteX31" fmla="*/ 2356339 w 2892669"/>
              <a:gd name="connsiteY31" fmla="*/ 448408 h 1670539"/>
              <a:gd name="connsiteX32" fmla="*/ 2321169 w 2892669"/>
              <a:gd name="connsiteY32" fmla="*/ 430823 h 1670539"/>
              <a:gd name="connsiteX33" fmla="*/ 2259623 w 2892669"/>
              <a:gd name="connsiteY33" fmla="*/ 413239 h 1670539"/>
              <a:gd name="connsiteX34" fmla="*/ 2180492 w 2892669"/>
              <a:gd name="connsiteY34" fmla="*/ 378070 h 1670539"/>
              <a:gd name="connsiteX35" fmla="*/ 2127739 w 2892669"/>
              <a:gd name="connsiteY35" fmla="*/ 360485 h 1670539"/>
              <a:gd name="connsiteX36" fmla="*/ 2083777 w 2892669"/>
              <a:gd name="connsiteY36" fmla="*/ 342900 h 1670539"/>
              <a:gd name="connsiteX37" fmla="*/ 1995854 w 2892669"/>
              <a:gd name="connsiteY37" fmla="*/ 325316 h 1670539"/>
              <a:gd name="connsiteX38" fmla="*/ 1943100 w 2892669"/>
              <a:gd name="connsiteY38" fmla="*/ 307731 h 1670539"/>
              <a:gd name="connsiteX39" fmla="*/ 1899139 w 2892669"/>
              <a:gd name="connsiteY39" fmla="*/ 290146 h 1670539"/>
              <a:gd name="connsiteX40" fmla="*/ 1793631 w 2892669"/>
              <a:gd name="connsiteY40" fmla="*/ 254977 h 1670539"/>
              <a:gd name="connsiteX41" fmla="*/ 1740877 w 2892669"/>
              <a:gd name="connsiteY41" fmla="*/ 237393 h 1670539"/>
              <a:gd name="connsiteX42" fmla="*/ 1652954 w 2892669"/>
              <a:gd name="connsiteY42" fmla="*/ 202223 h 1670539"/>
              <a:gd name="connsiteX43" fmla="*/ 1573823 w 2892669"/>
              <a:gd name="connsiteY43" fmla="*/ 184639 h 1670539"/>
              <a:gd name="connsiteX44" fmla="*/ 1441939 w 2892669"/>
              <a:gd name="connsiteY44" fmla="*/ 131885 h 1670539"/>
              <a:gd name="connsiteX45" fmla="*/ 1406769 w 2892669"/>
              <a:gd name="connsiteY45" fmla="*/ 114300 h 1670539"/>
              <a:gd name="connsiteX46" fmla="*/ 1380392 w 2892669"/>
              <a:gd name="connsiteY46" fmla="*/ 105508 h 1670539"/>
              <a:gd name="connsiteX47" fmla="*/ 1345223 w 2892669"/>
              <a:gd name="connsiteY47" fmla="*/ 87923 h 1670539"/>
              <a:gd name="connsiteX48" fmla="*/ 1239716 w 2892669"/>
              <a:gd name="connsiteY48" fmla="*/ 70339 h 1670539"/>
              <a:gd name="connsiteX49" fmla="*/ 1204546 w 2892669"/>
              <a:gd name="connsiteY49" fmla="*/ 61546 h 1670539"/>
              <a:gd name="connsiteX50" fmla="*/ 1160585 w 2892669"/>
              <a:gd name="connsiteY50" fmla="*/ 52754 h 1670539"/>
              <a:gd name="connsiteX51" fmla="*/ 1134208 w 2892669"/>
              <a:gd name="connsiteY51" fmla="*/ 43962 h 1670539"/>
              <a:gd name="connsiteX52" fmla="*/ 1046285 w 2892669"/>
              <a:gd name="connsiteY52" fmla="*/ 35170 h 1670539"/>
              <a:gd name="connsiteX53" fmla="*/ 1011116 w 2892669"/>
              <a:gd name="connsiteY53" fmla="*/ 26377 h 1670539"/>
              <a:gd name="connsiteX54" fmla="*/ 967154 w 2892669"/>
              <a:gd name="connsiteY54" fmla="*/ 17585 h 1670539"/>
              <a:gd name="connsiteX55" fmla="*/ 940777 w 2892669"/>
              <a:gd name="connsiteY55" fmla="*/ 8793 h 1670539"/>
              <a:gd name="connsiteX56" fmla="*/ 905608 w 2892669"/>
              <a:gd name="connsiteY56" fmla="*/ 0 h 1670539"/>
              <a:gd name="connsiteX57" fmla="*/ 606669 w 2892669"/>
              <a:gd name="connsiteY57" fmla="*/ 8793 h 1670539"/>
              <a:gd name="connsiteX58" fmla="*/ 562708 w 2892669"/>
              <a:gd name="connsiteY58" fmla="*/ 17585 h 1670539"/>
              <a:gd name="connsiteX59" fmla="*/ 509954 w 2892669"/>
              <a:gd name="connsiteY59" fmla="*/ 26377 h 1670539"/>
              <a:gd name="connsiteX60" fmla="*/ 211016 w 2892669"/>
              <a:gd name="connsiteY60" fmla="*/ 35170 h 1670539"/>
              <a:gd name="connsiteX61" fmla="*/ 123092 w 2892669"/>
              <a:gd name="connsiteY61" fmla="*/ 43962 h 1670539"/>
              <a:gd name="connsiteX62" fmla="*/ 79131 w 2892669"/>
              <a:gd name="connsiteY62" fmla="*/ 52754 h 1670539"/>
              <a:gd name="connsiteX63" fmla="*/ 0 w 2892669"/>
              <a:gd name="connsiteY63" fmla="*/ 61546 h 1670539"/>
              <a:gd name="connsiteX64" fmla="*/ 17585 w 2892669"/>
              <a:gd name="connsiteY64" fmla="*/ 87923 h 167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892669" h="1670539">
                <a:moveTo>
                  <a:pt x="2892669" y="1670539"/>
                </a:moveTo>
                <a:cubicBezTo>
                  <a:pt x="2889738" y="1652954"/>
                  <a:pt x="2890498" y="1634337"/>
                  <a:pt x="2883877" y="1617785"/>
                </a:cubicBezTo>
                <a:cubicBezTo>
                  <a:pt x="2872165" y="1588504"/>
                  <a:pt x="2817653" y="1549223"/>
                  <a:pt x="2804746" y="1529862"/>
                </a:cubicBezTo>
                <a:cubicBezTo>
                  <a:pt x="2773225" y="1482578"/>
                  <a:pt x="2801679" y="1519484"/>
                  <a:pt x="2743200" y="1468316"/>
                </a:cubicBezTo>
                <a:cubicBezTo>
                  <a:pt x="2695672" y="1426729"/>
                  <a:pt x="2740470" y="1453763"/>
                  <a:pt x="2681654" y="1424354"/>
                </a:cubicBezTo>
                <a:cubicBezTo>
                  <a:pt x="2675792" y="1415562"/>
                  <a:pt x="2671541" y="1405449"/>
                  <a:pt x="2664069" y="1397977"/>
                </a:cubicBezTo>
                <a:cubicBezTo>
                  <a:pt x="2656597" y="1390505"/>
                  <a:pt x="2646146" y="1386733"/>
                  <a:pt x="2637692" y="1380393"/>
                </a:cubicBezTo>
                <a:cubicBezTo>
                  <a:pt x="2610959" y="1360343"/>
                  <a:pt x="2586366" y="1337381"/>
                  <a:pt x="2558562" y="1318846"/>
                </a:cubicBezTo>
                <a:cubicBezTo>
                  <a:pt x="2549770" y="1312985"/>
                  <a:pt x="2540039" y="1308331"/>
                  <a:pt x="2532185" y="1301262"/>
                </a:cubicBezTo>
                <a:cubicBezTo>
                  <a:pt x="2510620" y="1281853"/>
                  <a:pt x="2493294" y="1257840"/>
                  <a:pt x="2470639" y="1239716"/>
                </a:cubicBezTo>
                <a:cubicBezTo>
                  <a:pt x="2455985" y="1227993"/>
                  <a:pt x="2440703" y="1217014"/>
                  <a:pt x="2426677" y="1204546"/>
                </a:cubicBezTo>
                <a:cubicBezTo>
                  <a:pt x="2376611" y="1160042"/>
                  <a:pt x="2411901" y="1176174"/>
                  <a:pt x="2365131" y="1160585"/>
                </a:cubicBezTo>
                <a:cubicBezTo>
                  <a:pt x="2323688" y="1098422"/>
                  <a:pt x="2377812" y="1173266"/>
                  <a:pt x="2312377" y="1107831"/>
                </a:cubicBezTo>
                <a:cubicBezTo>
                  <a:pt x="2304905" y="1100359"/>
                  <a:pt x="2301669" y="1089477"/>
                  <a:pt x="2294792" y="1081454"/>
                </a:cubicBezTo>
                <a:cubicBezTo>
                  <a:pt x="2284003" y="1068866"/>
                  <a:pt x="2272211" y="1057074"/>
                  <a:pt x="2259623" y="1046285"/>
                </a:cubicBezTo>
                <a:cubicBezTo>
                  <a:pt x="2251600" y="1039408"/>
                  <a:pt x="2240718" y="1036172"/>
                  <a:pt x="2233246" y="1028700"/>
                </a:cubicBezTo>
                <a:cubicBezTo>
                  <a:pt x="2229260" y="1024714"/>
                  <a:pt x="2194279" y="977141"/>
                  <a:pt x="2189285" y="967154"/>
                </a:cubicBezTo>
                <a:cubicBezTo>
                  <a:pt x="2182976" y="954536"/>
                  <a:pt x="2174519" y="916883"/>
                  <a:pt x="2171700" y="905608"/>
                </a:cubicBezTo>
                <a:cubicBezTo>
                  <a:pt x="2174631" y="879231"/>
                  <a:pt x="2172687" y="851843"/>
                  <a:pt x="2180492" y="826477"/>
                </a:cubicBezTo>
                <a:cubicBezTo>
                  <a:pt x="2184801" y="812471"/>
                  <a:pt x="2197219" y="802336"/>
                  <a:pt x="2206869" y="791308"/>
                </a:cubicBezTo>
                <a:cubicBezTo>
                  <a:pt x="2258846" y="731907"/>
                  <a:pt x="2220579" y="771265"/>
                  <a:pt x="2268416" y="747346"/>
                </a:cubicBezTo>
                <a:cubicBezTo>
                  <a:pt x="2336584" y="713261"/>
                  <a:pt x="2254876" y="743067"/>
                  <a:pt x="2321169" y="720970"/>
                </a:cubicBezTo>
                <a:cubicBezTo>
                  <a:pt x="2332892" y="712178"/>
                  <a:pt x="2344146" y="702722"/>
                  <a:pt x="2356339" y="694593"/>
                </a:cubicBezTo>
                <a:cubicBezTo>
                  <a:pt x="2370558" y="685114"/>
                  <a:pt x="2385883" y="677391"/>
                  <a:pt x="2400300" y="668216"/>
                </a:cubicBezTo>
                <a:cubicBezTo>
                  <a:pt x="2418130" y="656869"/>
                  <a:pt x="2435469" y="644769"/>
                  <a:pt x="2453054" y="633046"/>
                </a:cubicBezTo>
                <a:lnTo>
                  <a:pt x="2479431" y="615462"/>
                </a:lnTo>
                <a:lnTo>
                  <a:pt x="2505808" y="597877"/>
                </a:lnTo>
                <a:cubicBezTo>
                  <a:pt x="2514697" y="584543"/>
                  <a:pt x="2532185" y="563322"/>
                  <a:pt x="2532185" y="545123"/>
                </a:cubicBezTo>
                <a:cubicBezTo>
                  <a:pt x="2532185" y="535855"/>
                  <a:pt x="2529945" y="525299"/>
                  <a:pt x="2523392" y="518746"/>
                </a:cubicBezTo>
                <a:cubicBezTo>
                  <a:pt x="2519187" y="514541"/>
                  <a:pt x="2462150" y="501238"/>
                  <a:pt x="2461846" y="501162"/>
                </a:cubicBezTo>
                <a:cubicBezTo>
                  <a:pt x="2444261" y="489439"/>
                  <a:pt x="2429141" y="472676"/>
                  <a:pt x="2409092" y="465993"/>
                </a:cubicBezTo>
                <a:cubicBezTo>
                  <a:pt x="2391508" y="460131"/>
                  <a:pt x="2373549" y="455292"/>
                  <a:pt x="2356339" y="448408"/>
                </a:cubicBezTo>
                <a:cubicBezTo>
                  <a:pt x="2344169" y="443540"/>
                  <a:pt x="2333487" y="435302"/>
                  <a:pt x="2321169" y="430823"/>
                </a:cubicBezTo>
                <a:cubicBezTo>
                  <a:pt x="2301117" y="423532"/>
                  <a:pt x="2279864" y="419986"/>
                  <a:pt x="2259623" y="413239"/>
                </a:cubicBezTo>
                <a:cubicBezTo>
                  <a:pt x="2170635" y="383576"/>
                  <a:pt x="2257066" y="408699"/>
                  <a:pt x="2180492" y="378070"/>
                </a:cubicBezTo>
                <a:cubicBezTo>
                  <a:pt x="2163282" y="371186"/>
                  <a:pt x="2145159" y="366820"/>
                  <a:pt x="2127739" y="360485"/>
                </a:cubicBezTo>
                <a:cubicBezTo>
                  <a:pt x="2112906" y="355091"/>
                  <a:pt x="2098750" y="347891"/>
                  <a:pt x="2083777" y="342900"/>
                </a:cubicBezTo>
                <a:cubicBezTo>
                  <a:pt x="2057546" y="334156"/>
                  <a:pt x="2021825" y="329644"/>
                  <a:pt x="1995854" y="325316"/>
                </a:cubicBezTo>
                <a:cubicBezTo>
                  <a:pt x="1978269" y="319454"/>
                  <a:pt x="1960520" y="314066"/>
                  <a:pt x="1943100" y="307731"/>
                </a:cubicBezTo>
                <a:cubicBezTo>
                  <a:pt x="1928268" y="302337"/>
                  <a:pt x="1914022" y="295399"/>
                  <a:pt x="1899139" y="290146"/>
                </a:cubicBezTo>
                <a:cubicBezTo>
                  <a:pt x="1864181" y="277808"/>
                  <a:pt x="1828800" y="266700"/>
                  <a:pt x="1793631" y="254977"/>
                </a:cubicBezTo>
                <a:cubicBezTo>
                  <a:pt x="1776046" y="249116"/>
                  <a:pt x="1758087" y="244277"/>
                  <a:pt x="1740877" y="237393"/>
                </a:cubicBezTo>
                <a:cubicBezTo>
                  <a:pt x="1711569" y="225670"/>
                  <a:pt x="1683577" y="209879"/>
                  <a:pt x="1652954" y="202223"/>
                </a:cubicBezTo>
                <a:cubicBezTo>
                  <a:pt x="1603287" y="189807"/>
                  <a:pt x="1629634" y="195801"/>
                  <a:pt x="1573823" y="184639"/>
                </a:cubicBezTo>
                <a:cubicBezTo>
                  <a:pt x="1423497" y="109476"/>
                  <a:pt x="1578263" y="181458"/>
                  <a:pt x="1441939" y="131885"/>
                </a:cubicBezTo>
                <a:cubicBezTo>
                  <a:pt x="1429621" y="127406"/>
                  <a:pt x="1418816" y="119463"/>
                  <a:pt x="1406769" y="114300"/>
                </a:cubicBezTo>
                <a:cubicBezTo>
                  <a:pt x="1398250" y="110649"/>
                  <a:pt x="1388911" y="109159"/>
                  <a:pt x="1380392" y="105508"/>
                </a:cubicBezTo>
                <a:cubicBezTo>
                  <a:pt x="1368345" y="100345"/>
                  <a:pt x="1357938" y="91102"/>
                  <a:pt x="1345223" y="87923"/>
                </a:cubicBezTo>
                <a:cubicBezTo>
                  <a:pt x="1310633" y="79276"/>
                  <a:pt x="1274305" y="78987"/>
                  <a:pt x="1239716" y="70339"/>
                </a:cubicBezTo>
                <a:cubicBezTo>
                  <a:pt x="1227993" y="67408"/>
                  <a:pt x="1216342" y="64167"/>
                  <a:pt x="1204546" y="61546"/>
                </a:cubicBezTo>
                <a:cubicBezTo>
                  <a:pt x="1189958" y="58304"/>
                  <a:pt x="1175083" y="56378"/>
                  <a:pt x="1160585" y="52754"/>
                </a:cubicBezTo>
                <a:cubicBezTo>
                  <a:pt x="1151594" y="50506"/>
                  <a:pt x="1143368" y="45371"/>
                  <a:pt x="1134208" y="43962"/>
                </a:cubicBezTo>
                <a:cubicBezTo>
                  <a:pt x="1105097" y="39483"/>
                  <a:pt x="1075593" y="38101"/>
                  <a:pt x="1046285" y="35170"/>
                </a:cubicBezTo>
                <a:cubicBezTo>
                  <a:pt x="1034562" y="32239"/>
                  <a:pt x="1022912" y="28998"/>
                  <a:pt x="1011116" y="26377"/>
                </a:cubicBezTo>
                <a:cubicBezTo>
                  <a:pt x="996528" y="23135"/>
                  <a:pt x="981652" y="21209"/>
                  <a:pt x="967154" y="17585"/>
                </a:cubicBezTo>
                <a:cubicBezTo>
                  <a:pt x="958163" y="15337"/>
                  <a:pt x="949688" y="11339"/>
                  <a:pt x="940777" y="8793"/>
                </a:cubicBezTo>
                <a:cubicBezTo>
                  <a:pt x="929158" y="5473"/>
                  <a:pt x="917331" y="2931"/>
                  <a:pt x="905608" y="0"/>
                </a:cubicBezTo>
                <a:cubicBezTo>
                  <a:pt x="805962" y="2931"/>
                  <a:pt x="706228" y="3687"/>
                  <a:pt x="606669" y="8793"/>
                </a:cubicBezTo>
                <a:cubicBezTo>
                  <a:pt x="591745" y="9558"/>
                  <a:pt x="577411" y="14912"/>
                  <a:pt x="562708" y="17585"/>
                </a:cubicBezTo>
                <a:cubicBezTo>
                  <a:pt x="545168" y="20774"/>
                  <a:pt x="527759" y="25487"/>
                  <a:pt x="509954" y="26377"/>
                </a:cubicBezTo>
                <a:cubicBezTo>
                  <a:pt x="410389" y="31355"/>
                  <a:pt x="310662" y="32239"/>
                  <a:pt x="211016" y="35170"/>
                </a:cubicBezTo>
                <a:cubicBezTo>
                  <a:pt x="181708" y="38101"/>
                  <a:pt x="152288" y="40069"/>
                  <a:pt x="123092" y="43962"/>
                </a:cubicBezTo>
                <a:cubicBezTo>
                  <a:pt x="108279" y="45937"/>
                  <a:pt x="93925" y="50641"/>
                  <a:pt x="79131" y="52754"/>
                </a:cubicBezTo>
                <a:cubicBezTo>
                  <a:pt x="52858" y="56507"/>
                  <a:pt x="26377" y="58615"/>
                  <a:pt x="0" y="61546"/>
                </a:cubicBezTo>
                <a:lnTo>
                  <a:pt x="17585" y="8792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4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Simple Macro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E33A4A1-5AC5-4A1C-87AD-E1CD1576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37" y="1690689"/>
            <a:ext cx="7886700" cy="229463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1D4B4A-38EF-4123-BE7B-BCBBAB82C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98" y="4122199"/>
            <a:ext cx="3284587" cy="23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413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2513-27DA-1C42-6C10-7EEF0067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TIP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19C32D0-B509-B45C-4208-67BB3143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25625"/>
            <a:ext cx="8191822" cy="4351338"/>
          </a:xfrm>
        </p:spPr>
        <p:txBody>
          <a:bodyPr/>
          <a:lstStyle/>
          <a:p>
            <a:r>
              <a:rPr lang="en" altLang="en-US" dirty="0"/>
              <a:t>recent </a:t>
            </a:r>
            <a:r>
              <a:rPr lang="en" altLang="ko-KR" dirty="0"/>
              <a:t>C </a:t>
            </a:r>
            <a:r>
              <a:rPr lang="en" altLang="en-US" dirty="0"/>
              <a:t>languages, you can achieve the same effect by adding the following statement to the beginning of the header file</a:t>
            </a:r>
            <a:r>
              <a:rPr lang="en" altLang="ko-KR" dirty="0"/>
              <a:t>. </a:t>
            </a:r>
            <a:br>
              <a:rPr lang="en" altLang="ko-KR" dirty="0"/>
            </a:br>
            <a:r>
              <a:rPr lang="en" altLang="en-US" dirty="0"/>
              <a:t>When you add a header file in Visual Studio, it is automatically added to the beginning</a:t>
            </a:r>
            <a:r>
              <a:rPr lang="en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#pragma once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884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Midterm Inspection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25625"/>
            <a:ext cx="8119814" cy="4351338"/>
          </a:xfrm>
        </p:spPr>
        <p:txBody>
          <a:bodyPr>
            <a:normAutofit/>
          </a:bodyPr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en" altLang="en-US" sz="1800" dirty="0"/>
              <a:t>Tell the following sentences true or false</a:t>
            </a:r>
            <a:r>
              <a:rPr lang="en" altLang="ko-KR" sz="1800" dirty="0"/>
              <a:t>. </a:t>
            </a:r>
            <a:br>
              <a:rPr lang="en" altLang="ko-KR" sz="1800" dirty="0"/>
            </a:br>
            <a:r>
              <a:rPr lang="en" altLang="ko-KR" sz="1800" dirty="0"/>
              <a:t>“ </a:t>
            </a:r>
            <a:r>
              <a:rPr lang="en" altLang="en-US" sz="1800" dirty="0"/>
              <a:t>It is advantageous to create a single source file rather than using </a:t>
            </a:r>
            <a:br>
              <a:rPr lang="en" altLang="en-US" sz="1800" dirty="0"/>
            </a:br>
            <a:r>
              <a:rPr lang="en" altLang="en-US" sz="1800" dirty="0"/>
              <a:t>multiple source files in many ways </a:t>
            </a:r>
            <a:r>
              <a:rPr lang="en" altLang="ko-KR" sz="1800" dirty="0"/>
              <a:t>.”</a:t>
            </a:r>
          </a:p>
          <a:p>
            <a:pPr marL="381000" indent="-381000">
              <a:buFont typeface="Symbol" pitchFamily="18" charset="2"/>
              <a:buAutoNum type="arabicPeriod"/>
            </a:pPr>
            <a:r>
              <a:rPr lang="en" altLang="en-US" sz="1800" dirty="0"/>
              <a:t>Let's create a source file and related header file that contain a function to find the factorial</a:t>
            </a:r>
            <a:r>
              <a:rPr lang="en" altLang="ko-KR" sz="1800" dirty="0"/>
              <a:t>.</a:t>
            </a:r>
          </a:p>
          <a:p>
            <a:pPr marL="381000" indent="-381000">
              <a:buFont typeface="Symbol" pitchFamily="18" charset="2"/>
              <a:buAutoNum type="arabicPeriod"/>
            </a:pPr>
            <a:r>
              <a:rPr lang="en" altLang="en-US" sz="1800" dirty="0"/>
              <a:t>Let's create a header file that defines </a:t>
            </a:r>
            <a:r>
              <a:rPr lang="en" altLang="ko-KR" sz="1800" dirty="0"/>
              <a:t>a point structure</a:t>
            </a:r>
            <a:r>
              <a:rPr lang="en" altLang="en-US" sz="1800" dirty="0"/>
              <a:t>, which represents a point in </a:t>
            </a:r>
            <a:r>
              <a:rPr lang="en" altLang="ko-KR" sz="1800" dirty="0"/>
              <a:t>two-dimensional space.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03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Bit field structure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00808"/>
            <a:ext cx="7886700" cy="4351338"/>
          </a:xfrm>
        </p:spPr>
        <p:txBody>
          <a:bodyPr/>
          <a:lstStyle/>
          <a:p>
            <a:r>
              <a:rPr lang="en" altLang="en-US" dirty="0"/>
              <a:t>A structure whose members are divided into bit units.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25287" name="_x95131280"/>
          <p:cNvSpPr>
            <a:spLocks noChangeArrowheads="1"/>
          </p:cNvSpPr>
          <p:nvPr/>
        </p:nvSpPr>
        <p:spPr bwMode="auto">
          <a:xfrm>
            <a:off x="1116013" y="2133600"/>
            <a:ext cx="5184775" cy="1295697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cs typeface="Arial Unicode MS" pitchFamily="50" charset="-127"/>
              </a:rPr>
              <a:t>struct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 </a:t>
            </a:r>
            <a:r>
              <a:rPr lang="en" altLang="en-US" sz="1600" dirty="0">
                <a:latin typeface="Trebuchet MS" panose="020B0603020202020204" pitchFamily="34" charset="0"/>
                <a:cs typeface="Arial Unicode MS" pitchFamily="50" charset="-127"/>
              </a:rPr>
              <a:t>Tag name 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{</a:t>
            </a:r>
          </a:p>
          <a:p>
            <a:pPr eaLnBrk="0" latinLnBrk="0" hangingPunct="0"/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 </a:t>
            </a:r>
            <a:r>
              <a:rPr lang="en" altLang="en-US" sz="1600" dirty="0">
                <a:latin typeface="Trebuchet MS" panose="020B0603020202020204" pitchFamily="34" charset="0"/>
                <a:cs typeface="Arial Unicode MS" pitchFamily="50" charset="-127"/>
              </a:rPr>
              <a:t>Data type member name 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1: </a:t>
            </a:r>
            <a:r>
              <a:rPr lang="en" altLang="en-US" sz="1600" dirty="0" err="1">
                <a:latin typeface="Trebuchet MS" panose="020B0603020202020204" pitchFamily="34" charset="0"/>
                <a:cs typeface="Arial Unicode MS" pitchFamily="50" charset="-127"/>
              </a:rPr>
              <a:t>bit count 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;</a:t>
            </a:r>
          </a:p>
          <a:p>
            <a:pPr eaLnBrk="0" latinLnBrk="0" hangingPunct="0"/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 </a:t>
            </a:r>
            <a:r>
              <a:rPr lang="en" altLang="en-US" sz="1600" dirty="0">
                <a:latin typeface="Trebuchet MS" panose="020B0603020202020204" pitchFamily="34" charset="0"/>
                <a:cs typeface="Arial Unicode MS" pitchFamily="50" charset="-127"/>
              </a:rPr>
              <a:t>Data type member name 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2: </a:t>
            </a:r>
            <a:r>
              <a:rPr lang="en" altLang="en-US" sz="1600" dirty="0" err="1">
                <a:latin typeface="Trebuchet MS" panose="020B0603020202020204" pitchFamily="34" charset="0"/>
                <a:cs typeface="Arial Unicode MS" pitchFamily="50" charset="-127"/>
              </a:rPr>
              <a:t>bit count 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;</a:t>
            </a:r>
          </a:p>
          <a:p>
            <a:pPr eaLnBrk="0" latinLnBrk="0" hangingPunct="0"/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...</a:t>
            </a:r>
          </a:p>
          <a:p>
            <a:pPr eaLnBrk="0" latinLnBrk="0" hangingPunct="0"/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};</a:t>
            </a:r>
          </a:p>
        </p:txBody>
      </p:sp>
      <p:sp>
        <p:nvSpPr>
          <p:cNvPr id="225290" name="_x95131280"/>
          <p:cNvSpPr>
            <a:spLocks noChangeArrowheads="1"/>
          </p:cNvSpPr>
          <p:nvPr/>
        </p:nvSpPr>
        <p:spPr bwMode="auto">
          <a:xfrm>
            <a:off x="1116013" y="3573463"/>
            <a:ext cx="5184775" cy="1295697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cs typeface="Arial Unicode MS" pitchFamily="50" charset="-127"/>
              </a:rPr>
              <a:t>struct 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product {</a:t>
            </a:r>
          </a:p>
          <a:p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cs typeface="Arial Unicode MS" pitchFamily="50" charset="-127"/>
              </a:rPr>
              <a:t>unsigned 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style : 3;</a:t>
            </a:r>
          </a:p>
          <a:p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cs typeface="Arial Unicode MS" pitchFamily="50" charset="-127"/>
              </a:rPr>
              <a:t>unsigned 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size : 2;</a:t>
            </a:r>
          </a:p>
          <a:p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cs typeface="Arial Unicode MS" pitchFamily="50" charset="-127"/>
              </a:rPr>
              <a:t>unsigned </a:t>
            </a:r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color : 1;</a:t>
            </a:r>
          </a:p>
          <a:p>
            <a:pPr algn="just"/>
            <a:r>
              <a:rPr lang="en" altLang="ko-KR" sz="1600" dirty="0">
                <a:latin typeface="Trebuchet MS" panose="020B0603020202020204" pitchFamily="34" charset="0"/>
                <a:cs typeface="Arial Unicode MS" pitchFamily="50" charset="-127"/>
              </a:rPr>
              <a:t>};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0" y="2744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965356"/>
            <a:ext cx="5616624" cy="14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08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eaLnBrk="1" hangingPunct="1"/>
            <a:r>
              <a:rPr lang="en" altLang="ko-KR" dirty="0"/>
              <a:t>bit_field.c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83568" y="1052513"/>
            <a:ext cx="7777162" cy="575542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Clr>
                <a:schemeClr val="hlink"/>
              </a:buClr>
            </a:pP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  <a:ea typeface="HY엽서L" pitchFamily="18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Bit field structure</a:t>
            </a:r>
            <a:endParaRPr lang="ko-KR" altLang="en-US" sz="1600" dirty="0">
              <a:latin typeface="Trebuchet MS" pitchFamily="34" charset="0"/>
              <a:ea typeface="HY엽서L" pitchFamily="18" charset="-127"/>
            </a:endParaRPr>
          </a:p>
          <a:p>
            <a:pPr eaLnBrk="1" hangingPunct="1">
              <a:buClr>
                <a:schemeClr val="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#include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&lt; </a:t>
            </a:r>
            <a:r>
              <a:rPr lang="en" altLang="ko-KR" sz="1600" dirty="0" err="1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stdio.h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&gt;</a:t>
            </a:r>
            <a:endParaRPr lang="en-US" altLang="ko-KR" sz="1600" dirty="0">
              <a:latin typeface="Trebuchet MS" pitchFamily="34" charset="0"/>
              <a:ea typeface="HY엽서L" pitchFamily="18" charset="-127"/>
            </a:endParaRPr>
          </a:p>
          <a:p>
            <a:pPr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product {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unsigned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style : 3;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unsigned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size : 2;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unsigned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color : 1;</a:t>
            </a:r>
          </a:p>
          <a:p>
            <a:pPr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};</a:t>
            </a:r>
          </a:p>
          <a:p>
            <a:pPr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eaLnBrk="1" hangingPunct="1">
              <a:buClr>
                <a:schemeClr val="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int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void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)</a:t>
            </a:r>
          </a:p>
          <a:p>
            <a:pPr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{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struct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product p1;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p1.style = 5;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p1.size = 3;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p1.color = 1;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printf (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"style=%d size=%d color=%d\n"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, p1.style, p1.size, p1.color);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printf (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" sizeof (p1)=%d\n"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,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sizeof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(p1));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printf (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  <a:ea typeface="HY엽서L" pitchFamily="18" charset="-127"/>
              </a:rPr>
              <a:t>"p1=%x\n"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, p1);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 </a:t>
            </a:r>
          </a:p>
          <a:p>
            <a:pPr lvl="1" eaLnBrk="1" hangingPunct="1">
              <a:buClr>
                <a:schemeClr val="hlink"/>
              </a:buClr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HY엽서L" pitchFamily="18" charset="-127"/>
              </a:rPr>
              <a:t>return </a:t>
            </a: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0;</a:t>
            </a:r>
          </a:p>
          <a:p>
            <a:pPr eaLnBrk="1" hangingPunct="1">
              <a:buClr>
                <a:schemeClr val="hlink"/>
              </a:buClr>
            </a:pPr>
            <a:r>
              <a:rPr lang="en" altLang="ko-KR" sz="1600" dirty="0">
                <a:latin typeface="Trebuchet MS" pitchFamily="34" charset="0"/>
                <a:ea typeface="HY엽서L" pitchFamily="18" charset="-127"/>
              </a:rPr>
              <a:t>}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1500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FC5AC9C-8D28-44B4-9EC8-A7CD8EE8D953}"/>
              </a:ext>
            </a:extLst>
          </p:cNvPr>
          <p:cNvGrpSpPr/>
          <p:nvPr/>
        </p:nvGrpSpPr>
        <p:grpSpPr>
          <a:xfrm>
            <a:off x="4932040" y="1195844"/>
            <a:ext cx="3997839" cy="1440160"/>
            <a:chOff x="4963766" y="-1402131"/>
            <a:chExt cx="3663880" cy="12805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671112-4A49-434D-9BA1-A06436D11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2813" y="-344341"/>
              <a:ext cx="891363" cy="22271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62A48F-8AAD-4155-88D5-286964BDCFB5}"/>
                </a:ext>
              </a:extLst>
            </p:cNvPr>
            <p:cNvSpPr/>
            <p:nvPr/>
          </p:nvSpPr>
          <p:spPr>
            <a:xfrm>
              <a:off x="4963766" y="-140213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eaLnBrk="1" hangingPunct="1"/>
              <a:r>
                <a:rPr lang="en" altLang="ko-KR" sz="1600" dirty="0">
                  <a:latin typeface="Trebuchet MS" pitchFamily="34" charset="0"/>
                  <a:ea typeface="Arial Unicode MS" pitchFamily="50" charset="-127"/>
                  <a:cs typeface="Arial Unicode MS" pitchFamily="50" charset="-127"/>
                </a:rPr>
                <a:t>style=5 size=3 color=1</a:t>
              </a:r>
            </a:p>
            <a:p>
              <a:pPr algn="just" eaLnBrk="1" hangingPunct="1"/>
              <a:r>
                <a:rPr lang="en" altLang="ko-KR" sz="1600" dirty="0" err="1">
                  <a:latin typeface="Trebuchet MS" pitchFamily="34" charset="0"/>
                  <a:ea typeface="Arial Unicode MS" pitchFamily="50" charset="-127"/>
                  <a:cs typeface="Arial Unicode MS" pitchFamily="50" charset="-127"/>
                </a:rPr>
                <a:t>sizeof </a:t>
              </a:r>
              <a:r>
                <a:rPr lang="en" altLang="ko-KR" sz="1600" dirty="0">
                  <a:latin typeface="Trebuchet MS" pitchFamily="34" charset="0"/>
                  <a:ea typeface="Arial Unicode MS" pitchFamily="50" charset="-127"/>
                  <a:cs typeface="Arial Unicode MS" pitchFamily="50" charset="-127"/>
                </a:rPr>
                <a:t>(p1)=4</a:t>
              </a:r>
            </a:p>
            <a:p>
              <a:pPr algn="just" eaLnBrk="1" hangingPunct="1"/>
              <a:r>
                <a:rPr lang="en" altLang="ko-KR" sz="1600" dirty="0">
                  <a:latin typeface="Trebuchet MS" pitchFamily="34" charset="0"/>
                  <a:ea typeface="Arial Unicode MS" pitchFamily="50" charset="-127"/>
                  <a:cs typeface="Arial Unicode MS" pitchFamily="50" charset="-127"/>
                </a:rPr>
                <a:t>p1= </a:t>
              </a:r>
              <a:r>
                <a:rPr lang="en" altLang="ko-KR" sz="1600" dirty="0" err="1">
                  <a:latin typeface="Trebuchet MS" pitchFamily="34" charset="0"/>
                  <a:ea typeface="Arial Unicode MS" pitchFamily="50" charset="-127"/>
                  <a:cs typeface="Arial Unicode MS" pitchFamily="50" charset="-127"/>
                </a:rPr>
                <a:t>ccccccfd</a:t>
              </a:r>
              <a:endParaRPr lang="en-US" altLang="ko-KR" sz="1600" dirty="0">
                <a:latin typeface="Trebuchet MS" pitchFamily="34" charset="0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039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Advantages of bit fields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Memory is saved </a:t>
            </a:r>
            <a:r>
              <a:rPr lang="en" altLang="ko-KR" dirty="0"/>
              <a:t>.</a:t>
            </a:r>
          </a:p>
          <a:p>
            <a:pPr lvl="1"/>
            <a:r>
              <a:rPr lang="en" altLang="en-US" dirty="0"/>
              <a:t>When storing a variable that only has a state of </a:t>
            </a:r>
            <a:r>
              <a:rPr lang="en" altLang="ko-KR" dirty="0"/>
              <a:t>ON </a:t>
            </a:r>
            <a:r>
              <a:rPr lang="en" altLang="en-US" dirty="0"/>
              <a:t>or </a:t>
            </a:r>
            <a:r>
              <a:rPr lang="en" altLang="ko-KR" dirty="0"/>
              <a:t>OFF </a:t>
            </a:r>
            <a:r>
              <a:rPr lang="en" altLang="en-US" dirty="0"/>
              <a:t>, it saves much memory to use a </a:t>
            </a:r>
            <a:r>
              <a:rPr lang="en" altLang="ko-KR" dirty="0"/>
              <a:t>1- bit bit field </a:t>
            </a:r>
            <a:r>
              <a:rPr lang="en" altLang="en-US" dirty="0"/>
              <a:t>rather than a </a:t>
            </a:r>
            <a:r>
              <a:rPr lang="en" altLang="ko-KR" dirty="0"/>
              <a:t>32- </a:t>
            </a:r>
            <a:r>
              <a:rPr lang="en" altLang="en-US" dirty="0"/>
              <a:t>bit </a:t>
            </a:r>
            <a:r>
              <a:rPr lang="en" altLang="ko-KR" dirty="0" err="1"/>
              <a:t>int type variable </a:t>
            </a:r>
            <a:r>
              <a:rPr lang="en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3969" name="_x150784976" descr="EMB000017344a7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12976"/>
            <a:ext cx="773478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8028384" y="3140968"/>
            <a:ext cx="605990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831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ko-KR" sz="3600"/>
              <a:t>Q &amp; A</a:t>
            </a:r>
          </a:p>
        </p:txBody>
      </p:sp>
      <p:pic>
        <p:nvPicPr>
          <p:cNvPr id="70659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66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Simple Macro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F703D93-FDDF-4AD5-0022-1643A2846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849555"/>
            <a:ext cx="7055569" cy="3158889"/>
          </a:xfrm>
        </p:spPr>
      </p:pic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F79E9-AA81-4754-9D0C-1EACC7B34800}"/>
              </a:ext>
            </a:extLst>
          </p:cNvPr>
          <p:cNvSpPr txBox="1"/>
          <p:nvPr/>
        </p:nvSpPr>
        <p:spPr>
          <a:xfrm>
            <a:off x="3779912" y="4581128"/>
            <a:ext cx="96212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" altLang="en-US" sz="1400" dirty="0"/>
              <a:t>Preprocessor</a:t>
            </a:r>
            <a:r>
              <a:rPr lang="en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60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Advantages of Simple Macros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Improves the readability of the program </a:t>
            </a:r>
            <a:r>
              <a:rPr lang="en" altLang="ko-KR"/>
              <a:t>.</a:t>
            </a:r>
          </a:p>
          <a:p>
            <a:pPr eaLnBrk="1" hangingPunct="1"/>
            <a:r>
              <a:rPr lang="en" altLang="en-US"/>
              <a:t>It is easy to change constants </a:t>
            </a:r>
            <a:r>
              <a:rPr lang="en" altLang="ko-KR"/>
              <a:t>.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2506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38FF16-5CEB-22D1-DBE0-81CAAB79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74182"/>
            <a:ext cx="7128792" cy="210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 of a simple macro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37617" y="1844824"/>
            <a:ext cx="7703461" cy="194421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PI 3.141592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pi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EOF (-1)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End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of file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indicator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EPS 1.0e-9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Calculation limit for real numbers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DIGITS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</a:rPr>
              <a:t>"0123456789"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Define character constants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BRACKET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</a:rPr>
              <a:t>"(){}[]"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Define character constants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getchar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() </a:t>
            </a:r>
            <a:r>
              <a:rPr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getc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(stdin)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defined in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putchar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() </a:t>
            </a:r>
            <a:r>
              <a:rPr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putc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stdout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</a:rPr>
              <a:t>)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defined in 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77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F496C-86EE-4D9B-AADB-03262E3F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0DB5B-1AD9-4A3D-8FBB-080BA801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Let's try using </a:t>
            </a:r>
            <a:r>
              <a:rPr lang="en" altLang="ko-KR" dirty="0"/>
              <a:t>the #define directive to change the operator &amp;&amp; </a:t>
            </a:r>
            <a:r>
              <a:rPr lang="en" altLang="en-US" dirty="0"/>
              <a:t>to </a:t>
            </a:r>
            <a:r>
              <a:rPr lang="en" altLang="ko-KR" dirty="0"/>
              <a:t>AND .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09F89-CF75-432E-88D5-2B2F3DAD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58" y="2564904"/>
            <a:ext cx="7777162" cy="22322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latin typeface="Trebuchet MS" pitchFamily="34" charset="0"/>
              </a:rPr>
              <a:t>i </a:t>
            </a:r>
            <a:r>
              <a:rPr lang="en" altLang="en-US" sz="1600" dirty="0">
                <a:latin typeface="Trebuchet MS" pitchFamily="34" charset="0"/>
              </a:rPr>
              <a:t>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en-US" sz="1600" dirty="0">
                <a:latin typeface="Trebuchet MS" pitchFamily="34" charset="0"/>
              </a:rPr>
              <a:t>( </a:t>
            </a:r>
            <a:r>
              <a:rPr lang="en" altLang="en-US" sz="1600" dirty="0" err="1">
                <a:latin typeface="Trebuchet MS" pitchFamily="34" charset="0"/>
              </a:rPr>
              <a:t>i </a:t>
            </a:r>
            <a:r>
              <a:rPr lang="en" altLang="en-US" sz="1600" dirty="0">
                <a:latin typeface="Trebuchet MS" pitchFamily="34" charset="0"/>
              </a:rPr>
              <a:t>&lt; n </a:t>
            </a:r>
            <a:r>
              <a:rPr lang="en" altLang="en-US" sz="1600" dirty="0">
                <a:solidFill>
                  <a:srgbClr val="FF0000"/>
                </a:solidFill>
                <a:latin typeface="Trebuchet MS" pitchFamily="34" charset="0"/>
              </a:rPr>
              <a:t>AND </a:t>
            </a:r>
            <a:r>
              <a:rPr lang="en" altLang="en-US" sz="1600" dirty="0">
                <a:latin typeface="Trebuchet MS" pitchFamily="34" charset="0"/>
              </a:rPr>
              <a:t>list[ </a:t>
            </a:r>
            <a:r>
              <a:rPr lang="en" altLang="en-US" sz="1600" dirty="0" err="1">
                <a:latin typeface="Trebuchet MS" pitchFamily="34" charset="0"/>
              </a:rPr>
              <a:t>i </a:t>
            </a:r>
            <a:r>
              <a:rPr lang="en" altLang="en-US" sz="1600" dirty="0">
                <a:latin typeface="Trebuchet MS" pitchFamily="34" charset="0"/>
              </a:rPr>
              <a:t>] != key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	  i 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</a:t>
            </a:r>
            <a:r>
              <a:rPr lang="en" altLang="en-US" sz="1600" dirty="0" err="1">
                <a:latin typeface="Trebuchet MS" pitchFamily="34" charset="0"/>
              </a:rPr>
              <a:t>i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FF0000"/>
                </a:solidFill>
                <a:latin typeface="Trebuchet MS" pitchFamily="34" charset="0"/>
              </a:rPr>
              <a:t>IS </a:t>
            </a:r>
            <a:r>
              <a:rPr lang="en" altLang="en-US" sz="1600" dirty="0">
                <a:latin typeface="Trebuchet MS" pitchFamily="34" charset="0"/>
              </a:rPr>
              <a:t>n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	 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-1;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	 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" altLang="en-US" sz="1600" dirty="0">
                <a:latin typeface="Trebuchet MS" pitchFamily="34" charset="0"/>
              </a:rPr>
              <a:t> i ;</a:t>
            </a:r>
          </a:p>
        </p:txBody>
      </p:sp>
      <p:sp>
        <p:nvSpPr>
          <p:cNvPr id="39" name="AutoShape 49">
            <a:extLst>
              <a:ext uri="{FF2B5EF4-FFF2-40B4-BE49-F238E27FC236}">
                <a16:creationId xmlns:a16="http://schemas.microsoft.com/office/drawing/2014/main" id="{B5A7AE3A-2683-4956-8E59-F5B881D3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311" y="2804411"/>
            <a:ext cx="3094415" cy="1359556"/>
          </a:xfrm>
          <a:prstGeom prst="wedgeEllipseCallout">
            <a:avLst>
              <a:gd name="adj1" fmla="val -23690"/>
              <a:gd name="adj2" fmla="val 52125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latinLnBrk="0" hangingPunct="0"/>
            <a:r>
              <a:rPr kumimoji="0" lang="en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How should I define a preprocessor </a:t>
            </a:r>
            <a:r>
              <a:rPr kumimoji="0" lang="en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pic>
        <p:nvPicPr>
          <p:cNvPr id="40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8EF2D9D2-7E99-8AF4-9AA8-05C06135E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40" y="4355409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591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</TotalTime>
  <Words>2805</Words>
  <Application>Microsoft Office PowerPoint</Application>
  <PresentationFormat>화면 슬라이드 쇼(4:3)</PresentationFormat>
  <Paragraphs>435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굴림</vt:lpstr>
      <vt:lpstr>맑은 고딕</vt:lpstr>
      <vt:lpstr>한컴바탕</vt:lpstr>
      <vt:lpstr>Arial</vt:lpstr>
      <vt:lpstr>Symbol</vt:lpstr>
      <vt:lpstr>Trebuchet MS</vt:lpstr>
      <vt:lpstr>Tw Cen MT</vt:lpstr>
      <vt:lpstr>Wingdings</vt:lpstr>
      <vt:lpstr>가을</vt:lpstr>
      <vt:lpstr>Office 테마</vt:lpstr>
      <vt:lpstr>Ch.16 Preprocessing and Multisource Files</vt:lpstr>
      <vt:lpstr>What you will learn in this chapter</vt:lpstr>
      <vt:lpstr>What is a preprocessor ?</vt:lpstr>
      <vt:lpstr>Summary of the preprocessor</vt:lpstr>
      <vt:lpstr>Simple Macro</vt:lpstr>
      <vt:lpstr>Simple Macro</vt:lpstr>
      <vt:lpstr>Advantages of Simple Macros</vt:lpstr>
      <vt:lpstr>Example of a simple macro</vt:lpstr>
      <vt:lpstr>Example</vt:lpstr>
      <vt:lpstr>Example</vt:lpstr>
      <vt:lpstr>Example</vt:lpstr>
      <vt:lpstr>Function Macro</vt:lpstr>
      <vt:lpstr>Function Macro</vt:lpstr>
      <vt:lpstr>Example of a function macro</vt:lpstr>
      <vt:lpstr>Things to note</vt:lpstr>
      <vt:lpstr>Pros and Cons of Function Macros</vt:lpstr>
      <vt:lpstr>Things to note</vt:lpstr>
      <vt:lpstr>Example #1</vt:lpstr>
      <vt:lpstr>Built-in macros</vt:lpstr>
      <vt:lpstr>Lab: ASSERT Macro</vt:lpstr>
      <vt:lpstr>Example : ASSERT Macro</vt:lpstr>
      <vt:lpstr>Function Macros and Functions</vt:lpstr>
      <vt:lpstr>#ifdef</vt:lpstr>
      <vt:lpstr>Example of #ifdef </vt:lpstr>
      <vt:lpstr>Macro declaration location</vt:lpstr>
      <vt:lpstr>Lab: Separate Linux and Windows versions</vt:lpstr>
      <vt:lpstr>Example</vt:lpstr>
      <vt:lpstr># ifndef , # undef</vt:lpstr>
      <vt:lpstr>#if</vt:lpstr>
      <vt:lpstr>#if-#else-#endif</vt:lpstr>
      <vt:lpstr>Various examples</vt:lpstr>
      <vt:lpstr>Comment out multiple lines</vt:lpstr>
      <vt:lpstr>Example</vt:lpstr>
      <vt:lpstr>Multiple source files</vt:lpstr>
      <vt:lpstr>Multiple source files</vt:lpstr>
      <vt:lpstr>Example :</vt:lpstr>
      <vt:lpstr>Example</vt:lpstr>
      <vt:lpstr>Example</vt:lpstr>
      <vt:lpstr>Example</vt:lpstr>
      <vt:lpstr>If you don't use header files</vt:lpstr>
      <vt:lpstr>Using header files</vt:lpstr>
      <vt:lpstr>External variables in multiple source files</vt:lpstr>
      <vt:lpstr>Example</vt:lpstr>
      <vt:lpstr>rect.h</vt:lpstr>
      <vt:lpstr>rect.c 1/2</vt:lpstr>
      <vt:lpstr>rect.c 2/2</vt:lpstr>
      <vt:lpstr>main.c</vt:lpstr>
      <vt:lpstr>Execution results</vt:lpstr>
      <vt:lpstr>Lab: Header file Duplicate blocking</vt:lpstr>
      <vt:lpstr>TIP</vt:lpstr>
      <vt:lpstr>Midterm Inspection</vt:lpstr>
      <vt:lpstr>Bit field structure</vt:lpstr>
      <vt:lpstr>bit_field.c</vt:lpstr>
      <vt:lpstr>Advantages of bit fields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tdkweon</cp:lastModifiedBy>
  <cp:revision>707</cp:revision>
  <dcterms:created xsi:type="dcterms:W3CDTF">2007-11-08T01:24:05Z</dcterms:created>
  <dcterms:modified xsi:type="dcterms:W3CDTF">2025-04-06T07:47:23Z</dcterms:modified>
</cp:coreProperties>
</file>