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4"/>
  </p:sldMasterIdLst>
  <p:notesMasterIdLst>
    <p:notesMasterId r:id="rId24"/>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 id="2576" r:id="rId20"/>
    <p:sldId id="2577" r:id="rId21"/>
    <p:sldId id="2578" r:id="rId22"/>
    <p:sldId id="25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ing a Trustworthy, Human-Centered Social Infrastructure for Digitally Sovereign Communities" id="{6FD1EDDD-2AE7-4AAC-AC3C-443B607FA1DE}">
          <p14:sldIdLst>
            <p14:sldId id="2561"/>
          </p14:sldIdLst>
        </p14:section>
        <p14:section name="Introduction" id="{86F64E79-68E2-46F9-805E-079D19BEE7B9}">
          <p14:sldIdLst>
            <p14:sldId id="2562"/>
            <p14:sldId id="2563"/>
          </p14:sldIdLst>
        </p14:section>
        <p14:section name="Challenges in Current Systems" id="{D192A21A-47B1-4C20-AE4F-CD02F8646D2D}">
          <p14:sldIdLst>
            <p14:sldId id="2564"/>
            <p14:sldId id="2565"/>
          </p14:sldIdLst>
        </p14:section>
        <p14:section name="Vision and Principles" id="{EAA269F0-9DDA-48C2-BF5A-FEADFF55F23C}">
          <p14:sldIdLst>
            <p14:sldId id="2566"/>
            <p14:sldId id="2567"/>
            <p14:sldId id="2568"/>
          </p14:sldIdLst>
        </p14:section>
        <p14:section name="Infrastructure Components" id="{834CFAB6-3B84-4994-9F6C-70AECBBDC96C}">
          <p14:sldIdLst>
            <p14:sldId id="2569"/>
            <p14:sldId id="2570"/>
          </p14:sldIdLst>
        </p14:section>
        <p14:section name="Governance and Technology" id="{DDD32A9C-592B-40E4-B3C2-E37573AD5678}">
          <p14:sldIdLst>
            <p14:sldId id="2571"/>
            <p14:sldId id="2572"/>
            <p14:sldId id="2573"/>
          </p14:sldIdLst>
        </p14:section>
        <p14:section name="Citizen Empowerment" id="{8E0EF77E-5E42-45D3-9561-0FD5F8E3C0A7}">
          <p14:sldIdLst>
            <p14:sldId id="2574"/>
            <p14:sldId id="2575"/>
          </p14:sldIdLst>
        </p14:section>
        <p14:section name="Call to Action" id="{B6405605-BFB8-46F7-BD10-B212A2373C3D}">
          <p14:sldIdLst>
            <p14:sldId id="2576"/>
            <p14:sldId id="2577"/>
          </p14:sldIdLst>
        </p14:section>
        <p14:section name="Discussion" id="{04CEB843-BD5E-44BE-A642-D0CA2CB07277}">
          <p14:sldIdLst>
            <p14:sldId id="2578"/>
            <p14:sldId id="257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885CC-3288-4F95-8D4C-576BF07E12A4}" v="53" dt="2025-09-29T16:58:05.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09" d="100"/>
          <a:sy n="109" d="100"/>
        </p:scale>
        <p:origin x="4842" y="318"/>
      </p:cViewPr>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D3126-CEBF-48B7-9482-E74BAAB86ABA}" type="datetimeFigureOut">
              <a:t>9/29/2025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D765B8-85DE-4291-9E57-F45F2E101E70}" type="slidenum">
              <a:t>‹#›</a:t>
            </a:fld>
            <a:endParaRPr lang="en-US"/>
          </a:p>
        </p:txBody>
      </p:sp>
    </p:spTree>
    <p:extLst>
      <p:ext uri="{BB962C8B-B14F-4D97-AF65-F5344CB8AC3E}">
        <p14:creationId xmlns:p14="http://schemas.microsoft.com/office/powerpoint/2010/main" val="2743982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4504D72C-37B7-412D-8FB6-CD52597D153E}" type="slidenum">
              <a:t>1</a:t>
            </a:fld>
            <a:endParaRPr lang="en-US"/>
          </a:p>
        </p:txBody>
      </p:sp>
    </p:spTree>
    <p:extLst>
      <p:ext uri="{BB962C8B-B14F-4D97-AF65-F5344CB8AC3E}">
        <p14:creationId xmlns:p14="http://schemas.microsoft.com/office/powerpoint/2010/main" val="2681786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proposed infrastructure encompasses a range of essential services designed to support community needs. Communication platforms such as messaging apps and forums facilitate dialogue and collaboration. Civic tools like voting systems, petitions, and virtual town halls enable active participation in governance. Resource sharing mechanisms, including local marketplaces and mutual aid networks, strengthen community bonds and economic resilience. Identity and reputation systems, verified by humans, ensure trust and accountability without relying on automated algorithms. These components work together to create a comprehensive ecosystem that empowers citizens and reinforces the principles of digital sovereignty.</a:t>
            </a:r>
          </a:p>
        </p:txBody>
      </p:sp>
      <p:sp>
        <p:nvSpPr>
          <p:cNvPr id="4" name="Slide Number Placeholder 3"/>
          <p:cNvSpPr>
            <a:spLocks noGrp="1"/>
          </p:cNvSpPr>
          <p:nvPr>
            <p:ph type="sldNum" sz="quarter" idx="5"/>
          </p:nvPr>
        </p:nvSpPr>
        <p:spPr/>
        <p:txBody>
          <a:bodyPr/>
          <a:lstStyle/>
          <a:p>
            <a:fld id="{4504D72C-37B7-412D-8FB6-CD52597D153E}" type="slidenum">
              <a:t>10</a:t>
            </a:fld>
            <a:endParaRPr lang="en-US"/>
          </a:p>
        </p:txBody>
      </p:sp>
    </p:spTree>
    <p:extLst>
      <p:ext uri="{BB962C8B-B14F-4D97-AF65-F5344CB8AC3E}">
        <p14:creationId xmlns:p14="http://schemas.microsoft.com/office/powerpoint/2010/main" val="2330028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Digitally Sovereign Control, Human-Centric Tech</a:t>
            </a:r>
          </a:p>
        </p:txBody>
      </p:sp>
      <p:sp>
        <p:nvSpPr>
          <p:cNvPr id="4" name="Slide Number Placeholder 3"/>
          <p:cNvSpPr>
            <a:spLocks noGrp="1"/>
          </p:cNvSpPr>
          <p:nvPr>
            <p:ph type="sldNum" sz="quarter" idx="5"/>
          </p:nvPr>
        </p:nvSpPr>
        <p:spPr/>
        <p:txBody>
          <a:bodyPr/>
          <a:lstStyle/>
          <a:p>
            <a:fld id="{4504D72C-37B7-412D-8FB6-CD52597D153E}" type="slidenum">
              <a:t>11</a:t>
            </a:fld>
            <a:endParaRPr lang="en-US"/>
          </a:p>
        </p:txBody>
      </p:sp>
    </p:spTree>
    <p:extLst>
      <p:ext uri="{BB962C8B-B14F-4D97-AF65-F5344CB8AC3E}">
        <p14:creationId xmlns:p14="http://schemas.microsoft.com/office/powerpoint/2010/main" val="1276921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Governance within this infrastructure is rooted in digitally sovereign control, where communities manage their own systems through transparent and participatory processes. Local councils or assemblies serve as decision-making bodies, ensuring that policies reflect the needs and values of the people. Development and maintenance are citizen-led, fostering a sense of ownership and responsibility. Crucially, there is no influence from external corporations or AI, preserving the integrity and independence of the infrastructure. This model promotes democratic engagement and empowers citizens to shape their digital environments in alignment with their collective vision.</a:t>
            </a:r>
          </a:p>
        </p:txBody>
      </p:sp>
      <p:sp>
        <p:nvSpPr>
          <p:cNvPr id="4" name="Slide Number Placeholder 3"/>
          <p:cNvSpPr>
            <a:spLocks noGrp="1"/>
          </p:cNvSpPr>
          <p:nvPr>
            <p:ph type="sldNum" sz="quarter" idx="5"/>
          </p:nvPr>
        </p:nvSpPr>
        <p:spPr/>
        <p:txBody>
          <a:bodyPr/>
          <a:lstStyle/>
          <a:p>
            <a:fld id="{4504D72C-37B7-412D-8FB6-CD52597D153E}" type="slidenum">
              <a:t>12</a:t>
            </a:fld>
            <a:endParaRPr lang="en-US"/>
          </a:p>
        </p:txBody>
      </p:sp>
    </p:spTree>
    <p:extLst>
      <p:ext uri="{BB962C8B-B14F-4D97-AF65-F5344CB8AC3E}">
        <p14:creationId xmlns:p14="http://schemas.microsoft.com/office/powerpoint/2010/main" val="2303349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technology stack supporting this infrastructure is designed with humans at the center. Open-source software ensures transparency and adaptability, allowing communities to customize tools to their specific needs. Peer-to-peer networks facilitate decentralized communication and data sharing, reducing reliance on centralized servers. Privacy-first architecture protects user data and reinforces trust. Human moderation and oversight replace automated systems, ensuring that content and interactions are guided by ethical standards and community norms. This human-centric approach to technology prioritizes empowerment, security, and inclusivity, laying the groundwork for a truly sovereign digital ecosystem.</a:t>
            </a:r>
          </a:p>
        </p:txBody>
      </p:sp>
      <p:sp>
        <p:nvSpPr>
          <p:cNvPr id="4" name="Slide Number Placeholder 3"/>
          <p:cNvSpPr>
            <a:spLocks noGrp="1"/>
          </p:cNvSpPr>
          <p:nvPr>
            <p:ph type="sldNum" sz="quarter" idx="5"/>
          </p:nvPr>
        </p:nvSpPr>
        <p:spPr/>
        <p:txBody>
          <a:bodyPr/>
          <a:lstStyle/>
          <a:p>
            <a:fld id="{4504D72C-37B7-412D-8FB6-CD52597D153E}" type="slidenum">
              <a:t>13</a:t>
            </a:fld>
            <a:endParaRPr lang="en-US"/>
          </a:p>
        </p:txBody>
      </p:sp>
    </p:spTree>
    <p:extLst>
      <p:ext uri="{BB962C8B-B14F-4D97-AF65-F5344CB8AC3E}">
        <p14:creationId xmlns:p14="http://schemas.microsoft.com/office/powerpoint/2010/main" val="4257671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Empowerment Through Ownership</a:t>
            </a:r>
          </a:p>
        </p:txBody>
      </p:sp>
      <p:sp>
        <p:nvSpPr>
          <p:cNvPr id="4" name="Slide Number Placeholder 3"/>
          <p:cNvSpPr>
            <a:spLocks noGrp="1"/>
          </p:cNvSpPr>
          <p:nvPr>
            <p:ph type="sldNum" sz="quarter" idx="5"/>
          </p:nvPr>
        </p:nvSpPr>
        <p:spPr/>
        <p:txBody>
          <a:bodyPr/>
          <a:lstStyle/>
          <a:p>
            <a:fld id="{4504D72C-37B7-412D-8FB6-CD52597D153E}" type="slidenum">
              <a:t>14</a:t>
            </a:fld>
            <a:endParaRPr lang="en-US"/>
          </a:p>
        </p:txBody>
      </p:sp>
    </p:spTree>
    <p:extLst>
      <p:ext uri="{BB962C8B-B14F-4D97-AF65-F5344CB8AC3E}">
        <p14:creationId xmlns:p14="http://schemas.microsoft.com/office/powerpoint/2010/main" val="1934442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Ownership is a powerful tool for empowerment, and this infrastructure is designed to give citizens control over their digital lives. By managing their own platforms and services, communities can make decisions that reflect their values and priorities. This autonomy fosters stronger community bonds, as individuals work together to build and maintain shared resources. It also protects citizens from exploitation by external entities, ensuring that their data and interactions remain private and secure. Ultimately, this framework provides a foundation for collective action, enabling communities to address challenges and pursue opportunities with confidence and unity.</a:t>
            </a:r>
          </a:p>
        </p:txBody>
      </p:sp>
      <p:sp>
        <p:nvSpPr>
          <p:cNvPr id="4" name="Slide Number Placeholder 3"/>
          <p:cNvSpPr>
            <a:spLocks noGrp="1"/>
          </p:cNvSpPr>
          <p:nvPr>
            <p:ph type="sldNum" sz="quarter" idx="5"/>
          </p:nvPr>
        </p:nvSpPr>
        <p:spPr/>
        <p:txBody>
          <a:bodyPr/>
          <a:lstStyle/>
          <a:p>
            <a:fld id="{4504D72C-37B7-412D-8FB6-CD52597D153E}" type="slidenum">
              <a:t>15</a:t>
            </a:fld>
            <a:endParaRPr lang="en-US"/>
          </a:p>
        </p:txBody>
      </p:sp>
    </p:spTree>
    <p:extLst>
      <p:ext uri="{BB962C8B-B14F-4D97-AF65-F5344CB8AC3E}">
        <p14:creationId xmlns:p14="http://schemas.microsoft.com/office/powerpoint/2010/main" val="4084794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Join the Movement</a:t>
            </a:r>
          </a:p>
        </p:txBody>
      </p:sp>
      <p:sp>
        <p:nvSpPr>
          <p:cNvPr id="4" name="Slide Number Placeholder 3"/>
          <p:cNvSpPr>
            <a:spLocks noGrp="1"/>
          </p:cNvSpPr>
          <p:nvPr>
            <p:ph type="sldNum" sz="quarter" idx="5"/>
          </p:nvPr>
        </p:nvSpPr>
        <p:spPr/>
        <p:txBody>
          <a:bodyPr/>
          <a:lstStyle/>
          <a:p>
            <a:fld id="{4504D72C-37B7-412D-8FB6-CD52597D153E}" type="slidenum">
              <a:t>16</a:t>
            </a:fld>
            <a:endParaRPr lang="en-US"/>
          </a:p>
        </p:txBody>
      </p:sp>
    </p:spTree>
    <p:extLst>
      <p:ext uri="{BB962C8B-B14F-4D97-AF65-F5344CB8AC3E}">
        <p14:creationId xmlns:p14="http://schemas.microsoft.com/office/powerpoint/2010/main" val="217854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Building a trustworthy, human-centered social infrastructure requires collective effort and active participation. Citizens are invited to help shape the framework by contributing their skills, ideas, and perspectives. Participation in local governance ensures that decisions are made democratically and reflect the community’s needs. By joining this movement, individuals can play a vital role in creating systems that prioritize human values and digital sovereignty. Together, we can build trust, foster resilience, and create a future where communities thrive through collaboration and shared ownership.</a:t>
            </a:r>
          </a:p>
        </p:txBody>
      </p:sp>
      <p:sp>
        <p:nvSpPr>
          <p:cNvPr id="4" name="Slide Number Placeholder 3"/>
          <p:cNvSpPr>
            <a:spLocks noGrp="1"/>
          </p:cNvSpPr>
          <p:nvPr>
            <p:ph type="sldNum" sz="quarter" idx="5"/>
          </p:nvPr>
        </p:nvSpPr>
        <p:spPr/>
        <p:txBody>
          <a:bodyPr/>
          <a:lstStyle/>
          <a:p>
            <a:fld id="{4504D72C-37B7-412D-8FB6-CD52597D153E}" type="slidenum">
              <a:t>17</a:t>
            </a:fld>
            <a:endParaRPr lang="en-US"/>
          </a:p>
        </p:txBody>
      </p:sp>
    </p:spTree>
    <p:extLst>
      <p:ext uri="{BB962C8B-B14F-4D97-AF65-F5344CB8AC3E}">
        <p14:creationId xmlns:p14="http://schemas.microsoft.com/office/powerpoint/2010/main" val="3375300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Q&amp;A / Discussion</a:t>
            </a:r>
          </a:p>
        </p:txBody>
      </p:sp>
      <p:sp>
        <p:nvSpPr>
          <p:cNvPr id="4" name="Slide Number Placeholder 3"/>
          <p:cNvSpPr>
            <a:spLocks noGrp="1"/>
          </p:cNvSpPr>
          <p:nvPr>
            <p:ph type="sldNum" sz="quarter" idx="5"/>
          </p:nvPr>
        </p:nvSpPr>
        <p:spPr/>
        <p:txBody>
          <a:bodyPr/>
          <a:lstStyle/>
          <a:p>
            <a:fld id="{4504D72C-37B7-412D-8FB6-CD52597D153E}" type="slidenum">
              <a:t>18</a:t>
            </a:fld>
            <a:endParaRPr lang="en-US"/>
          </a:p>
        </p:txBody>
      </p:sp>
    </p:spTree>
    <p:extLst>
      <p:ext uri="{BB962C8B-B14F-4D97-AF65-F5344CB8AC3E}">
        <p14:creationId xmlns:p14="http://schemas.microsoft.com/office/powerpoint/2010/main" val="685124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This final section invites feedback, questions, and ideas for collaboration. Engaging in open dialogue is essential for refining the vision and ensuring that the infrastructure meets the diverse needs of communities. Participants are encouraged to share their experiences, raise concerns, and propose solutions. This collaborative approach fosters mutual understanding and strengthens the foundation of trust and transparency. By working together, we can co-create a digitally sovereign future that empowers citizens and supports sustainable, human-centered development.</a:t>
            </a:r>
          </a:p>
        </p:txBody>
      </p:sp>
      <p:sp>
        <p:nvSpPr>
          <p:cNvPr id="4" name="Slide Number Placeholder 3"/>
          <p:cNvSpPr>
            <a:spLocks noGrp="1"/>
          </p:cNvSpPr>
          <p:nvPr>
            <p:ph type="sldNum" sz="quarter" idx="5"/>
          </p:nvPr>
        </p:nvSpPr>
        <p:spPr/>
        <p:txBody>
          <a:bodyPr/>
          <a:lstStyle/>
          <a:p>
            <a:fld id="{4504D72C-37B7-412D-8FB6-CD52597D153E}" type="slidenum">
              <a:t>19</a:t>
            </a:fld>
            <a:endParaRPr lang="en-US"/>
          </a:p>
        </p:txBody>
      </p:sp>
    </p:spTree>
    <p:extLst>
      <p:ext uri="{BB962C8B-B14F-4D97-AF65-F5344CB8AC3E}">
        <p14:creationId xmlns:p14="http://schemas.microsoft.com/office/powerpoint/2010/main" val="1254179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Empowering Citizens Through Digital Sovereignty</a:t>
            </a:r>
          </a:p>
        </p:txBody>
      </p:sp>
      <p:sp>
        <p:nvSpPr>
          <p:cNvPr id="4" name="Slide Number Placeholder 3"/>
          <p:cNvSpPr>
            <a:spLocks noGrp="1"/>
          </p:cNvSpPr>
          <p:nvPr>
            <p:ph type="sldNum" sz="quarter" idx="5"/>
          </p:nvPr>
        </p:nvSpPr>
        <p:spPr/>
        <p:txBody>
          <a:bodyPr/>
          <a:lstStyle/>
          <a:p>
            <a:fld id="{4504D72C-37B7-412D-8FB6-CD52597D153E}" type="slidenum">
              <a:t>2</a:t>
            </a:fld>
            <a:endParaRPr lang="en-US"/>
          </a:p>
        </p:txBody>
      </p:sp>
    </p:spTree>
    <p:extLst>
      <p:ext uri="{BB962C8B-B14F-4D97-AF65-F5344CB8AC3E}">
        <p14:creationId xmlns:p14="http://schemas.microsoft.com/office/powerpoint/2010/main" val="132037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concept of digital sovereignty emphasizes the importance of local control over digital infrastructure and data. In today's interconnected world, citizens often rely on centralized platforms that prioritize profit over people, leading to a loss of autonomy and trust. This presentation introduces a vision for a trustworthy, human-centered social infrastructure that empowers communities to reclaim control. By focusing on digital sovereignty, we aim to build systems that are transparent, accountable, and governed by the people they serve. This initiative is not just about technology—it’s about restoring agency, fostering trust, and creating resilient communities that can thrive in the digital age.</a:t>
            </a:r>
          </a:p>
        </p:txBody>
      </p:sp>
      <p:sp>
        <p:nvSpPr>
          <p:cNvPr id="4" name="Slide Number Placeholder 3"/>
          <p:cNvSpPr>
            <a:spLocks noGrp="1"/>
          </p:cNvSpPr>
          <p:nvPr>
            <p:ph type="sldNum" sz="quarter" idx="5"/>
          </p:nvPr>
        </p:nvSpPr>
        <p:spPr/>
        <p:txBody>
          <a:bodyPr/>
          <a:lstStyle/>
          <a:p>
            <a:fld id="{4504D72C-37B7-412D-8FB6-CD52597D153E}" type="slidenum">
              <a:t>3</a:t>
            </a:fld>
            <a:endParaRPr lang="en-US"/>
          </a:p>
        </p:txBody>
      </p:sp>
    </p:spTree>
    <p:extLst>
      <p:ext uri="{BB962C8B-B14F-4D97-AF65-F5344CB8AC3E}">
        <p14:creationId xmlns:p14="http://schemas.microsoft.com/office/powerpoint/2010/main" val="320305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Our Current Systems Are Failing Citizens</a:t>
            </a:r>
          </a:p>
        </p:txBody>
      </p:sp>
      <p:sp>
        <p:nvSpPr>
          <p:cNvPr id="4" name="Slide Number Placeholder 3"/>
          <p:cNvSpPr>
            <a:spLocks noGrp="1"/>
          </p:cNvSpPr>
          <p:nvPr>
            <p:ph type="sldNum" sz="quarter" idx="5"/>
          </p:nvPr>
        </p:nvSpPr>
        <p:spPr/>
        <p:txBody>
          <a:bodyPr/>
          <a:lstStyle/>
          <a:p>
            <a:fld id="{4504D72C-37B7-412D-8FB6-CD52597D153E}" type="slidenum">
              <a:t>4</a:t>
            </a:fld>
            <a:endParaRPr lang="en-US"/>
          </a:p>
        </p:txBody>
      </p:sp>
    </p:spTree>
    <p:extLst>
      <p:ext uri="{BB962C8B-B14F-4D97-AF65-F5344CB8AC3E}">
        <p14:creationId xmlns:p14="http://schemas.microsoft.com/office/powerpoint/2010/main" val="3179862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Modern digital systems often fail to serve the interests of citizens due to centralized control and profit-driven motives. These platforms erode local autonomy by making decisions without community input, leading to a disconnect between services and actual needs. Additionally, the lack of ownership over essential digital services means that citizens are at the mercy of external entities, which can compromise privacy, security, and trust. The decline in institutional trust is a direct result of opaque governance and the absence of human accountability. Addressing these issues requires a fundamental shift towards systems that prioritize human values and community control.</a:t>
            </a:r>
          </a:p>
        </p:txBody>
      </p:sp>
      <p:sp>
        <p:nvSpPr>
          <p:cNvPr id="4" name="Slide Number Placeholder 3"/>
          <p:cNvSpPr>
            <a:spLocks noGrp="1"/>
          </p:cNvSpPr>
          <p:nvPr>
            <p:ph type="sldNum" sz="quarter" idx="5"/>
          </p:nvPr>
        </p:nvSpPr>
        <p:spPr/>
        <p:txBody>
          <a:bodyPr/>
          <a:lstStyle/>
          <a:p>
            <a:fld id="{4504D72C-37B7-412D-8FB6-CD52597D153E}" type="slidenum">
              <a:t>5</a:t>
            </a:fld>
            <a:endParaRPr lang="en-US"/>
          </a:p>
        </p:txBody>
      </p:sp>
    </p:spTree>
    <p:extLst>
      <p:ext uri="{BB962C8B-B14F-4D97-AF65-F5344CB8AC3E}">
        <p14:creationId xmlns:p14="http://schemas.microsoft.com/office/powerpoint/2010/main" val="78550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Human-Only, Trust-Based Social Infrastructure, Foundational Values</a:t>
            </a:r>
          </a:p>
        </p:txBody>
      </p:sp>
      <p:sp>
        <p:nvSpPr>
          <p:cNvPr id="4" name="Slide Number Placeholder 3"/>
          <p:cNvSpPr>
            <a:spLocks noGrp="1"/>
          </p:cNvSpPr>
          <p:nvPr>
            <p:ph type="sldNum" sz="quarter" idx="5"/>
          </p:nvPr>
        </p:nvSpPr>
        <p:spPr/>
        <p:txBody>
          <a:bodyPr/>
          <a:lstStyle/>
          <a:p>
            <a:fld id="{4504D72C-37B7-412D-8FB6-CD52597D153E}" type="slidenum">
              <a:t>6</a:t>
            </a:fld>
            <a:endParaRPr lang="en-US"/>
          </a:p>
        </p:txBody>
      </p:sp>
    </p:spTree>
    <p:extLst>
      <p:ext uri="{BB962C8B-B14F-4D97-AF65-F5344CB8AC3E}">
        <p14:creationId xmlns:p14="http://schemas.microsoft.com/office/powerpoint/2010/main" val="50000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envisioned social infrastructure is built exclusively by and for humans, eliminating automated decision-making in governance. This approach ensures that all processes are transparent and accountable, fostering trust within communities. Local control is a cornerstone of this vision, allowing citizens to manage and maintain the services they rely on. The infrastructure is designed to support essential applications such as communication, civic engagement, and resource sharing, all within a framework that respects human dignity and autonomy. By removing AI from governance roles, we reinforce the importance of human judgment and ethical responsibility in shaping our digital environments.</a:t>
            </a:r>
          </a:p>
        </p:txBody>
      </p:sp>
      <p:sp>
        <p:nvSpPr>
          <p:cNvPr id="4" name="Slide Number Placeholder 3"/>
          <p:cNvSpPr>
            <a:spLocks noGrp="1"/>
          </p:cNvSpPr>
          <p:nvPr>
            <p:ph type="sldNum" sz="quarter" idx="5"/>
          </p:nvPr>
        </p:nvSpPr>
        <p:spPr/>
        <p:txBody>
          <a:bodyPr/>
          <a:lstStyle/>
          <a:p>
            <a:fld id="{4504D72C-37B7-412D-8FB6-CD52597D153E}" type="slidenum">
              <a:t>7</a:t>
            </a:fld>
            <a:endParaRPr lang="en-US"/>
          </a:p>
        </p:txBody>
      </p:sp>
    </p:spTree>
    <p:extLst>
      <p:ext uri="{BB962C8B-B14F-4D97-AF65-F5344CB8AC3E}">
        <p14:creationId xmlns:p14="http://schemas.microsoft.com/office/powerpoint/2010/main" val="95421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foundation of this social infrastructure rests on four key values: digital sovereignty, trust, inclusivity, and resilience. Digital sovereignty ensures that communities have control over their digital tools and data, enabling self-determination. Trust is cultivated through human accountability and transparent processes, which are essential for meaningful engagement. Inclusivity guarantees that the infrastructure is accessible to all citizens, regardless of background or ability, promoting equity and participation. Resilience refers to the system’s ability to adapt and endure in the face of challenges, ensuring long-term sustainability. Together, these values create a robust framework for empowering communities in the digital age.</a:t>
            </a:r>
          </a:p>
        </p:txBody>
      </p:sp>
      <p:sp>
        <p:nvSpPr>
          <p:cNvPr id="4" name="Slide Number Placeholder 3"/>
          <p:cNvSpPr>
            <a:spLocks noGrp="1"/>
          </p:cNvSpPr>
          <p:nvPr>
            <p:ph type="sldNum" sz="quarter" idx="5"/>
          </p:nvPr>
        </p:nvSpPr>
        <p:spPr/>
        <p:txBody>
          <a:bodyPr/>
          <a:lstStyle/>
          <a:p>
            <a:fld id="{4504D72C-37B7-412D-8FB6-CD52597D153E}" type="slidenum">
              <a:t>8</a:t>
            </a:fld>
            <a:endParaRPr lang="en-US"/>
          </a:p>
        </p:txBody>
      </p:sp>
    </p:spTree>
    <p:extLst>
      <p:ext uri="{BB962C8B-B14F-4D97-AF65-F5344CB8AC3E}">
        <p14:creationId xmlns:p14="http://schemas.microsoft.com/office/powerpoint/2010/main" val="3721329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the Infrastructure Includes</a:t>
            </a:r>
          </a:p>
        </p:txBody>
      </p:sp>
      <p:sp>
        <p:nvSpPr>
          <p:cNvPr id="4" name="Slide Number Placeholder 3"/>
          <p:cNvSpPr>
            <a:spLocks noGrp="1"/>
          </p:cNvSpPr>
          <p:nvPr>
            <p:ph type="sldNum" sz="quarter" idx="5"/>
          </p:nvPr>
        </p:nvSpPr>
        <p:spPr/>
        <p:txBody>
          <a:bodyPr/>
          <a:lstStyle/>
          <a:p>
            <a:fld id="{4504D72C-37B7-412D-8FB6-CD52597D153E}" type="slidenum">
              <a:t>9</a:t>
            </a:fld>
            <a:endParaRPr lang="en-US"/>
          </a:p>
        </p:txBody>
      </p:sp>
    </p:spTree>
    <p:extLst>
      <p:ext uri="{BB962C8B-B14F-4D97-AF65-F5344CB8AC3E}">
        <p14:creationId xmlns:p14="http://schemas.microsoft.com/office/powerpoint/2010/main" val="4011043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A4B20A-718A-4149-B5D2-676E857EB828}" type="datetime1">
              <a:rPr lang="en-US" smtClean="0"/>
              <a:t>9/29/2025</a:t>
            </a:fld>
            <a:endParaRPr lang="en-US"/>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6" name="Slide Number Placeholder 5"/>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35594680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4B20A-718A-4149-B5D2-676E857EB828}" type="datetime1">
              <a:rPr lang="en-US" smtClean="0"/>
              <a:t>9/29/2025</a:t>
            </a:fld>
            <a:endParaRPr lang="en-US"/>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6" name="Slide Number Placeholder 5"/>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63079169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8A4B20A-718A-4149-B5D2-676E857EB828}" type="datetime1">
              <a:rPr lang="en-US" smtClean="0"/>
              <a:t>9/29/2025</a:t>
            </a:fld>
            <a:endParaRPr lang="en-US"/>
          </a:p>
        </p:txBody>
      </p:sp>
      <p:sp>
        <p:nvSpPr>
          <p:cNvPr id="5" name="Footer Placeholder 4"/>
          <p:cNvSpPr>
            <a:spLocks noGrp="1"/>
          </p:cNvSpPr>
          <p:nvPr>
            <p:ph type="ftr" sz="quarter" idx="11"/>
          </p:nvPr>
        </p:nvSpPr>
        <p:spPr>
          <a:xfrm>
            <a:off x="3776135" y="6422854"/>
            <a:ext cx="4279669" cy="365125"/>
          </a:xfrm>
        </p:spPr>
        <p:txBody>
          <a:bodyPr/>
          <a:lstStyle/>
          <a:p>
            <a:r>
              <a:rPr lang="en-US"/>
              <a:t>Footer Text</a:t>
            </a:r>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373521765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with Pictur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320039" y="1033272"/>
            <a:ext cx="5892073" cy="3895344"/>
          </a:xfrm>
        </p:spPr>
        <p:txBody>
          <a:bodyPr vert="horz" lIns="91440" tIns="45720" rIns="91440" bIns="45720" rtlCol="0" anchor="t">
            <a:normAutofit/>
          </a:bodyPr>
          <a:lstStyle>
            <a:lvl1pPr>
              <a:defRPr lang="en-US" sz="8000" dirty="0">
                <a:solidFill>
                  <a:schemeClr val="tx2"/>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320040" y="5733288"/>
            <a:ext cx="5892071" cy="795528"/>
          </a:xfrm>
        </p:spPr>
        <p:txBody>
          <a:bodyPr vert="horz" lIns="91440" tIns="45720" rIns="91440" bIns="45720" rtlCol="0" anchor="ctr">
            <a:normAutofit/>
          </a:bodyPr>
          <a:lstStyle>
            <a:lvl1pPr marL="0" indent="0">
              <a:buNone/>
              <a:defRPr lang="en-US" dirty="0">
                <a:solidFill>
                  <a:schemeClr val="tx2"/>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lvl1pPr>
              <a:defRPr>
                <a:solidFill>
                  <a:schemeClr val="tx2"/>
                </a:solidFill>
              </a:defRPr>
            </a:lvl1pPr>
          </a:lstStyle>
          <a:p>
            <a:r>
              <a:rPr lang="en-US" dirty="0"/>
              <a:t>Footer Text</a:t>
            </a:r>
          </a:p>
        </p:txBody>
      </p:sp>
      <p:sp>
        <p:nvSpPr>
          <p:cNvPr id="11" name="Picture Placeholder 10">
            <a:extLst>
              <a:ext uri="{FF2B5EF4-FFF2-40B4-BE49-F238E27FC236}">
                <a16:creationId xmlns:a16="http://schemas.microsoft.com/office/drawing/2014/main" id="{1F08B46D-341A-2502-FE91-2C5EF771037B}"/>
              </a:ext>
            </a:extLst>
          </p:cNvPr>
          <p:cNvSpPr>
            <a:spLocks noGrp="1"/>
          </p:cNvSpPr>
          <p:nvPr>
            <p:ph type="pic" sz="quarter" idx="13" hasCustomPrompt="1"/>
          </p:nvPr>
        </p:nvSpPr>
        <p:spPr>
          <a:xfrm>
            <a:off x="6931152" y="793817"/>
            <a:ext cx="5260848" cy="6064181"/>
          </a:xfrm>
          <a:blipFill>
            <a:blip r:embed="rId2">
              <a:alphaModFix amt="80000"/>
            </a:blip>
            <a:stretch>
              <a:fillRect/>
            </a:stretch>
          </a:blipFill>
        </p:spPr>
        <p:txBody>
          <a:bodyPr/>
          <a:lstStyle>
            <a:lvl1pPr marL="0" indent="0">
              <a:buNone/>
              <a:defRPr/>
            </a:lvl1pPr>
          </a:lstStyle>
          <a:p>
            <a:r>
              <a:rPr lang="en-US" dirty="0"/>
              <a:t> </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a:xfrm>
            <a:off x="6938587" y="207982"/>
            <a:ext cx="2662798" cy="413360"/>
          </a:xfrm>
        </p:spPr>
        <p:txBody>
          <a:bodyPr/>
          <a:lstStyle>
            <a:lvl1pPr>
              <a:defRPr>
                <a:solidFill>
                  <a:schemeClr val="tx2"/>
                </a:solidFill>
              </a:defRPr>
            </a:lvl1pPr>
          </a:lstStyle>
          <a:p>
            <a:fld id="{BBB8170F-0370-4A38-8BF3-83D69476AE62}" type="datetime1">
              <a:rPr lang="en-US" smtClean="0"/>
              <a:t>9/29/2025</a:t>
            </a:fld>
            <a:endParaRPr lang="en-US" dirty="0"/>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lvl1pPr>
              <a:defRPr>
                <a:solidFill>
                  <a:schemeClr val="tx2"/>
                </a:solidFill>
              </a:defRPr>
            </a:lvl1pPr>
          </a:lstStyle>
          <a:p>
            <a:fld id="{753D0FD4-819D-4187-8797-C35567B41C78}" type="slidenum">
              <a:rPr lang="en-US" smtClean="0"/>
              <a:t>‹#›</a:t>
            </a:fld>
            <a:endParaRPr lang="en-US"/>
          </a:p>
        </p:txBody>
      </p:sp>
    </p:spTree>
    <p:extLst>
      <p:ext uri="{BB962C8B-B14F-4D97-AF65-F5344CB8AC3E}">
        <p14:creationId xmlns:p14="http://schemas.microsoft.com/office/powerpoint/2010/main" val="328233220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Section Header">
    <p:bg>
      <p:bgPr>
        <a:solidFill>
          <a:srgbClr val="C8350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64008" y="1435608"/>
            <a:ext cx="11594592" cy="5559552"/>
          </a:xfrm>
        </p:spPr>
        <p:txBody>
          <a:bodyPr anchor="b">
            <a:normAutofit/>
          </a:bodyPr>
          <a:lstStyle>
            <a:lvl1pPr>
              <a:lnSpc>
                <a:spcPct val="67000"/>
              </a:lnSpc>
              <a:defRPr sz="14800">
                <a:solidFill>
                  <a:schemeClr val="tx2"/>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p:txBody>
          <a:bodyPr/>
          <a:lstStyle>
            <a:lvl1pPr>
              <a:defRPr>
                <a:solidFill>
                  <a:schemeClr val="tx2"/>
                </a:solidFill>
              </a:defRPr>
            </a:lvl1pPr>
          </a:lstStyle>
          <a:p>
            <a:r>
              <a:rPr lang="en-US" dirty="0"/>
              <a:t>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p:txBody>
          <a:bodyPr/>
          <a:lstStyle>
            <a:lvl1pPr>
              <a:defRPr>
                <a:solidFill>
                  <a:schemeClr val="tx2"/>
                </a:solidFill>
              </a:defRPr>
            </a:lvl1pPr>
          </a:lstStyle>
          <a:p>
            <a:fld id="{CE994A23-0EFF-404D-A2C5-6B54939039AD}" type="datetime1">
              <a:rPr lang="en-US" smtClean="0"/>
              <a:t>9/29/2025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p:txBody>
          <a:bodyPr/>
          <a:lstStyle>
            <a:lvl1pPr>
              <a:defRPr>
                <a:solidFill>
                  <a:schemeClr val="tx2"/>
                </a:solidFill>
              </a:defRPr>
            </a:lvl1pPr>
          </a:lstStyle>
          <a:p>
            <a:fld id="{753D0FD4-819D-4187-8797-C35567B41C78}" type="slidenum">
              <a:rPr lang="en-US" smtClean="0"/>
              <a:t>‹#›</a:t>
            </a:fld>
            <a:endParaRPr lang="en-US"/>
          </a:p>
        </p:txBody>
      </p:sp>
    </p:spTree>
    <p:extLst>
      <p:ext uri="{BB962C8B-B14F-4D97-AF65-F5344CB8AC3E}">
        <p14:creationId xmlns:p14="http://schemas.microsoft.com/office/powerpoint/2010/main" val="3388930290"/>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7670308" y="853949"/>
            <a:ext cx="4102574" cy="151607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0" name="Picture Placeholder 9">
            <a:extLst>
              <a:ext uri="{FF2B5EF4-FFF2-40B4-BE49-F238E27FC236}">
                <a16:creationId xmlns:a16="http://schemas.microsoft.com/office/drawing/2014/main" id="{8B20793B-4169-98D6-7E6E-52EB5096D05F}"/>
              </a:ext>
            </a:extLst>
          </p:cNvPr>
          <p:cNvSpPr>
            <a:spLocks noGrp="1"/>
          </p:cNvSpPr>
          <p:nvPr>
            <p:ph type="pic" sz="quarter" idx="13" hasCustomPrompt="1"/>
          </p:nvPr>
        </p:nvSpPr>
        <p:spPr>
          <a:xfrm>
            <a:off x="1" y="0"/>
            <a:ext cx="7285976" cy="6858000"/>
          </a:xfrm>
          <a:blipFill>
            <a:blip r:embed="rId2">
              <a:alphaModFix amt="8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7670308" y="213482"/>
            <a:ext cx="2129674" cy="411480"/>
          </a:xfrm>
        </p:spPr>
        <p:txBody>
          <a:bodyPr/>
          <a:lstStyle/>
          <a:p>
            <a:r>
              <a:rPr lang="en-US" dirty="0"/>
              <a:t>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9930367" y="210312"/>
            <a:ext cx="1216834" cy="411480"/>
          </a:xfrm>
        </p:spPr>
        <p:txBody>
          <a:bodyPr/>
          <a:lstStyle/>
          <a:p>
            <a:fld id="{3E021DF1-F92E-444A-9AEF-304BD60FF6DA}" type="datetime1">
              <a:rPr lang="en-US" smtClean="0"/>
              <a:t>9/29/2025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a:xfrm>
            <a:off x="11226453" y="210312"/>
            <a:ext cx="679998" cy="413360"/>
          </a:xfrm>
        </p:spPr>
        <p:txBody>
          <a:bodyPr/>
          <a:lstStyle/>
          <a:p>
            <a:fld id="{753D0FD4-819D-4187-8797-C35567B41C78}" type="slidenum">
              <a:rPr lang="en-US" smtClean="0"/>
              <a:t>‹#›</a:t>
            </a:fld>
            <a:endParaRPr lang="en-US"/>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670308" y="2578607"/>
            <a:ext cx="4102585"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72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20558" y="612648"/>
            <a:ext cx="7015483" cy="1033272"/>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Footer Placeholder 10">
            <a:extLst>
              <a:ext uri="{FF2B5EF4-FFF2-40B4-BE49-F238E27FC236}">
                <a16:creationId xmlns:a16="http://schemas.microsoft.com/office/drawing/2014/main" id="{BB59EF2B-7C7F-BA27-16C2-C56B21D3774C}"/>
              </a:ext>
            </a:extLst>
          </p:cNvPr>
          <p:cNvSpPr>
            <a:spLocks noGrp="1"/>
          </p:cNvSpPr>
          <p:nvPr>
            <p:ph type="ftr" sz="quarter" idx="15"/>
          </p:nvPr>
        </p:nvSpPr>
        <p:spPr/>
        <p:txBody>
          <a:bodyPr/>
          <a:lstStyle/>
          <a:p>
            <a:r>
              <a:rPr lang="en-US" dirty="0"/>
              <a:t>Footer Text</a:t>
            </a:r>
          </a:p>
        </p:txBody>
      </p:sp>
      <p:sp>
        <p:nvSpPr>
          <p:cNvPr id="9" name="Date Placeholder 8">
            <a:extLst>
              <a:ext uri="{FF2B5EF4-FFF2-40B4-BE49-F238E27FC236}">
                <a16:creationId xmlns:a16="http://schemas.microsoft.com/office/drawing/2014/main" id="{2A99D216-CE5A-6458-A23E-BE0E554AC3D1}"/>
              </a:ext>
            </a:extLst>
          </p:cNvPr>
          <p:cNvSpPr>
            <a:spLocks noGrp="1"/>
          </p:cNvSpPr>
          <p:nvPr>
            <p:ph type="dt" sz="half" idx="14"/>
          </p:nvPr>
        </p:nvSpPr>
        <p:spPr>
          <a:xfrm>
            <a:off x="5224951" y="207982"/>
            <a:ext cx="1682496" cy="413360"/>
          </a:xfrm>
        </p:spPr>
        <p:txBody>
          <a:bodyPr/>
          <a:lstStyle/>
          <a:p>
            <a:fld id="{28E8FF4C-7F6A-4962-9270-F797B8959287}" type="datetime1">
              <a:rPr lang="en-US" smtClean="0"/>
              <a:t>9/29/2025</a:t>
            </a:fld>
            <a:endParaRPr lang="en-US"/>
          </a:p>
        </p:txBody>
      </p:sp>
      <p:sp>
        <p:nvSpPr>
          <p:cNvPr id="12" name="Slide Number Placeholder 11">
            <a:extLst>
              <a:ext uri="{FF2B5EF4-FFF2-40B4-BE49-F238E27FC236}">
                <a16:creationId xmlns:a16="http://schemas.microsoft.com/office/drawing/2014/main" id="{3220FA64-3C9A-EBCF-5C28-E7DED40C97DC}"/>
              </a:ext>
            </a:extLst>
          </p:cNvPr>
          <p:cNvSpPr>
            <a:spLocks noGrp="1"/>
          </p:cNvSpPr>
          <p:nvPr>
            <p:ph type="sldNum" sz="quarter" idx="16"/>
          </p:nvPr>
        </p:nvSpPr>
        <p:spPr>
          <a:xfrm>
            <a:off x="6789594" y="207982"/>
            <a:ext cx="546447" cy="413360"/>
          </a:xfrm>
        </p:spPr>
        <p:txBody>
          <a:bodyPr/>
          <a:lstStyle/>
          <a:p>
            <a:fld id="{753D0FD4-819D-4187-8797-C35567B41C78}" type="slidenum">
              <a:rPr lang="en-US" smtClean="0"/>
              <a:t>‹#›</a:t>
            </a:fld>
            <a:endParaRPr lang="en-US"/>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317773" y="1746504"/>
            <a:ext cx="7018271" cy="4806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8B20793B-4169-98D6-7E6E-52EB5096D05F}"/>
              </a:ext>
            </a:extLst>
          </p:cNvPr>
          <p:cNvSpPr>
            <a:spLocks noGrp="1"/>
          </p:cNvSpPr>
          <p:nvPr>
            <p:ph type="pic" sz="quarter" idx="13" hasCustomPrompt="1"/>
          </p:nvPr>
        </p:nvSpPr>
        <p:spPr>
          <a:xfrm>
            <a:off x="7773592" y="0"/>
            <a:ext cx="4417215" cy="6858000"/>
          </a:xfrm>
          <a:blipFill>
            <a:blip r:embed="rId2">
              <a:alphaModFix amt="8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52962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20557" y="762002"/>
            <a:ext cx="5294939" cy="1555895"/>
          </a:xfrm>
        </p:spPr>
        <p:txBody>
          <a:bodyPr vert="horz" lIns="91440" tIns="45720" rIns="91440" bIns="45720" rtlCol="0" anchor="t">
            <a:normAutofit/>
          </a:bodyPr>
          <a:lstStyle>
            <a:lvl1pPr>
              <a:defRPr lang="en-US" sz="6000" dirty="0"/>
            </a:lvl1pPr>
          </a:lstStyle>
          <a:p>
            <a:pPr lvl="0"/>
            <a:r>
              <a:rPr lang="en-US"/>
              <a:t>Click to edit Master title style</a:t>
            </a:r>
            <a:endParaRPr lang="en-US" dirty="0"/>
          </a:p>
        </p:txBody>
      </p:sp>
      <p:sp>
        <p:nvSpPr>
          <p:cNvPr id="9" name="Footer Placeholder 8">
            <a:extLst>
              <a:ext uri="{FF2B5EF4-FFF2-40B4-BE49-F238E27FC236}">
                <a16:creationId xmlns:a16="http://schemas.microsoft.com/office/drawing/2014/main" id="{70F70C4A-BA92-6BFC-3B1F-307DC253CC2B}"/>
              </a:ext>
            </a:extLst>
          </p:cNvPr>
          <p:cNvSpPr>
            <a:spLocks noGrp="1"/>
          </p:cNvSpPr>
          <p:nvPr>
            <p:ph type="ftr" sz="quarter" idx="15"/>
          </p:nvPr>
        </p:nvSpPr>
        <p:spPr/>
        <p:txBody>
          <a:bodyPr/>
          <a:lstStyle/>
          <a:p>
            <a:r>
              <a:rPr lang="en-US" dirty="0"/>
              <a:t>Footer Text</a:t>
            </a:r>
          </a:p>
        </p:txBody>
      </p:sp>
      <p:sp>
        <p:nvSpPr>
          <p:cNvPr id="8" name="Date Placeholder 7">
            <a:extLst>
              <a:ext uri="{FF2B5EF4-FFF2-40B4-BE49-F238E27FC236}">
                <a16:creationId xmlns:a16="http://schemas.microsoft.com/office/drawing/2014/main" id="{E2862A36-3103-C394-ACDE-9712D22EC1E9}"/>
              </a:ext>
            </a:extLst>
          </p:cNvPr>
          <p:cNvSpPr>
            <a:spLocks noGrp="1"/>
          </p:cNvSpPr>
          <p:nvPr>
            <p:ph type="dt" sz="half" idx="14"/>
          </p:nvPr>
        </p:nvSpPr>
        <p:spPr>
          <a:xfrm>
            <a:off x="6340642" y="207982"/>
            <a:ext cx="1921315" cy="413360"/>
          </a:xfrm>
        </p:spPr>
        <p:txBody>
          <a:bodyPr/>
          <a:lstStyle/>
          <a:p>
            <a:fld id="{025BF5DA-9B72-4C47-B5EF-1EED5B08EE79}" type="datetime1">
              <a:rPr lang="en-US" smtClean="0"/>
              <a:t>9/29/2025</a:t>
            </a:fld>
            <a:endParaRPr lang="en-US"/>
          </a:p>
        </p:txBody>
      </p:sp>
      <p:sp>
        <p:nvSpPr>
          <p:cNvPr id="11" name="Slide Number Placeholder 10">
            <a:extLst>
              <a:ext uri="{FF2B5EF4-FFF2-40B4-BE49-F238E27FC236}">
                <a16:creationId xmlns:a16="http://schemas.microsoft.com/office/drawing/2014/main" id="{E054C547-CF4F-67F9-FBC5-A0BE282578D6}"/>
              </a:ext>
            </a:extLst>
          </p:cNvPr>
          <p:cNvSpPr>
            <a:spLocks noGrp="1"/>
          </p:cNvSpPr>
          <p:nvPr>
            <p:ph type="sldNum" sz="quarter" idx="16"/>
          </p:nvPr>
        </p:nvSpPr>
        <p:spPr/>
        <p:txBody>
          <a:bodyPr/>
          <a:lstStyle/>
          <a:p>
            <a:fld id="{753D0FD4-819D-4187-8797-C35567B41C78}" type="slidenum">
              <a:rPr lang="en-US" smtClean="0"/>
              <a:t>‹#›</a:t>
            </a:fld>
            <a:endParaRPr lang="en-US"/>
          </a:p>
        </p:txBody>
      </p:sp>
      <p:sp>
        <p:nvSpPr>
          <p:cNvPr id="10" name="Picture Placeholder 9">
            <a:extLst>
              <a:ext uri="{FF2B5EF4-FFF2-40B4-BE49-F238E27FC236}">
                <a16:creationId xmlns:a16="http://schemas.microsoft.com/office/drawing/2014/main" id="{8B20793B-4169-98D6-7E6E-52EB5096D05F}"/>
              </a:ext>
            </a:extLst>
          </p:cNvPr>
          <p:cNvSpPr>
            <a:spLocks noGrp="1"/>
          </p:cNvSpPr>
          <p:nvPr>
            <p:ph type="pic" sz="quarter" idx="13" hasCustomPrompt="1"/>
          </p:nvPr>
        </p:nvSpPr>
        <p:spPr>
          <a:xfrm>
            <a:off x="0" y="2442689"/>
            <a:ext cx="5875421" cy="4422032"/>
          </a:xfrm>
          <a:blipFill>
            <a:blip r:embed="rId2">
              <a:alphaModFix amt="8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6340642" y="762000"/>
            <a:ext cx="5432239" cy="579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3157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750308" y="612648"/>
            <a:ext cx="7022592" cy="1033272"/>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0" name="Picture Placeholder 9">
            <a:extLst>
              <a:ext uri="{FF2B5EF4-FFF2-40B4-BE49-F238E27FC236}">
                <a16:creationId xmlns:a16="http://schemas.microsoft.com/office/drawing/2014/main" id="{8B20793B-4169-98D6-7E6E-52EB5096D05F}"/>
              </a:ext>
            </a:extLst>
          </p:cNvPr>
          <p:cNvSpPr>
            <a:spLocks noGrp="1"/>
          </p:cNvSpPr>
          <p:nvPr>
            <p:ph type="pic" sz="quarter" idx="13" hasCustomPrompt="1"/>
          </p:nvPr>
        </p:nvSpPr>
        <p:spPr>
          <a:xfrm>
            <a:off x="0" y="0"/>
            <a:ext cx="4342584" cy="6858000"/>
          </a:xfrm>
          <a:blipFill>
            <a:blip r:embed="rId2">
              <a:alphaModFix amt="80000"/>
            </a:blip>
            <a:stretch>
              <a:fillRect/>
            </a:stretch>
          </a:blipFill>
        </p:spPr>
        <p:txBody>
          <a:bodyPr/>
          <a:lstStyle>
            <a:lvl1pPr marL="0" indent="0">
              <a:buNone/>
              <a:defRPr/>
            </a:lvl1pPr>
          </a:lstStyle>
          <a:p>
            <a:r>
              <a:rPr lang="en-US" dirty="0"/>
              <a:t> </a:t>
            </a:r>
          </a:p>
        </p:txBody>
      </p:sp>
      <p:sp>
        <p:nvSpPr>
          <p:cNvPr id="9" name="Footer Placeholder 8">
            <a:extLst>
              <a:ext uri="{FF2B5EF4-FFF2-40B4-BE49-F238E27FC236}">
                <a16:creationId xmlns:a16="http://schemas.microsoft.com/office/drawing/2014/main" id="{CD81791C-036D-058C-0055-96793694D657}"/>
              </a:ext>
            </a:extLst>
          </p:cNvPr>
          <p:cNvSpPr>
            <a:spLocks noGrp="1"/>
          </p:cNvSpPr>
          <p:nvPr>
            <p:ph type="ftr" sz="quarter" idx="15"/>
          </p:nvPr>
        </p:nvSpPr>
        <p:spPr>
          <a:xfrm>
            <a:off x="4750307" y="210312"/>
            <a:ext cx="3531437" cy="413360"/>
          </a:xfrm>
        </p:spPr>
        <p:txBody>
          <a:bodyPr/>
          <a:lstStyle/>
          <a:p>
            <a:r>
              <a:rPr lang="en-US" dirty="0"/>
              <a:t>Footer Text</a:t>
            </a:r>
          </a:p>
        </p:txBody>
      </p:sp>
      <p:sp>
        <p:nvSpPr>
          <p:cNvPr id="7" name="Date Placeholder 6">
            <a:extLst>
              <a:ext uri="{FF2B5EF4-FFF2-40B4-BE49-F238E27FC236}">
                <a16:creationId xmlns:a16="http://schemas.microsoft.com/office/drawing/2014/main" id="{E2A8DE5B-9C41-DE5B-BF91-98510120DCFE}"/>
              </a:ext>
            </a:extLst>
          </p:cNvPr>
          <p:cNvSpPr>
            <a:spLocks noGrp="1"/>
          </p:cNvSpPr>
          <p:nvPr>
            <p:ph type="dt" sz="half" idx="14"/>
          </p:nvPr>
        </p:nvSpPr>
        <p:spPr>
          <a:xfrm>
            <a:off x="9582299" y="210312"/>
            <a:ext cx="1679642" cy="413360"/>
          </a:xfrm>
        </p:spPr>
        <p:txBody>
          <a:bodyPr/>
          <a:lstStyle/>
          <a:p>
            <a:fld id="{5824A7B9-17B9-4425-9158-739F678A55EB}" type="datetime1">
              <a:rPr lang="en-US" smtClean="0"/>
              <a:t>9/29/2025</a:t>
            </a:fld>
            <a:endParaRPr lang="en-US" dirty="0"/>
          </a:p>
        </p:txBody>
      </p:sp>
      <p:sp>
        <p:nvSpPr>
          <p:cNvPr id="11" name="Slide Number Placeholder 10">
            <a:extLst>
              <a:ext uri="{FF2B5EF4-FFF2-40B4-BE49-F238E27FC236}">
                <a16:creationId xmlns:a16="http://schemas.microsoft.com/office/drawing/2014/main" id="{0E0FD979-F905-C567-8E21-A3EDCE179803}"/>
              </a:ext>
            </a:extLst>
          </p:cNvPr>
          <p:cNvSpPr>
            <a:spLocks noGrp="1"/>
          </p:cNvSpPr>
          <p:nvPr>
            <p:ph type="sldNum" sz="quarter" idx="16"/>
          </p:nvPr>
        </p:nvSpPr>
        <p:spPr/>
        <p:txBody>
          <a:bodyPr/>
          <a:lstStyle/>
          <a:p>
            <a:fld id="{753D0FD4-819D-4187-8797-C35567B41C78}" type="slidenum">
              <a:rPr lang="en-US" smtClean="0"/>
              <a:t>‹#›</a:t>
            </a:fld>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750307" y="1746503"/>
            <a:ext cx="7022592" cy="4806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53338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 with Picture 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27874" y="5197449"/>
            <a:ext cx="4244126" cy="146304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317772" y="210312"/>
            <a:ext cx="2962656" cy="411480"/>
          </a:xfrm>
        </p:spPr>
        <p:txBody>
          <a:bodyPr/>
          <a:lstStyle/>
          <a:p>
            <a:r>
              <a:rPr lang="en-US" dirty="0"/>
              <a:t>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5358383" y="210312"/>
            <a:ext cx="1569350" cy="411480"/>
          </a:xfrm>
        </p:spPr>
        <p:txBody>
          <a:bodyPr/>
          <a:lstStyle/>
          <a:p>
            <a:fld id="{0E608933-3727-45F8-8E35-F46170696AC2}" type="datetime1">
              <a:rPr lang="en-US" smtClean="0"/>
              <a:t>9/29/2025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a:xfrm>
            <a:off x="11288870" y="210312"/>
            <a:ext cx="546447" cy="411480"/>
          </a:xfrm>
        </p:spPr>
        <p:txBody>
          <a:bodyPr/>
          <a:lstStyle/>
          <a:p>
            <a:fld id="{753D0FD4-819D-4187-8797-C35567B41C78}" type="slidenum">
              <a:rPr lang="en-US" smtClean="0"/>
              <a:t>‹#›</a:t>
            </a:fld>
            <a:endParaRPr lang="en-US"/>
          </a:p>
        </p:txBody>
      </p:sp>
      <p:sp>
        <p:nvSpPr>
          <p:cNvPr id="10" name="Picture Placeholder 9">
            <a:extLst>
              <a:ext uri="{FF2B5EF4-FFF2-40B4-BE49-F238E27FC236}">
                <a16:creationId xmlns:a16="http://schemas.microsoft.com/office/drawing/2014/main" id="{8B20793B-4169-98D6-7E6E-52EB5096D05F}"/>
              </a:ext>
            </a:extLst>
          </p:cNvPr>
          <p:cNvSpPr>
            <a:spLocks noGrp="1"/>
          </p:cNvSpPr>
          <p:nvPr>
            <p:ph type="pic" sz="quarter" idx="13" hasCustomPrompt="1"/>
          </p:nvPr>
        </p:nvSpPr>
        <p:spPr>
          <a:xfrm>
            <a:off x="0" y="794335"/>
            <a:ext cx="4921917" cy="4047478"/>
          </a:xfrm>
          <a:blipFill>
            <a:blip r:embed="rId2">
              <a:alphaModFix amt="8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358384" y="1152144"/>
            <a:ext cx="6382512" cy="5340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3280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A4B20A-718A-4149-B5D2-676E857EB828}" type="datetime1">
              <a:rPr lang="en-US" smtClean="0"/>
              <a:t>9/29/2025</a:t>
            </a:fld>
            <a:endParaRPr lang="en-US"/>
          </a:p>
        </p:txBody>
      </p:sp>
      <p:sp>
        <p:nvSpPr>
          <p:cNvPr id="5" name="Footer Placeholder 4"/>
          <p:cNvSpPr>
            <a:spLocks noGrp="1"/>
          </p:cNvSpPr>
          <p:nvPr>
            <p:ph type="ftr" sz="quarter" idx="11"/>
          </p:nvPr>
        </p:nvSpPr>
        <p:spPr/>
        <p:txBody>
          <a:bodyPr/>
          <a:lstStyle/>
          <a:p>
            <a:r>
              <a:rPr lang="en-US"/>
              <a:t>Footer Text</a:t>
            </a:r>
            <a:endParaRPr lang="en-US" dirty="0"/>
          </a:p>
        </p:txBody>
      </p:sp>
      <p:sp>
        <p:nvSpPr>
          <p:cNvPr id="6" name="Slide Number Placeholder 5"/>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88062804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8A4B20A-718A-4149-B5D2-676E857EB828}" type="datetime1">
              <a:rPr lang="en-US" smtClean="0"/>
              <a:t>9/29/2025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Footer Text</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753D0FD4-819D-4187-8797-C35567B41C78}" type="slidenum">
              <a:rPr lang="en-US" smtClean="0"/>
              <a:t>‹#›</a:t>
            </a:fld>
            <a:endParaRPr lang="en-US"/>
          </a:p>
        </p:txBody>
      </p:sp>
    </p:spTree>
    <p:extLst>
      <p:ext uri="{BB962C8B-B14F-4D97-AF65-F5344CB8AC3E}">
        <p14:creationId xmlns:p14="http://schemas.microsoft.com/office/powerpoint/2010/main" val="998619668"/>
      </p:ext>
    </p:extLst>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AD527F-9C49-4481-A18C-80BA2EA99E79}" type="datetime1">
              <a:rPr lang="en-US" smtClean="0"/>
              <a:t>9/29/2025</a:t>
            </a:fld>
            <a:endParaRPr lang="en-US"/>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7" name="Slide Number Placeholder 6"/>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233721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8039EB-95FD-42A0-BF06-87A9D15142C9}" type="datetime1">
              <a:rPr lang="en-US" smtClean="0"/>
              <a:t>9/29/2025</a:t>
            </a:fld>
            <a:endParaRPr lang="en-US"/>
          </a:p>
        </p:txBody>
      </p:sp>
      <p:sp>
        <p:nvSpPr>
          <p:cNvPr id="8" name="Footer Placeholder 7"/>
          <p:cNvSpPr>
            <a:spLocks noGrp="1"/>
          </p:cNvSpPr>
          <p:nvPr>
            <p:ph type="ftr" sz="quarter" idx="11"/>
          </p:nvPr>
        </p:nvSpPr>
        <p:spPr/>
        <p:txBody>
          <a:bodyPr/>
          <a:lstStyle/>
          <a:p>
            <a:r>
              <a:rPr lang="en-US"/>
              <a:t>Footer Text</a:t>
            </a:r>
            <a:endParaRPr lang="en-US" dirty="0"/>
          </a:p>
        </p:txBody>
      </p:sp>
      <p:sp>
        <p:nvSpPr>
          <p:cNvPr id="9" name="Slide Number Placeholder 8"/>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393316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19701D-AA71-4F6F-B74A-236E07E9ABE4}" type="datetime1">
              <a:rPr lang="en-US" smtClean="0"/>
              <a:t>9/29/2025</a:t>
            </a:fld>
            <a:endParaRPr lang="en-US"/>
          </a:p>
        </p:txBody>
      </p:sp>
      <p:sp>
        <p:nvSpPr>
          <p:cNvPr id="4" name="Footer Placeholder 3"/>
          <p:cNvSpPr>
            <a:spLocks noGrp="1"/>
          </p:cNvSpPr>
          <p:nvPr>
            <p:ph type="ftr" sz="quarter" idx="11"/>
          </p:nvPr>
        </p:nvSpPr>
        <p:spPr/>
        <p:txBody>
          <a:bodyPr/>
          <a:lstStyle/>
          <a:p>
            <a:r>
              <a:rPr lang="en-US"/>
              <a:t>Footer Text</a:t>
            </a:r>
            <a:endParaRPr lang="en-US" dirty="0"/>
          </a:p>
        </p:txBody>
      </p:sp>
      <p:sp>
        <p:nvSpPr>
          <p:cNvPr id="5" name="Slide Number Placeholder 4"/>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50002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A4B20A-718A-4149-B5D2-676E857EB828}" type="datetime1">
              <a:rPr lang="en-US" smtClean="0"/>
              <a:t>9/29/2025</a:t>
            </a:fld>
            <a:endParaRPr lang="en-US"/>
          </a:p>
        </p:txBody>
      </p:sp>
      <p:sp>
        <p:nvSpPr>
          <p:cNvPr id="3" name="Footer Placeholder 2"/>
          <p:cNvSpPr>
            <a:spLocks noGrp="1"/>
          </p:cNvSpPr>
          <p:nvPr>
            <p:ph type="ftr" sz="quarter" idx="11"/>
          </p:nvPr>
        </p:nvSpPr>
        <p:spPr/>
        <p:txBody>
          <a:bodyPr/>
          <a:lstStyle/>
          <a:p>
            <a:r>
              <a:rPr lang="en-US"/>
              <a:t>Footer Text</a:t>
            </a:r>
            <a:endParaRPr lang="en-US" dirty="0"/>
          </a:p>
        </p:txBody>
      </p:sp>
      <p:sp>
        <p:nvSpPr>
          <p:cNvPr id="4" name="Slide Number Placeholder 3"/>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261137561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0E5DF-8560-4E07-A403-19861023D638}" type="datetime1">
              <a:rPr lang="en-US" smtClean="0"/>
              <a:t>9/29/2025</a:t>
            </a:fld>
            <a:endParaRPr lang="en-US"/>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7" name="Slide Number Placeholder 6"/>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419778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29972A-00A4-4626-8EEC-CE2966C6B0BF}" type="datetime1">
              <a:rPr lang="en-US" smtClean="0"/>
              <a:t>9/29/2025</a:t>
            </a:fld>
            <a:endParaRPr lang="en-US" dirty="0"/>
          </a:p>
        </p:txBody>
      </p:sp>
      <p:sp>
        <p:nvSpPr>
          <p:cNvPr id="6" name="Footer Placeholder 5"/>
          <p:cNvSpPr>
            <a:spLocks noGrp="1"/>
          </p:cNvSpPr>
          <p:nvPr>
            <p:ph type="ftr" sz="quarter" idx="11"/>
          </p:nvPr>
        </p:nvSpPr>
        <p:spPr/>
        <p:txBody>
          <a:bodyPr/>
          <a:lstStyle/>
          <a:p>
            <a:r>
              <a:rPr lang="en-US"/>
              <a:t>Footer Text</a:t>
            </a:r>
            <a:endParaRPr lang="en-US" dirty="0"/>
          </a:p>
        </p:txBody>
      </p:sp>
      <p:sp>
        <p:nvSpPr>
          <p:cNvPr id="7" name="Slide Number Placeholder 6"/>
          <p:cNvSpPr>
            <a:spLocks noGrp="1"/>
          </p:cNvSpPr>
          <p:nvPr>
            <p:ph type="sldNum" sz="quarter" idx="12"/>
          </p:nvPr>
        </p:nvSpPr>
        <p:spPr/>
        <p:txBody>
          <a:bodyPr/>
          <a:lstStyle/>
          <a:p>
            <a:fld id="{753D0FD4-819D-4187-8797-C35567B41C78}" type="slidenum">
              <a:rPr lang="en-US" smtClean="0"/>
              <a:t>‹#›</a:t>
            </a:fld>
            <a:endParaRPr lang="en-US"/>
          </a:p>
        </p:txBody>
      </p:sp>
    </p:spTree>
    <p:extLst>
      <p:ext uri="{BB962C8B-B14F-4D97-AF65-F5344CB8AC3E}">
        <p14:creationId xmlns:p14="http://schemas.microsoft.com/office/powerpoint/2010/main" val="130675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8A4B20A-718A-4149-B5D2-676E857EB828}" type="datetime1">
              <a:rPr lang="en-US" smtClean="0"/>
              <a:t>9/29/2025</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r>
              <a:rPr lang="en-US"/>
              <a:t>Footer Text</a:t>
            </a:r>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753D0FD4-819D-4187-8797-C35567B41C78}" type="slidenum">
              <a:rPr lang="en-US" smtClean="0"/>
              <a:t>‹#›</a:t>
            </a:fld>
            <a:endParaRPr lang="en-US"/>
          </a:p>
        </p:txBody>
      </p:sp>
    </p:spTree>
    <p:extLst>
      <p:ext uri="{BB962C8B-B14F-4D97-AF65-F5344CB8AC3E}">
        <p14:creationId xmlns:p14="http://schemas.microsoft.com/office/powerpoint/2010/main" val="3647248610"/>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84" r:id="rId18"/>
  </p:sldLayoutIdLst>
  <p:hf hdr="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2152-9706-A1BE-2497-6040C10696EC}"/>
              </a:ext>
            </a:extLst>
          </p:cNvPr>
          <p:cNvSpPr>
            <a:spLocks noGrp="1"/>
          </p:cNvSpPr>
          <p:nvPr>
            <p:ph type="ctrTitle"/>
          </p:nvPr>
        </p:nvSpPr>
        <p:spPr/>
        <p:txBody>
          <a:bodyPr anchor="t">
            <a:normAutofit fontScale="90000"/>
          </a:bodyPr>
          <a:lstStyle/>
          <a:p>
            <a:r>
              <a:rPr lang="en-US" sz="5600"/>
              <a:t>Building a Trustworthy, Human-Centered Social Infrastructure for Digitally Sovereign Communities</a:t>
            </a:r>
          </a:p>
        </p:txBody>
      </p:sp>
      <p:sp>
        <p:nvSpPr>
          <p:cNvPr id="3" name="Subtitle 2">
            <a:extLst>
              <a:ext uri="{FF2B5EF4-FFF2-40B4-BE49-F238E27FC236}">
                <a16:creationId xmlns:a16="http://schemas.microsoft.com/office/drawing/2014/main" id="{9ABF6E81-16F3-650D-D8C2-20109F63B683}"/>
              </a:ext>
            </a:extLst>
          </p:cNvPr>
          <p:cNvSpPr>
            <a:spLocks noGrp="1"/>
          </p:cNvSpPr>
          <p:nvPr>
            <p:ph type="subTitle" idx="1"/>
          </p:nvPr>
        </p:nvSpPr>
        <p:spPr/>
        <p:txBody>
          <a:bodyPr anchor="ctr">
            <a:normAutofit/>
          </a:bodyPr>
          <a:lstStyle/>
          <a:p>
            <a:r>
              <a:rPr lang="en-US"/>
              <a:t>Empowering communities through secure and human-focused digital systems</a:t>
            </a:r>
          </a:p>
        </p:txBody>
      </p:sp>
      <p:sp>
        <p:nvSpPr>
          <p:cNvPr id="4" name="Footer Placeholder 3">
            <a:extLst>
              <a:ext uri="{FF2B5EF4-FFF2-40B4-BE49-F238E27FC236}">
                <a16:creationId xmlns:a16="http://schemas.microsoft.com/office/drawing/2014/main" id="{6F3DB715-0A07-D3F0-3209-A9F1C5490B98}"/>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pic>
        <p:nvPicPr>
          <p:cNvPr id="8" name="Picture Placeholder 7" descr="Social connections">
            <a:extLst>
              <a:ext uri="{FF2B5EF4-FFF2-40B4-BE49-F238E27FC236}">
                <a16:creationId xmlns:a16="http://schemas.microsoft.com/office/drawing/2014/main" id="{E0B4C23A-8581-4B1E-B219-E095597BF7E1}"/>
              </a:ext>
            </a:extLst>
          </p:cNvPr>
          <p:cNvPicPr>
            <a:picLocks noGrp="1" noChangeAspect="1"/>
          </p:cNvPicPr>
          <p:nvPr>
            <p:ph type="pic" sz="quarter" idx="13"/>
          </p:nvPr>
        </p:nvPicPr>
        <p:blipFill>
          <a:blip r:embed="rId3"/>
          <a:srcRect l="17467" r="17467"/>
          <a:stretch>
            <a:fillRect/>
          </a:stretch>
        </p:blipFill>
        <p:spPr>
          <a:prstGeom prst="rect">
            <a:avLst/>
          </a:prstGeom>
          <a:noFill/>
        </p:spPr>
      </p:pic>
      <p:sp>
        <p:nvSpPr>
          <p:cNvPr id="6" name="Date Placeholder 5">
            <a:extLst>
              <a:ext uri="{FF2B5EF4-FFF2-40B4-BE49-F238E27FC236}">
                <a16:creationId xmlns:a16="http://schemas.microsoft.com/office/drawing/2014/main" id="{73D54979-F879-144F-1C38-56B811FF9707}"/>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D526F985-26FB-9923-4902-CF0A3251F8D2}"/>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1</a:t>
            </a:fld>
            <a:endParaRPr lang="en-US"/>
          </a:p>
        </p:txBody>
      </p:sp>
      <p:pic>
        <p:nvPicPr>
          <p:cNvPr id="14" name="Picture 13" descr="cb541ec3cf.png"/>
          <p:cNvPicPr>
            <a:picLocks noChangeAspect="1"/>
          </p:cNvPicPr>
          <p:nvPr/>
        </p:nvPicPr>
        <p:blipFill>
          <a:blip r:embed="rId4"/>
          <a:stretch>
            <a:fillRect/>
          </a:stretch>
        </p:blipFill>
        <p:spPr>
          <a:xfrm>
            <a:off x="274320" y="182880"/>
            <a:ext cx="914400" cy="914400"/>
          </a:xfrm>
          <a:prstGeom prst="rect">
            <a:avLst/>
          </a:prstGeom>
        </p:spPr>
      </p:pic>
      <p:pic>
        <p:nvPicPr>
          <p:cNvPr id="15" name="Picture 14"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161954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67800-6160-363C-98E5-14653D0060EC}"/>
              </a:ext>
            </a:extLst>
          </p:cNvPr>
          <p:cNvSpPr>
            <a:spLocks noGrp="1"/>
          </p:cNvSpPr>
          <p:nvPr>
            <p:ph type="title"/>
          </p:nvPr>
        </p:nvSpPr>
        <p:spPr/>
        <p:txBody>
          <a:bodyPr anchor="b">
            <a:normAutofit fontScale="90000"/>
          </a:bodyPr>
          <a:lstStyle/>
          <a:p>
            <a:r>
              <a:rPr lang="en-US"/>
              <a:t>What the Infrastructure Includes</a:t>
            </a:r>
          </a:p>
        </p:txBody>
      </p:sp>
      <p:pic>
        <p:nvPicPr>
          <p:cNvPr id="8" name="Content Placeholder 7" descr="Social media icons">
            <a:extLst>
              <a:ext uri="{FF2B5EF4-FFF2-40B4-BE49-F238E27FC236}">
                <a16:creationId xmlns:a16="http://schemas.microsoft.com/office/drawing/2014/main" id="{842F3E97-3A04-4046-808B-8043D1D61B8F}"/>
              </a:ext>
            </a:extLst>
          </p:cNvPr>
          <p:cNvPicPr>
            <a:picLocks noGrp="1" noChangeAspect="1"/>
          </p:cNvPicPr>
          <p:nvPr>
            <p:ph type="pic" sz="quarter" idx="13"/>
          </p:nvPr>
        </p:nvPicPr>
        <p:blipFill>
          <a:blip r:embed="rId3"/>
          <a:srcRect l="18345" r="18345"/>
          <a:stretch>
            <a:fillRect/>
          </a:stretch>
        </p:blipFill>
        <p:spPr>
          <a:prstGeom prst="rect">
            <a:avLst/>
          </a:prstGeom>
          <a:noFill/>
        </p:spPr>
      </p:pic>
      <p:sp>
        <p:nvSpPr>
          <p:cNvPr id="3" name="Footer Placeholder 2">
            <a:extLst>
              <a:ext uri="{FF2B5EF4-FFF2-40B4-BE49-F238E27FC236}">
                <a16:creationId xmlns:a16="http://schemas.microsoft.com/office/drawing/2014/main" id="{4E45DE3E-597F-DBEC-DE7D-9101F4945579}"/>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891ECF25-3B19-AF86-935A-CFE7187A81FD}"/>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EA03B0CC-0528-B8D5-C016-53F6F819B6BA}"/>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10</a:t>
            </a:fld>
            <a:endParaRPr lang="en-US"/>
          </a:p>
        </p:txBody>
      </p:sp>
      <p:sp>
        <p:nvSpPr>
          <p:cNvPr id="7" name="Content Placeholder 6">
            <a:extLst>
              <a:ext uri="{FF2B5EF4-FFF2-40B4-BE49-F238E27FC236}">
                <a16:creationId xmlns:a16="http://schemas.microsoft.com/office/drawing/2014/main" id="{3CBE7940-E408-D351-1920-056DB2700261}"/>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Communication Platforms</a:t>
            </a:r>
          </a:p>
          <a:p>
            <a:pPr marL="0" lvl="1" indent="0">
              <a:buFont typeface="Arial" panose="020B0604020202020204" pitchFamily="34" charset="0"/>
              <a:buNone/>
            </a:pPr>
            <a:r>
              <a:rPr lang="en-US" sz="1400"/>
              <a:t>Messaging apps and forums provide spaces for dialogue and collaboration within communities.</a:t>
            </a:r>
          </a:p>
          <a:p>
            <a:pPr marL="0" indent="0">
              <a:spcBef>
                <a:spcPts val="2500"/>
              </a:spcBef>
              <a:buFont typeface="Arial" panose="020B0604020202020204" pitchFamily="34" charset="0"/>
              <a:buNone/>
            </a:pPr>
            <a:r>
              <a:rPr lang="en-US" sz="1400" b="1"/>
              <a:t>Civic Participation Tools</a:t>
            </a:r>
          </a:p>
          <a:p>
            <a:pPr marL="0" lvl="1" indent="0">
              <a:buFont typeface="Arial" panose="020B0604020202020204" pitchFamily="34" charset="0"/>
              <a:buNone/>
            </a:pPr>
            <a:r>
              <a:rPr lang="en-US" sz="1400"/>
              <a:t>Voting systems, petitions, and virtual town halls enable active citizen involvement in governance.</a:t>
            </a:r>
          </a:p>
          <a:p>
            <a:pPr marL="0" indent="0">
              <a:spcBef>
                <a:spcPts val="2500"/>
              </a:spcBef>
              <a:buFont typeface="Arial" panose="020B0604020202020204" pitchFamily="34" charset="0"/>
              <a:buNone/>
            </a:pPr>
            <a:r>
              <a:rPr lang="en-US" sz="1400" b="1"/>
              <a:t>Resource Sharing Mechanisms</a:t>
            </a:r>
          </a:p>
          <a:p>
            <a:pPr marL="0" lvl="1" indent="0">
              <a:buFont typeface="Arial" panose="020B0604020202020204" pitchFamily="34" charset="0"/>
              <a:buNone/>
            </a:pPr>
            <a:r>
              <a:rPr lang="en-US" sz="1400"/>
              <a:t>Local marketplaces and mutual aid networks strengthen economic resilience and community bonds.</a:t>
            </a:r>
          </a:p>
          <a:p>
            <a:pPr marL="0" indent="0">
              <a:spcBef>
                <a:spcPts val="2500"/>
              </a:spcBef>
              <a:buFont typeface="Arial" panose="020B0604020202020204" pitchFamily="34" charset="0"/>
              <a:buNone/>
            </a:pPr>
            <a:r>
              <a:rPr lang="en-US" sz="1400" b="1"/>
              <a:t>Identity and Reputation Systems</a:t>
            </a:r>
          </a:p>
          <a:p>
            <a:pPr marL="0" lvl="1" indent="0">
              <a:buFont typeface="Arial" panose="020B0604020202020204" pitchFamily="34" charset="0"/>
              <a:buNone/>
            </a:pPr>
            <a:r>
              <a:rPr lang="en-US" sz="1400"/>
              <a:t>Human-verified identity systems build trust and accountability without relying on algorithms.</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2721118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DFD-3BA9-44A3-8F70-FEF6F21FC10B}"/>
              </a:ext>
            </a:extLst>
          </p:cNvPr>
          <p:cNvSpPr>
            <a:spLocks noGrp="1"/>
          </p:cNvSpPr>
          <p:nvPr>
            <p:ph type="title"/>
          </p:nvPr>
        </p:nvSpPr>
        <p:spPr/>
        <p:txBody>
          <a:bodyPr anchor="b">
            <a:normAutofit fontScale="90000"/>
          </a:bodyPr>
          <a:lstStyle/>
          <a:p>
            <a:r>
              <a:rPr lang="en-US"/>
              <a:t>Governance and Technology</a:t>
            </a:r>
          </a:p>
        </p:txBody>
      </p:sp>
      <p:sp>
        <p:nvSpPr>
          <p:cNvPr id="4" name="Footer Placeholder 3">
            <a:extLst>
              <a:ext uri="{FF2B5EF4-FFF2-40B4-BE49-F238E27FC236}">
                <a16:creationId xmlns:a16="http://schemas.microsoft.com/office/drawing/2014/main" id="{4D645F34-186D-D421-7908-D48F7AD614E5}"/>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E1306988-CBEE-5EC7-E5A5-EB9C2112F01A}"/>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56831E7B-3CCE-FB0D-A59F-A5037338F933}"/>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11</a:t>
            </a:fld>
            <a:endParaRPr lang="en-US"/>
          </a:p>
        </p:txBody>
      </p:sp>
      <p:pic>
        <p:nvPicPr>
          <p:cNvPr id="8" name="Picture 7" descr="cb541ec3cf.png"/>
          <p:cNvPicPr>
            <a:picLocks noChangeAspect="1"/>
          </p:cNvPicPr>
          <p:nvPr/>
        </p:nvPicPr>
        <p:blipFill>
          <a:blip r:embed="rId3"/>
          <a:stretch>
            <a:fillRect/>
          </a:stretch>
        </p:blipFill>
        <p:spPr>
          <a:xfrm>
            <a:off x="274320" y="182880"/>
            <a:ext cx="914400" cy="914400"/>
          </a:xfrm>
          <a:prstGeom prst="rect">
            <a:avLst/>
          </a:prstGeom>
        </p:spPr>
      </p:pic>
      <p:pic>
        <p:nvPicPr>
          <p:cNvPr id="9" name="Picture 8" descr="cb541ec3cf.png"/>
          <p:cNvPicPr>
            <a:picLocks noChangeAspect="1"/>
          </p:cNvPicPr>
          <p:nvPr/>
        </p:nvPicPr>
        <p:blipFill>
          <a:blip r:embed="rId3"/>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19442494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3ED7-B3BF-B28C-2349-77285A041002}"/>
              </a:ext>
            </a:extLst>
          </p:cNvPr>
          <p:cNvSpPr>
            <a:spLocks noGrp="1"/>
          </p:cNvSpPr>
          <p:nvPr>
            <p:ph type="title"/>
          </p:nvPr>
        </p:nvSpPr>
        <p:spPr/>
        <p:txBody>
          <a:bodyPr anchor="t">
            <a:normAutofit fontScale="90000"/>
          </a:bodyPr>
          <a:lstStyle/>
          <a:p>
            <a:r>
              <a:rPr lang="en-US"/>
              <a:t>Digitally Sovereign Control</a:t>
            </a:r>
          </a:p>
        </p:txBody>
      </p:sp>
      <p:sp>
        <p:nvSpPr>
          <p:cNvPr id="3" name="Footer Placeholder 2">
            <a:extLst>
              <a:ext uri="{FF2B5EF4-FFF2-40B4-BE49-F238E27FC236}">
                <a16:creationId xmlns:a16="http://schemas.microsoft.com/office/drawing/2014/main" id="{CD8DC587-D41E-137C-32ED-30DF52DE74E2}"/>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DDE1BDE4-0B74-E3B0-3D7C-62FCC298DFF7}"/>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DA9F657B-D8FB-4898-2C2B-41BA0B717BBB}"/>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12</a:t>
            </a:fld>
            <a:endParaRPr lang="en-US"/>
          </a:p>
        </p:txBody>
      </p:sp>
      <p:pic>
        <p:nvPicPr>
          <p:cNvPr id="8" name="Content Placeholder 7" descr="Shot of a group of young businesspeople sitting around a table and using their digital devices at work">
            <a:extLst>
              <a:ext uri="{FF2B5EF4-FFF2-40B4-BE49-F238E27FC236}">
                <a16:creationId xmlns:a16="http://schemas.microsoft.com/office/drawing/2014/main" id="{8715351E-ED07-4C95-880F-5B6D72DD4805}"/>
              </a:ext>
            </a:extLst>
          </p:cNvPr>
          <p:cNvPicPr>
            <a:picLocks noGrp="1" noChangeAspect="1"/>
          </p:cNvPicPr>
          <p:nvPr>
            <p:ph type="pic" sz="quarter" idx="13"/>
          </p:nvPr>
        </p:nvPicPr>
        <p:blipFill>
          <a:blip r:embed="rId3"/>
          <a:srcRect l="5682" r="5682"/>
          <a:stretch>
            <a:fillRect/>
          </a:stretch>
        </p:blipFill>
        <p:spPr>
          <a:prstGeom prst="rect">
            <a:avLst/>
          </a:prstGeom>
          <a:noFill/>
        </p:spPr>
      </p:pic>
      <p:sp>
        <p:nvSpPr>
          <p:cNvPr id="7" name="Content Placeholder 6">
            <a:extLst>
              <a:ext uri="{FF2B5EF4-FFF2-40B4-BE49-F238E27FC236}">
                <a16:creationId xmlns:a16="http://schemas.microsoft.com/office/drawing/2014/main" id="{2FE7DDF6-5B3D-4613-DD78-FE1F8A9575AE}"/>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Community-Led Governance</a:t>
            </a:r>
          </a:p>
          <a:p>
            <a:pPr marL="0" lvl="1" indent="0">
              <a:buFont typeface="Arial" panose="020B0604020202020204" pitchFamily="34" charset="0"/>
              <a:buNone/>
            </a:pPr>
            <a:r>
              <a:rPr lang="en-US" sz="1400"/>
              <a:t>Communities manage their own digital systems through transparent, participatory decision-making processes.</a:t>
            </a:r>
          </a:p>
          <a:p>
            <a:pPr marL="0" indent="0">
              <a:spcBef>
                <a:spcPts val="2500"/>
              </a:spcBef>
              <a:buFont typeface="Arial" panose="020B0604020202020204" pitchFamily="34" charset="0"/>
              <a:buNone/>
            </a:pPr>
            <a:r>
              <a:rPr lang="en-US" sz="1400" b="1"/>
              <a:t>Local Decision-Making Bodies</a:t>
            </a:r>
          </a:p>
          <a:p>
            <a:pPr marL="0" lvl="1" indent="0">
              <a:buFont typeface="Arial" panose="020B0604020202020204" pitchFamily="34" charset="0"/>
              <a:buNone/>
            </a:pPr>
            <a:r>
              <a:rPr lang="en-US" sz="1400"/>
              <a:t>Local councils or assemblies ensure policies reflect community values and needs effectively.</a:t>
            </a:r>
          </a:p>
          <a:p>
            <a:pPr marL="0" indent="0">
              <a:spcBef>
                <a:spcPts val="2500"/>
              </a:spcBef>
              <a:buFont typeface="Arial" panose="020B0604020202020204" pitchFamily="34" charset="0"/>
              <a:buNone/>
            </a:pPr>
            <a:r>
              <a:rPr lang="en-US" sz="1400" b="1"/>
              <a:t>Citizen Ownership and Responsibility</a:t>
            </a:r>
          </a:p>
          <a:p>
            <a:pPr marL="0" lvl="1" indent="0">
              <a:buFont typeface="Arial" panose="020B0604020202020204" pitchFamily="34" charset="0"/>
              <a:buNone/>
            </a:pPr>
            <a:r>
              <a:rPr lang="en-US" sz="1400"/>
              <a:t>Development and maintenance are citizen-led, fostering ownership and accountability in governance.</a:t>
            </a:r>
          </a:p>
          <a:p>
            <a:pPr marL="0" indent="0">
              <a:spcBef>
                <a:spcPts val="2500"/>
              </a:spcBef>
              <a:buFont typeface="Arial" panose="020B0604020202020204" pitchFamily="34" charset="0"/>
              <a:buNone/>
            </a:pPr>
            <a:r>
              <a:rPr lang="en-US" sz="1400" b="1"/>
              <a:t>Independence from External Influence</a:t>
            </a:r>
          </a:p>
          <a:p>
            <a:pPr marL="0" lvl="1" indent="0">
              <a:buFont typeface="Arial" panose="020B0604020202020204" pitchFamily="34" charset="0"/>
              <a:buNone/>
            </a:pPr>
            <a:r>
              <a:rPr lang="en-US" sz="1400"/>
              <a:t>No involvement from corporations or AI preserves the system’s integrity and sovereignty.</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2623296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5A64-3CC7-B7A6-1E42-3D2B88798FD2}"/>
              </a:ext>
            </a:extLst>
          </p:cNvPr>
          <p:cNvSpPr>
            <a:spLocks noGrp="1"/>
          </p:cNvSpPr>
          <p:nvPr>
            <p:ph type="title"/>
          </p:nvPr>
        </p:nvSpPr>
        <p:spPr/>
        <p:txBody>
          <a:bodyPr anchor="t">
            <a:normAutofit/>
          </a:bodyPr>
          <a:lstStyle/>
          <a:p>
            <a:r>
              <a:rPr lang="en-US"/>
              <a:t>Human-Centric Tech</a:t>
            </a:r>
          </a:p>
        </p:txBody>
      </p:sp>
      <p:sp>
        <p:nvSpPr>
          <p:cNvPr id="3" name="Footer Placeholder 2">
            <a:extLst>
              <a:ext uri="{FF2B5EF4-FFF2-40B4-BE49-F238E27FC236}">
                <a16:creationId xmlns:a16="http://schemas.microsoft.com/office/drawing/2014/main" id="{EAC8BD25-A1B4-B976-8950-F17BEB707535}"/>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6B1602E1-32FB-1443-3EE0-5F42521C94E5}"/>
              </a:ext>
            </a:extLst>
          </p:cNvPr>
          <p:cNvSpPr>
            <a:spLocks noGrp="1"/>
          </p:cNvSpPr>
          <p:nvPr>
            <p:ph type="dt" sz="half" idx="10"/>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2E080BD6-6501-2DB1-CC0F-6F22A018424C}"/>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13</a:t>
            </a:fld>
            <a:endParaRPr lang="en-US"/>
          </a:p>
        </p:txBody>
      </p:sp>
      <p:pic>
        <p:nvPicPr>
          <p:cNvPr id="8" name="Content Placeholder 7" descr="Social network concept">
            <a:extLst>
              <a:ext uri="{FF2B5EF4-FFF2-40B4-BE49-F238E27FC236}">
                <a16:creationId xmlns:a16="http://schemas.microsoft.com/office/drawing/2014/main" id="{B44A161B-8A88-4EDD-8D0C-248C57D37665}"/>
              </a:ext>
            </a:extLst>
          </p:cNvPr>
          <p:cNvPicPr>
            <a:picLocks noGrp="1" noChangeAspect="1"/>
          </p:cNvPicPr>
          <p:nvPr>
            <p:ph type="pic" sz="quarter" idx="13"/>
          </p:nvPr>
        </p:nvPicPr>
        <p:blipFill>
          <a:blip r:embed="rId3"/>
          <a:srcRect l="15809" r="15809"/>
          <a:stretch>
            <a:fillRect/>
          </a:stretch>
        </p:blipFill>
        <p:spPr>
          <a:prstGeom prst="rect">
            <a:avLst/>
          </a:prstGeom>
          <a:noFill/>
        </p:spPr>
      </p:pic>
      <p:sp>
        <p:nvSpPr>
          <p:cNvPr id="7" name="Content Placeholder 6">
            <a:extLst>
              <a:ext uri="{FF2B5EF4-FFF2-40B4-BE49-F238E27FC236}">
                <a16:creationId xmlns:a16="http://schemas.microsoft.com/office/drawing/2014/main" id="{5083DCEF-9AD8-DB1B-7C94-A4DFE182F5E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Open-Source Transparency</a:t>
            </a:r>
          </a:p>
          <a:p>
            <a:pPr marL="0" lvl="1" indent="0">
              <a:buFont typeface="Arial" panose="020B0604020202020204" pitchFamily="34" charset="0"/>
              <a:buNone/>
            </a:pPr>
            <a:r>
              <a:rPr lang="en-US" sz="1400"/>
              <a:t>Open-source software promotes transparency and adaptability, enabling communities to tailor tools to their specific needs.</a:t>
            </a:r>
          </a:p>
          <a:p>
            <a:pPr marL="0" indent="0">
              <a:spcBef>
                <a:spcPts val="2500"/>
              </a:spcBef>
              <a:buFont typeface="Arial" panose="020B0604020202020204" pitchFamily="34" charset="0"/>
              <a:buNone/>
            </a:pPr>
            <a:r>
              <a:rPr lang="en-US" sz="1400" b="1"/>
              <a:t>Decentralized Communication</a:t>
            </a:r>
          </a:p>
          <a:p>
            <a:pPr marL="0" lvl="1" indent="0">
              <a:buFont typeface="Arial" panose="020B0604020202020204" pitchFamily="34" charset="0"/>
              <a:buNone/>
            </a:pPr>
            <a:r>
              <a:rPr lang="en-US" sz="1400"/>
              <a:t>Peer-to-peer networks support decentralized communication and data sharing, reducing dependence on central servers.</a:t>
            </a:r>
          </a:p>
          <a:p>
            <a:pPr marL="0" indent="0">
              <a:spcBef>
                <a:spcPts val="2500"/>
              </a:spcBef>
              <a:buFont typeface="Arial" panose="020B0604020202020204" pitchFamily="34" charset="0"/>
              <a:buNone/>
            </a:pPr>
            <a:r>
              <a:rPr lang="en-US" sz="1400" b="1"/>
              <a:t>Privacy-First Architecture</a:t>
            </a:r>
          </a:p>
          <a:p>
            <a:pPr marL="0" lvl="1" indent="0">
              <a:buFont typeface="Arial" panose="020B0604020202020204" pitchFamily="34" charset="0"/>
              <a:buNone/>
            </a:pPr>
            <a:r>
              <a:rPr lang="en-US" sz="1400"/>
              <a:t>Privacy-first architecture protects user data and builds trust through secure design principles.</a:t>
            </a:r>
          </a:p>
          <a:p>
            <a:pPr marL="0" indent="0">
              <a:spcBef>
                <a:spcPts val="2500"/>
              </a:spcBef>
              <a:buFont typeface="Arial" panose="020B0604020202020204" pitchFamily="34" charset="0"/>
              <a:buNone/>
            </a:pPr>
            <a:r>
              <a:rPr lang="en-US" sz="1400" b="1"/>
              <a:t>Human Moderation</a:t>
            </a:r>
          </a:p>
          <a:p>
            <a:pPr marL="0" lvl="1" indent="0">
              <a:buFont typeface="Arial" panose="020B0604020202020204" pitchFamily="34" charset="0"/>
              <a:buNone/>
            </a:pPr>
            <a:r>
              <a:rPr lang="en-US" sz="1400"/>
              <a:t>Human oversight ensures content and interactions follow ethical standards and community norms instead of automation.</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1533568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97D8-9C57-D986-0EE4-4E09EB257F97}"/>
              </a:ext>
            </a:extLst>
          </p:cNvPr>
          <p:cNvSpPr>
            <a:spLocks noGrp="1"/>
          </p:cNvSpPr>
          <p:nvPr>
            <p:ph type="title"/>
          </p:nvPr>
        </p:nvSpPr>
        <p:spPr/>
        <p:txBody>
          <a:bodyPr anchor="b">
            <a:normAutofit/>
          </a:bodyPr>
          <a:lstStyle/>
          <a:p>
            <a:r>
              <a:rPr lang="en-US"/>
              <a:t>Citizen Empowerment</a:t>
            </a:r>
          </a:p>
        </p:txBody>
      </p:sp>
      <p:sp>
        <p:nvSpPr>
          <p:cNvPr id="4" name="Footer Placeholder 3">
            <a:extLst>
              <a:ext uri="{FF2B5EF4-FFF2-40B4-BE49-F238E27FC236}">
                <a16:creationId xmlns:a16="http://schemas.microsoft.com/office/drawing/2014/main" id="{14FA3C9B-022B-8107-EFF1-5BAA5689022F}"/>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38D296E5-C7B9-E780-E591-AC905A0DFE07}"/>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0E988258-C35D-13BD-DB72-BEDC2650EFC8}"/>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14</a:t>
            </a:fld>
            <a:endParaRPr lang="en-US"/>
          </a:p>
        </p:txBody>
      </p:sp>
    </p:spTree>
    <p:extLst>
      <p:ext uri="{BB962C8B-B14F-4D97-AF65-F5344CB8AC3E}">
        <p14:creationId xmlns:p14="http://schemas.microsoft.com/office/powerpoint/2010/main" val="28776066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CE3B-B5FF-0E25-8116-C82A4FF0798B}"/>
              </a:ext>
            </a:extLst>
          </p:cNvPr>
          <p:cNvSpPr>
            <a:spLocks noGrp="1"/>
          </p:cNvSpPr>
          <p:nvPr>
            <p:ph type="title"/>
          </p:nvPr>
        </p:nvSpPr>
        <p:spPr/>
        <p:txBody>
          <a:bodyPr anchor="t">
            <a:normAutofit fontScale="90000"/>
          </a:bodyPr>
          <a:lstStyle/>
          <a:p>
            <a:r>
              <a:rPr lang="en-US"/>
              <a:t>Empowerment Through Ownership</a:t>
            </a:r>
          </a:p>
        </p:txBody>
      </p:sp>
      <p:sp>
        <p:nvSpPr>
          <p:cNvPr id="3" name="Footer Placeholder 2">
            <a:extLst>
              <a:ext uri="{FF2B5EF4-FFF2-40B4-BE49-F238E27FC236}">
                <a16:creationId xmlns:a16="http://schemas.microsoft.com/office/drawing/2014/main" id="{038618F8-CE92-4298-4006-EB2F9A8AB6A0}"/>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4211FA8B-E58C-E3DC-6F93-12D32286F465}"/>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74E9B658-0A2A-04B1-3FE9-07DDABDD1BC3}"/>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15</a:t>
            </a:fld>
            <a:endParaRPr lang="en-US"/>
          </a:p>
        </p:txBody>
      </p:sp>
      <p:pic>
        <p:nvPicPr>
          <p:cNvPr id="8" name="Content Placeholder 7" descr="A group of stylized miniature people connected together on a sphere.">
            <a:extLst>
              <a:ext uri="{FF2B5EF4-FFF2-40B4-BE49-F238E27FC236}">
                <a16:creationId xmlns:a16="http://schemas.microsoft.com/office/drawing/2014/main" id="{B71604BF-F6C2-4748-82D3-0795E928126D}"/>
              </a:ext>
            </a:extLst>
          </p:cNvPr>
          <p:cNvPicPr>
            <a:picLocks noGrp="1" noChangeAspect="1"/>
          </p:cNvPicPr>
          <p:nvPr>
            <p:ph type="pic" sz="quarter" idx="13"/>
          </p:nvPr>
        </p:nvPicPr>
        <p:blipFill>
          <a:blip r:embed="rId3"/>
          <a:srcRect l="12625" r="12625"/>
          <a:stretch>
            <a:fillRect/>
          </a:stretch>
        </p:blipFill>
        <p:spPr>
          <a:prstGeom prst="rect">
            <a:avLst/>
          </a:prstGeom>
          <a:noFill/>
        </p:spPr>
      </p:pic>
      <p:sp>
        <p:nvSpPr>
          <p:cNvPr id="7" name="Content Placeholder 6">
            <a:extLst>
              <a:ext uri="{FF2B5EF4-FFF2-40B4-BE49-F238E27FC236}">
                <a16:creationId xmlns:a16="http://schemas.microsoft.com/office/drawing/2014/main" id="{97B01D2A-A23B-FB36-F3F4-2D65477B2C4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Citizen Control Over Digital Lives</a:t>
            </a:r>
          </a:p>
          <a:p>
            <a:pPr marL="0" lvl="1" indent="0">
              <a:buFont typeface="Arial" panose="020B0604020202020204" pitchFamily="34" charset="0"/>
              <a:buNone/>
            </a:pPr>
            <a:r>
              <a:rPr lang="en-US" sz="1400"/>
              <a:t>Ownership enables citizens to manage their own digital platforms and services, reflecting their values and priorities.</a:t>
            </a:r>
          </a:p>
          <a:p>
            <a:pPr marL="0" indent="0">
              <a:spcBef>
                <a:spcPts val="2500"/>
              </a:spcBef>
              <a:buFont typeface="Arial" panose="020B0604020202020204" pitchFamily="34" charset="0"/>
              <a:buNone/>
            </a:pPr>
            <a:r>
              <a:rPr lang="en-US" sz="1400" b="1"/>
              <a:t>Strengthening Community Bonds</a:t>
            </a:r>
          </a:p>
          <a:p>
            <a:pPr marL="0" lvl="1" indent="0">
              <a:buFont typeface="Arial" panose="020B0604020202020204" pitchFamily="34" charset="0"/>
              <a:buNone/>
            </a:pPr>
            <a:r>
              <a:rPr lang="en-US" sz="1400"/>
              <a:t>Community autonomy fosters cooperation and shared resource maintenance among individuals, enhancing unity.</a:t>
            </a:r>
          </a:p>
          <a:p>
            <a:pPr marL="0" indent="0">
              <a:spcBef>
                <a:spcPts val="2500"/>
              </a:spcBef>
              <a:buFont typeface="Arial" panose="020B0604020202020204" pitchFamily="34" charset="0"/>
              <a:buNone/>
            </a:pPr>
            <a:r>
              <a:rPr lang="en-US" sz="1400" b="1"/>
              <a:t>Data Privacy and Security</a:t>
            </a:r>
          </a:p>
          <a:p>
            <a:pPr marL="0" lvl="1" indent="0">
              <a:buFont typeface="Arial" panose="020B0604020202020204" pitchFamily="34" charset="0"/>
              <a:buNone/>
            </a:pPr>
            <a:r>
              <a:rPr lang="en-US" sz="1400"/>
              <a:t>Ownership protects citizens from external exploitation by ensuring private and secure data interactions.</a:t>
            </a:r>
          </a:p>
          <a:p>
            <a:pPr marL="0" indent="0">
              <a:spcBef>
                <a:spcPts val="2500"/>
              </a:spcBef>
              <a:buFont typeface="Arial" panose="020B0604020202020204" pitchFamily="34" charset="0"/>
              <a:buNone/>
            </a:pPr>
            <a:r>
              <a:rPr lang="en-US" sz="1400" b="1"/>
              <a:t>Foundation for Collective Action</a:t>
            </a:r>
          </a:p>
          <a:p>
            <a:pPr marL="0" lvl="1" indent="0">
              <a:buFont typeface="Arial" panose="020B0604020202020204" pitchFamily="34" charset="0"/>
              <a:buNone/>
            </a:pPr>
            <a:r>
              <a:rPr lang="en-US" sz="1400"/>
              <a:t>This ownership framework empowers communities to confidently address challenges and pursue new opportunities.</a:t>
            </a:r>
          </a:p>
        </p:txBody>
      </p:sp>
    </p:spTree>
    <p:extLst>
      <p:ext uri="{BB962C8B-B14F-4D97-AF65-F5344CB8AC3E}">
        <p14:creationId xmlns:p14="http://schemas.microsoft.com/office/powerpoint/2010/main" val="1525157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BE92-4EF2-8F7D-B0E3-2A8990FAD890}"/>
              </a:ext>
            </a:extLst>
          </p:cNvPr>
          <p:cNvSpPr>
            <a:spLocks noGrp="1"/>
          </p:cNvSpPr>
          <p:nvPr>
            <p:ph type="title"/>
          </p:nvPr>
        </p:nvSpPr>
        <p:spPr/>
        <p:txBody>
          <a:bodyPr anchor="b">
            <a:normAutofit/>
          </a:bodyPr>
          <a:lstStyle/>
          <a:p>
            <a:r>
              <a:rPr lang="en-US"/>
              <a:t>Call to Action</a:t>
            </a:r>
          </a:p>
        </p:txBody>
      </p:sp>
      <p:sp>
        <p:nvSpPr>
          <p:cNvPr id="4" name="Footer Placeholder 3">
            <a:extLst>
              <a:ext uri="{FF2B5EF4-FFF2-40B4-BE49-F238E27FC236}">
                <a16:creationId xmlns:a16="http://schemas.microsoft.com/office/drawing/2014/main" id="{6CFAEDF9-3420-2FF2-462B-306B682B22B1}"/>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A925B0B5-4058-1593-D61B-24CE0B64C8F1}"/>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4EA423A3-2A3E-6E63-F2C3-533314C615F1}"/>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16</a:t>
            </a:fld>
            <a:endParaRPr lang="en-US"/>
          </a:p>
        </p:txBody>
      </p:sp>
    </p:spTree>
    <p:extLst>
      <p:ext uri="{BB962C8B-B14F-4D97-AF65-F5344CB8AC3E}">
        <p14:creationId xmlns:p14="http://schemas.microsoft.com/office/powerpoint/2010/main" val="752791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7416-43A1-7DD1-F32E-352F583BBAD9}"/>
              </a:ext>
            </a:extLst>
          </p:cNvPr>
          <p:cNvSpPr>
            <a:spLocks noGrp="1"/>
          </p:cNvSpPr>
          <p:nvPr>
            <p:ph type="title"/>
          </p:nvPr>
        </p:nvSpPr>
        <p:spPr/>
        <p:txBody>
          <a:bodyPr anchor="b">
            <a:normAutofit/>
          </a:bodyPr>
          <a:lstStyle/>
          <a:p>
            <a:r>
              <a:rPr lang="en-US"/>
              <a:t>Join the Movement</a:t>
            </a:r>
          </a:p>
        </p:txBody>
      </p:sp>
      <p:pic>
        <p:nvPicPr>
          <p:cNvPr id="8" name="Content Placeholder 7" descr="Women in the office">
            <a:extLst>
              <a:ext uri="{FF2B5EF4-FFF2-40B4-BE49-F238E27FC236}">
                <a16:creationId xmlns:a16="http://schemas.microsoft.com/office/drawing/2014/main" id="{BC581948-9F1E-4D1D-912E-5A68C3B7E1B9}"/>
              </a:ext>
            </a:extLst>
          </p:cNvPr>
          <p:cNvPicPr>
            <a:picLocks noGrp="1" noChangeAspect="1"/>
          </p:cNvPicPr>
          <p:nvPr>
            <p:ph type="pic" sz="quarter" idx="13"/>
          </p:nvPr>
        </p:nvPicPr>
        <p:blipFill>
          <a:blip r:embed="rId3"/>
          <a:srcRect l="28902" r="28902"/>
          <a:stretch>
            <a:fillRect/>
          </a:stretch>
        </p:blipFill>
        <p:spPr>
          <a:prstGeom prst="rect">
            <a:avLst/>
          </a:prstGeom>
          <a:noFill/>
        </p:spPr>
      </p:pic>
      <p:sp>
        <p:nvSpPr>
          <p:cNvPr id="3" name="Footer Placeholder 2">
            <a:extLst>
              <a:ext uri="{FF2B5EF4-FFF2-40B4-BE49-F238E27FC236}">
                <a16:creationId xmlns:a16="http://schemas.microsoft.com/office/drawing/2014/main" id="{2150FFF1-F091-93AA-EC65-25A4608C7E7C}"/>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B5E616E8-E7CE-5CED-ECD2-3AA8ECBDB81A}"/>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3FCFDCFF-88C8-D5D0-85DD-04023546FB51}"/>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17</a:t>
            </a:fld>
            <a:endParaRPr lang="en-US"/>
          </a:p>
        </p:txBody>
      </p:sp>
      <p:sp>
        <p:nvSpPr>
          <p:cNvPr id="7" name="Content Placeholder 6">
            <a:extLst>
              <a:ext uri="{FF2B5EF4-FFF2-40B4-BE49-F238E27FC236}">
                <a16:creationId xmlns:a16="http://schemas.microsoft.com/office/drawing/2014/main" id="{7986E9BA-8F7A-0427-54EB-1FB73391526D}"/>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Collective Effort Importance</a:t>
            </a:r>
          </a:p>
          <a:p>
            <a:pPr marL="0" lvl="1" indent="0">
              <a:buFont typeface="Arial" panose="020B0604020202020204" pitchFamily="34" charset="0"/>
              <a:buNone/>
            </a:pPr>
            <a:r>
              <a:rPr lang="en-US" sz="1400"/>
              <a:t>Building social infrastructure depends on active participation and collective contributions from all citizens.</a:t>
            </a:r>
          </a:p>
          <a:p>
            <a:pPr marL="0" indent="0">
              <a:spcBef>
                <a:spcPts val="2500"/>
              </a:spcBef>
              <a:buFont typeface="Arial" panose="020B0604020202020204" pitchFamily="34" charset="0"/>
              <a:buNone/>
            </a:pPr>
            <a:r>
              <a:rPr lang="en-US" sz="1400" b="1"/>
              <a:t>Democratic Participation</a:t>
            </a:r>
          </a:p>
          <a:p>
            <a:pPr marL="0" lvl="1" indent="0">
              <a:buFont typeface="Arial" panose="020B0604020202020204" pitchFamily="34" charset="0"/>
              <a:buNone/>
            </a:pPr>
            <a:r>
              <a:rPr lang="en-US" sz="1400"/>
              <a:t>Engaging in local governance ensures decisions reflect community needs and are made democratically.</a:t>
            </a:r>
          </a:p>
          <a:p>
            <a:pPr marL="0" indent="0">
              <a:spcBef>
                <a:spcPts val="2500"/>
              </a:spcBef>
              <a:buFont typeface="Arial" panose="020B0604020202020204" pitchFamily="34" charset="0"/>
              <a:buNone/>
            </a:pPr>
            <a:r>
              <a:rPr lang="en-US" sz="1400" b="1"/>
              <a:t>Prioritizing Human Values</a:t>
            </a:r>
          </a:p>
          <a:p>
            <a:pPr marL="0" lvl="1" indent="0">
              <a:buFont typeface="Arial" panose="020B0604020202020204" pitchFamily="34" charset="0"/>
              <a:buNone/>
            </a:pPr>
            <a:r>
              <a:rPr lang="en-US" sz="1400"/>
              <a:t>Creating systems focused on human values and digital sovereignty fosters trust and resilience.</a:t>
            </a:r>
          </a:p>
          <a:p>
            <a:pPr marL="0" indent="0">
              <a:spcBef>
                <a:spcPts val="2500"/>
              </a:spcBef>
              <a:buFont typeface="Arial" panose="020B0604020202020204" pitchFamily="34" charset="0"/>
              <a:buNone/>
            </a:pPr>
            <a:r>
              <a:rPr lang="en-US" sz="1400" b="1"/>
              <a:t>Building a Thriving Future</a:t>
            </a:r>
          </a:p>
          <a:p>
            <a:pPr marL="0" lvl="1" indent="0">
              <a:buFont typeface="Arial" panose="020B0604020202020204" pitchFamily="34" charset="0"/>
              <a:buNone/>
            </a:pPr>
            <a:r>
              <a:rPr lang="en-US" sz="1400"/>
              <a:t>Collaboration and shared ownership empower communities to thrive and shape a better future.</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1715501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34BE-4057-6CCD-6504-7FEF0B642845}"/>
              </a:ext>
            </a:extLst>
          </p:cNvPr>
          <p:cNvSpPr>
            <a:spLocks noGrp="1"/>
          </p:cNvSpPr>
          <p:nvPr>
            <p:ph type="title"/>
          </p:nvPr>
        </p:nvSpPr>
        <p:spPr/>
        <p:txBody>
          <a:bodyPr anchor="b">
            <a:normAutofit/>
          </a:bodyPr>
          <a:lstStyle/>
          <a:p>
            <a:r>
              <a:rPr lang="en-US"/>
              <a:t>Discussion</a:t>
            </a:r>
          </a:p>
        </p:txBody>
      </p:sp>
      <p:sp>
        <p:nvSpPr>
          <p:cNvPr id="4" name="Footer Placeholder 3">
            <a:extLst>
              <a:ext uri="{FF2B5EF4-FFF2-40B4-BE49-F238E27FC236}">
                <a16:creationId xmlns:a16="http://schemas.microsoft.com/office/drawing/2014/main" id="{F4074B0C-A09D-D9C9-5BB3-1E1CB31FE33C}"/>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1CBF6022-805E-8E46-5323-02A0184C6915}"/>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683F4F77-FA03-8066-0AE2-110AC9302EAA}"/>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18</a:t>
            </a:fld>
            <a:endParaRPr lang="en-US"/>
          </a:p>
        </p:txBody>
      </p:sp>
      <p:pic>
        <p:nvPicPr>
          <p:cNvPr id="8" name="Picture 7" descr="cb541ec3cf.png"/>
          <p:cNvPicPr>
            <a:picLocks noChangeAspect="1"/>
          </p:cNvPicPr>
          <p:nvPr/>
        </p:nvPicPr>
        <p:blipFill>
          <a:blip r:embed="rId3"/>
          <a:stretch>
            <a:fillRect/>
          </a:stretch>
        </p:blipFill>
        <p:spPr>
          <a:xfrm>
            <a:off x="274320" y="182880"/>
            <a:ext cx="914400" cy="914400"/>
          </a:xfrm>
          <a:prstGeom prst="rect">
            <a:avLst/>
          </a:prstGeom>
        </p:spPr>
      </p:pic>
      <p:pic>
        <p:nvPicPr>
          <p:cNvPr id="9" name="Picture 8" descr="cb541ec3cf.png"/>
          <p:cNvPicPr>
            <a:picLocks noChangeAspect="1"/>
          </p:cNvPicPr>
          <p:nvPr/>
        </p:nvPicPr>
        <p:blipFill>
          <a:blip r:embed="rId3"/>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28077019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2B87-8561-275C-DF98-DEEF0072EF47}"/>
              </a:ext>
            </a:extLst>
          </p:cNvPr>
          <p:cNvSpPr>
            <a:spLocks noGrp="1"/>
          </p:cNvSpPr>
          <p:nvPr>
            <p:ph type="title"/>
          </p:nvPr>
        </p:nvSpPr>
        <p:spPr/>
        <p:txBody>
          <a:bodyPr anchor="b">
            <a:normAutofit/>
          </a:bodyPr>
          <a:lstStyle/>
          <a:p>
            <a:r>
              <a:rPr lang="en-US"/>
              <a:t>Q&amp;A / Discussion</a:t>
            </a:r>
          </a:p>
        </p:txBody>
      </p:sp>
      <p:pic>
        <p:nvPicPr>
          <p:cNvPr id="8" name="Content Placeholder 7" descr="Group of people talking">
            <a:extLst>
              <a:ext uri="{FF2B5EF4-FFF2-40B4-BE49-F238E27FC236}">
                <a16:creationId xmlns:a16="http://schemas.microsoft.com/office/drawing/2014/main" id="{380C7A4D-F9E2-4A36-94E6-ADDB2DA34978}"/>
              </a:ext>
            </a:extLst>
          </p:cNvPr>
          <p:cNvPicPr>
            <a:picLocks noGrp="1" noChangeAspect="1"/>
          </p:cNvPicPr>
          <p:nvPr>
            <p:ph type="pic" sz="quarter" idx="13"/>
          </p:nvPr>
        </p:nvPicPr>
        <p:blipFill>
          <a:blip r:embed="rId3"/>
          <a:srcRect l="28886" r="28886"/>
          <a:stretch>
            <a:fillRect/>
          </a:stretch>
        </p:blipFill>
        <p:spPr>
          <a:prstGeom prst="rect">
            <a:avLst/>
          </a:prstGeom>
          <a:noFill/>
        </p:spPr>
      </p:pic>
      <p:sp>
        <p:nvSpPr>
          <p:cNvPr id="3" name="Footer Placeholder 2">
            <a:extLst>
              <a:ext uri="{FF2B5EF4-FFF2-40B4-BE49-F238E27FC236}">
                <a16:creationId xmlns:a16="http://schemas.microsoft.com/office/drawing/2014/main" id="{A8250B6D-6875-3895-30CF-9EE5BE047264}"/>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C0F0DF0C-E8CE-1469-3DDB-35ADEC732497}"/>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58422FA9-20A0-BE8A-58E2-72FAA143AE1F}"/>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19</a:t>
            </a:fld>
            <a:endParaRPr lang="en-US"/>
          </a:p>
        </p:txBody>
      </p:sp>
      <p:sp>
        <p:nvSpPr>
          <p:cNvPr id="7" name="Content Placeholder 6">
            <a:extLst>
              <a:ext uri="{FF2B5EF4-FFF2-40B4-BE49-F238E27FC236}">
                <a16:creationId xmlns:a16="http://schemas.microsoft.com/office/drawing/2014/main" id="{B998799B-CA4F-D140-FF6D-1F3A394C90F9}"/>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Encouraging Open Dialogue</a:t>
            </a:r>
          </a:p>
          <a:p>
            <a:pPr marL="0" lvl="1" indent="0">
              <a:buFont typeface="Arial" panose="020B0604020202020204" pitchFamily="34" charset="0"/>
              <a:buNone/>
            </a:pPr>
            <a:r>
              <a:rPr lang="en-US" sz="1400"/>
              <a:t>Open dialogue invites feedback and questions essential for refining shared visions and strategies.</a:t>
            </a:r>
          </a:p>
          <a:p>
            <a:pPr marL="0" indent="0">
              <a:spcBef>
                <a:spcPts val="2500"/>
              </a:spcBef>
              <a:buFont typeface="Arial" panose="020B0604020202020204" pitchFamily="34" charset="0"/>
              <a:buNone/>
            </a:pPr>
            <a:r>
              <a:rPr lang="en-US" sz="1400" b="1"/>
              <a:t>Collaborative Problem Solving</a:t>
            </a:r>
          </a:p>
          <a:p>
            <a:pPr marL="0" lvl="1" indent="0">
              <a:buFont typeface="Arial" panose="020B0604020202020204" pitchFamily="34" charset="0"/>
              <a:buNone/>
            </a:pPr>
            <a:r>
              <a:rPr lang="en-US" sz="1400"/>
              <a:t>Participants share experiences and propose solutions to address community needs effectively.</a:t>
            </a:r>
          </a:p>
          <a:p>
            <a:pPr marL="0" indent="0">
              <a:spcBef>
                <a:spcPts val="2500"/>
              </a:spcBef>
              <a:buFont typeface="Arial" panose="020B0604020202020204" pitchFamily="34" charset="0"/>
              <a:buNone/>
            </a:pPr>
            <a:r>
              <a:rPr lang="en-US" sz="1400" b="1"/>
              <a:t>Building Trust and Transparency</a:t>
            </a:r>
          </a:p>
          <a:p>
            <a:pPr marL="0" lvl="1" indent="0">
              <a:buFont typeface="Arial" panose="020B0604020202020204" pitchFamily="34" charset="0"/>
              <a:buNone/>
            </a:pPr>
            <a:r>
              <a:rPr lang="en-US" sz="1400"/>
              <a:t>Mutual understanding fosters trust and transparency, strengthening collective efforts and partnerships.</a:t>
            </a:r>
          </a:p>
          <a:p>
            <a:pPr marL="0" indent="0">
              <a:spcBef>
                <a:spcPts val="2500"/>
              </a:spcBef>
              <a:buFont typeface="Arial" panose="020B0604020202020204" pitchFamily="34" charset="0"/>
              <a:buNone/>
            </a:pPr>
            <a:r>
              <a:rPr lang="en-US" sz="1400" b="1"/>
              <a:t>Co-creating a Digital Future</a:t>
            </a:r>
          </a:p>
          <a:p>
            <a:pPr marL="0" lvl="1" indent="0">
              <a:buFont typeface="Arial" panose="020B0604020202020204" pitchFamily="34" charset="0"/>
              <a:buNone/>
            </a:pPr>
            <a:r>
              <a:rPr lang="en-US" sz="1400"/>
              <a:t>Working together enables creation of a digitally sovereign future empowering citizens and sustainable development.</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3795114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3B1E-9842-A70E-3CFE-01EFAA93C4A2}"/>
              </a:ext>
            </a:extLst>
          </p:cNvPr>
          <p:cNvSpPr>
            <a:spLocks noGrp="1"/>
          </p:cNvSpPr>
          <p:nvPr>
            <p:ph type="title"/>
          </p:nvPr>
        </p:nvSpPr>
        <p:spPr>
          <a:xfrm>
            <a:off x="1371600" y="1435608"/>
            <a:ext cx="10287000" cy="3060192"/>
          </a:xfrm>
        </p:spPr>
        <p:txBody>
          <a:bodyPr anchor="b">
            <a:normAutofit/>
          </a:bodyPr>
          <a:lstStyle/>
          <a:p>
            <a:r>
              <a:rPr lang="en-US" sz="10000" dirty="0" err="1"/>
              <a:t>Sovernly</a:t>
            </a:r>
            <a:endParaRPr lang="en-US" sz="10000" dirty="0"/>
          </a:p>
        </p:txBody>
      </p:sp>
      <p:sp>
        <p:nvSpPr>
          <p:cNvPr id="7" name="Slide Number Placeholder 6">
            <a:extLst>
              <a:ext uri="{FF2B5EF4-FFF2-40B4-BE49-F238E27FC236}">
                <a16:creationId xmlns:a16="http://schemas.microsoft.com/office/drawing/2014/main" id="{BA292D3B-D486-AEAA-F39F-56F18B14C5DA}"/>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2</a:t>
            </a:fld>
            <a:endParaRPr lang="en-US"/>
          </a:p>
        </p:txBody>
      </p:sp>
      <p:sp>
        <p:nvSpPr>
          <p:cNvPr id="3" name="TextBox 2">
            <a:extLst>
              <a:ext uri="{FF2B5EF4-FFF2-40B4-BE49-F238E27FC236}">
                <a16:creationId xmlns:a16="http://schemas.microsoft.com/office/drawing/2014/main" id="{10DB94F1-8481-7A7E-DDEA-82879C569CE4}"/>
              </a:ext>
            </a:extLst>
          </p:cNvPr>
          <p:cNvSpPr txBox="1"/>
          <p:nvPr/>
        </p:nvSpPr>
        <p:spPr>
          <a:xfrm>
            <a:off x="3124200" y="4495800"/>
            <a:ext cx="7391400" cy="646331"/>
          </a:xfrm>
          <a:prstGeom prst="rect">
            <a:avLst/>
          </a:prstGeom>
          <a:noFill/>
        </p:spPr>
        <p:txBody>
          <a:bodyPr wrap="square" rtlCol="0">
            <a:spAutoFit/>
          </a:bodyPr>
          <a:lstStyle/>
          <a:p>
            <a:r>
              <a:rPr lang="en-US" sz="3600" dirty="0"/>
              <a:t>Digital Social Infrastructure</a:t>
            </a:r>
          </a:p>
        </p:txBody>
      </p:sp>
    </p:spTree>
    <p:extLst>
      <p:ext uri="{BB962C8B-B14F-4D97-AF65-F5344CB8AC3E}">
        <p14:creationId xmlns:p14="http://schemas.microsoft.com/office/powerpoint/2010/main" val="122940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4AE8-1634-4078-F53B-4EF87BD394E6}"/>
              </a:ext>
            </a:extLst>
          </p:cNvPr>
          <p:cNvSpPr>
            <a:spLocks noGrp="1"/>
          </p:cNvSpPr>
          <p:nvPr>
            <p:ph type="title"/>
          </p:nvPr>
        </p:nvSpPr>
        <p:spPr/>
        <p:txBody>
          <a:bodyPr anchor="t">
            <a:normAutofit fontScale="90000"/>
          </a:bodyPr>
          <a:lstStyle/>
          <a:p>
            <a:r>
              <a:rPr lang="en-US"/>
              <a:t>Empowering Citizens Through Digital Sovereignty</a:t>
            </a:r>
          </a:p>
        </p:txBody>
      </p:sp>
      <p:pic>
        <p:nvPicPr>
          <p:cNvPr id="8" name="Content Placeholder 7" descr="Social Network Backgrounds">
            <a:extLst>
              <a:ext uri="{FF2B5EF4-FFF2-40B4-BE49-F238E27FC236}">
                <a16:creationId xmlns:a16="http://schemas.microsoft.com/office/drawing/2014/main" id="{27A33997-2811-4AC5-B5B4-E4D319575FCF}"/>
              </a:ext>
            </a:extLst>
          </p:cNvPr>
          <p:cNvPicPr>
            <a:picLocks noGrp="1" noChangeAspect="1"/>
          </p:cNvPicPr>
          <p:nvPr>
            <p:ph type="pic" sz="quarter" idx="13"/>
          </p:nvPr>
        </p:nvPicPr>
        <p:blipFill>
          <a:blip r:embed="rId3"/>
          <a:srcRect l="14592" r="14592"/>
          <a:stretch>
            <a:fillRect/>
          </a:stretch>
        </p:blipFill>
        <p:spPr>
          <a:prstGeom prst="rect">
            <a:avLst/>
          </a:prstGeom>
          <a:noFill/>
        </p:spPr>
      </p:pic>
      <p:sp>
        <p:nvSpPr>
          <p:cNvPr id="3" name="Footer Placeholder 2">
            <a:extLst>
              <a:ext uri="{FF2B5EF4-FFF2-40B4-BE49-F238E27FC236}">
                <a16:creationId xmlns:a16="http://schemas.microsoft.com/office/drawing/2014/main" id="{C4640C6F-C074-D7AA-F05C-4453A7870C27}"/>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F2A048D3-88BE-055B-9F13-20242403271B}"/>
              </a:ext>
            </a:extLst>
          </p:cNvPr>
          <p:cNvSpPr>
            <a:spLocks noGrp="1"/>
          </p:cNvSpPr>
          <p:nvPr>
            <p:ph type="dt" sz="half" idx="10"/>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2F4571E7-9D3E-1DD1-776F-2F1D24E5A65D}"/>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3</a:t>
            </a:fld>
            <a:endParaRPr lang="en-US"/>
          </a:p>
        </p:txBody>
      </p:sp>
      <p:sp>
        <p:nvSpPr>
          <p:cNvPr id="7" name="Content Placeholder 6">
            <a:extLst>
              <a:ext uri="{FF2B5EF4-FFF2-40B4-BE49-F238E27FC236}">
                <a16:creationId xmlns:a16="http://schemas.microsoft.com/office/drawing/2014/main" id="{5D6E495F-AEBB-5BB2-0E24-65B52B489D4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Local Control Over Data</a:t>
            </a:r>
          </a:p>
          <a:p>
            <a:pPr marL="0" lvl="1" indent="0">
              <a:buFont typeface="Arial" panose="020B0604020202020204" pitchFamily="34" charset="0"/>
              <a:buNone/>
            </a:pPr>
            <a:r>
              <a:rPr lang="en-US" sz="1400"/>
              <a:t>Digital sovereignty stresses local ownership and control of digital infrastructure and data by citizens.</a:t>
            </a:r>
          </a:p>
          <a:p>
            <a:pPr marL="0" indent="0">
              <a:spcBef>
                <a:spcPts val="2500"/>
              </a:spcBef>
              <a:buFont typeface="Arial" panose="020B0604020202020204" pitchFamily="34" charset="0"/>
              <a:buNone/>
            </a:pPr>
            <a:r>
              <a:rPr lang="en-US" sz="1400" b="1"/>
              <a:t>Human-Centered Infrastructure</a:t>
            </a:r>
          </a:p>
          <a:p>
            <a:pPr marL="0" lvl="1" indent="0">
              <a:buFont typeface="Arial" panose="020B0604020202020204" pitchFamily="34" charset="0"/>
              <a:buNone/>
            </a:pPr>
            <a:r>
              <a:rPr lang="en-US" sz="1400"/>
              <a:t>Building trustworthy, transparent systems focused on empowering communities and restoring autonomy.</a:t>
            </a:r>
          </a:p>
          <a:p>
            <a:pPr marL="0" indent="0">
              <a:spcBef>
                <a:spcPts val="2500"/>
              </a:spcBef>
              <a:buFont typeface="Arial" panose="020B0604020202020204" pitchFamily="34" charset="0"/>
              <a:buNone/>
            </a:pPr>
            <a:r>
              <a:rPr lang="en-US" sz="1400" b="1"/>
              <a:t>Restoring Agency and Trust</a:t>
            </a:r>
          </a:p>
          <a:p>
            <a:pPr marL="0" lvl="1" indent="0">
              <a:buFont typeface="Arial" panose="020B0604020202020204" pitchFamily="34" charset="0"/>
              <a:buNone/>
            </a:pPr>
            <a:r>
              <a:rPr lang="en-US" sz="1400"/>
              <a:t>The initiative aims to foster trust and resilience through accountable governance by the people served.</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4241292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AE178-A787-249F-67B1-CE18CBC50185}"/>
              </a:ext>
            </a:extLst>
          </p:cNvPr>
          <p:cNvSpPr>
            <a:spLocks noGrp="1"/>
          </p:cNvSpPr>
          <p:nvPr>
            <p:ph type="title"/>
          </p:nvPr>
        </p:nvSpPr>
        <p:spPr/>
        <p:txBody>
          <a:bodyPr anchor="b">
            <a:normAutofit/>
          </a:bodyPr>
          <a:lstStyle/>
          <a:p>
            <a:r>
              <a:rPr lang="en-US"/>
              <a:t>Challenges in Current Systems</a:t>
            </a:r>
          </a:p>
        </p:txBody>
      </p:sp>
      <p:sp>
        <p:nvSpPr>
          <p:cNvPr id="4" name="Footer Placeholder 3">
            <a:extLst>
              <a:ext uri="{FF2B5EF4-FFF2-40B4-BE49-F238E27FC236}">
                <a16:creationId xmlns:a16="http://schemas.microsoft.com/office/drawing/2014/main" id="{84837431-7C3B-FBAB-2D39-A3A68AAE74B7}"/>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A9CB6255-2121-72EA-DEE2-75D458A77392}"/>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A77E0882-703D-B8A2-954F-653568079A2A}"/>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4</a:t>
            </a:fld>
            <a:endParaRPr lang="en-US"/>
          </a:p>
        </p:txBody>
      </p:sp>
      <p:pic>
        <p:nvPicPr>
          <p:cNvPr id="8" name="Picture 7" descr="cb541ec3cf.png"/>
          <p:cNvPicPr>
            <a:picLocks noChangeAspect="1"/>
          </p:cNvPicPr>
          <p:nvPr/>
        </p:nvPicPr>
        <p:blipFill>
          <a:blip r:embed="rId3"/>
          <a:stretch>
            <a:fillRect/>
          </a:stretch>
        </p:blipFill>
        <p:spPr>
          <a:xfrm>
            <a:off x="274320" y="182880"/>
            <a:ext cx="914400" cy="914400"/>
          </a:xfrm>
          <a:prstGeom prst="rect">
            <a:avLst/>
          </a:prstGeom>
        </p:spPr>
      </p:pic>
      <p:pic>
        <p:nvPicPr>
          <p:cNvPr id="9" name="Picture 8" descr="cb541ec3cf.png"/>
          <p:cNvPicPr>
            <a:picLocks noChangeAspect="1"/>
          </p:cNvPicPr>
          <p:nvPr/>
        </p:nvPicPr>
        <p:blipFill>
          <a:blip r:embed="rId3"/>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3474703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803B-CD4E-D515-7784-C9B17DDD5961}"/>
              </a:ext>
            </a:extLst>
          </p:cNvPr>
          <p:cNvSpPr>
            <a:spLocks noGrp="1"/>
          </p:cNvSpPr>
          <p:nvPr>
            <p:ph type="title"/>
          </p:nvPr>
        </p:nvSpPr>
        <p:spPr/>
        <p:txBody>
          <a:bodyPr anchor="b">
            <a:normAutofit fontScale="90000"/>
          </a:bodyPr>
          <a:lstStyle/>
          <a:p>
            <a:r>
              <a:rPr lang="en-US"/>
              <a:t>Why Our Current Systems Are Failing Citizens</a:t>
            </a:r>
          </a:p>
        </p:txBody>
      </p:sp>
      <p:sp>
        <p:nvSpPr>
          <p:cNvPr id="3" name="Footer Placeholder 2">
            <a:extLst>
              <a:ext uri="{FF2B5EF4-FFF2-40B4-BE49-F238E27FC236}">
                <a16:creationId xmlns:a16="http://schemas.microsoft.com/office/drawing/2014/main" id="{C27D35F0-4B4A-BA1C-F6FA-2DB9C4ABAB3B}"/>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78FCB551-BBDC-655D-8E23-51E9B5051EDB}"/>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7F254408-5471-AE47-1804-1FD8B36C7B95}"/>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5</a:t>
            </a:fld>
            <a:endParaRPr lang="en-US"/>
          </a:p>
        </p:txBody>
      </p:sp>
      <p:sp>
        <p:nvSpPr>
          <p:cNvPr id="7" name="Content Placeholder 6">
            <a:extLst>
              <a:ext uri="{FF2B5EF4-FFF2-40B4-BE49-F238E27FC236}">
                <a16:creationId xmlns:a16="http://schemas.microsoft.com/office/drawing/2014/main" id="{7E616DAE-17A5-6DA3-DCCD-35C5169EC7BC}"/>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vert="horz" lIns="91440" tIns="45720" rIns="91440" bIns="45720" rtlCol="0" anchor="t">
            <a:normAutofit/>
          </a:bodyPr>
          <a:lstStyle/>
          <a:p>
            <a:pPr marL="0" indent="0">
              <a:spcBef>
                <a:spcPts val="2500"/>
              </a:spcBef>
              <a:buFont typeface="Arial" panose="020B0604020202020204" pitchFamily="34" charset="0"/>
              <a:buNone/>
            </a:pPr>
            <a:r>
              <a:rPr lang="en-US" sz="1400" b="1" dirty="0"/>
              <a:t>Centralized Control Issues</a:t>
            </a:r>
          </a:p>
          <a:p>
            <a:pPr marL="0" lvl="1" indent="0">
              <a:buFont typeface="Arial" panose="020B0604020202020204" pitchFamily="34" charset="0"/>
              <a:buNone/>
            </a:pPr>
            <a:r>
              <a:rPr lang="en-US" sz="1400" dirty="0"/>
              <a:t>Centralized digital platforms limit local autonomy and often ignore community input in decision making.</a:t>
            </a:r>
          </a:p>
          <a:p>
            <a:pPr marL="0" indent="0">
              <a:spcBef>
                <a:spcPts val="2500"/>
              </a:spcBef>
              <a:buFont typeface="Arial" panose="020B0604020202020204" pitchFamily="34" charset="0"/>
              <a:buNone/>
            </a:pPr>
            <a:r>
              <a:rPr lang="en-US" sz="1400" b="1" dirty="0"/>
              <a:t>Privacy and Security Risks</a:t>
            </a:r>
          </a:p>
          <a:p>
            <a:pPr marL="0" lvl="1" indent="0">
              <a:buFont typeface="Arial" panose="020B0604020202020204" pitchFamily="34" charset="0"/>
              <a:buNone/>
            </a:pPr>
            <a:r>
              <a:rPr lang="en-US" sz="1400" dirty="0"/>
              <a:t>External entities control essential digital services, risking citizens' privacy, security, and trust.</a:t>
            </a:r>
          </a:p>
          <a:p>
            <a:pPr marL="0" indent="0">
              <a:spcBef>
                <a:spcPts val="2500"/>
              </a:spcBef>
              <a:buFont typeface="Arial" panose="020B0604020202020204" pitchFamily="34" charset="0"/>
              <a:buNone/>
            </a:pPr>
            <a:r>
              <a:rPr lang="en-US" sz="1400" b="1" dirty="0"/>
              <a:t>Erosion of Institutional Trust</a:t>
            </a:r>
          </a:p>
          <a:p>
            <a:pPr marL="0" lvl="1" indent="0">
              <a:buFont typeface="Arial" panose="020B0604020202020204" pitchFamily="34" charset="0"/>
              <a:buNone/>
            </a:pPr>
            <a:r>
              <a:rPr lang="en-US" sz="1400" dirty="0"/>
              <a:t>Opaque governance and lack of accountability reduce citizens' trust in institutions and systems.</a:t>
            </a:r>
          </a:p>
          <a:p>
            <a:pPr marL="0" indent="0">
              <a:spcBef>
                <a:spcPts val="2500"/>
              </a:spcBef>
              <a:buFont typeface="Arial" panose="020B0604020202020204" pitchFamily="34" charset="0"/>
              <a:buNone/>
            </a:pPr>
            <a:r>
              <a:rPr lang="en-US" sz="1400" b="1" dirty="0"/>
              <a:t>Need for Human-Centered Systems</a:t>
            </a:r>
          </a:p>
          <a:p>
            <a:pPr marL="0" lvl="1" indent="0">
              <a:buNone/>
            </a:pPr>
            <a:r>
              <a:rPr lang="en-US" sz="1400" dirty="0"/>
              <a:t>A shift to systems prioritizing human values and community control is essential for better serving the needs of citizens.</a:t>
            </a:r>
          </a:p>
        </p:txBody>
      </p:sp>
      <p:pic>
        <p:nvPicPr>
          <p:cNvPr id="8" name="Content Placeholder 7" descr="Abstract  Digital concept which shows network security optimization and internet technology  ">
            <a:extLst>
              <a:ext uri="{FF2B5EF4-FFF2-40B4-BE49-F238E27FC236}">
                <a16:creationId xmlns:a16="http://schemas.microsoft.com/office/drawing/2014/main" id="{9D37DD19-947F-407C-BCD6-2BC31B987091}"/>
              </a:ext>
            </a:extLst>
          </p:cNvPr>
          <p:cNvPicPr>
            <a:picLocks noGrp="1" noChangeAspect="1"/>
          </p:cNvPicPr>
          <p:nvPr>
            <p:ph type="pic" sz="quarter" idx="13"/>
          </p:nvPr>
        </p:nvPicPr>
        <p:blipFill>
          <a:blip r:embed="rId3"/>
          <a:srcRect l="25851" r="25851"/>
          <a:stretch>
            <a:fillRect/>
          </a:stretch>
        </p:blipFill>
        <p:spPr>
          <a:prstGeom prst="rect">
            <a:avLst/>
          </a:prstGeom>
          <a:noFill/>
        </p:spPr>
      </p:pic>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41439026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B750-6980-9F6E-46D9-C44D31E2A522}"/>
              </a:ext>
            </a:extLst>
          </p:cNvPr>
          <p:cNvSpPr>
            <a:spLocks noGrp="1"/>
          </p:cNvSpPr>
          <p:nvPr>
            <p:ph type="title"/>
          </p:nvPr>
        </p:nvSpPr>
        <p:spPr/>
        <p:txBody>
          <a:bodyPr anchor="b">
            <a:normAutofit/>
          </a:bodyPr>
          <a:lstStyle/>
          <a:p>
            <a:r>
              <a:rPr lang="en-US"/>
              <a:t>Vision and Principles</a:t>
            </a:r>
          </a:p>
        </p:txBody>
      </p:sp>
      <p:sp>
        <p:nvSpPr>
          <p:cNvPr id="4" name="Footer Placeholder 3">
            <a:extLst>
              <a:ext uri="{FF2B5EF4-FFF2-40B4-BE49-F238E27FC236}">
                <a16:creationId xmlns:a16="http://schemas.microsoft.com/office/drawing/2014/main" id="{A2336832-1DEF-55E7-8472-16ABEC1EC17D}"/>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1F347F7A-8F0F-6337-071C-A289674C005C}"/>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62DF6B25-C4D6-0E15-AF4A-48E4663A7E5F}"/>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6</a:t>
            </a:fld>
            <a:endParaRPr lang="en-US"/>
          </a:p>
        </p:txBody>
      </p:sp>
      <p:pic>
        <p:nvPicPr>
          <p:cNvPr id="8" name="Picture 7" descr="cb541ec3cf.png"/>
          <p:cNvPicPr>
            <a:picLocks noChangeAspect="1"/>
          </p:cNvPicPr>
          <p:nvPr/>
        </p:nvPicPr>
        <p:blipFill>
          <a:blip r:embed="rId3"/>
          <a:stretch>
            <a:fillRect/>
          </a:stretch>
        </p:blipFill>
        <p:spPr>
          <a:xfrm>
            <a:off x="274320" y="182880"/>
            <a:ext cx="914400" cy="914400"/>
          </a:xfrm>
          <a:prstGeom prst="rect">
            <a:avLst/>
          </a:prstGeom>
        </p:spPr>
      </p:pic>
      <p:pic>
        <p:nvPicPr>
          <p:cNvPr id="9" name="Picture 8" descr="cb541ec3cf.png"/>
          <p:cNvPicPr>
            <a:picLocks noChangeAspect="1"/>
          </p:cNvPicPr>
          <p:nvPr/>
        </p:nvPicPr>
        <p:blipFill>
          <a:blip r:embed="rId3"/>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333251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EBF-567F-3C7D-C642-9AF3A2AA0FA2}"/>
              </a:ext>
            </a:extLst>
          </p:cNvPr>
          <p:cNvSpPr>
            <a:spLocks noGrp="1"/>
          </p:cNvSpPr>
          <p:nvPr>
            <p:ph type="title"/>
          </p:nvPr>
        </p:nvSpPr>
        <p:spPr/>
        <p:txBody>
          <a:bodyPr anchor="t">
            <a:normAutofit fontScale="90000"/>
          </a:bodyPr>
          <a:lstStyle/>
          <a:p>
            <a:r>
              <a:rPr lang="en-US" sz="4200"/>
              <a:t>A Human-Only, Trust-Based Social Infrastructure</a:t>
            </a:r>
          </a:p>
        </p:txBody>
      </p:sp>
      <p:sp>
        <p:nvSpPr>
          <p:cNvPr id="3" name="Footer Placeholder 2">
            <a:extLst>
              <a:ext uri="{FF2B5EF4-FFF2-40B4-BE49-F238E27FC236}">
                <a16:creationId xmlns:a16="http://schemas.microsoft.com/office/drawing/2014/main" id="{810A0065-953C-2BA8-2B06-329F689C6A84}"/>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739B0A95-44CF-9B3F-CB27-A503613B76B0}"/>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DD49A77C-C70F-9644-D810-5F45D724F296}"/>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7</a:t>
            </a:fld>
            <a:endParaRPr lang="en-US"/>
          </a:p>
        </p:txBody>
      </p:sp>
      <p:pic>
        <p:nvPicPr>
          <p:cNvPr id="8" name="Content Placeholder 7" descr="Social Network Backgrounds">
            <a:extLst>
              <a:ext uri="{FF2B5EF4-FFF2-40B4-BE49-F238E27FC236}">
                <a16:creationId xmlns:a16="http://schemas.microsoft.com/office/drawing/2014/main" id="{0E7A1535-195F-4A10-9D7D-2DBC6D97E4C0}"/>
              </a:ext>
            </a:extLst>
          </p:cNvPr>
          <p:cNvPicPr>
            <a:picLocks noGrp="1" noChangeAspect="1"/>
          </p:cNvPicPr>
          <p:nvPr>
            <p:ph type="pic" sz="quarter" idx="13"/>
          </p:nvPr>
        </p:nvPicPr>
        <p:blipFill>
          <a:blip r:embed="rId3"/>
          <a:srcRect l="12625" r="12625"/>
          <a:stretch>
            <a:fillRect/>
          </a:stretch>
        </p:blipFill>
        <p:spPr>
          <a:prstGeom prst="rect">
            <a:avLst/>
          </a:prstGeom>
          <a:noFill/>
        </p:spPr>
      </p:pic>
      <p:sp>
        <p:nvSpPr>
          <p:cNvPr id="7" name="Content Placeholder 6">
            <a:extLst>
              <a:ext uri="{FF2B5EF4-FFF2-40B4-BE49-F238E27FC236}">
                <a16:creationId xmlns:a16="http://schemas.microsoft.com/office/drawing/2014/main" id="{54C1A98E-2C84-0DC2-9A77-8DBFBB3EDD6D}"/>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Font typeface="Arial" panose="020B0604020202020204" pitchFamily="34" charset="0"/>
              <a:buNone/>
            </a:pPr>
            <a:r>
              <a:rPr lang="en-US" sz="1400" b="1"/>
              <a:t>Human-Centric Governance</a:t>
            </a:r>
          </a:p>
          <a:p>
            <a:pPr marL="0" lvl="1" indent="0">
              <a:buFont typeface="Arial" panose="020B0604020202020204" pitchFamily="34" charset="0"/>
              <a:buNone/>
            </a:pPr>
            <a:r>
              <a:rPr lang="en-US" sz="1400"/>
              <a:t>Governance is performed solely by humans to ensure transparency and accountability in decision-making processes.</a:t>
            </a:r>
          </a:p>
          <a:p>
            <a:pPr marL="0" indent="0">
              <a:spcBef>
                <a:spcPts val="2500"/>
              </a:spcBef>
              <a:buFont typeface="Arial" panose="020B0604020202020204" pitchFamily="34" charset="0"/>
              <a:buNone/>
            </a:pPr>
            <a:r>
              <a:rPr lang="en-US" sz="1400" b="1"/>
              <a:t>Local Control and Management</a:t>
            </a:r>
          </a:p>
          <a:p>
            <a:pPr marL="0" lvl="1" indent="0">
              <a:buFont typeface="Arial" panose="020B0604020202020204" pitchFamily="34" charset="0"/>
              <a:buNone/>
            </a:pPr>
            <a:r>
              <a:rPr lang="en-US" sz="1400"/>
              <a:t>Citizens have the power to manage and maintain essential services, reinforcing community autonomy and trust.</a:t>
            </a:r>
          </a:p>
          <a:p>
            <a:pPr marL="0" indent="0">
              <a:spcBef>
                <a:spcPts val="2500"/>
              </a:spcBef>
              <a:buFont typeface="Arial" panose="020B0604020202020204" pitchFamily="34" charset="0"/>
              <a:buNone/>
            </a:pPr>
            <a:r>
              <a:rPr lang="en-US" sz="1400" b="1"/>
              <a:t>Support for Essential Applications</a:t>
            </a:r>
          </a:p>
          <a:p>
            <a:pPr marL="0" lvl="1" indent="0">
              <a:buFont typeface="Arial" panose="020B0604020202020204" pitchFamily="34" charset="0"/>
              <a:buNone/>
            </a:pPr>
            <a:r>
              <a:rPr lang="en-US" sz="1400"/>
              <a:t>Infrastructure supports communication, civic engagement, and resource sharing within an ethical human framework.</a:t>
            </a:r>
          </a:p>
          <a:p>
            <a:pPr marL="0" indent="0">
              <a:spcBef>
                <a:spcPts val="2500"/>
              </a:spcBef>
              <a:buFont typeface="Arial" panose="020B0604020202020204" pitchFamily="34" charset="0"/>
              <a:buNone/>
            </a:pPr>
            <a:r>
              <a:rPr lang="en-US" sz="1400" b="1"/>
              <a:t>Ethical Responsibility in Digital Environments</a:t>
            </a:r>
          </a:p>
          <a:p>
            <a:pPr marL="0" lvl="1" indent="0">
              <a:buFont typeface="Arial" panose="020B0604020202020204" pitchFamily="34" charset="0"/>
              <a:buNone/>
            </a:pPr>
            <a:r>
              <a:rPr lang="en-US" sz="1400"/>
              <a:t>Removing AI from governance highlights the importance of human judgment and ethical responsibility.</a:t>
            </a:r>
          </a:p>
        </p:txBody>
      </p:sp>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3904670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36D9-A036-766F-9913-C43D744B6655}"/>
              </a:ext>
            </a:extLst>
          </p:cNvPr>
          <p:cNvSpPr>
            <a:spLocks noGrp="1"/>
          </p:cNvSpPr>
          <p:nvPr>
            <p:ph type="title"/>
          </p:nvPr>
        </p:nvSpPr>
        <p:spPr/>
        <p:txBody>
          <a:bodyPr anchor="b">
            <a:normAutofit/>
          </a:bodyPr>
          <a:lstStyle/>
          <a:p>
            <a:r>
              <a:rPr lang="en-US"/>
              <a:t>Foundational Values</a:t>
            </a:r>
          </a:p>
        </p:txBody>
      </p:sp>
      <p:sp>
        <p:nvSpPr>
          <p:cNvPr id="3" name="Footer Placeholder 2">
            <a:extLst>
              <a:ext uri="{FF2B5EF4-FFF2-40B4-BE49-F238E27FC236}">
                <a16:creationId xmlns:a16="http://schemas.microsoft.com/office/drawing/2014/main" id="{C3996EBE-522E-529B-EEC5-068890644977}"/>
              </a:ext>
            </a:extLst>
          </p:cNvPr>
          <p:cNvSpPr>
            <a:spLocks noGrp="1"/>
          </p:cNvSpPr>
          <p:nvPr>
            <p:ph type="ftr" sz="quarter" idx="15"/>
          </p:nvPr>
        </p:nvSpPr>
        <p:spPr/>
        <p:txBody>
          <a:bodyPr anchor="ctr">
            <a:normAutofit/>
          </a:bodyPr>
          <a:lstStyle/>
          <a:p>
            <a:pPr>
              <a:spcAft>
                <a:spcPts val="600"/>
              </a:spcAft>
            </a:pPr>
            <a:r>
              <a:rPr lang="en-US" dirty="0"/>
              <a:t>Footer Text</a:t>
            </a:r>
            <a:endParaRPr lang="en-US"/>
          </a:p>
        </p:txBody>
      </p:sp>
      <p:sp>
        <p:nvSpPr>
          <p:cNvPr id="4" name="Date Placeholder 3">
            <a:extLst>
              <a:ext uri="{FF2B5EF4-FFF2-40B4-BE49-F238E27FC236}">
                <a16:creationId xmlns:a16="http://schemas.microsoft.com/office/drawing/2014/main" id="{A3B6DF9F-97BC-B5E4-A35C-402A55F1E85A}"/>
              </a:ext>
            </a:extLst>
          </p:cNvPr>
          <p:cNvSpPr>
            <a:spLocks noGrp="1"/>
          </p:cNvSpPr>
          <p:nvPr>
            <p:ph type="dt" sz="half" idx="14"/>
          </p:nvPr>
        </p:nvSpPr>
        <p:spPr/>
        <p:txBody>
          <a:bodyPr anchor="ctr">
            <a:normAutofit/>
          </a:bodyPr>
          <a:lstStyle/>
          <a:p>
            <a:pPr>
              <a:spcAft>
                <a:spcPts val="600"/>
              </a:spcAft>
            </a:pPr>
            <a:fld id="{9EAD527F-9C49-4481-A18C-80BA2EA99E79}" type="datetime1">
              <a:rPr lang="en-US" smtClean="0"/>
              <a:pPr>
                <a:spcAft>
                  <a:spcPts val="600"/>
                </a:spcAft>
              </a:pPr>
              <a:t>9/29/2025</a:t>
            </a:fld>
            <a:endParaRPr lang="en-US"/>
          </a:p>
        </p:txBody>
      </p:sp>
      <p:sp>
        <p:nvSpPr>
          <p:cNvPr id="5" name="Slide Number Placeholder 4">
            <a:extLst>
              <a:ext uri="{FF2B5EF4-FFF2-40B4-BE49-F238E27FC236}">
                <a16:creationId xmlns:a16="http://schemas.microsoft.com/office/drawing/2014/main" id="{D69240E5-85DE-8646-4FA1-4454329448CA}"/>
              </a:ext>
            </a:extLst>
          </p:cNvPr>
          <p:cNvSpPr>
            <a:spLocks noGrp="1"/>
          </p:cNvSpPr>
          <p:nvPr>
            <p:ph type="sldNum" sz="quarter" idx="16"/>
          </p:nvPr>
        </p:nvSpPr>
        <p:spPr/>
        <p:txBody>
          <a:bodyPr anchor="ctr">
            <a:normAutofit/>
          </a:bodyPr>
          <a:lstStyle/>
          <a:p>
            <a:pPr>
              <a:spcAft>
                <a:spcPts val="600"/>
              </a:spcAft>
            </a:pPr>
            <a:fld id="{753D0FD4-819D-4187-8797-C35567B41C78}" type="slidenum">
              <a:rPr lang="en-US" smtClean="0"/>
              <a:pPr>
                <a:spcAft>
                  <a:spcPts val="600"/>
                </a:spcAft>
              </a:pPr>
              <a:t>8</a:t>
            </a:fld>
            <a:endParaRPr lang="en-US"/>
          </a:p>
        </p:txBody>
      </p:sp>
      <p:sp>
        <p:nvSpPr>
          <p:cNvPr id="7" name="Content Placeholder 6">
            <a:extLst>
              <a:ext uri="{FF2B5EF4-FFF2-40B4-BE49-F238E27FC236}">
                <a16:creationId xmlns:a16="http://schemas.microsoft.com/office/drawing/2014/main" id="{6656D125-4968-0F87-8890-45BE6D2E0DA4}"/>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vert="horz" lIns="91440" tIns="45720" rIns="91440" bIns="45720" rtlCol="0" anchor="t">
            <a:normAutofit/>
          </a:bodyPr>
          <a:lstStyle/>
          <a:p>
            <a:pPr marL="0" indent="0">
              <a:spcBef>
                <a:spcPts val="2500"/>
              </a:spcBef>
              <a:buFont typeface="Arial" panose="020B0604020202020204" pitchFamily="34" charset="0"/>
              <a:buNone/>
            </a:pPr>
            <a:r>
              <a:rPr lang="en-US" sz="1400" b="1" dirty="0"/>
              <a:t>Digital Sovereignty</a:t>
            </a:r>
          </a:p>
          <a:p>
            <a:pPr marL="0" lvl="1" indent="0">
              <a:buFont typeface="Arial" panose="020B0604020202020204" pitchFamily="34" charset="0"/>
              <a:buNone/>
            </a:pPr>
            <a:r>
              <a:rPr lang="en-US" sz="1400" dirty="0"/>
              <a:t>Digital sovereignty allows communities to control their digital tools and data for self-determination.</a:t>
            </a:r>
          </a:p>
          <a:p>
            <a:pPr marL="0" indent="0">
              <a:spcBef>
                <a:spcPts val="2500"/>
              </a:spcBef>
              <a:buFont typeface="Arial" panose="020B0604020202020204" pitchFamily="34" charset="0"/>
              <a:buNone/>
            </a:pPr>
            <a:r>
              <a:rPr lang="en-US" sz="1400" b="1" dirty="0"/>
              <a:t>Trust and Accountability</a:t>
            </a:r>
          </a:p>
          <a:p>
            <a:pPr marL="0" lvl="1" indent="0">
              <a:buFont typeface="Arial" panose="020B0604020202020204" pitchFamily="34" charset="0"/>
              <a:buNone/>
            </a:pPr>
            <a:r>
              <a:rPr lang="en-US" sz="1400" dirty="0"/>
              <a:t>Trust is built through transparent processes and human accountability enabling meaningful engagement.</a:t>
            </a:r>
          </a:p>
          <a:p>
            <a:pPr marL="0" indent="0">
              <a:spcBef>
                <a:spcPts val="2500"/>
              </a:spcBef>
              <a:buFont typeface="Arial" panose="020B0604020202020204" pitchFamily="34" charset="0"/>
              <a:buNone/>
            </a:pPr>
            <a:r>
              <a:rPr lang="en-US" sz="1400" b="1" dirty="0"/>
              <a:t>Inclusivity and Access</a:t>
            </a:r>
          </a:p>
          <a:p>
            <a:pPr marL="0" lvl="1" indent="0">
              <a:buFont typeface="Arial" panose="020B0604020202020204" pitchFamily="34" charset="0"/>
              <a:buNone/>
            </a:pPr>
            <a:r>
              <a:rPr lang="en-US" sz="1400" dirty="0"/>
              <a:t>Inclusivity ensures infrastructure accessibility for all citizens, promoting equity and participation.</a:t>
            </a:r>
          </a:p>
          <a:p>
            <a:pPr marL="0" indent="0">
              <a:spcBef>
                <a:spcPts val="2500"/>
              </a:spcBef>
              <a:buFont typeface="Arial" panose="020B0604020202020204" pitchFamily="34" charset="0"/>
              <a:buNone/>
            </a:pPr>
            <a:r>
              <a:rPr lang="en-US" sz="1400" b="1" dirty="0"/>
              <a:t>Resilience and Sustainability</a:t>
            </a:r>
          </a:p>
          <a:p>
            <a:pPr marL="0" lvl="1" indent="0">
              <a:buNone/>
            </a:pPr>
            <a:r>
              <a:rPr lang="en-US" sz="1400" dirty="0"/>
              <a:t>Resilience enables systems to adapt and endure challenges for long-term sustainability, guided always by locality of concerns rather than the global mean or median..</a:t>
            </a:r>
          </a:p>
        </p:txBody>
      </p:sp>
      <p:pic>
        <p:nvPicPr>
          <p:cNvPr id="8" name="Content Placeholder 7" descr="technology and innovation concept">
            <a:extLst>
              <a:ext uri="{FF2B5EF4-FFF2-40B4-BE49-F238E27FC236}">
                <a16:creationId xmlns:a16="http://schemas.microsoft.com/office/drawing/2014/main" id="{8C3DD67C-D132-41A5-8A3A-E7693F5C1938}"/>
              </a:ext>
            </a:extLst>
          </p:cNvPr>
          <p:cNvPicPr>
            <a:picLocks noGrp="1" noChangeAspect="1"/>
          </p:cNvPicPr>
          <p:nvPr>
            <p:ph type="pic" sz="quarter" idx="13"/>
          </p:nvPr>
        </p:nvPicPr>
        <p:blipFill>
          <a:blip r:embed="rId3"/>
          <a:srcRect l="25851" r="25851"/>
          <a:stretch>
            <a:fillRect/>
          </a:stretch>
        </p:blipFill>
        <p:spPr>
          <a:prstGeom prst="rect">
            <a:avLst/>
          </a:prstGeom>
          <a:noFill/>
        </p:spPr>
      </p:pic>
      <p:pic>
        <p:nvPicPr>
          <p:cNvPr id="9" name="Picture 8" descr="cb541ec3cf.png"/>
          <p:cNvPicPr>
            <a:picLocks noChangeAspect="1"/>
          </p:cNvPicPr>
          <p:nvPr/>
        </p:nvPicPr>
        <p:blipFill>
          <a:blip r:embed="rId4"/>
          <a:stretch>
            <a:fillRect/>
          </a:stretch>
        </p:blipFill>
        <p:spPr>
          <a:xfrm>
            <a:off x="274320" y="182880"/>
            <a:ext cx="914400" cy="914400"/>
          </a:xfrm>
          <a:prstGeom prst="rect">
            <a:avLst/>
          </a:prstGeom>
        </p:spPr>
      </p:pic>
      <p:pic>
        <p:nvPicPr>
          <p:cNvPr id="10" name="Picture 9" descr="cb541ec3cf.png"/>
          <p:cNvPicPr>
            <a:picLocks noChangeAspect="1"/>
          </p:cNvPicPr>
          <p:nvPr/>
        </p:nvPicPr>
        <p:blipFill>
          <a:blip r:embed="rId4"/>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2740225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BA6E-0096-6E91-770B-5008FFCEE1E9}"/>
              </a:ext>
            </a:extLst>
          </p:cNvPr>
          <p:cNvSpPr>
            <a:spLocks noGrp="1"/>
          </p:cNvSpPr>
          <p:nvPr>
            <p:ph type="title"/>
          </p:nvPr>
        </p:nvSpPr>
        <p:spPr/>
        <p:txBody>
          <a:bodyPr anchor="b">
            <a:normAutofit fontScale="90000"/>
          </a:bodyPr>
          <a:lstStyle/>
          <a:p>
            <a:r>
              <a:rPr lang="en-US"/>
              <a:t>Infrastructure Components</a:t>
            </a:r>
          </a:p>
        </p:txBody>
      </p:sp>
      <p:sp>
        <p:nvSpPr>
          <p:cNvPr id="4" name="Footer Placeholder 3">
            <a:extLst>
              <a:ext uri="{FF2B5EF4-FFF2-40B4-BE49-F238E27FC236}">
                <a16:creationId xmlns:a16="http://schemas.microsoft.com/office/drawing/2014/main" id="{EA1E62F4-E9EB-1F10-B475-DFE6372C0467}"/>
              </a:ext>
            </a:extLst>
          </p:cNvPr>
          <p:cNvSpPr>
            <a:spLocks noGrp="1"/>
          </p:cNvSpPr>
          <p:nvPr>
            <p:ph type="ftr" sz="quarter" idx="11"/>
          </p:nvPr>
        </p:nvSpPr>
        <p:spPr/>
        <p:txBody>
          <a:bodyPr anchor="ctr">
            <a:normAutofit/>
          </a:bodyPr>
          <a:lstStyle/>
          <a:p>
            <a:pPr>
              <a:spcAft>
                <a:spcPts val="600"/>
              </a:spcAft>
            </a:pPr>
            <a:r>
              <a:rPr lang="en-US" dirty="0"/>
              <a:t>Footer Text</a:t>
            </a:r>
            <a:endParaRPr lang="en-US"/>
          </a:p>
        </p:txBody>
      </p:sp>
      <p:sp>
        <p:nvSpPr>
          <p:cNvPr id="6" name="Date Placeholder 5">
            <a:extLst>
              <a:ext uri="{FF2B5EF4-FFF2-40B4-BE49-F238E27FC236}">
                <a16:creationId xmlns:a16="http://schemas.microsoft.com/office/drawing/2014/main" id="{FFF61A93-A918-1346-500F-45576EDA673C}"/>
              </a:ext>
            </a:extLst>
          </p:cNvPr>
          <p:cNvSpPr>
            <a:spLocks noGrp="1"/>
          </p:cNvSpPr>
          <p:nvPr>
            <p:ph type="dt" sz="half" idx="10"/>
          </p:nvPr>
        </p:nvSpPr>
        <p:spPr/>
        <p:txBody>
          <a:bodyPr anchor="ctr">
            <a:normAutofit/>
          </a:bodyPr>
          <a:lstStyle/>
          <a:p>
            <a:pPr>
              <a:spcAft>
                <a:spcPts val="600"/>
              </a:spcAft>
            </a:pPr>
            <a:fld id="{BBB8170F-0370-4A38-8BF3-83D69476AE62}" type="datetime1">
              <a:rPr lang="en-US" smtClean="0"/>
              <a:pPr>
                <a:spcAft>
                  <a:spcPts val="600"/>
                </a:spcAft>
              </a:pPr>
              <a:t>9/29/2025</a:t>
            </a:fld>
            <a:endParaRPr lang="en-US"/>
          </a:p>
        </p:txBody>
      </p:sp>
      <p:sp>
        <p:nvSpPr>
          <p:cNvPr id="7" name="Slide Number Placeholder 6">
            <a:extLst>
              <a:ext uri="{FF2B5EF4-FFF2-40B4-BE49-F238E27FC236}">
                <a16:creationId xmlns:a16="http://schemas.microsoft.com/office/drawing/2014/main" id="{F0FFC98C-0B9F-AEBA-87D9-ECBD4D9F4C42}"/>
              </a:ext>
            </a:extLst>
          </p:cNvPr>
          <p:cNvSpPr>
            <a:spLocks noGrp="1"/>
          </p:cNvSpPr>
          <p:nvPr>
            <p:ph type="sldNum" sz="quarter" idx="12"/>
          </p:nvPr>
        </p:nvSpPr>
        <p:spPr/>
        <p:txBody>
          <a:bodyPr anchor="ctr">
            <a:normAutofit/>
          </a:bodyPr>
          <a:lstStyle/>
          <a:p>
            <a:pPr>
              <a:spcAft>
                <a:spcPts val="600"/>
              </a:spcAft>
            </a:pPr>
            <a:fld id="{753D0FD4-819D-4187-8797-C35567B41C78}" type="slidenum">
              <a:rPr lang="en-US" smtClean="0"/>
              <a:pPr>
                <a:spcAft>
                  <a:spcPts val="600"/>
                </a:spcAft>
              </a:pPr>
              <a:t>9</a:t>
            </a:fld>
            <a:endParaRPr lang="en-US"/>
          </a:p>
        </p:txBody>
      </p:sp>
      <p:pic>
        <p:nvPicPr>
          <p:cNvPr id="8" name="Picture 7" descr="cb541ec3cf.png"/>
          <p:cNvPicPr>
            <a:picLocks noChangeAspect="1"/>
          </p:cNvPicPr>
          <p:nvPr/>
        </p:nvPicPr>
        <p:blipFill>
          <a:blip r:embed="rId3"/>
          <a:stretch>
            <a:fillRect/>
          </a:stretch>
        </p:blipFill>
        <p:spPr>
          <a:xfrm>
            <a:off x="274320" y="182880"/>
            <a:ext cx="914400" cy="914400"/>
          </a:xfrm>
          <a:prstGeom prst="rect">
            <a:avLst/>
          </a:prstGeom>
        </p:spPr>
      </p:pic>
      <p:pic>
        <p:nvPicPr>
          <p:cNvPr id="9" name="Picture 8" descr="cb541ec3cf.png"/>
          <p:cNvPicPr>
            <a:picLocks noChangeAspect="1"/>
          </p:cNvPicPr>
          <p:nvPr/>
        </p:nvPicPr>
        <p:blipFill>
          <a:blip r:embed="rId3"/>
          <a:stretch>
            <a:fillRect/>
          </a:stretch>
        </p:blipFill>
        <p:spPr>
          <a:xfrm>
            <a:off x="7772400" y="5943600"/>
            <a:ext cx="914400" cy="914400"/>
          </a:xfrm>
          <a:prstGeom prst="rect">
            <a:avLst/>
          </a:prstGeom>
        </p:spPr>
      </p:pic>
    </p:spTree>
    <p:extLst>
      <p:ext uri="{BB962C8B-B14F-4D97-AF65-F5344CB8AC3E}">
        <p14:creationId xmlns:p14="http://schemas.microsoft.com/office/powerpoint/2010/main" val="4266063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6157BBBCC4D945BC7B3E9D520DB24C" ma:contentTypeVersion="5" ma:contentTypeDescription="Create a new document." ma:contentTypeScope="" ma:versionID="3d9105b8aaff231f2381d462e70fe08d">
  <xsd:schema xmlns:xsd="http://www.w3.org/2001/XMLSchema" xmlns:xs="http://www.w3.org/2001/XMLSchema" xmlns:p="http://schemas.microsoft.com/office/2006/metadata/properties" xmlns:ns3="67e6b480-e2ad-4459-9212-2409013b2d76" targetNamespace="http://schemas.microsoft.com/office/2006/metadata/properties" ma:root="true" ma:fieldsID="abcb454816cf776755d2561a89d49753" ns3:_="">
    <xsd:import namespace="67e6b480-e2ad-4459-9212-2409013b2d76"/>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e6b480-e2ad-4459-9212-2409013b2d7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E87D78-9CEC-4EE9-94B9-0F2EEEB8A065}">
  <ds:schemaRefs>
    <ds:schemaRef ds:uri="http://schemas.microsoft.com/sharepoint/v3/contenttype/forms"/>
  </ds:schemaRefs>
</ds:datastoreItem>
</file>

<file path=customXml/itemProps2.xml><?xml version="1.0" encoding="utf-8"?>
<ds:datastoreItem xmlns:ds="http://schemas.openxmlformats.org/officeDocument/2006/customXml" ds:itemID="{9846201E-DF07-4095-9F76-DD2E789400A7}">
  <ds:schemaRefs>
    <ds:schemaRef ds:uri="http://purl.org/dc/elements/1.1/"/>
    <ds:schemaRef ds:uri="67e6b480-e2ad-4459-9212-2409013b2d76"/>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8EC1D060-B196-4545-9BD7-513704326B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e6b480-e2ad-4459-9212-2409013b2d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TM03090430[[fn=Banded]]</Template>
  <TotalTime>1311</TotalTime>
  <Words>1970</Words>
  <Application>Microsoft Office PowerPoint</Application>
  <PresentationFormat>Widescreen</PresentationFormat>
  <Paragraphs>192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Banded</vt:lpstr>
      <vt:lpstr>Building a Trustworthy, Human-Centered Social Infrastructure for Digitally Sovereign Communities</vt:lpstr>
      <vt:lpstr>Sovernly</vt:lpstr>
      <vt:lpstr>Empowering Citizens Through Digital Sovereignty</vt:lpstr>
      <vt:lpstr>Challenges in Current Systems</vt:lpstr>
      <vt:lpstr>Why Our Current Systems Are Failing Citizens</vt:lpstr>
      <vt:lpstr>Vision and Principles</vt:lpstr>
      <vt:lpstr>A Human-Only, Trust-Based Social Infrastructure</vt:lpstr>
      <vt:lpstr>Foundational Values</vt:lpstr>
      <vt:lpstr>Infrastructure Components</vt:lpstr>
      <vt:lpstr>What the Infrastructure Includes</vt:lpstr>
      <vt:lpstr>Governance and Technology</vt:lpstr>
      <vt:lpstr>Digitally Sovereign Control</vt:lpstr>
      <vt:lpstr>Human-Centric Tech</vt:lpstr>
      <vt:lpstr>Citizen Empowerment</vt:lpstr>
      <vt:lpstr>Empowerment Through Ownership</vt:lpstr>
      <vt:lpstr>Call to Action</vt:lpstr>
      <vt:lpstr>Join the Movement</vt:lpstr>
      <vt:lpstr>Discussion</vt:lpstr>
      <vt:lpstr>Q&amp;A /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Niyna Spellman</dc:creator>
  <cp:lastModifiedBy>Steve Walker</cp:lastModifiedBy>
  <cp:revision>14</cp:revision>
  <dcterms:created xsi:type="dcterms:W3CDTF">2025-08-04T19:41:08Z</dcterms:created>
  <dcterms:modified xsi:type="dcterms:W3CDTF">2025-09-30T14:29:42Z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0x010100F76157BBBCC4D945BC7B3E9D520DB24C</vt:lpwstr>
  </property>
</Properties>
</file>