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7" r:id="rId2"/>
    <p:sldMasterId id="2147483689" r:id="rId3"/>
  </p:sldMasterIdLst>
  <p:notesMasterIdLst>
    <p:notesMasterId r:id="rId29"/>
  </p:notesMasterIdLst>
  <p:sldIdLst>
    <p:sldId id="256" r:id="rId4"/>
    <p:sldId id="257" r:id="rId5"/>
    <p:sldId id="258" r:id="rId6"/>
    <p:sldId id="273" r:id="rId7"/>
    <p:sldId id="275" r:id="rId8"/>
    <p:sldId id="272" r:id="rId9"/>
    <p:sldId id="276" r:id="rId10"/>
    <p:sldId id="259" r:id="rId11"/>
    <p:sldId id="281" r:id="rId12"/>
    <p:sldId id="282" r:id="rId13"/>
    <p:sldId id="283" r:id="rId14"/>
    <p:sldId id="284" r:id="rId15"/>
    <p:sldId id="285" r:id="rId16"/>
    <p:sldId id="277" r:id="rId17"/>
    <p:sldId id="279" r:id="rId18"/>
    <p:sldId id="278" r:id="rId19"/>
    <p:sldId id="280" r:id="rId20"/>
    <p:sldId id="286" r:id="rId21"/>
    <p:sldId id="287" r:id="rId22"/>
    <p:sldId id="290" r:id="rId23"/>
    <p:sldId id="288" r:id="rId24"/>
    <p:sldId id="289" r:id="rId25"/>
    <p:sldId id="291" r:id="rId26"/>
    <p:sldId id="292" r:id="rId27"/>
    <p:sldId id="270"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ScxEf+wrJO7cL+ooqZr3CU8yd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5.fntdata"/><Relationship Id="rId42"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81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7849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1113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4845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4413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4419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0689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8700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7085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998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2117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1172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833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8355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97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453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3862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222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293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jp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query1.finance.yahoo.com/v7/finance/download/RELIANCE.NS?period1=946684800&amp;period2=1691971200&amp;interval=1d&amp;events=history&amp;includeAdjustedClose=tru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697584" y="1102936"/>
            <a:ext cx="10350631" cy="51376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2800" b="1" dirty="0">
                <a:solidFill>
                  <a:srgbClr val="002776"/>
                </a:solidFill>
                <a:latin typeface="Verdana"/>
                <a:ea typeface="Verdana"/>
                <a:sym typeface="Verdana"/>
              </a:rPr>
              <a:t>RELIANCE INDUSTRIES STOCK FORECAST</a:t>
            </a:r>
          </a:p>
          <a:p>
            <a:pPr marL="0" marR="0" lvl="0" indent="0" algn="l" rtl="0">
              <a:lnSpc>
                <a:spcPct val="100000"/>
              </a:lnSpc>
              <a:spcBef>
                <a:spcPts val="0"/>
              </a:spcBef>
              <a:spcAft>
                <a:spcPts val="0"/>
              </a:spcAft>
              <a:buClr>
                <a:srgbClr val="002776"/>
              </a:buClr>
              <a:buSzPts val="3600"/>
              <a:buFont typeface="Verdana"/>
              <a:buNone/>
            </a:pPr>
            <a:endParaRPr lang="en-US" sz="2800" b="1" i="0" u="none" strike="noStrike" cap="none" dirty="0">
              <a:solidFill>
                <a:srgbClr val="002776"/>
              </a:solidFill>
              <a:latin typeface="Verdana"/>
              <a:ea typeface="Verdana"/>
              <a:cs typeface="Arial"/>
              <a:sym typeface="Verdana"/>
            </a:endParaRPr>
          </a:p>
          <a:p>
            <a:pPr marL="0" marR="0" lvl="0" indent="0" algn="l" rtl="0">
              <a:lnSpc>
                <a:spcPct val="100000"/>
              </a:lnSpc>
              <a:spcBef>
                <a:spcPts val="0"/>
              </a:spcBef>
              <a:spcAft>
                <a:spcPts val="0"/>
              </a:spcAft>
              <a:buClr>
                <a:srgbClr val="002776"/>
              </a:buClr>
              <a:buSzPts val="3600"/>
              <a:buFont typeface="Verdana"/>
              <a:buNone/>
            </a:pPr>
            <a:endParaRPr sz="1100" b="0" i="0" u="none" strike="noStrike" cap="none" dirty="0">
              <a:solidFill>
                <a:srgbClr val="000000"/>
              </a:solidFill>
              <a:latin typeface="Arial"/>
              <a:ea typeface="Arial"/>
              <a:cs typeface="Arial"/>
              <a:sym typeface="Arial"/>
            </a:endParaRPr>
          </a:p>
          <a:p>
            <a:pPr marL="0" indent="0">
              <a:buClr>
                <a:srgbClr val="002776"/>
              </a:buClr>
              <a:buSzPts val="2400"/>
              <a:buFont typeface="Arial"/>
              <a:buNone/>
            </a:pPr>
            <a:r>
              <a:rPr lang="en-US" sz="2400" dirty="0">
                <a:solidFill>
                  <a:srgbClr val="002776"/>
                </a:solidFill>
                <a:latin typeface="Verdana"/>
                <a:ea typeface="Verdana"/>
                <a:sym typeface="Verdana"/>
              </a:rPr>
              <a:t>P277 Group No. 3</a:t>
            </a:r>
            <a:endParaRPr sz="2400" dirty="0">
              <a:solidFill>
                <a:srgbClr val="002776"/>
              </a:solidFill>
              <a:latin typeface="Verdana"/>
              <a:ea typeface="Verdana"/>
              <a:sym typeface="Verdana"/>
            </a:endParaRPr>
          </a:p>
          <a:p>
            <a:pPr marL="0" indent="0">
              <a:buClr>
                <a:srgbClr val="002776"/>
              </a:buClr>
              <a:buSzPts val="2400"/>
              <a:buFont typeface="Arial"/>
              <a:buNone/>
            </a:pPr>
            <a:endParaRPr lang="en-US" sz="2400" dirty="0">
              <a:solidFill>
                <a:srgbClr val="002776"/>
              </a:solidFill>
              <a:latin typeface="Verdana"/>
              <a:ea typeface="Verdana"/>
              <a:sym typeface="Verdana"/>
            </a:endParaRPr>
          </a:p>
          <a:p>
            <a:pPr marL="0" indent="0">
              <a:buClr>
                <a:srgbClr val="002776"/>
              </a:buClr>
              <a:buSzPts val="2400"/>
              <a:buFont typeface="Arial"/>
              <a:buNone/>
            </a:pPr>
            <a:r>
              <a:rPr lang="en-US" sz="2400" dirty="0">
                <a:solidFill>
                  <a:srgbClr val="002776"/>
                </a:solidFill>
                <a:latin typeface="Verdana"/>
                <a:ea typeface="Verdana"/>
                <a:sym typeface="Verdana"/>
              </a:rPr>
              <a:t>Mentor - Neha Ramchandani</a:t>
            </a:r>
            <a:endParaRPr sz="2400" dirty="0">
              <a:solidFill>
                <a:srgbClr val="002776"/>
              </a:solidFill>
              <a:latin typeface="Verdana"/>
              <a:ea typeface="Verdana"/>
            </a:endParaRPr>
          </a:p>
          <a:p>
            <a:pPr marL="0" indent="0">
              <a:buClr>
                <a:srgbClr val="002776"/>
              </a:buClr>
              <a:buSzPts val="2400"/>
              <a:buFont typeface="Arial"/>
              <a:buNone/>
            </a:pPr>
            <a:endParaRPr lang="en-US" sz="2400" dirty="0">
              <a:solidFill>
                <a:srgbClr val="002776"/>
              </a:solidFill>
              <a:latin typeface="Verdana"/>
              <a:ea typeface="Verdana"/>
              <a:sym typeface="Verdana"/>
            </a:endParaRPr>
          </a:p>
          <a:p>
            <a:pPr marL="0" indent="0">
              <a:buClr>
                <a:srgbClr val="002776"/>
              </a:buClr>
              <a:buSzPts val="2400"/>
              <a:buFont typeface="Arial"/>
              <a:buNone/>
            </a:pPr>
            <a:r>
              <a:rPr lang="en-US" sz="2400" dirty="0">
                <a:solidFill>
                  <a:srgbClr val="002776"/>
                </a:solidFill>
                <a:latin typeface="Verdana"/>
                <a:ea typeface="Verdana"/>
                <a:sym typeface="Verdana"/>
              </a:rPr>
              <a:t>06-09-2023</a:t>
            </a:r>
          </a:p>
          <a:p>
            <a:pPr lvl="0">
              <a:buClr>
                <a:srgbClr val="002776"/>
              </a:buClr>
              <a:buSzPts val="2400"/>
            </a:pPr>
            <a:endParaRPr lang="en-US" sz="2400" i="0" u="none" strike="noStrike" cap="none" dirty="0">
              <a:solidFill>
                <a:srgbClr val="002776"/>
              </a:solidFill>
              <a:latin typeface="Verdana"/>
              <a:ea typeface="Verdana"/>
              <a:cs typeface="Arial"/>
              <a:sym typeface="Verdana"/>
            </a:endParaRPr>
          </a:p>
          <a:p>
            <a:pPr lvl="0">
              <a:buClr>
                <a:srgbClr val="002776"/>
              </a:buClr>
              <a:buSzPts val="2400"/>
            </a:pPr>
            <a:r>
              <a:rPr lang="en-US" sz="2400" i="0" u="none" strike="noStrike" cap="none" dirty="0">
                <a:solidFill>
                  <a:srgbClr val="002776"/>
                </a:solidFill>
                <a:latin typeface="Verdana"/>
                <a:ea typeface="Verdana"/>
                <a:cs typeface="Arial"/>
                <a:sym typeface="Verdana"/>
              </a:rPr>
              <a:t>Team- 1</a:t>
            </a:r>
            <a:r>
              <a:rPr lang="en-US" sz="2400" dirty="0">
                <a:solidFill>
                  <a:srgbClr val="002776"/>
                </a:solidFill>
                <a:latin typeface="Verdana"/>
                <a:ea typeface="Verdana"/>
                <a:sym typeface="Verdana"/>
              </a:rPr>
              <a:t>. </a:t>
            </a:r>
            <a:r>
              <a:rPr lang="en-IN" sz="2400" dirty="0">
                <a:solidFill>
                  <a:srgbClr val="002776"/>
                </a:solidFill>
                <a:latin typeface="Verdana"/>
                <a:ea typeface="Verdana"/>
              </a:rPr>
              <a:t>Mr. Saurav Srikant Deshmukh</a:t>
            </a:r>
          </a:p>
          <a:p>
            <a:pPr lvl="0">
              <a:buClr>
                <a:srgbClr val="002776"/>
              </a:buClr>
              <a:buSzPts val="2400"/>
            </a:pPr>
            <a:r>
              <a:rPr lang="en-US" sz="2400" dirty="0">
                <a:solidFill>
                  <a:srgbClr val="002776"/>
                </a:solidFill>
                <a:latin typeface="Verdana"/>
                <a:ea typeface="Verdana"/>
                <a:sym typeface="Verdana"/>
              </a:rPr>
              <a:t>          2. </a:t>
            </a:r>
            <a:r>
              <a:rPr lang="en-IN" sz="2400" dirty="0">
                <a:solidFill>
                  <a:srgbClr val="002776"/>
                </a:solidFill>
                <a:latin typeface="Verdana"/>
                <a:ea typeface="Verdana"/>
              </a:rPr>
              <a:t>Mr. Tushar Yashwant Pansare</a:t>
            </a:r>
          </a:p>
          <a:p>
            <a:pPr lvl="0">
              <a:buClr>
                <a:srgbClr val="002776"/>
              </a:buClr>
              <a:buSzPts val="2400"/>
            </a:pPr>
            <a:r>
              <a:rPr lang="en-IN" sz="2400" dirty="0">
                <a:solidFill>
                  <a:srgbClr val="002776"/>
                </a:solidFill>
                <a:latin typeface="Verdana"/>
                <a:ea typeface="Verdana"/>
              </a:rPr>
              <a:t>          3. Mr. Rajiv Ranjan Kumar</a:t>
            </a:r>
          </a:p>
          <a:p>
            <a:pPr lvl="0">
              <a:buClr>
                <a:srgbClr val="002776"/>
              </a:buClr>
              <a:buSzPts val="2400"/>
            </a:pPr>
            <a:r>
              <a:rPr lang="en-IN" sz="2400" b="1" dirty="0">
                <a:solidFill>
                  <a:srgbClr val="002776"/>
                </a:solidFill>
                <a:latin typeface="Verdana"/>
                <a:ea typeface="Verdana"/>
              </a:rPr>
              <a:t>          </a:t>
            </a:r>
            <a:endParaRPr sz="2400" b="1" dirty="0">
              <a:solidFill>
                <a:srgbClr val="002776"/>
              </a:solidFill>
              <a:latin typeface="Verdana"/>
              <a:ea typeface="Verdana"/>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712587" y="1231244"/>
            <a:ext cx="6134581"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‘Close’ column boxplot</a:t>
            </a:r>
            <a:endParaRPr kumimoji="0" lang="en-US" sz="20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Picture 2">
            <a:extLst>
              <a:ext uri="{FF2B5EF4-FFF2-40B4-BE49-F238E27FC236}">
                <a16:creationId xmlns:a16="http://schemas.microsoft.com/office/drawing/2014/main" id="{019340F3-D7BE-4C15-A6D7-321E202BC524}"/>
              </a:ext>
            </a:extLst>
          </p:cNvPr>
          <p:cNvPicPr>
            <a:picLocks noChangeAspect="1"/>
          </p:cNvPicPr>
          <p:nvPr/>
        </p:nvPicPr>
        <p:blipFill>
          <a:blip r:embed="rId4"/>
          <a:stretch>
            <a:fillRect/>
          </a:stretch>
        </p:blipFill>
        <p:spPr>
          <a:xfrm>
            <a:off x="179590" y="1895263"/>
            <a:ext cx="8779215" cy="4304832"/>
          </a:xfrm>
          <a:prstGeom prst="rect">
            <a:avLst/>
          </a:prstGeom>
        </p:spPr>
      </p:pic>
    </p:spTree>
    <p:extLst>
      <p:ext uri="{BB962C8B-B14F-4D97-AF65-F5344CB8AC3E}">
        <p14:creationId xmlns:p14="http://schemas.microsoft.com/office/powerpoint/2010/main" val="406706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373222" y="1155829"/>
            <a:ext cx="6134581"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‘Volume’ column plot according to year</a:t>
            </a:r>
            <a:endParaRPr kumimoji="0" lang="en-US" sz="20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Picture 2">
            <a:extLst>
              <a:ext uri="{FF2B5EF4-FFF2-40B4-BE49-F238E27FC236}">
                <a16:creationId xmlns:a16="http://schemas.microsoft.com/office/drawing/2014/main" id="{6B48B07C-AA24-470A-A56C-47035B94FC54}"/>
              </a:ext>
            </a:extLst>
          </p:cNvPr>
          <p:cNvPicPr>
            <a:picLocks noChangeAspect="1"/>
          </p:cNvPicPr>
          <p:nvPr/>
        </p:nvPicPr>
        <p:blipFill>
          <a:blip r:embed="rId4"/>
          <a:stretch>
            <a:fillRect/>
          </a:stretch>
        </p:blipFill>
        <p:spPr>
          <a:xfrm>
            <a:off x="391211" y="2334243"/>
            <a:ext cx="8361577" cy="3264170"/>
          </a:xfrm>
          <a:prstGeom prst="rect">
            <a:avLst/>
          </a:prstGeom>
        </p:spPr>
      </p:pic>
    </p:spTree>
    <p:extLst>
      <p:ext uri="{BB962C8B-B14F-4D97-AF65-F5344CB8AC3E}">
        <p14:creationId xmlns:p14="http://schemas.microsoft.com/office/powerpoint/2010/main" val="37796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373222" y="1155829"/>
            <a:ext cx="6134581"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Stock price vs 30days moving average</a:t>
            </a:r>
          </a:p>
        </p:txBody>
      </p:sp>
      <p:pic>
        <p:nvPicPr>
          <p:cNvPr id="2" name="Picture 1">
            <a:extLst>
              <a:ext uri="{FF2B5EF4-FFF2-40B4-BE49-F238E27FC236}">
                <a16:creationId xmlns:a16="http://schemas.microsoft.com/office/drawing/2014/main" id="{D16E9437-1C61-4E84-92D5-06B6C254488C}"/>
              </a:ext>
            </a:extLst>
          </p:cNvPr>
          <p:cNvPicPr>
            <a:picLocks noChangeAspect="1"/>
          </p:cNvPicPr>
          <p:nvPr/>
        </p:nvPicPr>
        <p:blipFill>
          <a:blip r:embed="rId4"/>
          <a:stretch>
            <a:fillRect/>
          </a:stretch>
        </p:blipFill>
        <p:spPr>
          <a:xfrm>
            <a:off x="526752" y="2196445"/>
            <a:ext cx="7863104" cy="4003375"/>
          </a:xfrm>
          <a:prstGeom prst="rect">
            <a:avLst/>
          </a:prstGeom>
        </p:spPr>
      </p:pic>
    </p:spTree>
    <p:extLst>
      <p:ext uri="{BB962C8B-B14F-4D97-AF65-F5344CB8AC3E}">
        <p14:creationId xmlns:p14="http://schemas.microsoft.com/office/powerpoint/2010/main" val="350509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373222" y="1155829"/>
            <a:ext cx="6134581"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Stock price vs 220days moving average</a:t>
            </a:r>
          </a:p>
        </p:txBody>
      </p:sp>
      <p:pic>
        <p:nvPicPr>
          <p:cNvPr id="3" name="Picture 2">
            <a:extLst>
              <a:ext uri="{FF2B5EF4-FFF2-40B4-BE49-F238E27FC236}">
                <a16:creationId xmlns:a16="http://schemas.microsoft.com/office/drawing/2014/main" id="{085F408F-C160-4731-B3CC-FAD0E0108F17}"/>
              </a:ext>
            </a:extLst>
          </p:cNvPr>
          <p:cNvPicPr>
            <a:picLocks noChangeAspect="1"/>
          </p:cNvPicPr>
          <p:nvPr/>
        </p:nvPicPr>
        <p:blipFill>
          <a:blip r:embed="rId4"/>
          <a:stretch>
            <a:fillRect/>
          </a:stretch>
        </p:blipFill>
        <p:spPr>
          <a:xfrm>
            <a:off x="707011" y="2027040"/>
            <a:ext cx="7975076" cy="4249493"/>
          </a:xfrm>
          <a:prstGeom prst="rect">
            <a:avLst/>
          </a:prstGeom>
        </p:spPr>
      </p:pic>
    </p:spTree>
    <p:extLst>
      <p:ext uri="{BB962C8B-B14F-4D97-AF65-F5344CB8AC3E}">
        <p14:creationId xmlns:p14="http://schemas.microsoft.com/office/powerpoint/2010/main" val="212686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1" i="0" u="none" strike="noStrike" kern="0" cap="none" spc="0" normalizeH="0" baseline="0" noProof="0" dirty="0">
                <a:ln>
                  <a:noFill/>
                </a:ln>
                <a:solidFill>
                  <a:srgbClr val="002776"/>
                </a:solidFill>
                <a:effectLst/>
                <a:uLnTx/>
                <a:uFillTx/>
                <a:latin typeface="Arial"/>
                <a:ea typeface="Arial"/>
                <a:cs typeface="Arial"/>
                <a:sym typeface="Arial"/>
              </a:rPr>
              <a:t>MODEL SELECTION</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1">
            <a:extLst>
              <a:ext uri="{FF2B5EF4-FFF2-40B4-BE49-F238E27FC236}">
                <a16:creationId xmlns:a16="http://schemas.microsoft.com/office/drawing/2014/main" id="{E260E4D8-4888-4429-8018-41F9111B7B0F}"/>
              </a:ext>
            </a:extLst>
          </p:cNvPr>
          <p:cNvPicPr>
            <a:picLocks noChangeAspect="1"/>
          </p:cNvPicPr>
          <p:nvPr/>
        </p:nvPicPr>
        <p:blipFill>
          <a:blip r:embed="rId4"/>
          <a:stretch>
            <a:fillRect/>
          </a:stretch>
        </p:blipFill>
        <p:spPr>
          <a:xfrm>
            <a:off x="902248" y="1581109"/>
            <a:ext cx="6134581" cy="2972038"/>
          </a:xfrm>
          <a:prstGeom prst="rect">
            <a:avLst/>
          </a:prstGeom>
        </p:spPr>
      </p:pic>
      <p:sp>
        <p:nvSpPr>
          <p:cNvPr id="3" name="Rectangle 2">
            <a:extLst>
              <a:ext uri="{FF2B5EF4-FFF2-40B4-BE49-F238E27FC236}">
                <a16:creationId xmlns:a16="http://schemas.microsoft.com/office/drawing/2014/main" id="{B474F8C3-85BD-41C7-8584-591C4A4FFFAA}"/>
              </a:ext>
            </a:extLst>
          </p:cNvPr>
          <p:cNvSpPr/>
          <p:nvPr/>
        </p:nvSpPr>
        <p:spPr>
          <a:xfrm>
            <a:off x="1074656" y="5078616"/>
            <a:ext cx="6697098" cy="923330"/>
          </a:xfrm>
          <a:prstGeom prst="rect">
            <a:avLst/>
          </a:prstGeom>
        </p:spPr>
        <p:txBody>
          <a:bodyPr wrap="square">
            <a:spAutoFit/>
          </a:bodyPr>
          <a:lstStyle/>
          <a:p>
            <a:r>
              <a:rPr lang="en-US" sz="1800" b="1" dirty="0">
                <a:latin typeface="inherit"/>
              </a:rPr>
              <a:t>By Looking into this table we can say that our LSTM model have best R2 score. so we are going to use LSTM model for our deployment part.</a:t>
            </a:r>
          </a:p>
        </p:txBody>
      </p:sp>
    </p:spTree>
    <p:extLst>
      <p:ext uri="{BB962C8B-B14F-4D97-AF65-F5344CB8AC3E}">
        <p14:creationId xmlns:p14="http://schemas.microsoft.com/office/powerpoint/2010/main" val="2463771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b="1" dirty="0">
                <a:solidFill>
                  <a:srgbClr val="002776"/>
                </a:solidFill>
              </a:rPr>
              <a:t>TRAINING AND VALIDATION</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350;p3">
            <a:extLst>
              <a:ext uri="{FF2B5EF4-FFF2-40B4-BE49-F238E27FC236}">
                <a16:creationId xmlns:a16="http://schemas.microsoft.com/office/drawing/2014/main" id="{8BC0A437-ED26-471D-8C07-C616D424FA72}"/>
              </a:ext>
            </a:extLst>
          </p:cNvPr>
          <p:cNvSpPr txBox="1"/>
          <p:nvPr/>
        </p:nvSpPr>
        <p:spPr>
          <a:xfrm>
            <a:off x="729569" y="1766652"/>
            <a:ext cx="7635710" cy="523180"/>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defRPr/>
            </a:pPr>
            <a:r>
              <a:rPr lang="en-US" dirty="0"/>
              <a:t>Ratio for training and testing data is 86:14</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1">
            <a:extLst>
              <a:ext uri="{FF2B5EF4-FFF2-40B4-BE49-F238E27FC236}">
                <a16:creationId xmlns:a16="http://schemas.microsoft.com/office/drawing/2014/main" id="{4B793B26-6AA5-4EAD-905F-FCDB4A0D4A77}"/>
              </a:ext>
            </a:extLst>
          </p:cNvPr>
          <p:cNvPicPr>
            <a:picLocks noChangeAspect="1"/>
          </p:cNvPicPr>
          <p:nvPr/>
        </p:nvPicPr>
        <p:blipFill>
          <a:blip r:embed="rId4"/>
          <a:stretch>
            <a:fillRect/>
          </a:stretch>
        </p:blipFill>
        <p:spPr>
          <a:xfrm>
            <a:off x="333375" y="2600325"/>
            <a:ext cx="8477250" cy="2150784"/>
          </a:xfrm>
          <a:prstGeom prst="rect">
            <a:avLst/>
          </a:prstGeom>
        </p:spPr>
      </p:pic>
    </p:spTree>
    <p:extLst>
      <p:ext uri="{BB962C8B-B14F-4D97-AF65-F5344CB8AC3E}">
        <p14:creationId xmlns:p14="http://schemas.microsoft.com/office/powerpoint/2010/main" val="4186521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 name="Picture 1">
            <a:extLst>
              <a:ext uri="{FF2B5EF4-FFF2-40B4-BE49-F238E27FC236}">
                <a16:creationId xmlns:a16="http://schemas.microsoft.com/office/drawing/2014/main" id="{89926E43-3328-4B25-A389-76A4226F4184}"/>
              </a:ext>
            </a:extLst>
          </p:cNvPr>
          <p:cNvPicPr>
            <a:picLocks noChangeAspect="1"/>
          </p:cNvPicPr>
          <p:nvPr/>
        </p:nvPicPr>
        <p:blipFill>
          <a:blip r:embed="rId4"/>
          <a:stretch>
            <a:fillRect/>
          </a:stretch>
        </p:blipFill>
        <p:spPr>
          <a:xfrm>
            <a:off x="509587" y="833291"/>
            <a:ext cx="8124825" cy="2476500"/>
          </a:xfrm>
          <a:prstGeom prst="rect">
            <a:avLst/>
          </a:prstGeom>
        </p:spPr>
      </p:pic>
      <p:pic>
        <p:nvPicPr>
          <p:cNvPr id="3" name="Picture 2">
            <a:extLst>
              <a:ext uri="{FF2B5EF4-FFF2-40B4-BE49-F238E27FC236}">
                <a16:creationId xmlns:a16="http://schemas.microsoft.com/office/drawing/2014/main" id="{0664CB2C-6C5E-4982-8FEF-DABDFC18DA03}"/>
              </a:ext>
            </a:extLst>
          </p:cNvPr>
          <p:cNvPicPr>
            <a:picLocks noChangeAspect="1"/>
          </p:cNvPicPr>
          <p:nvPr/>
        </p:nvPicPr>
        <p:blipFill>
          <a:blip r:embed="rId5"/>
          <a:stretch>
            <a:fillRect/>
          </a:stretch>
        </p:blipFill>
        <p:spPr>
          <a:xfrm>
            <a:off x="509587" y="3548210"/>
            <a:ext cx="8124825" cy="2846404"/>
          </a:xfrm>
          <a:prstGeom prst="rect">
            <a:avLst/>
          </a:prstGeom>
        </p:spPr>
      </p:pic>
    </p:spTree>
    <p:extLst>
      <p:ext uri="{BB962C8B-B14F-4D97-AF65-F5344CB8AC3E}">
        <p14:creationId xmlns:p14="http://schemas.microsoft.com/office/powerpoint/2010/main" val="1809166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BA586F-0154-4DD0-B066-9E7053591230}"/>
              </a:ext>
            </a:extLst>
          </p:cNvPr>
          <p:cNvSpPr>
            <a:spLocks noGrp="1"/>
          </p:cNvSpPr>
          <p:nvPr>
            <p:ph type="body" idx="1"/>
          </p:nvPr>
        </p:nvSpPr>
        <p:spPr>
          <a:xfrm>
            <a:off x="650449" y="669303"/>
            <a:ext cx="8074451" cy="5597027"/>
          </a:xfrm>
        </p:spPr>
        <p:txBody>
          <a:bodyPr/>
          <a:lstStyle/>
          <a:p>
            <a:pPr marL="101600" indent="0">
              <a:buNone/>
            </a:pPr>
            <a:br>
              <a:rPr lang="en-IN" dirty="0"/>
            </a:br>
            <a:endParaRPr lang="en-IN" dirty="0"/>
          </a:p>
        </p:txBody>
      </p:sp>
      <p:pic>
        <p:nvPicPr>
          <p:cNvPr id="4" name="Picture 3">
            <a:extLst>
              <a:ext uri="{FF2B5EF4-FFF2-40B4-BE49-F238E27FC236}">
                <a16:creationId xmlns:a16="http://schemas.microsoft.com/office/drawing/2014/main" id="{A3BB933F-677B-42C5-8DA9-CD3961743A63}"/>
              </a:ext>
            </a:extLst>
          </p:cNvPr>
          <p:cNvPicPr>
            <a:picLocks noChangeAspect="1"/>
          </p:cNvPicPr>
          <p:nvPr/>
        </p:nvPicPr>
        <p:blipFill>
          <a:blip r:embed="rId2"/>
          <a:stretch>
            <a:fillRect/>
          </a:stretch>
        </p:blipFill>
        <p:spPr>
          <a:xfrm>
            <a:off x="824845" y="1659118"/>
            <a:ext cx="7494309" cy="4062952"/>
          </a:xfrm>
          <a:prstGeom prst="rect">
            <a:avLst/>
          </a:prstGeom>
        </p:spPr>
      </p:pic>
    </p:spTree>
    <p:extLst>
      <p:ext uri="{BB962C8B-B14F-4D97-AF65-F5344CB8AC3E}">
        <p14:creationId xmlns:p14="http://schemas.microsoft.com/office/powerpoint/2010/main" val="395181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1" i="0" u="none" strike="noStrike" kern="0" cap="none" spc="0" normalizeH="0" baseline="0" noProof="0" dirty="0">
                <a:ln>
                  <a:noFill/>
                </a:ln>
                <a:solidFill>
                  <a:srgbClr val="002776"/>
                </a:solidFill>
                <a:effectLst/>
                <a:uLnTx/>
                <a:uFillTx/>
                <a:latin typeface="Arial"/>
                <a:ea typeface="Arial"/>
                <a:cs typeface="Arial"/>
                <a:sym typeface="Arial"/>
              </a:rPr>
              <a:t>FINAL MODEL</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350;p3">
            <a:extLst>
              <a:ext uri="{FF2B5EF4-FFF2-40B4-BE49-F238E27FC236}">
                <a16:creationId xmlns:a16="http://schemas.microsoft.com/office/drawing/2014/main" id="{8BC0A437-ED26-471D-8C07-C616D424FA72}"/>
              </a:ext>
            </a:extLst>
          </p:cNvPr>
          <p:cNvSpPr txBox="1"/>
          <p:nvPr/>
        </p:nvSpPr>
        <p:spPr>
          <a:xfrm>
            <a:off x="754145" y="1578115"/>
            <a:ext cx="7635710" cy="4308831"/>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Based on accuracy we </a:t>
            </a:r>
            <a:r>
              <a:rPr kumimoji="0" lang="en-US" sz="2000" b="0" i="0" u="none" strike="noStrike" kern="0" cap="none" spc="0" normalizeH="0" baseline="0" noProof="0" dirty="0" err="1">
                <a:ln>
                  <a:noFill/>
                </a:ln>
                <a:solidFill>
                  <a:srgbClr val="000000"/>
                </a:solidFill>
                <a:effectLst/>
                <a:uLnTx/>
                <a:uFillTx/>
                <a:latin typeface="Arial"/>
                <a:cs typeface="Arial"/>
                <a:sym typeface="Arial"/>
              </a:rPr>
              <a:t>choosed</a:t>
            </a:r>
            <a:r>
              <a:rPr kumimoji="0" lang="en-US" sz="2000" b="0" i="0" u="none" strike="noStrike" kern="0" cap="none" spc="0" normalizeH="0" baseline="0" noProof="0" dirty="0">
                <a:ln>
                  <a:noFill/>
                </a:ln>
                <a:solidFill>
                  <a:srgbClr val="000000"/>
                </a:solidFill>
                <a:effectLst/>
                <a:uLnTx/>
                <a:uFillTx/>
                <a:latin typeface="Arial"/>
                <a:cs typeface="Arial"/>
                <a:sym typeface="Arial"/>
              </a:rPr>
              <a:t> LSTM model as final model</a:t>
            </a:r>
          </a:p>
          <a:p>
            <a:pPr marL="285750" lvl="0" indent="-285750">
              <a:buFont typeface="Arial" panose="020B0604020202020204" pitchFamily="34" charset="0"/>
              <a:buChar char="•"/>
              <a:defRPr/>
            </a:pPr>
            <a:r>
              <a:rPr lang="en-US" sz="2000" dirty="0"/>
              <a:t>LSTMs are predominantly used to learn, process, and classify sequential data because these networks can learn long-term dependencies between time steps of data. </a:t>
            </a:r>
          </a:p>
          <a:p>
            <a:pPr marL="285750" lvl="0" indent="-285750">
              <a:buFont typeface="Arial" panose="020B0604020202020204" pitchFamily="34" charset="0"/>
              <a:buChar char="•"/>
              <a:defRPr/>
            </a:pPr>
            <a:r>
              <a:rPr lang="en-US" sz="2000" dirty="0"/>
              <a:t>Common LSTM applications include sentiment analysis, language modeling, speech recognition, and video analysis.</a:t>
            </a:r>
          </a:p>
          <a:p>
            <a:pPr marL="285750" lvl="0" indent="-285750">
              <a:buFont typeface="Arial" panose="020B0604020202020204" pitchFamily="34" charset="0"/>
              <a:buChar char="•"/>
              <a:defRPr/>
            </a:pPr>
            <a:r>
              <a:rPr lang="en-US" sz="2000" dirty="0"/>
              <a:t>Long Short-Term Memory (LSTM) is a type of Recurrent Neural Network (RNN) that is specifically designed to handle sequential data, such as time series, speech, and text. </a:t>
            </a:r>
          </a:p>
          <a:p>
            <a:pPr marL="285750" lvl="0" indent="-285750">
              <a:buFont typeface="Arial" panose="020B0604020202020204" pitchFamily="34" charset="0"/>
              <a:buChar char="•"/>
              <a:defRPr/>
            </a:pPr>
            <a:r>
              <a:rPr lang="en-US" sz="2000" dirty="0"/>
              <a:t>LSTM networks are capable of learning long-term dependencies in sequential data, which makes them well suited for tasks such as language translation, speech recognition, and time series forecasting.</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034394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b="1" dirty="0">
                <a:solidFill>
                  <a:srgbClr val="002776"/>
                </a:solidFill>
              </a:rPr>
              <a:t>DEPLOYMENT</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350;p3">
            <a:extLst>
              <a:ext uri="{FF2B5EF4-FFF2-40B4-BE49-F238E27FC236}">
                <a16:creationId xmlns:a16="http://schemas.microsoft.com/office/drawing/2014/main" id="{8BC0A437-ED26-471D-8C07-C616D424FA72}"/>
              </a:ext>
            </a:extLst>
          </p:cNvPr>
          <p:cNvSpPr txBox="1"/>
          <p:nvPr/>
        </p:nvSpPr>
        <p:spPr>
          <a:xfrm>
            <a:off x="754145" y="1578115"/>
            <a:ext cx="7635710" cy="4308831"/>
          </a:xfrm>
          <a:prstGeom prst="rect">
            <a:avLst/>
          </a:prstGeom>
          <a:noFill/>
          <a:ln>
            <a:noFill/>
          </a:ln>
        </p:spPr>
        <p:txBody>
          <a:bodyPr spcFirstLastPara="1" wrap="square" lIns="91425" tIns="45700" rIns="91425" bIns="45700" anchor="t" anchorCtr="0">
            <a:spAutoFit/>
          </a:bodyPr>
          <a:lstStyle/>
          <a:p>
            <a:pPr>
              <a:defRPr/>
            </a:pPr>
            <a:r>
              <a:rPr lang="en-US" sz="2000" dirty="0"/>
              <a:t>What is </a:t>
            </a:r>
            <a:r>
              <a:rPr lang="en-US" sz="2000" dirty="0" err="1"/>
              <a:t>Streamlit</a:t>
            </a:r>
            <a:r>
              <a:rPr lang="en-US" sz="2000" dirty="0"/>
              <a:t>?</a:t>
            </a:r>
          </a:p>
          <a:p>
            <a:pPr>
              <a:defRPr/>
            </a:pPr>
            <a:endParaRPr lang="en-US" sz="2000" dirty="0"/>
          </a:p>
          <a:p>
            <a:pPr marL="285750" indent="-285750">
              <a:buFont typeface="Arial" panose="020B0604020202020204" pitchFamily="34" charset="0"/>
              <a:buChar char="•"/>
              <a:defRPr/>
            </a:pPr>
            <a:r>
              <a:rPr lang="en-US" sz="2000" dirty="0" err="1"/>
              <a:t>Streamlit</a:t>
            </a:r>
            <a:r>
              <a:rPr lang="en-US" sz="2000" dirty="0"/>
              <a:t> is a free and open-source framework to rapidly build and share beautiful machine learning and data science web apps. </a:t>
            </a:r>
          </a:p>
          <a:p>
            <a:pPr marL="285750" indent="-285750">
              <a:buFont typeface="Arial" panose="020B0604020202020204" pitchFamily="34" charset="0"/>
              <a:buChar char="•"/>
              <a:defRPr/>
            </a:pPr>
            <a:r>
              <a:rPr lang="en-US" sz="2000" dirty="0"/>
              <a:t>It is a Python-based library specifically designed for machine learning engineers. </a:t>
            </a:r>
          </a:p>
          <a:p>
            <a:pPr marL="285750" indent="-285750">
              <a:buFont typeface="Arial" panose="020B0604020202020204" pitchFamily="34" charset="0"/>
              <a:buChar char="•"/>
              <a:defRPr/>
            </a:pPr>
            <a:r>
              <a:rPr lang="en-US" sz="2000" dirty="0"/>
              <a:t>The best thing about </a:t>
            </a:r>
            <a:r>
              <a:rPr lang="en-US" sz="2000" dirty="0" err="1"/>
              <a:t>Streamlit</a:t>
            </a:r>
            <a:r>
              <a:rPr lang="en-US" sz="2000" dirty="0"/>
              <a:t> is that you don't even need to know the basics of web development to get started or to create your first web application. </a:t>
            </a:r>
          </a:p>
          <a:p>
            <a:pPr marL="285750" indent="-285750">
              <a:buFont typeface="Arial" panose="020B0604020202020204" pitchFamily="34" charset="0"/>
              <a:buChar char="•"/>
              <a:defRPr/>
            </a:pPr>
            <a:r>
              <a:rPr lang="en-US" sz="2000" dirty="0"/>
              <a:t>So if you're somebody who's into data science and you want to deploy your models easily, quickly, and with only a few lines of code, </a:t>
            </a:r>
            <a:r>
              <a:rPr lang="en-US" sz="2000" dirty="0" err="1"/>
              <a:t>Streamlit</a:t>
            </a:r>
            <a:r>
              <a:rPr lang="en-US" sz="2000" dirty="0"/>
              <a:t> is a good fit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68774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3450210" y="649978"/>
            <a:ext cx="350712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OBJECTIVES</a:t>
            </a:r>
          </a:p>
        </p:txBody>
      </p:sp>
      <p:pic>
        <p:nvPicPr>
          <p:cNvPr id="343" name="Google Shape;343;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4" name="Google Shape;344;p2"/>
          <p:cNvSpPr txBox="1"/>
          <p:nvPr/>
        </p:nvSpPr>
        <p:spPr>
          <a:xfrm>
            <a:off x="428980" y="2006597"/>
            <a:ext cx="7644431" cy="3385502"/>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2000" dirty="0"/>
              <a:t>Predict the Reliance Industries Stock Price for the next 30 days.</a:t>
            </a:r>
          </a:p>
          <a:p>
            <a:pPr marL="285750" indent="-285750">
              <a:buFont typeface="Arial" panose="020B0604020202020204" pitchFamily="34" charset="0"/>
              <a:buChar char="•"/>
            </a:pPr>
            <a:r>
              <a:rPr lang="en-US" sz="2000" dirty="0"/>
              <a:t>There are Open, High, Low and Close prices that you need to obtain from the web for each day starting from 2000 to 2023 for Reliance Industries stock.</a:t>
            </a:r>
          </a:p>
          <a:p>
            <a:pPr marL="285750" indent="-285750">
              <a:buFont typeface="Arial" panose="020B0604020202020204" pitchFamily="34" charset="0"/>
              <a:buChar char="•"/>
            </a:pPr>
            <a:r>
              <a:rPr lang="en-US" sz="2000" dirty="0"/>
              <a:t>Split the last year into a test set- to build a model to predict stock price.</a:t>
            </a:r>
          </a:p>
          <a:p>
            <a:pPr marL="285750" indent="-285750">
              <a:buFont typeface="Arial" panose="020B0604020202020204" pitchFamily="34" charset="0"/>
              <a:buChar char="•"/>
            </a:pPr>
            <a:r>
              <a:rPr lang="en-US" sz="2000" dirty="0"/>
              <a:t>Find short term, &amp; long term trends.</a:t>
            </a:r>
          </a:p>
          <a:p>
            <a:pPr marL="285750" indent="-285750">
              <a:buFont typeface="Arial" panose="020B0604020202020204" pitchFamily="34" charset="0"/>
              <a:buChar char="•"/>
            </a:pPr>
            <a:r>
              <a:rPr lang="en-US" sz="2000" dirty="0"/>
              <a:t>Understand how it is impacted from external factors or any big external events.</a:t>
            </a:r>
          </a:p>
          <a:p>
            <a:pPr marL="285750" indent="-285750">
              <a:buFont typeface="Arial" panose="020B0604020202020204" pitchFamily="34" charset="0"/>
              <a:buChar char="•"/>
            </a:pPr>
            <a:r>
              <a:rPr lang="en-US" sz="2000" dirty="0"/>
              <a:t>Forecast for next 30 days.</a:t>
            </a:r>
          </a:p>
          <a:p>
            <a:pPr marL="0" marR="0" lvl="0" indent="0" algn="l"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Google Shape;350;p3">
            <a:extLst>
              <a:ext uri="{FF2B5EF4-FFF2-40B4-BE49-F238E27FC236}">
                <a16:creationId xmlns:a16="http://schemas.microsoft.com/office/drawing/2014/main" id="{8BC0A437-ED26-471D-8C07-C616D424FA72}"/>
              </a:ext>
            </a:extLst>
          </p:cNvPr>
          <p:cNvSpPr txBox="1"/>
          <p:nvPr/>
        </p:nvSpPr>
        <p:spPr>
          <a:xfrm>
            <a:off x="2337849" y="1050214"/>
            <a:ext cx="7635710" cy="92328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Running </a:t>
            </a:r>
            <a:r>
              <a:rPr kumimoji="0" lang="en-US" sz="2000" b="0" i="0" u="none" strike="noStrike" kern="0" cap="none" spc="0" normalizeH="0" baseline="0" noProof="0" dirty="0" err="1">
                <a:ln>
                  <a:noFill/>
                </a:ln>
                <a:solidFill>
                  <a:srgbClr val="000000"/>
                </a:solidFill>
                <a:effectLst/>
                <a:uLnTx/>
                <a:uFillTx/>
                <a:latin typeface="Arial"/>
                <a:cs typeface="Arial"/>
                <a:sym typeface="Arial"/>
              </a:rPr>
              <a:t>Streamlit</a:t>
            </a:r>
            <a:r>
              <a:rPr kumimoji="0" lang="en-US" sz="2000" b="0" i="0" u="none" strike="noStrike" kern="0" cap="none" spc="0" normalizeH="0" baseline="0" noProof="0" dirty="0">
                <a:ln>
                  <a:noFill/>
                </a:ln>
                <a:solidFill>
                  <a:srgbClr val="000000"/>
                </a:solidFill>
                <a:effectLst/>
                <a:uLnTx/>
                <a:uFillTx/>
                <a:latin typeface="Arial"/>
                <a:cs typeface="Arial"/>
                <a:sym typeface="Arial"/>
              </a:rPr>
              <a:t> in anaconda prompt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1">
            <a:extLst>
              <a:ext uri="{FF2B5EF4-FFF2-40B4-BE49-F238E27FC236}">
                <a16:creationId xmlns:a16="http://schemas.microsoft.com/office/drawing/2014/main" id="{73C8325C-1BC1-4B72-B01C-92783F585161}"/>
              </a:ext>
            </a:extLst>
          </p:cNvPr>
          <p:cNvPicPr>
            <a:picLocks noChangeAspect="1"/>
          </p:cNvPicPr>
          <p:nvPr/>
        </p:nvPicPr>
        <p:blipFill>
          <a:blip r:embed="rId4"/>
          <a:stretch>
            <a:fillRect/>
          </a:stretch>
        </p:blipFill>
        <p:spPr>
          <a:xfrm>
            <a:off x="1065229" y="2092750"/>
            <a:ext cx="7192652" cy="4037311"/>
          </a:xfrm>
          <a:prstGeom prst="rect">
            <a:avLst/>
          </a:prstGeom>
        </p:spPr>
      </p:pic>
    </p:spTree>
    <p:extLst>
      <p:ext uri="{BB962C8B-B14F-4D97-AF65-F5344CB8AC3E}">
        <p14:creationId xmlns:p14="http://schemas.microsoft.com/office/powerpoint/2010/main" val="383032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 name="Picture 1">
            <a:extLst>
              <a:ext uri="{FF2B5EF4-FFF2-40B4-BE49-F238E27FC236}">
                <a16:creationId xmlns:a16="http://schemas.microsoft.com/office/drawing/2014/main" id="{6E834199-BE14-4746-B477-483DAE66F806}"/>
              </a:ext>
            </a:extLst>
          </p:cNvPr>
          <p:cNvPicPr>
            <a:picLocks noChangeAspect="1"/>
          </p:cNvPicPr>
          <p:nvPr/>
        </p:nvPicPr>
        <p:blipFill>
          <a:blip r:embed="rId4"/>
          <a:stretch>
            <a:fillRect/>
          </a:stretch>
        </p:blipFill>
        <p:spPr>
          <a:xfrm>
            <a:off x="2633662" y="603315"/>
            <a:ext cx="3876675" cy="5926072"/>
          </a:xfrm>
          <a:prstGeom prst="rect">
            <a:avLst/>
          </a:prstGeom>
        </p:spPr>
      </p:pic>
    </p:spTree>
    <p:extLst>
      <p:ext uri="{BB962C8B-B14F-4D97-AF65-F5344CB8AC3E}">
        <p14:creationId xmlns:p14="http://schemas.microsoft.com/office/powerpoint/2010/main" val="142312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1" i="0" u="none" strike="noStrike" kern="0" cap="none" spc="0" normalizeH="0" baseline="0" noProof="0" dirty="0">
                <a:ln>
                  <a:noFill/>
                </a:ln>
                <a:solidFill>
                  <a:srgbClr val="002776"/>
                </a:solidFill>
                <a:effectLst/>
                <a:uLnTx/>
                <a:uFillTx/>
                <a:latin typeface="Arial"/>
                <a:cs typeface="Arial"/>
                <a:sym typeface="Arial"/>
              </a:rPr>
              <a:t>DEPLOYMENT</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1">
            <a:extLst>
              <a:ext uri="{FF2B5EF4-FFF2-40B4-BE49-F238E27FC236}">
                <a16:creationId xmlns:a16="http://schemas.microsoft.com/office/drawing/2014/main" id="{1C48F7D2-70D4-4734-96B1-4DCD73679E7D}"/>
              </a:ext>
            </a:extLst>
          </p:cNvPr>
          <p:cNvPicPr>
            <a:picLocks noChangeAspect="1"/>
          </p:cNvPicPr>
          <p:nvPr/>
        </p:nvPicPr>
        <p:blipFill>
          <a:blip r:embed="rId4"/>
          <a:stretch>
            <a:fillRect/>
          </a:stretch>
        </p:blipFill>
        <p:spPr>
          <a:xfrm>
            <a:off x="2282808" y="305924"/>
            <a:ext cx="4276725" cy="5781675"/>
          </a:xfrm>
          <a:prstGeom prst="rect">
            <a:avLst/>
          </a:prstGeom>
        </p:spPr>
      </p:pic>
    </p:spTree>
    <p:extLst>
      <p:ext uri="{BB962C8B-B14F-4D97-AF65-F5344CB8AC3E}">
        <p14:creationId xmlns:p14="http://schemas.microsoft.com/office/powerpoint/2010/main" val="225140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b="1" dirty="0">
                <a:solidFill>
                  <a:srgbClr val="002776"/>
                </a:solidFill>
              </a:rPr>
              <a:t>CHALLANGES FACED</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350;p3">
            <a:extLst>
              <a:ext uri="{FF2B5EF4-FFF2-40B4-BE49-F238E27FC236}">
                <a16:creationId xmlns:a16="http://schemas.microsoft.com/office/drawing/2014/main" id="{8BC0A437-ED26-471D-8C07-C616D424FA72}"/>
              </a:ext>
            </a:extLst>
          </p:cNvPr>
          <p:cNvSpPr txBox="1"/>
          <p:nvPr/>
        </p:nvSpPr>
        <p:spPr>
          <a:xfrm>
            <a:off x="729569" y="1317010"/>
            <a:ext cx="7635710" cy="5201384"/>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600" b="1" dirty="0"/>
              <a:t>Data Quality and Availability</a:t>
            </a:r>
            <a:r>
              <a:rPr lang="en-US" sz="1600" dirty="0"/>
              <a:t>: Obtaining reliable and comprehensive historical stock data for Reliance Industries proved challenging. We faced issues related to missing data points, data inconsistencies, and limited historical data, which required extensive data cleaning and preprocessing.</a:t>
            </a:r>
          </a:p>
          <a:p>
            <a:pPr marL="285750" indent="-285750">
              <a:buFont typeface="Arial" panose="020B0604020202020204" pitchFamily="34" charset="0"/>
              <a:buChar char="•"/>
            </a:pPr>
            <a:r>
              <a:rPr lang="en-US" sz="1600" b="1" dirty="0"/>
              <a:t>Feature Engineering</a:t>
            </a:r>
            <a:r>
              <a:rPr lang="en-US" sz="1600" dirty="0"/>
              <a:t>: Selecting and engineering relevant features for our LSTM model was a critical aspect of our project. We had to make tough decisions regarding feature selection and transformation to improve the model's predictive power.</a:t>
            </a:r>
          </a:p>
          <a:p>
            <a:pPr marL="285750" indent="-285750">
              <a:buFont typeface="Arial" panose="020B0604020202020204" pitchFamily="34" charset="0"/>
              <a:buChar char="•"/>
            </a:pPr>
            <a:r>
              <a:rPr lang="en-US" sz="1600" b="1" dirty="0"/>
              <a:t>Model Complexity</a:t>
            </a:r>
            <a:r>
              <a:rPr lang="en-US" sz="1600" dirty="0"/>
              <a:t>: LSTM models can be prone to overfitting or underfitting due to their complexity. We had to fine-tune the model architecture and regularization techniques to strike the right balance between model complexity and predictive accuracy.</a:t>
            </a:r>
          </a:p>
          <a:p>
            <a:pPr marL="285750" indent="-285750">
              <a:buFont typeface="Arial" panose="020B0604020202020204" pitchFamily="34" charset="0"/>
              <a:buChar char="•"/>
            </a:pPr>
            <a:r>
              <a:rPr lang="en-US" sz="1600" b="1" dirty="0"/>
              <a:t>Hyperparameter Tuning</a:t>
            </a:r>
            <a:r>
              <a:rPr lang="en-US" sz="1600" dirty="0"/>
              <a:t>: Tuning the hyperparameters of our LSTM model was a non-trivial task. We explored various combinations of hyperparameters to optimize model performance, which required significant computational resources and time.</a:t>
            </a:r>
          </a:p>
          <a:p>
            <a:pPr marL="285750" indent="-285750">
              <a:buFont typeface="Arial" panose="020B0604020202020204" pitchFamily="34" charset="0"/>
              <a:buChar char="•"/>
            </a:pPr>
            <a:r>
              <a:rPr lang="en-US" sz="1600" b="1" dirty="0"/>
              <a:t>Data Preprocessing: </a:t>
            </a:r>
            <a:r>
              <a:rPr lang="en-US" sz="1600" dirty="0"/>
              <a:t>Preprocessing the data, including scaling, normalization, and handling imbalanced data, presented its own set of challenges. These preprocessing steps were essential to ensure that the model could effectively learn from the data.</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1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0351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1" i="0" u="none" strike="noStrike" kern="0" cap="none" spc="0" normalizeH="0" baseline="0" noProof="0" dirty="0">
                <a:ln>
                  <a:noFill/>
                </a:ln>
                <a:solidFill>
                  <a:srgbClr val="002776"/>
                </a:solidFill>
                <a:effectLst/>
                <a:uLnTx/>
                <a:uFillTx/>
                <a:latin typeface="Arial"/>
                <a:cs typeface="Arial"/>
                <a:sym typeface="Arial"/>
              </a:rPr>
              <a:t>HOW WE OVERCAME IT</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350;p3">
            <a:extLst>
              <a:ext uri="{FF2B5EF4-FFF2-40B4-BE49-F238E27FC236}">
                <a16:creationId xmlns:a16="http://schemas.microsoft.com/office/drawing/2014/main" id="{8BC0A437-ED26-471D-8C07-C616D424FA72}"/>
              </a:ext>
            </a:extLst>
          </p:cNvPr>
          <p:cNvSpPr txBox="1"/>
          <p:nvPr/>
        </p:nvSpPr>
        <p:spPr>
          <a:xfrm>
            <a:off x="729569" y="1179563"/>
            <a:ext cx="7635710" cy="5678437"/>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600" b="1" dirty="0"/>
              <a:t>Data Quality and Availability: </a:t>
            </a:r>
            <a:r>
              <a:rPr lang="en-US" sz="1600" dirty="0"/>
              <a:t>To address data quality issues, we conducted thorough data cleaning, removing or imputing missing values and rectifying inconsistencies. We employed web scraping techniques to retrieve additional historical data, expanding our dataset and mitigating the issue of limited data availability.</a:t>
            </a:r>
          </a:p>
          <a:p>
            <a:pPr marL="285750" indent="-285750">
              <a:buFont typeface="Arial" panose="020B0604020202020204" pitchFamily="34" charset="0"/>
              <a:buChar char="•"/>
            </a:pPr>
            <a:r>
              <a:rPr lang="en-US" sz="1600" b="1" dirty="0"/>
              <a:t>Feature Engineering: </a:t>
            </a:r>
            <a:r>
              <a:rPr lang="en-US" sz="1600" dirty="0"/>
              <a:t>Extensive domain research and consultation with financial experts guided our feature selection process, ensuring that we included relevant and meaningful features. Feature scaling and transformation techniques were applied to improve the compatibility of features with our LSTM model.</a:t>
            </a:r>
          </a:p>
          <a:p>
            <a:pPr marL="285750" indent="-285750">
              <a:buFont typeface="Arial" panose="020B0604020202020204" pitchFamily="34" charset="0"/>
              <a:buChar char="•"/>
            </a:pPr>
            <a:r>
              <a:rPr lang="en-US" sz="1600" b="1" dirty="0"/>
              <a:t>Model Complexity</a:t>
            </a:r>
            <a:r>
              <a:rPr lang="en-US" sz="1600" dirty="0"/>
              <a:t>: We implemented regularization techniques, such as dropout layers, to prevent overfitting in our LSTM model. Cross-validation was employed to fine-tune hyperparameters and monitor the model's performance on validation data, helping to strike the right balance.</a:t>
            </a:r>
          </a:p>
          <a:p>
            <a:pPr marL="285750" indent="-285750">
              <a:buFont typeface="Arial" panose="020B0604020202020204" pitchFamily="34" charset="0"/>
              <a:buChar char="•"/>
            </a:pPr>
            <a:r>
              <a:rPr lang="en-US" sz="1600" b="1" dirty="0"/>
              <a:t>Hyperparameter Tuning</a:t>
            </a:r>
            <a:r>
              <a:rPr lang="en-US" sz="1600" dirty="0"/>
              <a:t>: Grid search and random search methods were utilized to explore a wide range of hyperparameter combinations efficiently. Cloud-based computing resources, like AWS or Google Cloud, were leveraged to speed up the hyperparameter tuning process.</a:t>
            </a:r>
          </a:p>
          <a:p>
            <a:pPr marL="285750" indent="-285750">
              <a:buFont typeface="Arial" panose="020B0604020202020204" pitchFamily="34" charset="0"/>
              <a:buChar char="•"/>
            </a:pPr>
            <a:r>
              <a:rPr lang="en-US" sz="1600" b="1" dirty="0"/>
              <a:t>Data Preprocessing</a:t>
            </a:r>
            <a:r>
              <a:rPr lang="en-US" sz="1600" dirty="0"/>
              <a:t>: We applied advanced preprocessing techniques, such as robust scaling and imputation strategies, to handle imbalanced data and minimize the impact of outliers. Feature engineering and selection were integrated into the preprocessing pipeline to streamline the workflow.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1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425756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449" name="Google Shape;449;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Architecture / Project Flow</a:t>
            </a:r>
            <a:endParaRPr sz="1400" b="0" i="0" u="none" strike="noStrike" cap="none" dirty="0">
              <a:solidFill>
                <a:srgbClr val="000000"/>
              </a:solidFill>
              <a:latin typeface="Arial"/>
              <a:ea typeface="Arial"/>
              <a:cs typeface="Arial"/>
              <a:sym typeface="Arial"/>
            </a:endParaRPr>
          </a:p>
        </p:txBody>
      </p:sp>
      <p:pic>
        <p:nvPicPr>
          <p:cNvPr id="3" name="Picture 2" descr="A diagram of a process&#10;&#10;Description automatically generated">
            <a:extLst>
              <a:ext uri="{FF2B5EF4-FFF2-40B4-BE49-F238E27FC236}">
                <a16:creationId xmlns:a16="http://schemas.microsoft.com/office/drawing/2014/main" id="{00355B54-DF69-4F9C-919C-964E937DFEAF}"/>
              </a:ext>
            </a:extLst>
          </p:cNvPr>
          <p:cNvPicPr>
            <a:picLocks noChangeAspect="1"/>
          </p:cNvPicPr>
          <p:nvPr/>
        </p:nvPicPr>
        <p:blipFill>
          <a:blip r:embed="rId4"/>
          <a:stretch>
            <a:fillRect/>
          </a:stretch>
        </p:blipFill>
        <p:spPr>
          <a:xfrm>
            <a:off x="523875" y="1595437"/>
            <a:ext cx="8096250" cy="46098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1" i="0" u="none" strike="noStrike" kern="0" cap="none" spc="0" normalizeH="0" baseline="0" noProof="0" dirty="0">
                <a:ln>
                  <a:noFill/>
                </a:ln>
                <a:solidFill>
                  <a:srgbClr val="002776"/>
                </a:solidFill>
                <a:effectLst/>
                <a:uLnTx/>
                <a:uFillTx/>
                <a:latin typeface="Arial"/>
                <a:ea typeface="Arial"/>
                <a:cs typeface="Arial"/>
                <a:sym typeface="Arial"/>
              </a:rPr>
              <a:t>DATA COLLECTION</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350;p3">
            <a:extLst>
              <a:ext uri="{FF2B5EF4-FFF2-40B4-BE49-F238E27FC236}">
                <a16:creationId xmlns:a16="http://schemas.microsoft.com/office/drawing/2014/main" id="{8BC0A437-ED26-471D-8C07-C616D424FA72}"/>
              </a:ext>
            </a:extLst>
          </p:cNvPr>
          <p:cNvSpPr txBox="1"/>
          <p:nvPr/>
        </p:nvSpPr>
        <p:spPr>
          <a:xfrm>
            <a:off x="754145" y="2275699"/>
            <a:ext cx="7635710" cy="2769949"/>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For this project, we will be using the </a:t>
            </a:r>
            <a:r>
              <a:rPr kumimoji="0" lang="en-US" sz="2000" b="0" i="0" u="none" strike="noStrike" kern="0" cap="none" spc="0" normalizeH="0" baseline="0" noProof="0" dirty="0" err="1">
                <a:ln>
                  <a:noFill/>
                </a:ln>
                <a:solidFill>
                  <a:srgbClr val="000000"/>
                </a:solidFill>
                <a:effectLst/>
                <a:uLnTx/>
                <a:uFillTx/>
                <a:latin typeface="Arial"/>
                <a:cs typeface="Arial"/>
                <a:sym typeface="Arial"/>
              </a:rPr>
              <a:t>Yfinance</a:t>
            </a:r>
            <a:r>
              <a:rPr kumimoji="0" lang="en-US" sz="2000" b="0" i="0" u="none" strike="noStrike" kern="0" cap="none" spc="0" normalizeH="0" baseline="0" noProof="0" dirty="0">
                <a:ln>
                  <a:noFill/>
                </a:ln>
                <a:solidFill>
                  <a:srgbClr val="000000"/>
                </a:solidFill>
                <a:effectLst/>
                <a:uLnTx/>
                <a:uFillTx/>
                <a:latin typeface="Arial"/>
                <a:cs typeface="Arial"/>
                <a:sym typeface="Arial"/>
              </a:rPr>
              <a:t> library to get the data, which makes it easy to process.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We collected data from 1-Jan-2000 to 14-Aug-2023.</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But also you can download data from ‘Yahoo! Finance’ website. You can use Below link.</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hlinkClick r:id="rId4">
                  <a:extLst>
                    <a:ext uri="{A12FA001-AC4F-418D-AE19-62706E023703}">
                      <ahyp:hlinkClr xmlns:ahyp="http://schemas.microsoft.com/office/drawing/2018/hyperlinkcolor" val="tx"/>
                    </a:ext>
                  </a:extLst>
                </a:hlinkClick>
              </a:rPr>
              <a:t>https://query1.finance.yahoo.com/v7/finance/download/RELIANCE.NS?period1=946684800&amp;period2=1691971200&amp;interval=1d&amp;events=history&amp;includeAdjustedClose=true</a:t>
            </a: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3340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 name="Picture 1">
            <a:extLst>
              <a:ext uri="{FF2B5EF4-FFF2-40B4-BE49-F238E27FC236}">
                <a16:creationId xmlns:a16="http://schemas.microsoft.com/office/drawing/2014/main" id="{531C635B-2674-463B-A191-9F0C101DB264}"/>
              </a:ext>
            </a:extLst>
          </p:cNvPr>
          <p:cNvPicPr>
            <a:picLocks noChangeAspect="1"/>
          </p:cNvPicPr>
          <p:nvPr/>
        </p:nvPicPr>
        <p:blipFill>
          <a:blip r:embed="rId4"/>
          <a:stretch>
            <a:fillRect/>
          </a:stretch>
        </p:blipFill>
        <p:spPr>
          <a:xfrm>
            <a:off x="1390650" y="1738312"/>
            <a:ext cx="6362700" cy="3381375"/>
          </a:xfrm>
          <a:prstGeom prst="rect">
            <a:avLst/>
          </a:prstGeom>
        </p:spPr>
      </p:pic>
    </p:spTree>
    <p:extLst>
      <p:ext uri="{BB962C8B-B14F-4D97-AF65-F5344CB8AC3E}">
        <p14:creationId xmlns:p14="http://schemas.microsoft.com/office/powerpoint/2010/main" val="403648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Google Shape;350;p3">
            <a:extLst>
              <a:ext uri="{FF2B5EF4-FFF2-40B4-BE49-F238E27FC236}">
                <a16:creationId xmlns:a16="http://schemas.microsoft.com/office/drawing/2014/main" id="{8BC0A437-ED26-471D-8C07-C616D424FA72}"/>
              </a:ext>
            </a:extLst>
          </p:cNvPr>
          <p:cNvSpPr txBox="1"/>
          <p:nvPr/>
        </p:nvSpPr>
        <p:spPr>
          <a:xfrm>
            <a:off x="729569" y="1606396"/>
            <a:ext cx="7635710" cy="2769949"/>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2000" dirty="0"/>
              <a:t>Date: Date of trade</a:t>
            </a:r>
          </a:p>
          <a:p>
            <a:pPr marL="285750" indent="-285750">
              <a:buFont typeface="Arial" panose="020B0604020202020204" pitchFamily="34" charset="0"/>
              <a:buChar char="•"/>
            </a:pPr>
            <a:r>
              <a:rPr lang="en-US" sz="2000" dirty="0"/>
              <a:t>Open: Opening Price of Stock</a:t>
            </a:r>
          </a:p>
          <a:p>
            <a:pPr marL="285750" indent="-285750">
              <a:buFont typeface="Arial" panose="020B0604020202020204" pitchFamily="34" charset="0"/>
              <a:buChar char="•"/>
            </a:pPr>
            <a:r>
              <a:rPr lang="en-US" sz="2000" dirty="0"/>
              <a:t>High: Highest price of stock on that day</a:t>
            </a:r>
          </a:p>
          <a:p>
            <a:pPr marL="285750" indent="-285750">
              <a:buFont typeface="Arial" panose="020B0604020202020204" pitchFamily="34" charset="0"/>
              <a:buChar char="•"/>
            </a:pPr>
            <a:r>
              <a:rPr lang="en-US" sz="2000" dirty="0"/>
              <a:t>Low: Lowest price of stock on that day</a:t>
            </a:r>
          </a:p>
          <a:p>
            <a:pPr marL="285750" indent="-285750">
              <a:buFont typeface="Arial" panose="020B0604020202020204" pitchFamily="34" charset="0"/>
              <a:buChar char="•"/>
            </a:pPr>
            <a:r>
              <a:rPr lang="en-US" sz="2000" dirty="0"/>
              <a:t>Close: Close price adjusted for splits.</a:t>
            </a:r>
          </a:p>
          <a:p>
            <a:pPr marL="285750" indent="-285750">
              <a:buFont typeface="Arial" panose="020B0604020202020204" pitchFamily="34" charset="0"/>
              <a:buChar char="•"/>
            </a:pPr>
            <a:r>
              <a:rPr lang="en-US" sz="2000" dirty="0"/>
              <a:t>Adj Close: Adjusted close price adjusted for splits and dividend and/or capital gain distributions.</a:t>
            </a:r>
          </a:p>
          <a:p>
            <a:pPr marL="285750" indent="-285750">
              <a:buFont typeface="Arial" panose="020B0604020202020204" pitchFamily="34" charset="0"/>
              <a:buChar char="•"/>
            </a:pPr>
            <a:r>
              <a:rPr lang="en-US" sz="2000" dirty="0"/>
              <a:t>Volume: Volume of stock on that day</a:t>
            </a:r>
          </a:p>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67727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652717"/>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1" i="0" u="none" strike="noStrike" kern="0" cap="none" spc="0" normalizeH="0" baseline="0" noProof="0" dirty="0">
                <a:ln>
                  <a:noFill/>
                </a:ln>
                <a:solidFill>
                  <a:srgbClr val="002776"/>
                </a:solidFill>
                <a:effectLst/>
                <a:uLnTx/>
                <a:uFillTx/>
                <a:latin typeface="Arial"/>
                <a:ea typeface="Arial"/>
                <a:cs typeface="Arial"/>
                <a:sym typeface="Arial"/>
              </a:rPr>
              <a:t>DATA PREPROCESSING</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350;p3">
            <a:extLst>
              <a:ext uri="{FF2B5EF4-FFF2-40B4-BE49-F238E27FC236}">
                <a16:creationId xmlns:a16="http://schemas.microsoft.com/office/drawing/2014/main" id="{8BC0A437-ED26-471D-8C07-C616D424FA72}"/>
              </a:ext>
            </a:extLst>
          </p:cNvPr>
          <p:cNvSpPr txBox="1"/>
          <p:nvPr/>
        </p:nvSpPr>
        <p:spPr>
          <a:xfrm>
            <a:off x="729569" y="2134297"/>
            <a:ext cx="7635710" cy="2769949"/>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2000" dirty="0"/>
              <a:t>For this dataset there were 10 null values which are now imputed by forward imputation method</a:t>
            </a:r>
          </a:p>
          <a:p>
            <a:pPr marL="285750" indent="-285750">
              <a:buFont typeface="Arial" panose="020B0604020202020204" pitchFamily="34" charset="0"/>
              <a:buChar char="•"/>
            </a:pPr>
            <a:r>
              <a:rPr lang="en-US" sz="2000" dirty="0"/>
              <a:t>There were zero duplicate records in the dataset</a:t>
            </a:r>
          </a:p>
          <a:p>
            <a:pPr marL="285750" indent="-285750">
              <a:buFont typeface="Arial" panose="020B0604020202020204" pitchFamily="34" charset="0"/>
              <a:buChar char="•"/>
            </a:pPr>
            <a:r>
              <a:rPr lang="en-US" sz="2000" dirty="0"/>
              <a:t>‘Date’ column was not in datetime datatype, it was in object so we changed it into datetime</a:t>
            </a:r>
          </a:p>
          <a:p>
            <a:pPr marL="285750" indent="-285750">
              <a:buFont typeface="Arial" panose="020B0604020202020204" pitchFamily="34" charset="0"/>
              <a:buChar char="•"/>
            </a:pPr>
            <a:r>
              <a:rPr lang="en-US" sz="2000" dirty="0"/>
              <a:t>Renamed the columns names</a:t>
            </a:r>
          </a:p>
          <a:p>
            <a:pPr marL="285750" indent="-285750">
              <a:buFont typeface="Arial" panose="020B0604020202020204" pitchFamily="34" charset="0"/>
              <a:buChar char="•"/>
            </a:pPr>
            <a:r>
              <a:rPr lang="en-US" sz="2000" dirty="0"/>
              <a:t>Set ‘Date’ column as index column for visualization purpose</a:t>
            </a:r>
          </a:p>
          <a:p>
            <a:pPr marL="285750" indent="-285750">
              <a:buFont typeface="Arial" panose="020B0604020202020204" pitchFamily="34" charset="0"/>
              <a:buChar char="•"/>
            </a:pPr>
            <a:r>
              <a:rPr lang="en-US" sz="2000" dirty="0"/>
              <a:t>There was no need of ‘Adj Close’ column so we removed it</a:t>
            </a:r>
          </a:p>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60567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Exploratory Data Analysis (EDA) and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p:txBody>
      </p:sp>
      <p:pic>
        <p:nvPicPr>
          <p:cNvPr id="356" name="Google Shape;356;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373222" y="1155829"/>
            <a:ext cx="6134581"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000" dirty="0"/>
              <a:t>‘Close’ column plot according to year</a:t>
            </a:r>
            <a:endParaRPr kumimoji="0" lang="en-US" sz="20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1">
            <a:extLst>
              <a:ext uri="{FF2B5EF4-FFF2-40B4-BE49-F238E27FC236}">
                <a16:creationId xmlns:a16="http://schemas.microsoft.com/office/drawing/2014/main" id="{1555EE3D-CC7E-485F-8014-E2A9954ADB86}"/>
              </a:ext>
            </a:extLst>
          </p:cNvPr>
          <p:cNvPicPr>
            <a:picLocks noChangeAspect="1"/>
          </p:cNvPicPr>
          <p:nvPr/>
        </p:nvPicPr>
        <p:blipFill>
          <a:blip r:embed="rId4"/>
          <a:stretch>
            <a:fillRect/>
          </a:stretch>
        </p:blipFill>
        <p:spPr>
          <a:xfrm>
            <a:off x="364784" y="1748698"/>
            <a:ext cx="8414431" cy="4257662"/>
          </a:xfrm>
          <a:prstGeom prst="rect">
            <a:avLst/>
          </a:prstGeom>
        </p:spPr>
      </p:pic>
    </p:spTree>
    <p:extLst>
      <p:ext uri="{BB962C8B-B14F-4D97-AF65-F5344CB8AC3E}">
        <p14:creationId xmlns:p14="http://schemas.microsoft.com/office/powerpoint/2010/main" val="220893073"/>
      </p:ext>
    </p:extLst>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1097</Words>
  <Application>Microsoft Office PowerPoint</Application>
  <PresentationFormat>On-screen Show (4:3)</PresentationFormat>
  <Paragraphs>80</Paragraphs>
  <Slides>25</Slides>
  <Notes>24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Noto Sans Symbols</vt:lpstr>
      <vt:lpstr>Calibri</vt:lpstr>
      <vt:lpstr>Verdana</vt:lpstr>
      <vt:lpstr>Century Gothic</vt:lpstr>
      <vt:lpstr>Arial</vt:lpstr>
      <vt:lpstr>inherit</vt:lpstr>
      <vt:lpstr>Perception</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saurav deshmukh</cp:lastModifiedBy>
  <cp:revision>1</cp:revision>
  <dcterms:created xsi:type="dcterms:W3CDTF">2012-08-17T07:00:49Z</dcterms:created>
  <dcterms:modified xsi:type="dcterms:W3CDTF">2023-09-06T11:25:13Z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