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342" r:id="rId4"/>
    <p:sldId id="298" r:id="rId5"/>
    <p:sldId id="339" r:id="rId6"/>
    <p:sldId id="299" r:id="rId7"/>
    <p:sldId id="301" r:id="rId8"/>
    <p:sldId id="302" r:id="rId9"/>
    <p:sldId id="303" r:id="rId10"/>
    <p:sldId id="305" r:id="rId11"/>
    <p:sldId id="306" r:id="rId12"/>
    <p:sldId id="304" r:id="rId13"/>
    <p:sldId id="308" r:id="rId14"/>
    <p:sldId id="312" r:id="rId15"/>
    <p:sldId id="310" r:id="rId16"/>
    <p:sldId id="311" r:id="rId17"/>
    <p:sldId id="313" r:id="rId18"/>
    <p:sldId id="315" r:id="rId19"/>
    <p:sldId id="316" r:id="rId20"/>
    <p:sldId id="314" r:id="rId21"/>
    <p:sldId id="338" r:id="rId22"/>
    <p:sldId id="317" r:id="rId23"/>
    <p:sldId id="321" r:id="rId24"/>
    <p:sldId id="322" r:id="rId25"/>
    <p:sldId id="307" r:id="rId26"/>
    <p:sldId id="323" r:id="rId27"/>
    <p:sldId id="327" r:id="rId28"/>
    <p:sldId id="334" r:id="rId29"/>
    <p:sldId id="324" r:id="rId30"/>
    <p:sldId id="329" r:id="rId31"/>
    <p:sldId id="325" r:id="rId32"/>
    <p:sldId id="326" r:id="rId33"/>
    <p:sldId id="330" r:id="rId34"/>
    <p:sldId id="343" r:id="rId35"/>
    <p:sldId id="344" r:id="rId36"/>
    <p:sldId id="332" r:id="rId37"/>
    <p:sldId id="280" r:id="rId38"/>
    <p:sldId id="337" r:id="rId39"/>
    <p:sldId id="281" r:id="rId40"/>
    <p:sldId id="282" r:id="rId41"/>
    <p:sldId id="283" r:id="rId42"/>
    <p:sldId id="285" r:id="rId43"/>
    <p:sldId id="286" r:id="rId44"/>
    <p:sldId id="287" r:id="rId45"/>
    <p:sldId id="288" r:id="rId46"/>
    <p:sldId id="292" r:id="rId47"/>
    <p:sldId id="291" r:id="rId48"/>
    <p:sldId id="284" r:id="rId49"/>
    <p:sldId id="289" r:id="rId50"/>
    <p:sldId id="293" r:id="rId51"/>
    <p:sldId id="290" r:id="rId52"/>
    <p:sldId id="294" r:id="rId53"/>
    <p:sldId id="335" r:id="rId54"/>
    <p:sldId id="336" r:id="rId55"/>
    <p:sldId id="274" r:id="rId56"/>
    <p:sldId id="340" r:id="rId57"/>
    <p:sldId id="341"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73" autoAdjust="0"/>
  </p:normalViewPr>
  <p:slideViewPr>
    <p:cSldViewPr>
      <p:cViewPr varScale="1">
        <p:scale>
          <a:sx n="99" d="100"/>
          <a:sy n="99" d="100"/>
        </p:scale>
        <p:origin x="994"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4" name="日期占位符 13"/>
          <p:cNvSpPr>
            <a:spLocks noGrp="1"/>
          </p:cNvSpPr>
          <p:nvPr>
            <p:ph type="dt" sz="half" idx="14"/>
          </p:nvPr>
        </p:nvSpPr>
        <p:spPr/>
        <p:txBody>
          <a:bodyPr/>
          <a:lstStyle/>
          <a:p>
            <a:fld id="{530820CF-B880-4189-942D-D702A7CBA730}" type="datetimeFigureOut">
              <a:rPr lang="zh-CN" altLang="en-US" smtClean="0"/>
              <a:pPr/>
              <a:t>2022/1/3</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a:t>单击此处编辑母版标题样式</a:t>
            </a:r>
            <a:endParaRPr kumimoji="0" lang="en-US"/>
          </a:p>
        </p:txBody>
      </p:sp>
      <p:sp>
        <p:nvSpPr>
          <p:cNvPr id="8" name="日期占位符 7"/>
          <p:cNvSpPr>
            <a:spLocks noGrp="1"/>
          </p:cNvSpPr>
          <p:nvPr>
            <p:ph type="dt" sz="half" idx="14"/>
          </p:nvPr>
        </p:nvSpPr>
        <p:spPr/>
        <p:txBody>
          <a:bodyPr/>
          <a:lstStyle/>
          <a:p>
            <a:fld id="{530820CF-B880-4189-942D-D702A7CBA730}" type="datetimeFigureOut">
              <a:rPr lang="zh-CN" altLang="en-US" smtClean="0"/>
              <a:pPr/>
              <a:t>2022/1/3</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8" name="日期占位符 7"/>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30820CF-B880-4189-942D-D702A7CBA730}" type="datetimeFigureOut">
              <a:rPr lang="zh-CN" altLang="en-US" smtClean="0"/>
              <a:pPr/>
              <a:t>2022/1/3</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ydsy.com/JudgeOnline/problem.php?id=102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lydsy.com/JudgeOnline/problem.php?id=212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uoj.ac/problem/15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uoj.ac/problem/15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uoj.ac/problem/63"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luogu.org/problemnew/show/P463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luogu.org/problemnew/show/P249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luogu.org/problemnew/show/P410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uoj.ac/problem/87"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immortalco.blog.uoj.ac/blog/1955"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angyisong1996.is-programmer.com/user_files/wangyisong1996/File/zjoi2015/cactus-slides/wys-cactus-slid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err="1"/>
              <a:t>SovietPower</a:t>
            </a:r>
            <a:endParaRPr lang="zh-CN" altLang="en-US" dirty="0"/>
          </a:p>
        </p:txBody>
      </p:sp>
      <p:sp>
        <p:nvSpPr>
          <p:cNvPr id="2" name="标题 1"/>
          <p:cNvSpPr>
            <a:spLocks noGrp="1"/>
          </p:cNvSpPr>
          <p:nvPr>
            <p:ph type="ctrTitle"/>
          </p:nvPr>
        </p:nvSpPr>
        <p:spPr/>
        <p:txBody>
          <a:bodyPr/>
          <a:lstStyle/>
          <a:p>
            <a:r>
              <a:rPr lang="zh-CN" altLang="en-US" dirty="0">
                <a:solidFill>
                  <a:schemeClr val="tx1"/>
                </a:solidFill>
              </a:rPr>
              <a:t>仙人掌</a:t>
            </a:r>
            <a:r>
              <a:rPr lang="en-US" altLang="zh-CN" dirty="0">
                <a:solidFill>
                  <a:schemeClr val="tx1"/>
                </a:solidFill>
              </a:rPr>
              <a:t>&amp;</a:t>
            </a:r>
            <a:r>
              <a:rPr lang="zh-CN" altLang="en-US" dirty="0">
                <a:solidFill>
                  <a:schemeClr val="tx1"/>
                </a:solidFill>
              </a:rPr>
              <a:t>圆方树</a:t>
            </a:r>
            <a:r>
              <a:rPr lang="en-US" altLang="zh-CN" dirty="0">
                <a:solidFill>
                  <a:schemeClr val="tx1"/>
                </a:solidFill>
              </a:rPr>
              <a:t>&amp;</a:t>
            </a:r>
            <a:r>
              <a:rPr lang="zh-CN" altLang="en-US" dirty="0">
                <a:solidFill>
                  <a:schemeClr val="tx1"/>
                </a:solidFill>
              </a:rPr>
              <a:t>虚树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如果一条边不在环上，直接连边。</a:t>
            </a:r>
            <a:endParaRPr lang="en-US" altLang="zh-CN" sz="2400" dirty="0"/>
          </a:p>
          <a:p>
            <a:r>
              <a:rPr lang="zh-CN" altLang="en-US" sz="2400" dirty="0"/>
              <a:t>（若</a:t>
            </a:r>
            <a:r>
              <a:rPr lang="en-US" altLang="zh-CN" sz="2400" dirty="0"/>
              <a:t>low[v]&gt;</a:t>
            </a:r>
            <a:r>
              <a:rPr lang="en-US" altLang="zh-CN" sz="2400" dirty="0" err="1"/>
              <a:t>dfn</a:t>
            </a:r>
            <a:r>
              <a:rPr lang="en-US" altLang="zh-CN" sz="2400" dirty="0"/>
              <a:t>[x], </a:t>
            </a:r>
            <a:r>
              <a:rPr lang="en-US" altLang="zh-CN" sz="2400" dirty="0" err="1"/>
              <a:t>Add_Edge</a:t>
            </a:r>
            <a:r>
              <a:rPr lang="en-US" altLang="zh-CN" sz="2400" dirty="0"/>
              <a:t>(</a:t>
            </a:r>
            <a:r>
              <a:rPr lang="en-US" altLang="zh-CN" sz="2400" dirty="0" err="1"/>
              <a:t>x,v</a:t>
            </a:r>
            <a:r>
              <a:rPr lang="en-US" altLang="zh-CN" sz="2400" dirty="0"/>
              <a:t>)</a:t>
            </a:r>
            <a:r>
              <a:rPr lang="zh-CN" altLang="en-US" sz="2400" dirty="0"/>
              <a:t>）</a:t>
            </a:r>
            <a:endParaRPr lang="en-US" altLang="zh-CN" sz="2400" dirty="0"/>
          </a:p>
          <a:p>
            <a:pPr marL="0" indent="0">
              <a:buNone/>
            </a:pPr>
            <a:endParaRPr lang="en-US" altLang="zh-CN" sz="2400" dirty="0"/>
          </a:p>
          <a:p>
            <a:r>
              <a:rPr lang="zh-CN" altLang="en-US" sz="2400" dirty="0"/>
              <a:t>其实就是找个环。。怎么写都行吧应该没什么区别。</a:t>
            </a:r>
            <a:endParaRPr lang="en-US" altLang="zh-CN" sz="2400" dirty="0"/>
          </a:p>
          <a:p>
            <a:endParaRPr lang="en-US" altLang="zh-CN" sz="2400" dirty="0"/>
          </a:p>
          <a:p>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圆方树的构造</a:t>
            </a:r>
          </a:p>
        </p:txBody>
      </p:sp>
    </p:spTree>
    <p:extLst>
      <p:ext uri="{BB962C8B-B14F-4D97-AF65-F5344CB8AC3E}">
        <p14:creationId xmlns:p14="http://schemas.microsoft.com/office/powerpoint/2010/main" val="118308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217368"/>
          </a:xfrm>
        </p:spPr>
        <p:txBody>
          <a:bodyPr>
            <a:normAutofit/>
          </a:bodyPr>
          <a:lstStyle/>
          <a:p>
            <a:r>
              <a:rPr lang="en-US" altLang="zh-CN" sz="2400" dirty="0"/>
              <a:t>1.</a:t>
            </a:r>
            <a:r>
              <a:rPr lang="zh-CN" altLang="en-US" sz="2400" dirty="0"/>
              <a:t>无论如何换根，圆方树的形态不会改变。</a:t>
            </a:r>
            <a:endParaRPr lang="en-US" altLang="zh-CN" sz="2400" dirty="0"/>
          </a:p>
          <a:p>
            <a:r>
              <a:rPr lang="zh-CN" altLang="en-US" sz="2400" dirty="0"/>
              <a:t>（因为是将环连成了菊花）</a:t>
            </a:r>
            <a:endParaRPr lang="en-US" altLang="zh-CN" sz="2400" dirty="0"/>
          </a:p>
          <a:p>
            <a:endParaRPr lang="en-US" altLang="zh-CN" sz="2400" dirty="0"/>
          </a:p>
          <a:p>
            <a:r>
              <a:rPr lang="en-US" altLang="zh-CN" sz="2400" dirty="0"/>
              <a:t>2.</a:t>
            </a:r>
            <a:r>
              <a:rPr lang="zh-CN" altLang="en-US" sz="2400" dirty="0"/>
              <a:t>圆方树点的子树 </a:t>
            </a:r>
            <a:r>
              <a:rPr lang="en-US" altLang="zh-CN" sz="2400" dirty="0"/>
              <a:t>= </a:t>
            </a:r>
            <a:r>
              <a:rPr lang="zh-CN" altLang="en-US" sz="2400" dirty="0"/>
              <a:t>原仙人掌中该点的子仙人掌</a:t>
            </a:r>
            <a:endParaRPr lang="en-US" altLang="zh-CN" sz="2400" dirty="0"/>
          </a:p>
          <a:p>
            <a:r>
              <a:rPr lang="zh-CN" altLang="en-US" sz="2400" dirty="0"/>
              <a:t>子仙人掌：以</a:t>
            </a:r>
            <a:r>
              <a:rPr lang="en-US" altLang="zh-CN" sz="2400" dirty="0"/>
              <a:t>r</a:t>
            </a:r>
            <a:r>
              <a:rPr lang="zh-CN" altLang="en-US" sz="2400" dirty="0"/>
              <a:t>为根的仙人掌上，点</a:t>
            </a:r>
            <a:r>
              <a:rPr lang="en-US" altLang="zh-CN" sz="2400" dirty="0"/>
              <a:t>p</a:t>
            </a:r>
            <a:r>
              <a:rPr lang="zh-CN" altLang="en-US" sz="2400" dirty="0"/>
              <a:t>的子仙人掌是去掉</a:t>
            </a:r>
            <a:r>
              <a:rPr lang="en-US" altLang="zh-CN" sz="2400" dirty="0"/>
              <a:t>p</a:t>
            </a:r>
            <a:r>
              <a:rPr lang="zh-CN" altLang="en-US" sz="2400" dirty="0"/>
              <a:t>到</a:t>
            </a:r>
            <a:r>
              <a:rPr lang="en-US" altLang="zh-CN" sz="2400" dirty="0"/>
              <a:t>r</a:t>
            </a:r>
            <a:r>
              <a:rPr lang="zh-CN" altLang="en-US" sz="2400" dirty="0"/>
              <a:t>的简单路径上的所有点后，</a:t>
            </a:r>
            <a:r>
              <a:rPr lang="en-US" altLang="zh-CN" sz="2400" dirty="0"/>
              <a:t>p</a:t>
            </a:r>
            <a:r>
              <a:rPr lang="zh-CN" altLang="en-US" sz="2400" dirty="0"/>
              <a:t>所在的连通块。</a:t>
            </a:r>
            <a:endParaRPr lang="en-US" altLang="zh-CN" sz="2400" dirty="0"/>
          </a:p>
          <a:p>
            <a:r>
              <a:rPr lang="zh-CN" altLang="en-US" sz="2400" dirty="0"/>
              <a:t>（环上点的子仙人掌就是一个点。）</a:t>
            </a:r>
            <a:endParaRPr lang="en-US" altLang="zh-CN" sz="2400" dirty="0"/>
          </a:p>
          <a:p>
            <a:endParaRPr lang="en-US" altLang="zh-CN" sz="2400" dirty="0"/>
          </a:p>
          <a:p>
            <a:r>
              <a:rPr lang="en-US" altLang="zh-CN" sz="2400" dirty="0"/>
              <a:t>3.</a:t>
            </a:r>
            <a:r>
              <a:rPr lang="zh-CN" altLang="en-US" sz="2400" dirty="0"/>
              <a:t>方点不会和方点相连</a:t>
            </a:r>
            <a:endParaRPr lang="en-US" altLang="zh-CN" sz="2400" dirty="0"/>
          </a:p>
          <a:p>
            <a:endParaRPr lang="en-US" altLang="zh-CN" sz="2400" dirty="0"/>
          </a:p>
          <a:p>
            <a:r>
              <a:rPr lang="zh-CN" altLang="en-US" sz="2400" dirty="0"/>
              <a:t>还有其他神奇的性质，要具体题目具体分析。</a:t>
            </a:r>
            <a:endParaRPr lang="en-US" altLang="zh-CN" sz="2400" dirty="0"/>
          </a:p>
          <a:p>
            <a:r>
              <a:rPr lang="zh-CN" altLang="en-US" sz="1800" dirty="0"/>
              <a:t>（这句我就粘一下）</a:t>
            </a:r>
            <a:endParaRPr lang="en-US" altLang="zh-CN" sz="18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圆方树的性质</a:t>
            </a:r>
          </a:p>
        </p:txBody>
      </p:sp>
    </p:spTree>
    <p:extLst>
      <p:ext uri="{BB962C8B-B14F-4D97-AF65-F5344CB8AC3E}">
        <p14:creationId xmlns:p14="http://schemas.microsoft.com/office/powerpoint/2010/main" val="221373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Effect transition="in" filter="fade">
                                      <p:cBhvr>
                                        <p:cTn id="7" dur="1000"/>
                                        <p:tgtEl>
                                          <p:spTgt spid="2">
                                            <p:txEl>
                                              <p:pRg st="9" end="9"/>
                                            </p:txEl>
                                          </p:spTgt>
                                        </p:tgtEl>
                                      </p:cBhvr>
                                    </p:animEffect>
                                    <p:anim calcmode="lin" valueType="num">
                                      <p:cBhvr>
                                        <p:cTn id="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0" end="10"/>
                                            </p:txEl>
                                          </p:spTgt>
                                        </p:tgtEl>
                                        <p:attrNameLst>
                                          <p:attrName>style.visibility</p:attrName>
                                        </p:attrNameLst>
                                      </p:cBhvr>
                                      <p:to>
                                        <p:strVal val="visible"/>
                                      </p:to>
                                    </p:set>
                                    <p:animEffect transition="in" filter="fade">
                                      <p:cBhvr>
                                        <p:cTn id="12" dur="1000"/>
                                        <p:tgtEl>
                                          <p:spTgt spid="2">
                                            <p:txEl>
                                              <p:pRg st="10" end="10"/>
                                            </p:txEl>
                                          </p:spTgt>
                                        </p:tgtEl>
                                      </p:cBhvr>
                                    </p:animEffect>
                                    <p:anim calcmode="lin" valueType="num">
                                      <p:cBhvr>
                                        <p:cTn id="1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466544"/>
            <a:ext cx="8258204" cy="5048272"/>
          </a:xfrm>
        </p:spPr>
        <p:txBody>
          <a:bodyPr>
            <a:norm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以下是几道相对比较简单的仙人掌</a:t>
            </a:r>
            <a:r>
              <a:rPr lang="en-US" altLang="zh-CN" sz="2400" dirty="0"/>
              <a:t>DP</a:t>
            </a:r>
            <a:r>
              <a:rPr lang="zh-CN" altLang="en-US" sz="2400" dirty="0"/>
              <a:t>的题。</a:t>
            </a:r>
            <a:endParaRPr lang="en-US" altLang="zh-CN" sz="2400" dirty="0"/>
          </a:p>
          <a:p>
            <a:r>
              <a:rPr lang="zh-CN" altLang="en-US" sz="2400" dirty="0"/>
              <a:t>而且不必要用圆方树做，直接在环上特殊处理也可以。</a:t>
            </a:r>
            <a:endParaRPr lang="en-US" altLang="zh-CN" sz="2400" dirty="0"/>
          </a:p>
          <a:p>
            <a:r>
              <a:rPr lang="zh-CN" altLang="en-US" sz="2400" dirty="0"/>
              <a:t>所以先将非圆方树做法，再扯点圆方树做法。</a:t>
            </a:r>
            <a:r>
              <a:rPr lang="zh-CN" altLang="en-US" sz="1600" dirty="0"/>
              <a:t>（是不是感觉很多）</a:t>
            </a:r>
            <a:endParaRPr lang="en-US" altLang="zh-CN" sz="1600" dirty="0"/>
          </a:p>
          <a:p>
            <a:r>
              <a:rPr lang="zh-CN" altLang="en-US" sz="2400" dirty="0"/>
              <a:t>（这三道题还看不出太大区别）</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zh-CN" altLang="en-US" dirty="0">
                <a:solidFill>
                  <a:schemeClr val="tx1"/>
                </a:solidFill>
              </a:rPr>
              <a:t>圆方树的应用</a:t>
            </a:r>
          </a:p>
        </p:txBody>
      </p:sp>
      <p:pic>
        <p:nvPicPr>
          <p:cNvPr id="5" name="图片 4">
            <a:extLst>
              <a:ext uri="{FF2B5EF4-FFF2-40B4-BE49-F238E27FC236}">
                <a16:creationId xmlns:a16="http://schemas.microsoft.com/office/drawing/2014/main" id="{DCE0A69B-29D8-455F-B879-CBED5C3DDE00}"/>
              </a:ext>
            </a:extLst>
          </p:cNvPr>
          <p:cNvPicPr>
            <a:picLocks noChangeAspect="1"/>
          </p:cNvPicPr>
          <p:nvPr/>
        </p:nvPicPr>
        <p:blipFill>
          <a:blip r:embed="rId2"/>
          <a:stretch>
            <a:fillRect/>
          </a:stretch>
        </p:blipFill>
        <p:spPr>
          <a:xfrm>
            <a:off x="454509" y="1371600"/>
            <a:ext cx="8019048" cy="3133333"/>
          </a:xfrm>
          <a:prstGeom prst="rect">
            <a:avLst/>
          </a:prstGeom>
        </p:spPr>
      </p:pic>
      <p:sp>
        <p:nvSpPr>
          <p:cNvPr id="4" name="文本框 3">
            <a:extLst>
              <a:ext uri="{FF2B5EF4-FFF2-40B4-BE49-F238E27FC236}">
                <a16:creationId xmlns:a16="http://schemas.microsoft.com/office/drawing/2014/main" id="{82B28F01-9F36-4C8F-82B0-884B71DA830C}"/>
              </a:ext>
            </a:extLst>
          </p:cNvPr>
          <p:cNvSpPr txBox="1"/>
          <p:nvPr/>
        </p:nvSpPr>
        <p:spPr>
          <a:xfrm>
            <a:off x="432029" y="4581748"/>
            <a:ext cx="8019048" cy="400110"/>
          </a:xfrm>
          <a:prstGeom prst="rect">
            <a:avLst/>
          </a:prstGeom>
          <a:noFill/>
        </p:spPr>
        <p:txBody>
          <a:bodyPr wrap="square" rtlCol="0">
            <a:spAutoFit/>
          </a:bodyPr>
          <a:lstStyle/>
          <a:p>
            <a:r>
              <a:rPr lang="zh-CN" altLang="en-US" sz="2000" dirty="0"/>
              <a:t>好像很厉害的样子</a:t>
            </a:r>
          </a:p>
        </p:txBody>
      </p:sp>
    </p:spTree>
    <p:extLst>
      <p:ext uri="{BB962C8B-B14F-4D97-AF65-F5344CB8AC3E}">
        <p14:creationId xmlns:p14="http://schemas.microsoft.com/office/powerpoint/2010/main" val="38615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fade">
                                      <p:cBhvr>
                                        <p:cTn id="10" dur="500"/>
                                        <p:tgtEl>
                                          <p:spTgt spid="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fade">
                                      <p:cBhvr>
                                        <p:cTn id="13" dur="500"/>
                                        <p:tgtEl>
                                          <p:spTgt spid="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9" end="9"/>
                                            </p:txEl>
                                          </p:spTgt>
                                        </p:tgtEl>
                                        <p:attrNameLst>
                                          <p:attrName>style.visibility</p:attrName>
                                        </p:attrNameLst>
                                      </p:cBhvr>
                                      <p:to>
                                        <p:strVal val="visible"/>
                                      </p:to>
                                    </p:set>
                                    <p:animEffect transition="in" filter="fade">
                                      <p:cBhvr>
                                        <p:cTn id="16" dur="500"/>
                                        <p:tgtEl>
                                          <p:spTgt spid="2">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animEffect transition="in" filter="fade">
                                      <p:cBhvr>
                                        <p:cTn id="1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题意：给定一棵仙人掌，边权为</a:t>
            </a:r>
            <a:r>
              <a:rPr lang="en-US" altLang="zh-CN" sz="2400" dirty="0"/>
              <a:t>1</a:t>
            </a:r>
            <a:r>
              <a:rPr lang="zh-CN" altLang="en-US" sz="2400" dirty="0"/>
              <a:t>，求其直径（所有点对间最短距离的最大值）。</a:t>
            </a:r>
          </a:p>
        </p:txBody>
      </p:sp>
      <p:sp>
        <p:nvSpPr>
          <p:cNvPr id="3" name="标题 2"/>
          <p:cNvSpPr>
            <a:spLocks noGrp="1"/>
          </p:cNvSpPr>
          <p:nvPr>
            <p:ph type="title"/>
          </p:nvPr>
        </p:nvSpPr>
        <p:spPr>
          <a:xfrm>
            <a:off x="457200" y="357166"/>
            <a:ext cx="8229600" cy="1014434"/>
          </a:xfrm>
        </p:spPr>
        <p:txBody>
          <a:bodyPr>
            <a:normAutofit fontScale="90000"/>
          </a:bodyPr>
          <a:lstStyle/>
          <a:p>
            <a:r>
              <a:rPr lang="zh-CN" altLang="en-US" dirty="0">
                <a:solidFill>
                  <a:schemeClr val="tx1"/>
                </a:solidFill>
              </a:rPr>
              <a:t>例题</a:t>
            </a:r>
            <a:r>
              <a:rPr lang="en-US" altLang="zh-CN" dirty="0">
                <a:solidFill>
                  <a:schemeClr val="tx1"/>
                </a:solidFill>
              </a:rPr>
              <a:t>1. </a:t>
            </a:r>
            <a:r>
              <a:rPr lang="en-US" altLang="zh-CN" dirty="0">
                <a:solidFill>
                  <a:schemeClr val="tx1"/>
                </a:solidFill>
                <a:hlinkClick r:id="rId2"/>
              </a:rPr>
              <a:t>BZOJ1023.[SHOI2008] </a:t>
            </a:r>
            <a:r>
              <a:rPr lang="zh-CN" altLang="en-US" dirty="0">
                <a:solidFill>
                  <a:schemeClr val="tx1"/>
                </a:solidFill>
                <a:hlinkClick r:id="rId2"/>
              </a:rPr>
              <a:t>仙人掌图</a:t>
            </a:r>
            <a:endParaRPr lang="zh-CN" altLang="en-US" dirty="0">
              <a:solidFill>
                <a:schemeClr val="tx1"/>
              </a:solidFill>
            </a:endParaRPr>
          </a:p>
        </p:txBody>
      </p:sp>
    </p:spTree>
    <p:extLst>
      <p:ext uri="{BB962C8B-B14F-4D97-AF65-F5344CB8AC3E}">
        <p14:creationId xmlns:p14="http://schemas.microsoft.com/office/powerpoint/2010/main" val="167167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对于仙人掌，可以先考虑怎么处理树的部分。</a:t>
            </a:r>
            <a:endParaRPr lang="en-US" altLang="zh-CN" sz="2400" dirty="0"/>
          </a:p>
          <a:p>
            <a:r>
              <a:rPr lang="zh-CN" altLang="en-US" sz="2400" dirty="0"/>
              <a:t>那树形</a:t>
            </a:r>
            <a:r>
              <a:rPr lang="en-US" altLang="zh-CN" sz="2400" dirty="0"/>
              <a:t>DP</a:t>
            </a:r>
            <a:r>
              <a:rPr lang="zh-CN" altLang="en-US" sz="2400" dirty="0"/>
              <a:t>，用每个点的最长链</a:t>
            </a:r>
            <a:r>
              <a:rPr lang="en-US" altLang="zh-CN" sz="2400" dirty="0"/>
              <a:t>+</a:t>
            </a:r>
            <a:r>
              <a:rPr lang="zh-CN" altLang="en-US" sz="2400" dirty="0"/>
              <a:t>次长链更新答案就行了。。</a:t>
            </a:r>
            <a:endParaRPr lang="en-US" altLang="zh-CN" sz="2400" dirty="0"/>
          </a:p>
          <a:p>
            <a:endParaRPr lang="en-US" altLang="zh-CN" sz="2400" dirty="0"/>
          </a:p>
          <a:p>
            <a:r>
              <a:rPr lang="zh-CN" altLang="en-US" sz="2400" dirty="0"/>
              <a:t>即：设</a:t>
            </a:r>
            <a:r>
              <a:rPr lang="en-US" altLang="zh-CN" sz="2400" dirty="0"/>
              <a:t>f[</a:t>
            </a:r>
            <a:r>
              <a:rPr lang="en-US" altLang="zh-CN" sz="2400" dirty="0" err="1"/>
              <a:t>i</a:t>
            </a:r>
            <a:r>
              <a:rPr lang="en-US" altLang="zh-CN" sz="2400" dirty="0"/>
              <a:t>]</a:t>
            </a:r>
            <a:r>
              <a:rPr lang="zh-CN" altLang="en-US" sz="2400" dirty="0"/>
              <a:t>为点</a:t>
            </a:r>
            <a:r>
              <a:rPr lang="en-US" altLang="zh-CN" sz="2400" dirty="0" err="1"/>
              <a:t>i</a:t>
            </a:r>
            <a:r>
              <a:rPr lang="zh-CN" altLang="en-US" sz="2400" dirty="0"/>
              <a:t>往下部分（好像叫点</a:t>
            </a:r>
            <a:r>
              <a:rPr lang="en-US" altLang="zh-CN" sz="2400" dirty="0" err="1"/>
              <a:t>i</a:t>
            </a:r>
            <a:r>
              <a:rPr lang="zh-CN" altLang="en-US" sz="2400" dirty="0"/>
              <a:t>的诱导子图？不管它。。）最长链的长度。</a:t>
            </a:r>
          </a:p>
          <a:p>
            <a:r>
              <a:rPr lang="zh-CN" altLang="en-US" sz="2400" dirty="0"/>
              <a:t>对于环，我们先找一个环上</a:t>
            </a:r>
            <a:r>
              <a:rPr lang="en-US" altLang="zh-CN" sz="2400" dirty="0"/>
              <a:t>dep[]</a:t>
            </a:r>
            <a:r>
              <a:rPr lang="zh-CN" altLang="en-US" sz="2400" dirty="0"/>
              <a:t>最小的点</a:t>
            </a:r>
            <a:r>
              <a:rPr lang="en-US" altLang="zh-CN" sz="2400" dirty="0"/>
              <a:t>x</a:t>
            </a:r>
            <a:r>
              <a:rPr lang="zh-CN" altLang="en-US" sz="2400" dirty="0"/>
              <a:t>代表这个环，求出</a:t>
            </a:r>
            <a:r>
              <a:rPr lang="en-US" altLang="zh-CN" sz="2400" dirty="0"/>
              <a:t>f[x]</a:t>
            </a:r>
            <a:r>
              <a:rPr lang="zh-CN" altLang="en-US" sz="2400" dirty="0"/>
              <a:t>，环以外的部分像树一样直接做就可以。</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val="266893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3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1524000"/>
            <a:ext cx="8284129" cy="5287861"/>
          </a:xfrm>
        </p:spPr>
        <p:txBody>
          <a:bodyPr>
            <a:normAutofit/>
          </a:bodyPr>
          <a:lstStyle/>
          <a:p>
            <a:r>
              <a:rPr lang="zh-CN" altLang="en-US" sz="2400" dirty="0"/>
              <a:t>现在考虑环上如何处理。</a:t>
            </a:r>
            <a:endParaRPr lang="en-US" altLang="zh-CN" sz="2400" dirty="0"/>
          </a:p>
          <a:p>
            <a:r>
              <a:rPr lang="en-US" altLang="zh-CN" sz="2400" dirty="0"/>
              <a:t>f[x]</a:t>
            </a:r>
            <a:r>
              <a:rPr lang="zh-CN" altLang="en-US" sz="2400" dirty="0"/>
              <a:t>比较显然，</a:t>
            </a:r>
            <a:r>
              <a:rPr lang="en-US" altLang="zh-CN" sz="2400" dirty="0"/>
              <a:t>f[x]=max{f[v]+dis(</a:t>
            </a:r>
            <a:r>
              <a:rPr lang="en-US" altLang="zh-CN" sz="2400" dirty="0" err="1"/>
              <a:t>x,v</a:t>
            </a:r>
            <a:r>
              <a:rPr lang="en-US" altLang="zh-CN" sz="2400" dirty="0"/>
              <a:t>)}</a:t>
            </a:r>
            <a:r>
              <a:rPr lang="zh-CN" altLang="en-US" sz="2400" dirty="0"/>
              <a:t>，</a:t>
            </a:r>
            <a:r>
              <a:rPr lang="en-US" altLang="zh-CN" sz="2400" dirty="0"/>
              <a:t>v</a:t>
            </a:r>
            <a:r>
              <a:rPr lang="zh-CN" altLang="en-US" sz="2400" dirty="0"/>
              <a:t>为其环上一点，</a:t>
            </a:r>
            <a:r>
              <a:rPr lang="en-US" altLang="zh-CN" sz="2400" dirty="0"/>
              <a:t>dis(</a:t>
            </a:r>
            <a:r>
              <a:rPr lang="en-US" altLang="zh-CN" sz="2400" dirty="0" err="1"/>
              <a:t>x,v</a:t>
            </a:r>
            <a:r>
              <a:rPr lang="en-US" altLang="zh-CN" sz="2400" dirty="0"/>
              <a:t>)</a:t>
            </a:r>
            <a:r>
              <a:rPr lang="zh-CN" altLang="en-US" sz="2400" dirty="0"/>
              <a:t>为</a:t>
            </a:r>
            <a:r>
              <a:rPr lang="en-US" altLang="zh-CN" sz="2400" dirty="0" err="1"/>
              <a:t>x,v</a:t>
            </a:r>
            <a:r>
              <a:rPr lang="zh-CN" altLang="en-US" sz="2400" dirty="0"/>
              <a:t>在环上的最短距离。</a:t>
            </a:r>
            <a:endParaRPr lang="en-US" altLang="zh-CN" sz="2400" dirty="0"/>
          </a:p>
          <a:p>
            <a:endParaRPr lang="en-US" altLang="zh-CN" sz="2400" dirty="0"/>
          </a:p>
          <a:p>
            <a:r>
              <a:rPr lang="zh-CN" altLang="en-US" dirty="0"/>
              <a:t>环上如何更新答案？</a:t>
            </a:r>
            <a:endParaRPr lang="en-US" altLang="zh-CN" dirty="0"/>
          </a:p>
          <a:p>
            <a:r>
              <a:rPr lang="zh-CN" altLang="en-US" dirty="0"/>
              <a:t>把环上所有点都拿出来，</a:t>
            </a:r>
            <a:r>
              <a:rPr lang="en-US" altLang="zh-CN" dirty="0" err="1"/>
              <a:t>ans</a:t>
            </a:r>
            <a:r>
              <a:rPr lang="en-US" altLang="zh-CN" dirty="0"/>
              <a:t>=max{f[u]+f[v]+dis(</a:t>
            </a:r>
            <a:r>
              <a:rPr lang="en-US" altLang="zh-CN" dirty="0" err="1"/>
              <a:t>u,v</a:t>
            </a:r>
            <a:r>
              <a:rPr lang="en-US" altLang="zh-CN" dirty="0"/>
              <a:t>)}</a:t>
            </a:r>
            <a:r>
              <a:rPr lang="zh-CN" altLang="en-US" dirty="0"/>
              <a:t>。</a:t>
            </a:r>
            <a:endParaRPr lang="en-US" altLang="zh-CN" dirty="0"/>
          </a:p>
          <a:p>
            <a:r>
              <a:rPr lang="zh-CN" altLang="en-US" sz="2400" dirty="0"/>
              <a:t>如果固定</a:t>
            </a:r>
            <a:r>
              <a:rPr lang="en-US" altLang="zh-CN" sz="2400" dirty="0"/>
              <a:t>u</a:t>
            </a:r>
            <a:r>
              <a:rPr lang="zh-CN" altLang="en-US" sz="2400" dirty="0"/>
              <a:t>，枚举</a:t>
            </a:r>
            <a:r>
              <a:rPr lang="en-US" altLang="zh-CN" sz="2400" dirty="0"/>
              <a:t>v</a:t>
            </a:r>
            <a:r>
              <a:rPr lang="zh-CN" altLang="en-US" sz="2400" dirty="0"/>
              <a:t>，</a:t>
            </a:r>
            <a:r>
              <a:rPr lang="en-US" altLang="zh-CN" sz="2400" dirty="0"/>
              <a:t>dis(</a:t>
            </a:r>
            <a:r>
              <a:rPr lang="en-US" altLang="zh-CN" sz="2400" dirty="0" err="1"/>
              <a:t>u,v</a:t>
            </a:r>
            <a:r>
              <a:rPr lang="en-US" altLang="zh-CN" sz="2400" dirty="0"/>
              <a:t>)</a:t>
            </a:r>
            <a:r>
              <a:rPr lang="zh-CN" altLang="en-US" sz="2400" dirty="0"/>
              <a:t>是不断增大的</a:t>
            </a:r>
            <a:endParaRPr lang="en-US" altLang="zh-CN" sz="2400" dirty="0"/>
          </a:p>
          <a:p>
            <a:r>
              <a:rPr lang="zh-CN" altLang="en-US" sz="2400" dirty="0"/>
              <a:t>所以可以用单调队列维护之前</a:t>
            </a:r>
            <a:r>
              <a:rPr lang="en-US" altLang="zh-CN" sz="2400" dirty="0"/>
              <a:t>f[u’]+dis(</a:t>
            </a:r>
            <a:r>
              <a:rPr lang="en-US" altLang="zh-CN" sz="2400" dirty="0" err="1"/>
              <a:t>u’,v</a:t>
            </a:r>
            <a:r>
              <a:rPr lang="en-US" altLang="zh-CN" sz="2400" dirty="0"/>
              <a:t>)</a:t>
            </a:r>
            <a:r>
              <a:rPr lang="zh-CN" altLang="en-US" sz="2400" dirty="0"/>
              <a:t>的最大值就是现在</a:t>
            </a:r>
            <a:r>
              <a:rPr lang="en-US" altLang="zh-CN" sz="2400" dirty="0"/>
              <a:t>f[u]+dis(</a:t>
            </a:r>
            <a:r>
              <a:rPr lang="en-US" altLang="zh-CN" sz="2400" dirty="0" err="1"/>
              <a:t>u,v</a:t>
            </a:r>
            <a:r>
              <a:rPr lang="en-US" altLang="zh-CN" sz="2400" dirty="0"/>
              <a:t>)</a:t>
            </a:r>
            <a:r>
              <a:rPr lang="zh-CN" altLang="en-US" sz="2400" dirty="0"/>
              <a:t>的最大值</a:t>
            </a:r>
            <a:endParaRPr lang="en-US" altLang="zh-CN" sz="2400" dirty="0"/>
          </a:p>
          <a:p>
            <a:r>
              <a:rPr lang="en-US" altLang="zh-CN" sz="2400" dirty="0"/>
              <a:t>dis()</a:t>
            </a:r>
            <a:r>
              <a:rPr lang="zh-CN" altLang="en-US" sz="2400" dirty="0"/>
              <a:t>是环上最短距离，所以</a:t>
            </a:r>
            <a:r>
              <a:rPr lang="en-US" altLang="zh-CN" sz="2400" dirty="0"/>
              <a:t>dis(</a:t>
            </a:r>
            <a:r>
              <a:rPr lang="en-US" altLang="zh-CN" sz="2400" dirty="0" err="1"/>
              <a:t>u,v</a:t>
            </a:r>
            <a:r>
              <a:rPr lang="en-US" altLang="zh-CN" sz="2400" dirty="0"/>
              <a:t>)&gt;</a:t>
            </a:r>
            <a:r>
              <a:rPr lang="zh-CN" altLang="en-US" sz="2400" dirty="0"/>
              <a:t>环长</a:t>
            </a:r>
            <a:r>
              <a:rPr lang="en-US" altLang="zh-CN" sz="2400" dirty="0"/>
              <a:t>/2</a:t>
            </a:r>
            <a:r>
              <a:rPr lang="zh-CN" altLang="en-US" sz="2400" dirty="0"/>
              <a:t>时，要出队。</a:t>
            </a:r>
            <a:endParaRPr lang="en-US" altLang="zh-CN" sz="2400" dirty="0"/>
          </a:p>
          <a:p>
            <a:r>
              <a:rPr lang="zh-CN" altLang="en-US" sz="2400" dirty="0"/>
              <a:t>具体实现，可以拆环为链，更新</a:t>
            </a:r>
            <a:r>
              <a:rPr lang="en-US" altLang="zh-CN" sz="2400" dirty="0"/>
              <a:t>Ans</a:t>
            </a:r>
            <a:r>
              <a:rPr lang="zh-CN" altLang="en-US" sz="2400" dirty="0"/>
              <a:t>即可。</a:t>
            </a:r>
            <a:endParaRPr lang="en-US" altLang="zh-CN" sz="2400" dirty="0"/>
          </a:p>
          <a:p>
            <a:r>
              <a:rPr lang="zh-CN" altLang="en-US" sz="2400" dirty="0"/>
              <a:t>之后用</a:t>
            </a:r>
            <a:r>
              <a:rPr lang="en-US" altLang="zh-CN" sz="2400" dirty="0"/>
              <a:t>max{f[v]+dis(</a:t>
            </a:r>
            <a:r>
              <a:rPr lang="en-US" altLang="zh-CN" sz="2400" dirty="0" err="1"/>
              <a:t>x,v</a:t>
            </a:r>
            <a:r>
              <a:rPr lang="en-US" altLang="zh-CN" sz="2400" dirty="0"/>
              <a:t>)}</a:t>
            </a:r>
            <a:r>
              <a:rPr lang="zh-CN" altLang="en-US" sz="2400" dirty="0"/>
              <a:t>更新</a:t>
            </a:r>
            <a:r>
              <a:rPr lang="en-US" altLang="zh-CN" sz="2400" dirty="0"/>
              <a:t>f[x]</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val="834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好像没人写，感觉更难写</a:t>
            </a:r>
            <a:endParaRPr lang="en-US" altLang="zh-CN" sz="2400" dirty="0"/>
          </a:p>
          <a:p>
            <a:r>
              <a:rPr lang="zh-CN" altLang="en-US" sz="2400" dirty="0"/>
              <a:t>大概就是用每个方点的</a:t>
            </a:r>
            <a:r>
              <a:rPr lang="en-US" altLang="zh-CN" sz="2400" dirty="0"/>
              <a:t>vector</a:t>
            </a:r>
            <a:r>
              <a:rPr lang="zh-CN" altLang="en-US" sz="2400" dirty="0"/>
              <a:t>直接</a:t>
            </a:r>
            <a:r>
              <a:rPr lang="en-US" altLang="zh-CN" sz="2400" dirty="0" err="1"/>
              <a:t>push_back</a:t>
            </a:r>
            <a:r>
              <a:rPr lang="zh-CN" altLang="en-US" sz="2400" dirty="0"/>
              <a:t>整个环，还是要在环上</a:t>
            </a:r>
            <a:r>
              <a:rPr lang="en-US" altLang="zh-CN" sz="2400" dirty="0"/>
              <a:t>DP</a:t>
            </a:r>
            <a:r>
              <a:rPr lang="zh-CN" altLang="en-US" sz="2400" dirty="0"/>
              <a:t>。</a:t>
            </a:r>
            <a:endParaRPr lang="en-US" altLang="zh-CN" sz="2400" dirty="0"/>
          </a:p>
          <a:p>
            <a:pPr marL="0" indent="0">
              <a:buNone/>
            </a:pPr>
            <a:endParaRPr lang="en-US" altLang="zh-CN" sz="2400" dirty="0"/>
          </a:p>
          <a:p>
            <a:r>
              <a:rPr lang="zh-CN" altLang="en-US" sz="2400" dirty="0"/>
              <a:t>。。算了忽略这个吧。</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val="135087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题意：给定一棵仙人掌，多次询问两点间的最短路径。</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zh-CN" altLang="en-US" dirty="0">
                <a:solidFill>
                  <a:schemeClr val="tx1"/>
                </a:solidFill>
              </a:rPr>
              <a:t>例题</a:t>
            </a:r>
            <a:r>
              <a:rPr lang="en-US" altLang="zh-CN" dirty="0">
                <a:solidFill>
                  <a:schemeClr val="tx1"/>
                </a:solidFill>
              </a:rPr>
              <a:t>2.</a:t>
            </a:r>
            <a:r>
              <a:rPr lang="zh-CN" altLang="en-US" dirty="0">
                <a:solidFill>
                  <a:schemeClr val="tx1"/>
                </a:solidFill>
              </a:rPr>
              <a:t> </a:t>
            </a:r>
            <a:r>
              <a:rPr lang="en-US" altLang="zh-CN" dirty="0">
                <a:solidFill>
                  <a:schemeClr val="tx1"/>
                </a:solidFill>
                <a:hlinkClick r:id="rId2"/>
              </a:rPr>
              <a:t>BZOJ2125.</a:t>
            </a:r>
            <a:r>
              <a:rPr lang="zh-CN" altLang="en-US" dirty="0">
                <a:solidFill>
                  <a:schemeClr val="tx1"/>
                </a:solidFill>
                <a:hlinkClick r:id="rId2"/>
              </a:rPr>
              <a:t>最短路</a:t>
            </a:r>
            <a:endParaRPr lang="zh-CN" altLang="en-US" dirty="0">
              <a:solidFill>
                <a:schemeClr val="tx1"/>
              </a:solidFill>
            </a:endParaRPr>
          </a:p>
        </p:txBody>
      </p:sp>
    </p:spTree>
    <p:extLst>
      <p:ext uri="{BB962C8B-B14F-4D97-AF65-F5344CB8AC3E}">
        <p14:creationId xmlns:p14="http://schemas.microsoft.com/office/powerpoint/2010/main" val="108082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如果是在树上，那么求</a:t>
            </a:r>
            <a:r>
              <a:rPr lang="en-US" altLang="zh-CN" sz="2400" dirty="0"/>
              <a:t>LCA</a:t>
            </a:r>
            <a:r>
              <a:rPr lang="zh-CN" altLang="en-US" sz="2400" dirty="0"/>
              <a:t>就可以了。</a:t>
            </a:r>
            <a:endParaRPr lang="en-US" altLang="zh-CN" sz="2400" dirty="0"/>
          </a:p>
          <a:p>
            <a:r>
              <a:rPr lang="zh-CN" altLang="en-US" sz="2400" dirty="0"/>
              <a:t>那看能不能把它弄成树。</a:t>
            </a:r>
            <a:endParaRPr lang="en-US" altLang="zh-CN" sz="2400" dirty="0"/>
          </a:p>
          <a:p>
            <a:endParaRPr lang="en-US" altLang="zh-CN" sz="2400" dirty="0"/>
          </a:p>
          <a:p>
            <a:r>
              <a:rPr lang="zh-CN" altLang="en-US" sz="2400" dirty="0"/>
              <a:t>首先仙人掌就是张图。。所以如果固定起点，到每个点的最短距离可以用最短路处理出来。可以固定一个根节点。</a:t>
            </a:r>
            <a:endParaRPr lang="en-US" altLang="zh-CN" sz="2400" dirty="0"/>
          </a:p>
          <a:p>
            <a:endParaRPr lang="en-US" altLang="zh-CN" sz="2400" dirty="0"/>
          </a:p>
          <a:p>
            <a:r>
              <a:rPr lang="zh-CN" altLang="en-US" sz="2400" dirty="0"/>
              <a:t>前边说到，树上部分大多可以直接做，环上部分特殊处理。</a:t>
            </a:r>
            <a:endParaRPr lang="en-US" altLang="zh-CN" sz="2400" dirty="0"/>
          </a:p>
          <a:p>
            <a:r>
              <a:rPr lang="zh-CN" altLang="en-US" sz="2400" dirty="0"/>
              <a:t>对于</a:t>
            </a:r>
            <a:r>
              <a:rPr lang="en-US" altLang="zh-CN" sz="2400" dirty="0" err="1"/>
              <a:t>u,v</a:t>
            </a:r>
            <a:r>
              <a:rPr lang="zh-CN" altLang="en-US" sz="2400" dirty="0"/>
              <a:t>，若</a:t>
            </a:r>
            <a:r>
              <a:rPr lang="en-US" altLang="zh-CN" sz="2400" dirty="0"/>
              <a:t>w=LCA(</a:t>
            </a:r>
            <a:r>
              <a:rPr lang="en-US" altLang="zh-CN" sz="2400" dirty="0" err="1"/>
              <a:t>u,v</a:t>
            </a:r>
            <a:r>
              <a:rPr lang="en-US" altLang="zh-CN" sz="2400" dirty="0"/>
              <a:t>)</a:t>
            </a:r>
            <a:r>
              <a:rPr lang="zh-CN" altLang="en-US" sz="2400" dirty="0"/>
              <a:t>不在环上</a:t>
            </a:r>
            <a:r>
              <a:rPr lang="en-US" altLang="zh-CN" sz="2400" dirty="0"/>
              <a:t>(</a:t>
            </a:r>
            <a:r>
              <a:rPr lang="en-US" altLang="zh-CN" sz="2400" dirty="0" err="1"/>
              <a:t>u,v</a:t>
            </a:r>
            <a:r>
              <a:rPr lang="zh-CN" altLang="en-US" sz="2400" dirty="0"/>
              <a:t>不同在一个环</a:t>
            </a:r>
            <a:r>
              <a:rPr lang="en-US" altLang="zh-CN" sz="2400" dirty="0"/>
              <a:t>)</a:t>
            </a:r>
            <a:r>
              <a:rPr lang="zh-CN" altLang="en-US" sz="2400" dirty="0"/>
              <a:t>，那么</a:t>
            </a:r>
            <a:r>
              <a:rPr lang="en-US" altLang="zh-CN" sz="2400" dirty="0"/>
              <a:t>dis(</a:t>
            </a:r>
            <a:r>
              <a:rPr lang="en-US" altLang="zh-CN" sz="2400" dirty="0" err="1"/>
              <a:t>u,v</a:t>
            </a:r>
            <a:r>
              <a:rPr lang="en-US" altLang="zh-CN" sz="2400" dirty="0"/>
              <a:t>)</a:t>
            </a:r>
            <a:r>
              <a:rPr lang="zh-CN" altLang="en-US" sz="2400" dirty="0"/>
              <a:t>可以像在树上一样直接求得。</a:t>
            </a:r>
            <a:endParaRPr lang="en-US" altLang="zh-CN" sz="2400" dirty="0"/>
          </a:p>
          <a:p>
            <a:r>
              <a:rPr lang="zh-CN" altLang="en-US" sz="2400" dirty="0"/>
              <a:t>若</a:t>
            </a:r>
            <a:r>
              <a:rPr lang="en-US" altLang="zh-CN" sz="2400" dirty="0"/>
              <a:t>w=u||w=v</a:t>
            </a:r>
            <a:r>
              <a:rPr lang="zh-CN" altLang="en-US" sz="2400" dirty="0"/>
              <a:t>，</a:t>
            </a:r>
            <a:r>
              <a:rPr lang="en-US" altLang="zh-CN" sz="2400" dirty="0"/>
              <a:t>(</a:t>
            </a:r>
            <a:r>
              <a:rPr lang="zh-CN" altLang="en-US" sz="2400" dirty="0"/>
              <a:t>且</a:t>
            </a:r>
            <a:r>
              <a:rPr lang="en-US" altLang="zh-CN" sz="2400" dirty="0"/>
              <a:t>w</a:t>
            </a:r>
            <a:r>
              <a:rPr lang="zh-CN" altLang="en-US" sz="2400" dirty="0"/>
              <a:t>不是环内的一个点</a:t>
            </a:r>
            <a:r>
              <a:rPr lang="en-US" altLang="zh-CN" sz="2400" dirty="0"/>
              <a:t>)</a:t>
            </a:r>
            <a:r>
              <a:rPr lang="zh-CN" altLang="en-US" sz="2400" dirty="0"/>
              <a:t>，</a:t>
            </a:r>
            <a:r>
              <a:rPr lang="en-US" altLang="zh-CN" sz="2400" dirty="0"/>
              <a:t>dis(</a:t>
            </a:r>
            <a:r>
              <a:rPr lang="en-US" altLang="zh-CN" sz="2400" dirty="0" err="1"/>
              <a:t>u,v</a:t>
            </a:r>
            <a:r>
              <a:rPr lang="en-US" altLang="zh-CN" sz="2400" dirty="0"/>
              <a:t>)=dis[v/u]-dis[w]</a:t>
            </a:r>
            <a:r>
              <a:rPr lang="zh-CN" altLang="en-US" sz="2400" dirty="0"/>
              <a:t>。</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val="371112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1000"/>
                                        <p:tgtEl>
                                          <p:spTgt spid="2">
                                            <p:txEl>
                                              <p:pRg st="5" end="5"/>
                                            </p:txEl>
                                          </p:spTgt>
                                        </p:tgtEl>
                                      </p:cBhvr>
                                    </p:animEffect>
                                    <p:anim calcmode="lin" valueType="num">
                                      <p:cBhvr>
                                        <p:cTn id="1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1000"/>
                                        <p:tgtEl>
                                          <p:spTgt spid="2">
                                            <p:txEl>
                                              <p:pRg st="6" end="6"/>
                                            </p:txEl>
                                          </p:spTgt>
                                        </p:tgtEl>
                                      </p:cBhvr>
                                    </p:animEffect>
                                    <p:anim calcmode="lin" valueType="num">
                                      <p:cBhvr>
                                        <p:cTn id="1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1000"/>
                                        <p:tgtEl>
                                          <p:spTgt spid="2">
                                            <p:txEl>
                                              <p:pRg st="7" end="7"/>
                                            </p:txEl>
                                          </p:spTgt>
                                        </p:tgtEl>
                                      </p:cBhvr>
                                    </p:animEffect>
                                    <p:anim calcmode="lin" valueType="num">
                                      <p:cBhvr>
                                        <p:cTn id="2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a:t>
            </a:r>
            <a:r>
              <a:rPr lang="en-US" altLang="zh-CN" sz="2400" dirty="0"/>
              <a:t>w</a:t>
            </a:r>
            <a:r>
              <a:rPr lang="zh-CN" altLang="en-US" sz="2400" dirty="0"/>
              <a:t>在环上，那么设</a:t>
            </a:r>
            <a:r>
              <a:rPr lang="en-US" altLang="zh-CN" sz="2400" dirty="0" err="1"/>
              <a:t>x,y</a:t>
            </a:r>
            <a:r>
              <a:rPr lang="zh-CN" altLang="en-US" sz="2400" dirty="0"/>
              <a:t>为</a:t>
            </a:r>
            <a:r>
              <a:rPr lang="en-US" altLang="zh-CN" sz="2400" dirty="0" err="1"/>
              <a:t>u,v</a:t>
            </a:r>
            <a:r>
              <a:rPr lang="zh-CN" altLang="en-US" sz="2400" dirty="0"/>
              <a:t>往上距离最近的环上的离</a:t>
            </a:r>
            <a:r>
              <a:rPr lang="en-US" altLang="zh-CN" sz="2400" dirty="0" err="1"/>
              <a:t>u,v</a:t>
            </a:r>
            <a:r>
              <a:rPr lang="zh-CN" altLang="en-US" sz="2400" dirty="0"/>
              <a:t>最近的两个点，那么</a:t>
            </a:r>
            <a:r>
              <a:rPr lang="en-US" altLang="zh-CN" sz="2400" dirty="0"/>
              <a:t>dis(</a:t>
            </a:r>
            <a:r>
              <a:rPr lang="en-US" altLang="zh-CN" sz="2400" dirty="0" err="1"/>
              <a:t>u,v</a:t>
            </a:r>
            <a:r>
              <a:rPr lang="en-US" altLang="zh-CN" sz="2400" dirty="0"/>
              <a:t>)=dis[u]-dis[x]+dis[v]-dis[y]+(</a:t>
            </a:r>
            <a:r>
              <a:rPr lang="en-US" altLang="zh-CN" sz="2400" dirty="0" err="1"/>
              <a:t>x,y</a:t>
            </a:r>
            <a:r>
              <a:rPr lang="zh-CN" altLang="en-US" sz="2400" dirty="0"/>
              <a:t>在环上的最短距离</a:t>
            </a:r>
            <a:r>
              <a:rPr lang="en-US" altLang="zh-CN" sz="2400" dirty="0"/>
              <a:t>)</a:t>
            </a:r>
            <a:r>
              <a:rPr lang="zh-CN" altLang="en-US" sz="2400" dirty="0"/>
              <a:t>。</a:t>
            </a:r>
          </a:p>
          <a:p>
            <a:r>
              <a:rPr lang="zh-CN" altLang="en-US" sz="2400" dirty="0"/>
              <a:t>设</a:t>
            </a:r>
            <a:r>
              <a:rPr lang="en-US" altLang="zh-CN" sz="2400" dirty="0" err="1"/>
              <a:t>cdis</a:t>
            </a:r>
            <a:r>
              <a:rPr lang="en-US" altLang="zh-CN" sz="2400" dirty="0"/>
              <a:t>[</a:t>
            </a:r>
            <a:r>
              <a:rPr lang="en-US" altLang="zh-CN" sz="2400" dirty="0" err="1"/>
              <a:t>i</a:t>
            </a:r>
            <a:r>
              <a:rPr lang="en-US" altLang="zh-CN" sz="2400" dirty="0"/>
              <a:t>]</a:t>
            </a:r>
            <a:r>
              <a:rPr lang="zh-CN" altLang="en-US" sz="2400" dirty="0"/>
              <a:t>为按</a:t>
            </a:r>
            <a:r>
              <a:rPr lang="en-US" altLang="zh-CN" sz="2400" dirty="0"/>
              <a:t>DFS</a:t>
            </a:r>
            <a:r>
              <a:rPr lang="zh-CN" altLang="en-US" sz="2400" dirty="0"/>
              <a:t>序得到的根节点到</a:t>
            </a:r>
            <a:r>
              <a:rPr lang="en-US" altLang="zh-CN" sz="2400" dirty="0" err="1"/>
              <a:t>i</a:t>
            </a:r>
            <a:r>
              <a:rPr lang="zh-CN" altLang="en-US" sz="2400" dirty="0"/>
              <a:t>的距离，</a:t>
            </a:r>
            <a:r>
              <a:rPr lang="en-US" altLang="zh-CN" sz="2400" dirty="0" err="1"/>
              <a:t>len</a:t>
            </a:r>
            <a:r>
              <a:rPr lang="en-US" altLang="zh-CN" sz="2400" dirty="0"/>
              <a:t>[</a:t>
            </a:r>
            <a:r>
              <a:rPr lang="en-US" altLang="zh-CN" sz="2400" dirty="0" err="1"/>
              <a:t>i</a:t>
            </a:r>
            <a:r>
              <a:rPr lang="en-US" altLang="zh-CN" sz="2400" dirty="0"/>
              <a:t>]</a:t>
            </a:r>
            <a:r>
              <a:rPr lang="zh-CN" altLang="en-US" sz="2400" dirty="0"/>
              <a:t>为环</a:t>
            </a:r>
            <a:r>
              <a:rPr lang="en-US" altLang="zh-CN" sz="2400" dirty="0" err="1"/>
              <a:t>i</a:t>
            </a:r>
            <a:r>
              <a:rPr lang="zh-CN" altLang="en-US" sz="2400" dirty="0"/>
              <a:t>的长，</a:t>
            </a:r>
            <a:r>
              <a:rPr lang="en-US" altLang="zh-CN" sz="2400" dirty="0" err="1"/>
              <a:t>x,y</a:t>
            </a:r>
            <a:r>
              <a:rPr lang="zh-CN" altLang="en-US" sz="2400" dirty="0"/>
              <a:t>在环上的最短距离就是</a:t>
            </a:r>
            <a:endParaRPr lang="en-US" altLang="zh-CN" sz="2400" dirty="0"/>
          </a:p>
          <a:p>
            <a:r>
              <a:rPr lang="en-US" altLang="zh-CN" sz="2400" dirty="0"/>
              <a:t>min(abs(</a:t>
            </a:r>
            <a:r>
              <a:rPr lang="en-US" altLang="zh-CN" sz="2400" dirty="0" err="1"/>
              <a:t>cdis</a:t>
            </a:r>
            <a:r>
              <a:rPr lang="en-US" altLang="zh-CN" sz="2400" dirty="0"/>
              <a:t>[x]-</a:t>
            </a:r>
            <a:r>
              <a:rPr lang="en-US" altLang="zh-CN" sz="2400" dirty="0" err="1"/>
              <a:t>cdis</a:t>
            </a:r>
            <a:r>
              <a:rPr lang="en-US" altLang="zh-CN" sz="2400" dirty="0"/>
              <a:t>[y]), </a:t>
            </a:r>
            <a:r>
              <a:rPr lang="en-US" altLang="zh-CN" sz="2400" dirty="0" err="1"/>
              <a:t>len</a:t>
            </a:r>
            <a:r>
              <a:rPr lang="en-US" altLang="zh-CN" sz="2400" dirty="0"/>
              <a:t>[circle]-abs(</a:t>
            </a:r>
            <a:r>
              <a:rPr lang="en-US" altLang="zh-CN" sz="2400" dirty="0" err="1"/>
              <a:t>cdis</a:t>
            </a:r>
            <a:r>
              <a:rPr lang="en-US" altLang="zh-CN" sz="2400" dirty="0"/>
              <a:t>[x]-</a:t>
            </a:r>
            <a:r>
              <a:rPr lang="en-US" altLang="zh-CN" sz="2400" dirty="0" err="1"/>
              <a:t>cdis</a:t>
            </a:r>
            <a:r>
              <a:rPr lang="en-US" altLang="zh-CN" sz="2400" dirty="0"/>
              <a:t>[y]))</a:t>
            </a:r>
            <a:r>
              <a:rPr lang="zh-CN" altLang="en-US" sz="2400" dirty="0"/>
              <a:t>。</a:t>
            </a:r>
          </a:p>
          <a:p>
            <a:pPr marL="0" indent="0">
              <a:buNone/>
            </a:pPr>
            <a:endParaRPr lang="en-US" altLang="zh-CN" sz="2400" dirty="0"/>
          </a:p>
          <a:p>
            <a:r>
              <a:rPr lang="zh-CN" altLang="en-US" sz="2400" dirty="0"/>
              <a:t>怎么把它弄成一棵树 以便求</a:t>
            </a:r>
            <a:r>
              <a:rPr lang="en-US" altLang="zh-CN" sz="2400" dirty="0"/>
              <a:t>LCA</a:t>
            </a:r>
            <a:r>
              <a:rPr lang="zh-CN" altLang="en-US" sz="2400" dirty="0"/>
              <a:t>？</a:t>
            </a:r>
          </a:p>
          <a:p>
            <a:r>
              <a:rPr lang="zh-CN" altLang="en-US" sz="2400" dirty="0"/>
              <a:t>所有在一个环上的点以这个环深度最小的点作为父节点，由父节点向子节点连边就行了。之前缩一下点。</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val="13069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endParaRPr lang="zh-CN" altLang="en-US" dirty="0">
              <a:solidFill>
                <a:schemeClr val="tx1"/>
              </a:solidFill>
            </a:endParaRPr>
          </a:p>
        </p:txBody>
      </p:sp>
      <p:sp>
        <p:nvSpPr>
          <p:cNvPr id="4" name="内容占位符 3">
            <a:extLst>
              <a:ext uri="{FF2B5EF4-FFF2-40B4-BE49-F238E27FC236}">
                <a16:creationId xmlns:a16="http://schemas.microsoft.com/office/drawing/2014/main" id="{931DDDD8-24B7-4933-BA42-76E3B2CAFDE9}"/>
              </a:ext>
            </a:extLst>
          </p:cNvPr>
          <p:cNvSpPr>
            <a:spLocks noGrp="1"/>
          </p:cNvSpPr>
          <p:nvPr>
            <p:ph idx="1"/>
          </p:nvPr>
        </p:nvSpPr>
        <p:spPr>
          <a:xfrm>
            <a:off x="457200" y="1484784"/>
            <a:ext cx="8229600" cy="4572000"/>
          </a:xfrm>
        </p:spPr>
        <p:txBody>
          <a:bodyPr/>
          <a:lstStyle/>
          <a:p>
            <a:r>
              <a:rPr lang="zh-CN" altLang="en-US" dirty="0"/>
              <a:t>感觉我讲的内容是最好理解的了，只是写起来有点。。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考虑为边设定边权。</a:t>
            </a:r>
            <a:endParaRPr lang="en-US" altLang="zh-CN" sz="2400" dirty="0"/>
          </a:p>
          <a:p>
            <a:r>
              <a:rPr lang="zh-CN" altLang="en-US" sz="2400" dirty="0"/>
              <a:t>先随便取一个圆点当根，所有圆圆边的边权和原图中一致。</a:t>
            </a:r>
            <a:endParaRPr lang="en-US" altLang="zh-CN" sz="2400" dirty="0"/>
          </a:p>
          <a:p>
            <a:r>
              <a:rPr lang="zh-CN" altLang="en-US" sz="2400" dirty="0"/>
              <a:t>对于每一条圆方边：</a:t>
            </a:r>
            <a:endParaRPr lang="en-US" altLang="zh-CN" sz="2400" dirty="0"/>
          </a:p>
          <a:p>
            <a:r>
              <a:rPr lang="zh-CN" altLang="en-US" sz="2400" dirty="0"/>
              <a:t>如果它是方点的父边，则定义它的边权为 </a:t>
            </a:r>
            <a:r>
              <a:rPr lang="en-US" altLang="zh-CN" sz="2400" dirty="0"/>
              <a:t>0</a:t>
            </a:r>
            <a:r>
              <a:rPr lang="zh-CN" altLang="en-US" sz="2400" dirty="0"/>
              <a:t>；否则其边权为 这个圆点到方点的父亲的最短路的长度。</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val="40807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现在，如果两点的 </a:t>
            </a:r>
            <a:r>
              <a:rPr lang="en-US" altLang="zh-CN" sz="2400" dirty="0"/>
              <a:t>LCA </a:t>
            </a:r>
            <a:r>
              <a:rPr lang="zh-CN" altLang="en-US" sz="2400" dirty="0"/>
              <a:t>是圆点，则两点的最短路就是两点的圆方树上带权距离（所有环都已经决定了走较短一侧）</a:t>
            </a:r>
          </a:p>
          <a:p>
            <a:r>
              <a:rPr lang="zh-CN" altLang="en-US" sz="2400" dirty="0"/>
              <a:t>否则，我们还需要考虑 </a:t>
            </a:r>
            <a:r>
              <a:rPr lang="en-US" altLang="zh-CN" sz="2400" dirty="0"/>
              <a:t>LCA </a:t>
            </a:r>
            <a:r>
              <a:rPr lang="zh-CN" altLang="en-US" sz="2400" dirty="0"/>
              <a:t>这个环走哪一侧，用树链剖分或倍增求出询问的两个点分别是在这个方点的哪两个子树中（即求出是环上的哪两个点），然后环上取较短的一侧</a:t>
            </a:r>
            <a:endParaRPr lang="en-US" altLang="zh-CN" sz="2400" dirty="0"/>
          </a:p>
          <a:p>
            <a:endParaRPr lang="en-US" altLang="zh-CN" sz="2400" dirty="0"/>
          </a:p>
          <a:p>
            <a:r>
              <a:rPr lang="zh-CN" altLang="en-US" sz="2400" dirty="0"/>
              <a:t>这还是要求</a:t>
            </a:r>
            <a:r>
              <a:rPr lang="en-US" altLang="zh-CN" sz="2400" dirty="0" err="1"/>
              <a:t>cdis</a:t>
            </a:r>
            <a:r>
              <a:rPr lang="zh-CN" altLang="en-US" sz="2400" dirty="0"/>
              <a:t>，处理环。</a:t>
            </a:r>
            <a:endParaRPr lang="en-US" altLang="zh-CN" sz="2400" dirty="0"/>
          </a:p>
          <a:p>
            <a:r>
              <a:rPr lang="zh-CN" altLang="en-US" sz="2400" dirty="0"/>
              <a:t>圆方树和非圆方树都差不多好写（也没啥大用）</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val="409290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题意：求一棵仙人掌的最大独立集。（没有上司的舞会）</a:t>
            </a:r>
          </a:p>
        </p:txBody>
      </p:sp>
      <p:sp>
        <p:nvSpPr>
          <p:cNvPr id="3" name="标题 2"/>
          <p:cNvSpPr>
            <a:spLocks noGrp="1"/>
          </p:cNvSpPr>
          <p:nvPr>
            <p:ph type="title"/>
          </p:nvPr>
        </p:nvSpPr>
        <p:spPr>
          <a:xfrm>
            <a:off x="457200" y="357166"/>
            <a:ext cx="8229600" cy="1014434"/>
          </a:xfrm>
        </p:spPr>
        <p:txBody>
          <a:bodyPr>
            <a:normAutofit/>
          </a:bodyPr>
          <a:lstStyle/>
          <a:p>
            <a:r>
              <a:rPr lang="zh-CN" altLang="en-US" dirty="0">
                <a:solidFill>
                  <a:schemeClr val="tx1"/>
                </a:solidFill>
              </a:rPr>
              <a:t>例题</a:t>
            </a:r>
            <a:r>
              <a:rPr lang="en-US" altLang="zh-CN" dirty="0">
                <a:solidFill>
                  <a:schemeClr val="tx1"/>
                </a:solidFill>
              </a:rPr>
              <a:t>3. BZOJ4316.</a:t>
            </a:r>
            <a:r>
              <a:rPr lang="zh-CN" altLang="en-US" dirty="0">
                <a:solidFill>
                  <a:schemeClr val="tx1"/>
                </a:solidFill>
              </a:rPr>
              <a:t>小</a:t>
            </a:r>
            <a:r>
              <a:rPr lang="en-US" altLang="zh-CN" dirty="0">
                <a:solidFill>
                  <a:schemeClr val="tx1"/>
                </a:solidFill>
              </a:rPr>
              <a:t>C</a:t>
            </a:r>
            <a:r>
              <a:rPr lang="zh-CN" altLang="en-US" dirty="0">
                <a:solidFill>
                  <a:schemeClr val="tx1"/>
                </a:solidFill>
              </a:rPr>
              <a:t>的独立集</a:t>
            </a:r>
          </a:p>
        </p:txBody>
      </p:sp>
    </p:spTree>
    <p:extLst>
      <p:ext uri="{BB962C8B-B14F-4D97-AF65-F5344CB8AC3E}">
        <p14:creationId xmlns:p14="http://schemas.microsoft.com/office/powerpoint/2010/main" val="398353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如果是树，那么</a:t>
            </a:r>
            <a:r>
              <a:rPr lang="en-US" altLang="zh-CN" sz="2400" dirty="0"/>
              <a:t>f[</a:t>
            </a:r>
            <a:r>
              <a:rPr lang="en-US" altLang="zh-CN" sz="2400" dirty="0" err="1"/>
              <a:t>i</a:t>
            </a:r>
            <a:r>
              <a:rPr lang="en-US" altLang="zh-CN" sz="2400" dirty="0"/>
              <a:t>][0/1]</a:t>
            </a:r>
            <a:r>
              <a:rPr lang="zh-CN" altLang="en-US" sz="2400" dirty="0"/>
              <a:t>表示当前点不取</a:t>
            </a:r>
            <a:r>
              <a:rPr lang="en-US" altLang="zh-CN" sz="2400" dirty="0"/>
              <a:t>/</a:t>
            </a:r>
            <a:r>
              <a:rPr lang="zh-CN" altLang="en-US" sz="2400" dirty="0"/>
              <a:t>取的最大独立集大小，直接</a:t>
            </a:r>
            <a:r>
              <a:rPr lang="en-US" altLang="zh-CN" sz="2400" dirty="0"/>
              <a:t>DP</a:t>
            </a:r>
            <a:r>
              <a:rPr lang="zh-CN" altLang="en-US" sz="2400" dirty="0"/>
              <a:t>即可，</a:t>
            </a:r>
            <a:endParaRPr lang="en-US" altLang="zh-CN" sz="2400" dirty="0"/>
          </a:p>
          <a:p>
            <a:r>
              <a:rPr lang="zh-CN" altLang="en-US" sz="2400" dirty="0"/>
              <a:t>即 </a:t>
            </a:r>
            <a:r>
              <a:rPr lang="en-US" altLang="zh-CN" sz="2400" dirty="0"/>
              <a:t>f[x][0]+=max(f[v][0],f[v][1])</a:t>
            </a:r>
            <a:r>
              <a:rPr lang="zh-CN" altLang="en-US" sz="2400" dirty="0"/>
              <a:t>，</a:t>
            </a:r>
            <a:r>
              <a:rPr lang="en-US" altLang="zh-CN" sz="2400" dirty="0"/>
              <a:t>f[x][1]+=f[v][0]</a:t>
            </a:r>
            <a:r>
              <a:rPr lang="zh-CN" altLang="en-US" sz="2400" dirty="0"/>
              <a:t>。</a:t>
            </a:r>
            <a:endParaRPr lang="en-US" altLang="zh-CN" sz="2400" dirty="0"/>
          </a:p>
          <a:p>
            <a:endParaRPr lang="en-US" altLang="zh-CN" sz="2400" dirty="0"/>
          </a:p>
          <a:p>
            <a:r>
              <a:rPr lang="zh-CN" altLang="en-US" sz="2400" dirty="0"/>
              <a:t>对于环，</a:t>
            </a:r>
            <a:endParaRPr lang="en-US" altLang="zh-CN" sz="2400" dirty="0"/>
          </a:p>
          <a:p>
            <a:r>
              <a:rPr lang="zh-CN" altLang="en-US" sz="2400" dirty="0"/>
              <a:t>先求出环上点的子树的</a:t>
            </a:r>
            <a:r>
              <a:rPr lang="en-US" altLang="zh-CN" sz="2400" dirty="0"/>
              <a:t>f[v][0/1]</a:t>
            </a:r>
            <a:r>
              <a:rPr lang="zh-CN" altLang="en-US" sz="2400" dirty="0"/>
              <a:t>。</a:t>
            </a:r>
            <a:endParaRPr lang="en-US" altLang="zh-CN" sz="2400" dirty="0"/>
          </a:p>
          <a:p>
            <a:r>
              <a:rPr lang="zh-CN" altLang="en-US" sz="2400" dirty="0"/>
              <a:t>枚举环的根选不选，单独在上面做个线性</a:t>
            </a:r>
            <a:r>
              <a:rPr lang="en-US" altLang="zh-CN" sz="2400" dirty="0"/>
              <a:t>DP</a:t>
            </a:r>
            <a:r>
              <a:rPr lang="zh-CN" altLang="en-US" sz="2400" dirty="0"/>
              <a:t>即可。</a:t>
            </a:r>
            <a:endParaRPr lang="en-US" altLang="zh-CN" sz="2400" dirty="0"/>
          </a:p>
          <a:p>
            <a:r>
              <a:rPr lang="zh-CN" altLang="en-US" sz="2400" dirty="0"/>
              <a:t>这样就有环的根的</a:t>
            </a:r>
            <a:r>
              <a:rPr lang="en-US" altLang="zh-CN" sz="2400" dirty="0"/>
              <a:t>f[x][0/1]</a:t>
            </a:r>
            <a:r>
              <a:rPr lang="zh-CN" altLang="en-US" sz="2400" dirty="0"/>
              <a:t>了。</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val="348570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建圆方树，思路同之前（枚举环的根选不选）。</a:t>
            </a:r>
            <a:endParaRPr lang="en-US" altLang="zh-CN" sz="2400" dirty="0"/>
          </a:p>
          <a:p>
            <a:r>
              <a:rPr lang="zh-CN" altLang="en-US" sz="2400" dirty="0"/>
              <a:t>只是更新时略不同。</a:t>
            </a:r>
            <a:endParaRPr lang="en-US" altLang="zh-CN" sz="2400" dirty="0"/>
          </a:p>
          <a:p>
            <a:r>
              <a:rPr lang="zh-CN" altLang="en-US" sz="2400" dirty="0"/>
              <a:t>要特判一下方点的转移。</a:t>
            </a:r>
            <a:endParaRPr lang="en-US" altLang="zh-CN" sz="2400" dirty="0"/>
          </a:p>
          <a:p>
            <a:r>
              <a:rPr lang="zh-CN" altLang="en-US" sz="2400" dirty="0"/>
              <a:t>对于方点的</a:t>
            </a:r>
            <a:r>
              <a:rPr lang="en-US" altLang="zh-CN" sz="2400" dirty="0"/>
              <a:t>f[][]</a:t>
            </a:r>
            <a:r>
              <a:rPr lang="zh-CN" altLang="en-US" sz="2400" dirty="0"/>
              <a:t>，一个方点在邻接表里的点的顺序就是环上的顺序，可以直接枚举子节点</a:t>
            </a:r>
            <a:r>
              <a:rPr lang="en-US" altLang="zh-CN" sz="2400" dirty="0"/>
              <a:t>DP</a:t>
            </a:r>
            <a:r>
              <a:rPr lang="zh-CN" altLang="en-US" sz="2400" dirty="0"/>
              <a:t>。</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val="12034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从前面几题看来没什么卵用（好像还麻烦）</a:t>
            </a:r>
            <a:endParaRPr lang="en-US" altLang="zh-CN" sz="2400" dirty="0"/>
          </a:p>
          <a:p>
            <a:r>
              <a:rPr lang="zh-CN" altLang="en-US" sz="2400" dirty="0"/>
              <a:t>但是之后的题就用的到了（就列举一两道吧别的还不会。。）</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圆方树其它应用</a:t>
            </a:r>
          </a:p>
        </p:txBody>
      </p:sp>
    </p:spTree>
    <p:extLst>
      <p:ext uri="{BB962C8B-B14F-4D97-AF65-F5344CB8AC3E}">
        <p14:creationId xmlns:p14="http://schemas.microsoft.com/office/powerpoint/2010/main" val="534424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hlinkClick r:id="rId2"/>
              </a:rPr>
              <a:t>UOJ158.</a:t>
            </a:r>
            <a:r>
              <a:rPr lang="zh-CN" altLang="en-US" sz="2400" dirty="0">
                <a:hlinkClick r:id="rId2"/>
              </a:rPr>
              <a:t>静态仙人掌</a:t>
            </a:r>
            <a:endParaRPr lang="en-US" altLang="zh-CN" sz="2400" dirty="0"/>
          </a:p>
          <a:p>
            <a:r>
              <a:rPr lang="zh-CN" altLang="en-US" sz="2400" dirty="0"/>
              <a:t>给出一棵根为 </a:t>
            </a:r>
            <a:r>
              <a:rPr lang="en-US" altLang="zh-CN" sz="2400" dirty="0"/>
              <a:t>1 </a:t>
            </a:r>
            <a:r>
              <a:rPr lang="zh-CN" altLang="en-US" sz="2400" dirty="0"/>
              <a:t>的仙人掌，每个点是黑色或白色，保证所有环都是奇环，要求资磁三种操作：</a:t>
            </a:r>
          </a:p>
          <a:p>
            <a:r>
              <a:rPr lang="en-US" altLang="zh-CN" sz="2400" dirty="0"/>
              <a:t>1.</a:t>
            </a:r>
            <a:r>
              <a:rPr lang="zh-CN" altLang="en-US" sz="2400" dirty="0"/>
              <a:t>把一个点到根的最短路径上的所有点颜色取反</a:t>
            </a:r>
          </a:p>
          <a:p>
            <a:r>
              <a:rPr lang="en-US" altLang="zh-CN" sz="2400" dirty="0"/>
              <a:t>2.</a:t>
            </a:r>
            <a:r>
              <a:rPr lang="zh-CN" altLang="en-US" sz="2400" dirty="0"/>
              <a:t>把一个点到根的最长简单路径上的所有点颜色取反</a:t>
            </a:r>
          </a:p>
          <a:p>
            <a:r>
              <a:rPr lang="en-US" altLang="zh-CN" sz="2400" dirty="0"/>
              <a:t>3.</a:t>
            </a:r>
            <a:r>
              <a:rPr lang="zh-CN" altLang="en-US" sz="2400" dirty="0"/>
              <a:t>询问一个点的子仙人掌里面有多少个黑点</a:t>
            </a:r>
          </a:p>
          <a:p>
            <a:r>
              <a:rPr lang="en-US" altLang="zh-CN" sz="2400" dirty="0" err="1"/>
              <a:t>n,q</a:t>
            </a:r>
            <a:r>
              <a:rPr lang="en-US" altLang="zh-CN" sz="2400" dirty="0"/>
              <a:t> ≤ 50000(200000)</a:t>
            </a:r>
            <a:endParaRPr lang="zh-CN" altLang="en-US"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仙人掌剖分</a:t>
            </a:r>
          </a:p>
        </p:txBody>
      </p:sp>
    </p:spTree>
    <p:extLst>
      <p:ext uri="{BB962C8B-B14F-4D97-AF65-F5344CB8AC3E}">
        <p14:creationId xmlns:p14="http://schemas.microsoft.com/office/powerpoint/2010/main" val="1592884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可以用树剖</a:t>
            </a:r>
            <a:r>
              <a:rPr lang="en-US" altLang="zh-CN" sz="2400" dirty="0"/>
              <a:t>+</a:t>
            </a:r>
            <a:r>
              <a:rPr lang="zh-CN" altLang="en-US" sz="2400" dirty="0"/>
              <a:t>线段树解决</a:t>
            </a:r>
            <a:endParaRPr lang="en-US" altLang="zh-CN" sz="2400" dirty="0"/>
          </a:p>
          <a:p>
            <a:endParaRPr lang="en-US" altLang="zh-CN" sz="2400" dirty="0"/>
          </a:p>
          <a:p>
            <a:r>
              <a:rPr lang="zh-CN" altLang="en-US" sz="2400" dirty="0"/>
              <a:t>但是</a:t>
            </a:r>
            <a:r>
              <a:rPr lang="en-US" altLang="zh-CN" sz="2400" dirty="0"/>
              <a:t>UOJ</a:t>
            </a:r>
            <a:r>
              <a:rPr lang="zh-CN" altLang="en-US" sz="2400" dirty="0"/>
              <a:t>上</a:t>
            </a:r>
            <a:r>
              <a:rPr lang="en-US" altLang="zh-CN" sz="2400" dirty="0"/>
              <a:t>AC</a:t>
            </a:r>
            <a:r>
              <a:rPr lang="zh-CN" altLang="en-US" sz="2400" dirty="0"/>
              <a:t>的代码</a:t>
            </a:r>
            <a:r>
              <a:rPr lang="en-US" altLang="zh-CN" sz="2400" dirty="0"/>
              <a:t>136</a:t>
            </a:r>
            <a:r>
              <a:rPr lang="zh-CN" altLang="en-US" sz="2400" dirty="0"/>
              <a:t>行</a:t>
            </a:r>
            <a:r>
              <a:rPr lang="en-US" altLang="zh-CN" sz="2400" dirty="0"/>
              <a:t>~368</a:t>
            </a:r>
            <a:r>
              <a:rPr lang="zh-CN" altLang="en-US" sz="2400" dirty="0"/>
              <a:t>行不等。。</a:t>
            </a:r>
          </a:p>
          <a:p>
            <a:r>
              <a:rPr lang="zh-CN" altLang="en-US" sz="2400" dirty="0"/>
              <a:t>而且貌似没啥用（没多少别的题），先不管了。</a:t>
            </a:r>
            <a:endParaRPr lang="en-US" altLang="zh-CN" sz="2400" dirty="0"/>
          </a:p>
          <a:p>
            <a:r>
              <a:rPr lang="zh-CN" altLang="en-US" sz="2400" dirty="0"/>
              <a:t>有兴趣的看</a:t>
            </a:r>
            <a:r>
              <a:rPr lang="en-US" altLang="zh-CN" sz="2400" dirty="0"/>
              <a:t>WC2017</a:t>
            </a:r>
            <a:r>
              <a:rPr lang="zh-CN" altLang="en-US" sz="2400" dirty="0"/>
              <a:t>的课件</a:t>
            </a:r>
            <a:r>
              <a:rPr lang="en-US" altLang="zh-CN" sz="2400" dirty="0"/>
              <a:t>/</a:t>
            </a:r>
            <a:r>
              <a:rPr lang="en-US" altLang="zh-CN" sz="2400" dirty="0" err="1"/>
              <a:t>immortalCO</a:t>
            </a:r>
            <a:r>
              <a:rPr lang="zh-CN" altLang="en-US" sz="2400" dirty="0"/>
              <a:t>的博客。</a:t>
            </a:r>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hlinkClick r:id="rId2"/>
              </a:rPr>
              <a:t>UOJ158.</a:t>
            </a:r>
            <a:r>
              <a:rPr lang="zh-CN" altLang="en-US" dirty="0">
                <a:solidFill>
                  <a:schemeClr val="tx1"/>
                </a:solidFill>
                <a:hlinkClick r:id="rId2"/>
              </a:rPr>
              <a:t>静态仙人掌</a:t>
            </a:r>
            <a:endParaRPr lang="zh-CN" altLang="en-US" dirty="0">
              <a:solidFill>
                <a:schemeClr val="tx1"/>
              </a:solidFill>
            </a:endParaRPr>
          </a:p>
        </p:txBody>
      </p:sp>
    </p:spTree>
    <p:extLst>
      <p:ext uri="{BB962C8B-B14F-4D97-AF65-F5344CB8AC3E}">
        <p14:creationId xmlns:p14="http://schemas.microsoft.com/office/powerpoint/2010/main" val="41608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hlinkClick r:id="rId2"/>
              </a:rPr>
              <a:t>UOJ63~65.</a:t>
            </a:r>
            <a:r>
              <a:rPr lang="zh-CN" altLang="en-US" sz="2400" dirty="0">
                <a:hlinkClick r:id="rId2"/>
              </a:rPr>
              <a:t>动态仙人掌</a:t>
            </a:r>
            <a:r>
              <a:rPr lang="en-US" altLang="zh-CN" sz="2400" dirty="0">
                <a:hlinkClick r:id="rId2"/>
              </a:rPr>
              <a:t>I,II,III</a:t>
            </a:r>
            <a:endParaRPr lang="en-US" altLang="zh-CN" sz="2400" dirty="0"/>
          </a:p>
          <a:p>
            <a:r>
              <a:rPr lang="en-US" altLang="zh-CN" sz="2400" dirty="0"/>
              <a:t>VFK</a:t>
            </a:r>
            <a:r>
              <a:rPr lang="zh-CN" altLang="en-US" sz="2400" dirty="0"/>
              <a:t>的官方题解写了</a:t>
            </a:r>
            <a:r>
              <a:rPr lang="en-US" altLang="zh-CN" sz="2400" dirty="0"/>
              <a:t>660+</a:t>
            </a:r>
            <a:r>
              <a:rPr lang="zh-CN" altLang="en-US" sz="2400" dirty="0"/>
              <a:t>行，还有短些的</a:t>
            </a:r>
            <a:endParaRPr lang="en-US" altLang="zh-CN" sz="2400" dirty="0"/>
          </a:p>
          <a:p>
            <a:r>
              <a:rPr lang="zh-CN" altLang="en-US" sz="2400" dirty="0"/>
              <a:t>这种题要是出就是毒瘤中的毒瘤了。同上，过了。</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动态仙人掌 </a:t>
            </a:r>
            <a:r>
              <a:rPr lang="en-US" altLang="zh-CN" dirty="0">
                <a:solidFill>
                  <a:schemeClr val="tx1"/>
                </a:solidFill>
              </a:rPr>
              <a:t>Link-Cut Cactus</a:t>
            </a:r>
            <a:endParaRPr lang="zh-CN" altLang="en-US" dirty="0">
              <a:solidFill>
                <a:schemeClr val="tx1"/>
              </a:solidFill>
            </a:endParaRPr>
          </a:p>
        </p:txBody>
      </p:sp>
      <p:pic>
        <p:nvPicPr>
          <p:cNvPr id="4" name="图片 3">
            <a:extLst>
              <a:ext uri="{FF2B5EF4-FFF2-40B4-BE49-F238E27FC236}">
                <a16:creationId xmlns:a16="http://schemas.microsoft.com/office/drawing/2014/main" id="{C8CBDF52-F124-414E-BD94-6AF12BF474C5}"/>
              </a:ext>
            </a:extLst>
          </p:cNvPr>
          <p:cNvPicPr>
            <a:picLocks noChangeAspect="1"/>
          </p:cNvPicPr>
          <p:nvPr/>
        </p:nvPicPr>
        <p:blipFill>
          <a:blip r:embed="rId3"/>
          <a:stretch>
            <a:fillRect/>
          </a:stretch>
        </p:blipFill>
        <p:spPr>
          <a:xfrm>
            <a:off x="539552" y="3169659"/>
            <a:ext cx="3394720" cy="3619066"/>
          </a:xfrm>
          <a:prstGeom prst="rect">
            <a:avLst/>
          </a:prstGeom>
        </p:spPr>
      </p:pic>
      <p:pic>
        <p:nvPicPr>
          <p:cNvPr id="5" name="图片 4">
            <a:extLst>
              <a:ext uri="{FF2B5EF4-FFF2-40B4-BE49-F238E27FC236}">
                <a16:creationId xmlns:a16="http://schemas.microsoft.com/office/drawing/2014/main" id="{CF8D0BFF-A487-4398-A64D-94B4D35B6371}"/>
              </a:ext>
            </a:extLst>
          </p:cNvPr>
          <p:cNvPicPr>
            <a:picLocks noChangeAspect="1"/>
          </p:cNvPicPr>
          <p:nvPr/>
        </p:nvPicPr>
        <p:blipFill>
          <a:blip r:embed="rId4"/>
          <a:stretch>
            <a:fillRect/>
          </a:stretch>
        </p:blipFill>
        <p:spPr>
          <a:xfrm>
            <a:off x="3934272" y="3161352"/>
            <a:ext cx="3672408" cy="3585118"/>
          </a:xfrm>
          <a:prstGeom prst="rect">
            <a:avLst/>
          </a:prstGeom>
        </p:spPr>
      </p:pic>
    </p:spTree>
    <p:extLst>
      <p:ext uri="{BB962C8B-B14F-4D97-AF65-F5344CB8AC3E}">
        <p14:creationId xmlns:p14="http://schemas.microsoft.com/office/powerpoint/2010/main" val="1118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其实圆方树本来是在图上定义的，而不局限于仙人掌。</a:t>
            </a:r>
            <a:endParaRPr lang="en-US" altLang="zh-CN" sz="2400" dirty="0"/>
          </a:p>
          <a:p>
            <a:endParaRPr lang="en-US" altLang="zh-CN" sz="2400" dirty="0"/>
          </a:p>
          <a:p>
            <a:r>
              <a:rPr lang="zh-CN" altLang="en-US" sz="2400" dirty="0"/>
              <a:t>定义仍是：</a:t>
            </a:r>
            <a:endParaRPr lang="en-US" altLang="zh-CN" sz="2400" dirty="0"/>
          </a:p>
          <a:p>
            <a:r>
              <a:rPr lang="zh-CN" altLang="en-US" sz="2400" dirty="0"/>
              <a:t>对于图中每个点双，新建一个方点代表这个点双，方点向点双中的每个点连边；原图中点双中的边不保留。</a:t>
            </a:r>
            <a:endParaRPr lang="en-US" altLang="zh-CN" sz="2400" dirty="0"/>
          </a:p>
          <a:p>
            <a:r>
              <a:rPr lang="zh-CN" altLang="en-US" sz="2400" dirty="0"/>
              <a:t>原图中的点为圆点。</a:t>
            </a:r>
            <a:endParaRPr lang="en-US" altLang="zh-CN" sz="2400" dirty="0"/>
          </a:p>
          <a:p>
            <a:r>
              <a:rPr lang="zh-CN" altLang="en-US" sz="2400" dirty="0"/>
              <a:t>对于图中相邻的不在环中的两个点，直接连边即可。</a:t>
            </a:r>
            <a:endParaRPr lang="en-US" altLang="zh-CN" sz="2400" dirty="0"/>
          </a:p>
          <a:p>
            <a:endParaRPr lang="en-US" altLang="zh-CN" sz="2400" dirty="0"/>
          </a:p>
          <a:p>
            <a:r>
              <a:rPr lang="zh-CN" altLang="en-US" sz="2400" dirty="0"/>
              <a:t>点双在此处的定义扩展为：删掉任意一个点后图仍连通。</a:t>
            </a:r>
            <a:endParaRPr lang="en-US" altLang="zh-CN" sz="2400" dirty="0"/>
          </a:p>
          <a:p>
            <a:r>
              <a:rPr lang="zh-CN" altLang="en-US" sz="2400" dirty="0"/>
              <a:t>所以一条边也属于一个点双。</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广义圆方树</a:t>
            </a:r>
          </a:p>
        </p:txBody>
      </p:sp>
    </p:spTree>
    <p:extLst>
      <p:ext uri="{BB962C8B-B14F-4D97-AF65-F5344CB8AC3E}">
        <p14:creationId xmlns:p14="http://schemas.microsoft.com/office/powerpoint/2010/main" val="216971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14AA11B9-49E6-45D4-BE14-F943D747678E}"/>
              </a:ext>
            </a:extLst>
          </p:cNvPr>
          <p:cNvPicPr>
            <a:picLocks noGrp="1" noChangeAspect="1"/>
          </p:cNvPicPr>
          <p:nvPr>
            <p:ph idx="1"/>
          </p:nvPr>
        </p:nvPicPr>
        <p:blipFill>
          <a:blip r:embed="rId2"/>
          <a:stretch>
            <a:fillRect/>
          </a:stretch>
        </p:blipFill>
        <p:spPr>
          <a:xfrm>
            <a:off x="14808" y="1396730"/>
            <a:ext cx="9085797" cy="1121296"/>
          </a:xfrm>
          <a:prstGeom prst="rect">
            <a:avLst/>
          </a:prstGeom>
        </p:spPr>
      </p:pic>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Part1.</a:t>
            </a:r>
            <a:r>
              <a:rPr lang="zh-CN" altLang="en-US" dirty="0">
                <a:solidFill>
                  <a:schemeClr val="tx1"/>
                </a:solidFill>
              </a:rPr>
              <a:t>仙人掌</a:t>
            </a:r>
          </a:p>
        </p:txBody>
      </p:sp>
      <p:sp>
        <p:nvSpPr>
          <p:cNvPr id="7" name="文本框 6">
            <a:extLst>
              <a:ext uri="{FF2B5EF4-FFF2-40B4-BE49-F238E27FC236}">
                <a16:creationId xmlns:a16="http://schemas.microsoft.com/office/drawing/2014/main" id="{B3AAA9B9-85AD-4753-9A87-598C905BFFE1}"/>
              </a:ext>
            </a:extLst>
          </p:cNvPr>
          <p:cNvSpPr txBox="1"/>
          <p:nvPr/>
        </p:nvSpPr>
        <p:spPr>
          <a:xfrm>
            <a:off x="457200" y="2708920"/>
            <a:ext cx="5050904" cy="369332"/>
          </a:xfrm>
          <a:prstGeom prst="rect">
            <a:avLst/>
          </a:prstGeom>
          <a:noFill/>
        </p:spPr>
        <p:txBody>
          <a:bodyPr wrap="square" rtlCol="0">
            <a:spAutoFit/>
          </a:bodyPr>
          <a:lstStyle/>
          <a:p>
            <a:r>
              <a:rPr lang="zh-CN" altLang="en-US" dirty="0"/>
              <a:t>这是</a:t>
            </a:r>
            <a:r>
              <a:rPr lang="en-US" altLang="zh-CN" dirty="0"/>
              <a:t>2016/2017WC</a:t>
            </a:r>
            <a:r>
              <a:rPr lang="zh-CN" altLang="en-US" dirty="0"/>
              <a:t>时 </a:t>
            </a:r>
            <a:r>
              <a:rPr lang="en-US" altLang="zh-CN" dirty="0" err="1"/>
              <a:t>immortalCO</a:t>
            </a:r>
            <a:r>
              <a:rPr lang="zh-CN" altLang="en-US" dirty="0"/>
              <a:t>在</a:t>
            </a:r>
            <a:r>
              <a:rPr lang="en-US" altLang="zh-CN" dirty="0"/>
              <a:t>blog</a:t>
            </a:r>
            <a:r>
              <a:rPr lang="zh-CN" altLang="en-US" dirty="0"/>
              <a:t>里写的</a:t>
            </a:r>
          </a:p>
        </p:txBody>
      </p:sp>
      <p:sp>
        <p:nvSpPr>
          <p:cNvPr id="8" name="文本框 7">
            <a:extLst>
              <a:ext uri="{FF2B5EF4-FFF2-40B4-BE49-F238E27FC236}">
                <a16:creationId xmlns:a16="http://schemas.microsoft.com/office/drawing/2014/main" id="{2FBD082A-68A1-4DD4-AD70-10E6575C6759}"/>
              </a:ext>
            </a:extLst>
          </p:cNvPr>
          <p:cNvSpPr txBox="1"/>
          <p:nvPr/>
        </p:nvSpPr>
        <p:spPr>
          <a:xfrm>
            <a:off x="511414" y="3540306"/>
            <a:ext cx="5050904" cy="369332"/>
          </a:xfrm>
          <a:prstGeom prst="rect">
            <a:avLst/>
          </a:prstGeom>
          <a:noFill/>
        </p:spPr>
        <p:txBody>
          <a:bodyPr wrap="square" rtlCol="0">
            <a:spAutoFit/>
          </a:bodyPr>
          <a:lstStyle/>
          <a:p>
            <a:r>
              <a:rPr lang="zh-CN" altLang="en-US" dirty="0"/>
              <a:t>但是今年他在今年</a:t>
            </a:r>
            <a:r>
              <a:rPr lang="en-US" altLang="zh-CN" dirty="0"/>
              <a:t>WC</a:t>
            </a:r>
            <a:r>
              <a:rPr lang="zh-CN" altLang="en-US" dirty="0"/>
              <a:t>上的课件中最后提到</a:t>
            </a:r>
          </a:p>
        </p:txBody>
      </p:sp>
      <p:pic>
        <p:nvPicPr>
          <p:cNvPr id="9" name="图片 8">
            <a:extLst>
              <a:ext uri="{FF2B5EF4-FFF2-40B4-BE49-F238E27FC236}">
                <a16:creationId xmlns:a16="http://schemas.microsoft.com/office/drawing/2014/main" id="{2A6A6783-EA45-4C04-A21B-FEA84BFD7805}"/>
              </a:ext>
            </a:extLst>
          </p:cNvPr>
          <p:cNvPicPr>
            <a:picLocks noChangeAspect="1"/>
          </p:cNvPicPr>
          <p:nvPr/>
        </p:nvPicPr>
        <p:blipFill>
          <a:blip r:embed="rId3"/>
          <a:stretch>
            <a:fillRect/>
          </a:stretch>
        </p:blipFill>
        <p:spPr>
          <a:xfrm>
            <a:off x="0" y="4033800"/>
            <a:ext cx="7942857" cy="866667"/>
          </a:xfrm>
          <a:prstGeom prst="rect">
            <a:avLst/>
          </a:prstGeom>
        </p:spPr>
      </p:pic>
      <p:sp>
        <p:nvSpPr>
          <p:cNvPr id="10" name="文本框 9">
            <a:extLst>
              <a:ext uri="{FF2B5EF4-FFF2-40B4-BE49-F238E27FC236}">
                <a16:creationId xmlns:a16="http://schemas.microsoft.com/office/drawing/2014/main" id="{C9DA9F6D-2685-452F-9C29-CD78A6271E61}"/>
              </a:ext>
            </a:extLst>
          </p:cNvPr>
          <p:cNvSpPr txBox="1"/>
          <p:nvPr/>
        </p:nvSpPr>
        <p:spPr>
          <a:xfrm>
            <a:off x="514310" y="5030921"/>
            <a:ext cx="5050904" cy="369332"/>
          </a:xfrm>
          <a:prstGeom prst="rect">
            <a:avLst/>
          </a:prstGeom>
          <a:noFill/>
        </p:spPr>
        <p:txBody>
          <a:bodyPr wrap="square" rtlCol="0">
            <a:spAutoFit/>
          </a:bodyPr>
          <a:lstStyle/>
          <a:p>
            <a:r>
              <a:rPr lang="zh-CN" altLang="en-US" dirty="0"/>
              <a:t>不过感觉还是挺有用的</a:t>
            </a:r>
          </a:p>
        </p:txBody>
      </p:sp>
    </p:spTree>
    <p:extLst>
      <p:ext uri="{BB962C8B-B14F-4D97-AF65-F5344CB8AC3E}">
        <p14:creationId xmlns:p14="http://schemas.microsoft.com/office/powerpoint/2010/main" val="238136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广义圆方树</a:t>
            </a:r>
          </a:p>
        </p:txBody>
      </p:sp>
      <p:pic>
        <p:nvPicPr>
          <p:cNvPr id="4" name="图片 3">
            <a:extLst>
              <a:ext uri="{FF2B5EF4-FFF2-40B4-BE49-F238E27FC236}">
                <a16:creationId xmlns:a16="http://schemas.microsoft.com/office/drawing/2014/main" id="{06BB99C8-3113-4B8B-89DF-C715F65C3BCD}"/>
              </a:ext>
            </a:extLst>
          </p:cNvPr>
          <p:cNvPicPr>
            <a:picLocks noChangeAspect="1"/>
          </p:cNvPicPr>
          <p:nvPr/>
        </p:nvPicPr>
        <p:blipFill>
          <a:blip r:embed="rId2"/>
          <a:stretch>
            <a:fillRect/>
          </a:stretch>
        </p:blipFill>
        <p:spPr>
          <a:xfrm>
            <a:off x="0" y="1331259"/>
            <a:ext cx="9144000" cy="4195482"/>
          </a:xfrm>
          <a:prstGeom prst="rect">
            <a:avLst/>
          </a:prstGeom>
        </p:spPr>
      </p:pic>
      <p:sp>
        <p:nvSpPr>
          <p:cNvPr id="7" name="文本框 6">
            <a:extLst>
              <a:ext uri="{FF2B5EF4-FFF2-40B4-BE49-F238E27FC236}">
                <a16:creationId xmlns:a16="http://schemas.microsoft.com/office/drawing/2014/main" id="{0C4E4D98-7025-4B01-9B86-999374B2547D}"/>
              </a:ext>
            </a:extLst>
          </p:cNvPr>
          <p:cNvSpPr txBox="1"/>
          <p:nvPr/>
        </p:nvSpPr>
        <p:spPr>
          <a:xfrm>
            <a:off x="457200" y="5661248"/>
            <a:ext cx="7776864" cy="461665"/>
          </a:xfrm>
          <a:prstGeom prst="rect">
            <a:avLst/>
          </a:prstGeom>
          <a:noFill/>
        </p:spPr>
        <p:txBody>
          <a:bodyPr wrap="square" rtlCol="0">
            <a:spAutoFit/>
          </a:bodyPr>
          <a:lstStyle/>
          <a:p>
            <a:r>
              <a:rPr lang="zh-CN" altLang="en-US" sz="2400" dirty="0"/>
              <a:t>这样构造的圆方树仍是一棵树</a:t>
            </a:r>
            <a:r>
              <a:rPr lang="en-US" altLang="zh-CN" sz="2400" dirty="0"/>
              <a:t>/</a:t>
            </a:r>
            <a:r>
              <a:rPr lang="zh-CN" altLang="en-US" sz="2400" dirty="0"/>
              <a:t>森林，课件中有证明。</a:t>
            </a:r>
          </a:p>
        </p:txBody>
      </p:sp>
    </p:spTree>
    <p:extLst>
      <p:ext uri="{BB962C8B-B14F-4D97-AF65-F5344CB8AC3E}">
        <p14:creationId xmlns:p14="http://schemas.microsoft.com/office/powerpoint/2010/main" val="3596781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通过它可以将图转化为树形结构。</a:t>
            </a:r>
            <a:endParaRPr lang="en-US" altLang="zh-CN" sz="2400" dirty="0"/>
          </a:p>
          <a:p>
            <a:r>
              <a:rPr lang="zh-CN" altLang="en-US" sz="2400" dirty="0"/>
              <a:t>这儿只讲两个题。。</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广义圆方树</a:t>
            </a:r>
          </a:p>
        </p:txBody>
      </p:sp>
    </p:spTree>
    <p:extLst>
      <p:ext uri="{BB962C8B-B14F-4D97-AF65-F5344CB8AC3E}">
        <p14:creationId xmlns:p14="http://schemas.microsoft.com/office/powerpoint/2010/main" val="177765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给出一张图，点有点权。每次询问两点之间的简单路径中，最小点权是多少。</a:t>
            </a:r>
          </a:p>
          <a:p>
            <a:r>
              <a:rPr lang="en-US" altLang="zh-CN" sz="2400" dirty="0" err="1"/>
              <a:t>n,m,q</a:t>
            </a:r>
            <a:r>
              <a:rPr lang="en-US" altLang="zh-CN" sz="2400" dirty="0"/>
              <a:t> ≤ 1000000</a:t>
            </a:r>
            <a:endParaRPr lang="zh-CN" altLang="en-US"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1.</a:t>
            </a:r>
            <a:r>
              <a:rPr lang="zh-CN" altLang="en-US" dirty="0">
                <a:solidFill>
                  <a:schemeClr val="tx1"/>
                </a:solidFill>
              </a:rPr>
              <a:t>商人</a:t>
            </a:r>
          </a:p>
        </p:txBody>
      </p:sp>
    </p:spTree>
    <p:extLst>
      <p:ext uri="{BB962C8B-B14F-4D97-AF65-F5344CB8AC3E}">
        <p14:creationId xmlns:p14="http://schemas.microsoft.com/office/powerpoint/2010/main" val="4106495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1400" dirty="0"/>
              <a:t>这个就直接复制了。</a:t>
            </a:r>
            <a:endParaRPr lang="en-US" altLang="zh-CN" sz="1400" dirty="0"/>
          </a:p>
          <a:p>
            <a:r>
              <a:rPr lang="zh-CN" altLang="en-US" sz="2400" dirty="0"/>
              <a:t>直接考虑点双连通分量并不方便（因为路径太多了），我们考虑建立圆方树，转化为等效仙人掌。</a:t>
            </a:r>
          </a:p>
          <a:p>
            <a:r>
              <a:rPr lang="zh-CN" altLang="en-US" sz="2400" dirty="0"/>
              <a:t>这样问题就很容易理解了，转化为两点所有简单路径的并中，权值的最小值。</a:t>
            </a:r>
          </a:p>
          <a:p>
            <a:r>
              <a:rPr lang="zh-CN" altLang="en-US" sz="2400" dirty="0"/>
              <a:t>只需要将每个方点的权值设为其连出所有圆点的最小值。</a:t>
            </a:r>
            <a:endParaRPr lang="en-US" altLang="zh-CN" sz="2400" dirty="0"/>
          </a:p>
          <a:p>
            <a:r>
              <a:rPr lang="zh-CN" altLang="en-US" sz="2400" dirty="0"/>
              <a:t>这样问题就直接转化为了链上最小值</a:t>
            </a:r>
            <a:endParaRPr lang="en-US" altLang="zh-CN" sz="2400" dirty="0"/>
          </a:p>
          <a:p>
            <a:r>
              <a:rPr lang="zh-CN" altLang="en-US" sz="2400" dirty="0"/>
              <a:t>并查集就行了（</a:t>
            </a:r>
            <a:r>
              <a:rPr lang="en-US" altLang="zh-CN" sz="2400" dirty="0"/>
              <a:t>NOIP </a:t>
            </a:r>
            <a:r>
              <a:rPr lang="zh-CN" altLang="en-US" sz="2400" dirty="0"/>
              <a:t>难度）</a:t>
            </a:r>
            <a:endParaRPr lang="en-US" altLang="zh-CN" sz="2400" dirty="0"/>
          </a:p>
          <a:p>
            <a:endParaRPr lang="en-US" altLang="zh-CN" sz="2400" dirty="0"/>
          </a:p>
          <a:p>
            <a:r>
              <a:rPr lang="zh-CN" altLang="en-US" sz="2400" dirty="0"/>
              <a:t>但是并查集怎么做。。求解答。</a:t>
            </a:r>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Solution</a:t>
            </a:r>
            <a:endParaRPr lang="zh-CN" altLang="en-US" dirty="0">
              <a:solidFill>
                <a:schemeClr val="tx1"/>
              </a:solidFill>
            </a:endParaRPr>
          </a:p>
        </p:txBody>
      </p:sp>
    </p:spTree>
    <p:extLst>
      <p:ext uri="{BB962C8B-B14F-4D97-AF65-F5344CB8AC3E}">
        <p14:creationId xmlns:p14="http://schemas.microsoft.com/office/powerpoint/2010/main" val="252581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1000"/>
                                        <p:tgtEl>
                                          <p:spTgt spid="2">
                                            <p:txEl>
                                              <p:pRg st="7" end="7"/>
                                            </p:txEl>
                                          </p:spTgt>
                                        </p:tgtEl>
                                      </p:cBhvr>
                                    </p:animEffect>
                                    <p:anim calcmode="lin" valueType="num">
                                      <p:cBhvr>
                                        <p:cTn id="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给定一张图，问从</a:t>
            </a:r>
            <a:r>
              <a:rPr lang="en-US" altLang="zh-CN" sz="2400" dirty="0"/>
              <a:t>s</a:t>
            </a:r>
            <a:r>
              <a:rPr lang="zh-CN" altLang="en-US" sz="2400" dirty="0"/>
              <a:t>出发 经过</a:t>
            </a:r>
            <a:r>
              <a:rPr lang="en-US" altLang="zh-CN" sz="2400" dirty="0"/>
              <a:t>c </a:t>
            </a:r>
            <a:r>
              <a:rPr lang="zh-CN" altLang="en-US" sz="2400" dirty="0"/>
              <a:t>到达</a:t>
            </a:r>
            <a:r>
              <a:rPr lang="en-US" altLang="zh-CN" sz="2400" dirty="0"/>
              <a:t>f</a:t>
            </a:r>
            <a:r>
              <a:rPr lang="zh-CN" altLang="en-US" sz="2400" dirty="0"/>
              <a:t>的简单路径，有多少种选取</a:t>
            </a:r>
            <a:r>
              <a:rPr lang="en-US" altLang="zh-CN" sz="2400" dirty="0" err="1"/>
              <a:t>s,c,f</a:t>
            </a:r>
            <a:r>
              <a:rPr lang="zh-CN" altLang="en-US" sz="2400"/>
              <a:t>的方案。</a:t>
            </a:r>
            <a:endParaRPr lang="en-US" altLang="zh-CN" sz="2400" dirty="0"/>
          </a:p>
          <a:p>
            <a:r>
              <a:rPr lang="en-US" altLang="zh-CN" sz="2400" dirty="0"/>
              <a:t>n</a:t>
            </a:r>
            <a:r>
              <a:rPr lang="zh-CN" altLang="en-US" sz="2400" dirty="0"/>
              <a:t>≤</a:t>
            </a:r>
            <a:r>
              <a:rPr lang="en-US" altLang="zh-CN" sz="2400" dirty="0"/>
              <a:t>1e5, m</a:t>
            </a:r>
            <a:r>
              <a:rPr lang="zh-CN" altLang="en-US" sz="2400" dirty="0"/>
              <a:t>≤</a:t>
            </a:r>
            <a:r>
              <a:rPr lang="en-US" altLang="zh-CN" sz="2400" dirty="0"/>
              <a:t>2e5</a:t>
            </a:r>
            <a:endParaRPr lang="zh-CN" altLang="en-US" sz="2400" dirty="0"/>
          </a:p>
        </p:txBody>
      </p:sp>
      <p:sp>
        <p:nvSpPr>
          <p:cNvPr id="3" name="标题 2"/>
          <p:cNvSpPr>
            <a:spLocks noGrp="1"/>
          </p:cNvSpPr>
          <p:nvPr>
            <p:ph type="title"/>
          </p:nvPr>
        </p:nvSpPr>
        <p:spPr>
          <a:xfrm>
            <a:off x="457200" y="357166"/>
            <a:ext cx="8229600" cy="1014434"/>
          </a:xfrm>
        </p:spPr>
        <p:txBody>
          <a:bodyPr>
            <a:normAutofit fontScale="90000"/>
          </a:bodyPr>
          <a:lstStyle/>
          <a:p>
            <a:r>
              <a:rPr lang="zh-CN" altLang="en-US" dirty="0">
                <a:solidFill>
                  <a:schemeClr val="tx1"/>
                </a:solidFill>
              </a:rPr>
              <a:t>例题</a:t>
            </a:r>
            <a:r>
              <a:rPr lang="en-US" altLang="zh-CN" dirty="0">
                <a:solidFill>
                  <a:schemeClr val="tx1"/>
                </a:solidFill>
              </a:rPr>
              <a:t>2. </a:t>
            </a:r>
            <a:r>
              <a:rPr lang="en-US" altLang="zh-CN" dirty="0">
                <a:solidFill>
                  <a:schemeClr val="tx1"/>
                </a:solidFill>
                <a:hlinkClick r:id="rId2"/>
              </a:rPr>
              <a:t>[APIO2018]</a:t>
            </a:r>
            <a:r>
              <a:rPr lang="zh-CN" altLang="en-US" dirty="0">
                <a:solidFill>
                  <a:schemeClr val="tx1"/>
                </a:solidFill>
                <a:hlinkClick r:id="rId2"/>
              </a:rPr>
              <a:t>铁人两项</a:t>
            </a:r>
            <a:r>
              <a:rPr lang="en-US" altLang="zh-CN" dirty="0">
                <a:solidFill>
                  <a:schemeClr val="tx1"/>
                </a:solidFill>
                <a:hlinkClick r:id="rId2"/>
              </a:rPr>
              <a:t>Duathlon</a:t>
            </a:r>
            <a:endParaRPr lang="zh-CN" altLang="en-US" dirty="0">
              <a:solidFill>
                <a:schemeClr val="tx1"/>
              </a:solidFill>
            </a:endParaRPr>
          </a:p>
        </p:txBody>
      </p:sp>
    </p:spTree>
    <p:extLst>
      <p:ext uri="{BB962C8B-B14F-4D97-AF65-F5344CB8AC3E}">
        <p14:creationId xmlns:p14="http://schemas.microsoft.com/office/powerpoint/2010/main" val="2586355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先对这张图建圆方树。</a:t>
            </a:r>
          </a:p>
          <a:p>
            <a:r>
              <a:rPr lang="zh-CN" altLang="en-US" sz="2400" dirty="0"/>
              <a:t>对于</a:t>
            </a:r>
            <a:r>
              <a:rPr lang="en-US" altLang="zh-CN" sz="2400" dirty="0"/>
              <a:t>S-&gt;T</a:t>
            </a:r>
            <a:r>
              <a:rPr lang="zh-CN" altLang="en-US" sz="2400" dirty="0"/>
              <a:t>这条</a:t>
            </a:r>
            <a:r>
              <a:rPr lang="en-US" altLang="zh-CN" sz="2400" dirty="0"/>
              <a:t>(</a:t>
            </a:r>
            <a:r>
              <a:rPr lang="zh-CN" altLang="en-US" sz="2400" dirty="0"/>
              <a:t>些</a:t>
            </a:r>
            <a:r>
              <a:rPr lang="en-US" altLang="zh-CN" sz="2400" dirty="0"/>
              <a:t>)</a:t>
            </a:r>
            <a:r>
              <a:rPr lang="zh-CN" altLang="en-US" sz="2400" dirty="0"/>
              <a:t>路径，其对答案的贡献为可能经过的所有点数，那么我们把方点权值设为联通分量的大小，可以直接去求树上路径权值和。</a:t>
            </a:r>
          </a:p>
          <a:p>
            <a:r>
              <a:rPr lang="zh-CN" altLang="en-US" sz="2400" dirty="0"/>
              <a:t>因为两方点之间的圆点会计算两次，所以圆点权值设为</a:t>
            </a:r>
            <a:r>
              <a:rPr lang="en-US" altLang="zh-CN" sz="2400" dirty="0"/>
              <a:t>-1</a:t>
            </a:r>
            <a:r>
              <a:rPr lang="zh-CN" altLang="en-US" sz="2400" dirty="0"/>
              <a:t>就好了。</a:t>
            </a:r>
            <a:endParaRPr lang="en-US" altLang="zh-CN" sz="2400" dirty="0"/>
          </a:p>
          <a:p>
            <a:pPr marL="0" indent="0">
              <a:buNone/>
            </a:pPr>
            <a:endParaRPr lang="zh-CN" altLang="en-US" sz="2400" dirty="0"/>
          </a:p>
          <a:p>
            <a:r>
              <a:rPr lang="zh-CN" altLang="en-US" sz="2400" dirty="0"/>
              <a:t>那么现在有 </a:t>
            </a:r>
            <a:r>
              <a:rPr lang="en-US" altLang="zh-CN" sz="2400" dirty="0"/>
              <a:t>n^2 </a:t>
            </a:r>
            <a:r>
              <a:rPr lang="zh-CN" altLang="en-US" sz="2400" dirty="0"/>
              <a:t>个点对，求每个点对之间的路径上点的权值和。</a:t>
            </a:r>
          </a:p>
          <a:p>
            <a:r>
              <a:rPr lang="zh-CN" altLang="en-US" sz="2400" dirty="0"/>
              <a:t>对每个点计算一下被计算次数就可以。</a:t>
            </a:r>
            <a:endParaRPr lang="en-US" altLang="zh-CN" sz="2400" dirty="0"/>
          </a:p>
          <a:p>
            <a:r>
              <a:rPr lang="zh-CN" altLang="en-US" sz="2400" dirty="0"/>
              <a:t>这个路径次数计算注意考虑全。。</a:t>
            </a:r>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Solution</a:t>
            </a:r>
            <a:endParaRPr lang="zh-CN" altLang="en-US" dirty="0">
              <a:solidFill>
                <a:schemeClr val="tx1"/>
              </a:solidFill>
            </a:endParaRPr>
          </a:p>
        </p:txBody>
      </p:sp>
    </p:spTree>
    <p:extLst>
      <p:ext uri="{BB962C8B-B14F-4D97-AF65-F5344CB8AC3E}">
        <p14:creationId xmlns:p14="http://schemas.microsoft.com/office/powerpoint/2010/main" val="335012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fontScale="92500" lnSpcReduction="20000"/>
          </a:bodyPr>
          <a:lstStyle/>
          <a:p>
            <a:r>
              <a:rPr lang="zh-CN" altLang="en-US" sz="2400" dirty="0"/>
              <a:t>在最初的三道例题中，对于环的处理可以通过环上节点向环的根节点连边来构成一棵树。这大概叫缩环树。</a:t>
            </a:r>
            <a:endParaRPr lang="en-US" altLang="zh-CN" sz="2400" dirty="0"/>
          </a:p>
          <a:p>
            <a:endParaRPr lang="en-US" altLang="zh-CN" sz="2400" dirty="0"/>
          </a:p>
          <a:p>
            <a:r>
              <a:rPr lang="zh-CN" altLang="en-US" sz="2400" dirty="0"/>
              <a:t>共同点：</a:t>
            </a:r>
            <a:endParaRPr lang="en-US" altLang="zh-CN" sz="2400" dirty="0"/>
          </a:p>
          <a:p>
            <a:pPr lvl="1"/>
            <a:r>
              <a:rPr lang="zh-CN" altLang="en-US" sz="2200" dirty="0"/>
              <a:t>都是把仙人掌转化为树来做</a:t>
            </a:r>
            <a:endParaRPr lang="en-US" altLang="zh-CN" sz="2200" dirty="0"/>
          </a:p>
          <a:p>
            <a:pPr lvl="1"/>
            <a:r>
              <a:rPr lang="zh-CN" altLang="en-US" sz="2200" dirty="0"/>
              <a:t>同样可以剖分和建立虚树</a:t>
            </a:r>
            <a:endParaRPr lang="en-US" altLang="zh-CN" sz="2200" dirty="0"/>
          </a:p>
          <a:p>
            <a:r>
              <a:rPr lang="zh-CN" altLang="en-US" sz="2400" dirty="0"/>
              <a:t>不同点：</a:t>
            </a:r>
            <a:endParaRPr lang="en-US" altLang="zh-CN" sz="2400" dirty="0"/>
          </a:p>
          <a:p>
            <a:pPr lvl="1"/>
            <a:r>
              <a:rPr lang="zh-CN" altLang="en-US" sz="2200" dirty="0"/>
              <a:t>缩环树是有根树，相当于圆方树取一个根之后把父亲为方点的圆点缩掉，圆方树是无根树</a:t>
            </a:r>
          </a:p>
          <a:p>
            <a:pPr lvl="1"/>
            <a:r>
              <a:rPr lang="zh-CN" altLang="en-US" sz="2200" dirty="0"/>
              <a:t>每棵圆方树都存在一个等价的仙人掌，而可能会有多个仙人掌的缩环树相同</a:t>
            </a:r>
            <a:endParaRPr lang="en-US" altLang="zh-CN" sz="2200" dirty="0"/>
          </a:p>
          <a:p>
            <a:pPr lvl="1"/>
            <a:r>
              <a:rPr lang="zh-CN" altLang="en-US" sz="2200" dirty="0"/>
              <a:t>查询一个点是环中哪个子仙人掌的点时，缩环树需在 </a:t>
            </a:r>
            <a:r>
              <a:rPr lang="en-US" altLang="zh-CN" sz="2200" dirty="0"/>
              <a:t>DFS </a:t>
            </a:r>
            <a:r>
              <a:rPr lang="zh-CN" altLang="en-US" sz="2200" dirty="0"/>
              <a:t>序中二分，圆方树可用树链剖分来跳跃（也可以二分）（真没看懂）</a:t>
            </a:r>
            <a:endParaRPr lang="en-US" altLang="zh-CN" sz="2200" dirty="0"/>
          </a:p>
          <a:p>
            <a:pPr marL="365760" lvl="1" indent="0">
              <a:buNone/>
            </a:pPr>
            <a:r>
              <a:rPr lang="en-US" altLang="zh-CN" dirty="0" err="1">
                <a:solidFill>
                  <a:schemeClr val="tx1"/>
                </a:solidFill>
              </a:rPr>
              <a:t>immortalCO</a:t>
            </a:r>
            <a:r>
              <a:rPr lang="zh-CN" altLang="en-US" dirty="0">
                <a:solidFill>
                  <a:schemeClr val="tx1"/>
                </a:solidFill>
              </a:rPr>
              <a:t>认为：正因为圆方树这一结构没有缩点，它才能获得更好的性质</a:t>
            </a:r>
            <a:r>
              <a:rPr lang="en-US" altLang="zh-CN" dirty="0">
                <a:solidFill>
                  <a:schemeClr val="tx1"/>
                </a:solidFill>
              </a:rPr>
              <a:t>——</a:t>
            </a:r>
            <a:r>
              <a:rPr lang="zh-CN" altLang="en-US" dirty="0">
                <a:solidFill>
                  <a:schemeClr val="tx1"/>
                </a:solidFill>
              </a:rPr>
              <a:t>点对应、无根性和仙人掌等价性，能更方便的胜任虚仙人掌和分治的题目</a:t>
            </a:r>
            <a:endParaRPr lang="en-US" altLang="zh-CN" dirty="0">
              <a:solidFill>
                <a:schemeClr val="tx1"/>
              </a:solidFill>
            </a:endParaRP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缩环树 圆方树的比较</a:t>
            </a:r>
          </a:p>
        </p:txBody>
      </p:sp>
    </p:spTree>
    <p:extLst>
      <p:ext uri="{BB962C8B-B14F-4D97-AF65-F5344CB8AC3E}">
        <p14:creationId xmlns:p14="http://schemas.microsoft.com/office/powerpoint/2010/main" val="33492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Part3.</a:t>
            </a:r>
            <a:r>
              <a:rPr lang="zh-CN" altLang="en-US" dirty="0">
                <a:solidFill>
                  <a:schemeClr val="tx1"/>
                </a:solidFill>
              </a:rPr>
              <a:t>虚树</a:t>
            </a:r>
          </a:p>
        </p:txBody>
      </p:sp>
      <p:sp>
        <p:nvSpPr>
          <p:cNvPr id="5" name="内容占位符 4">
            <a:extLst>
              <a:ext uri="{FF2B5EF4-FFF2-40B4-BE49-F238E27FC236}">
                <a16:creationId xmlns:a16="http://schemas.microsoft.com/office/drawing/2014/main" id="{66DA808A-5B6F-473A-9FE4-7706C2DA5E9C}"/>
              </a:ext>
            </a:extLst>
          </p:cNvPr>
          <p:cNvSpPr>
            <a:spLocks noGrp="1"/>
          </p:cNvSpPr>
          <p:nvPr>
            <p:ph idx="1"/>
          </p:nvPr>
        </p:nvSpPr>
        <p:spPr/>
        <p:txBody>
          <a:bodyPr>
            <a:normAutofit/>
          </a:bodyPr>
          <a:lstStyle/>
          <a:p>
            <a:r>
              <a:rPr lang="zh-CN" altLang="en-US" sz="2800" dirty="0"/>
              <a:t>从一道题引入。</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marL="0" indent="0">
              <a:buNone/>
            </a:pPr>
            <a:r>
              <a:rPr lang="zh-CN" altLang="en-US" sz="2400" dirty="0"/>
              <a:t>（前排提醒：虚树的题可能有点码农）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a:t>
            </a:r>
            <a:r>
              <a:rPr lang="en-US" altLang="zh-CN" sz="2400" dirty="0"/>
              <a:t>n</a:t>
            </a:r>
            <a:r>
              <a:rPr lang="zh-CN" altLang="en-US" sz="2400" dirty="0"/>
              <a:t>个点的树，边有边权。</a:t>
            </a:r>
            <a:endParaRPr lang="en-US" altLang="zh-CN" sz="2400" dirty="0"/>
          </a:p>
          <a:p>
            <a:r>
              <a:rPr lang="en-US" altLang="zh-CN" sz="2400" dirty="0"/>
              <a:t>m</a:t>
            </a:r>
            <a:r>
              <a:rPr lang="zh-CN" altLang="en-US" sz="2400" dirty="0"/>
              <a:t>次询问，每次询问给出</a:t>
            </a:r>
            <a:r>
              <a:rPr lang="en-US" altLang="zh-CN" sz="2400" dirty="0"/>
              <a:t>k</a:t>
            </a:r>
            <a:r>
              <a:rPr lang="zh-CN" altLang="en-US" sz="2400" dirty="0"/>
              <a:t>个点，删除一些边使得这</a:t>
            </a:r>
            <a:r>
              <a:rPr lang="en-US" altLang="zh-CN" sz="2400" dirty="0"/>
              <a:t>k</a:t>
            </a:r>
            <a:r>
              <a:rPr lang="zh-CN" altLang="en-US" sz="2400" dirty="0"/>
              <a:t>个点均不与</a:t>
            </a:r>
            <a:r>
              <a:rPr lang="en-US" altLang="zh-CN" sz="2400" dirty="0"/>
              <a:t>1</a:t>
            </a:r>
            <a:r>
              <a:rPr lang="zh-CN" altLang="en-US" sz="2400" dirty="0"/>
              <a:t>号点连通，问需要删除边的边权和的最小值。</a:t>
            </a:r>
            <a:endParaRPr lang="en-US" altLang="zh-CN" sz="2400" dirty="0"/>
          </a:p>
          <a:p>
            <a:r>
              <a:rPr lang="en-US" altLang="zh-CN" sz="2400" dirty="0"/>
              <a:t>n</a:t>
            </a:r>
            <a:r>
              <a:rPr lang="zh-CN" altLang="en-US" sz="2400" dirty="0"/>
              <a:t>≤</a:t>
            </a:r>
            <a:r>
              <a:rPr lang="en-US" altLang="zh-CN" sz="2400" dirty="0"/>
              <a:t>250 000</a:t>
            </a:r>
            <a:r>
              <a:rPr lang="zh-CN" altLang="en-US" sz="2400" dirty="0"/>
              <a:t>， </a:t>
            </a:r>
            <a:r>
              <a:rPr lang="en-US" altLang="zh-CN" sz="2400" dirty="0" err="1"/>
              <a:t>Σki</a:t>
            </a:r>
            <a:r>
              <a:rPr lang="zh-CN" altLang="en-US" sz="2400" dirty="0"/>
              <a:t>≤</a:t>
            </a:r>
            <a:r>
              <a:rPr lang="en-US" altLang="zh-CN" sz="2400" dirty="0"/>
              <a:t>500 000</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1.</a:t>
            </a:r>
            <a:r>
              <a:rPr lang="en-US" altLang="zh-CN" dirty="0">
                <a:solidFill>
                  <a:schemeClr val="tx1"/>
                </a:solidFill>
                <a:hlinkClick r:id="rId2"/>
              </a:rPr>
              <a:t>[SDOI2011]</a:t>
            </a:r>
            <a:r>
              <a:rPr lang="zh-CN" altLang="en-US" dirty="0">
                <a:solidFill>
                  <a:schemeClr val="tx1"/>
                </a:solidFill>
                <a:hlinkClick r:id="rId2"/>
              </a:rPr>
              <a:t>消耗战</a:t>
            </a:r>
            <a:endParaRPr lang="zh-CN" altLang="en-US" dirty="0">
              <a:solidFill>
                <a:schemeClr val="tx1"/>
              </a:solidFill>
            </a:endParaRPr>
          </a:p>
        </p:txBody>
      </p:sp>
    </p:spTree>
    <p:extLst>
      <p:ext uri="{BB962C8B-B14F-4D97-AF65-F5344CB8AC3E}">
        <p14:creationId xmlns:p14="http://schemas.microsoft.com/office/powerpoint/2010/main" val="189154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若</a:t>
            </a:r>
            <a:r>
              <a:rPr lang="en-US" altLang="zh-CN" sz="2400" dirty="0"/>
              <a:t>m=1</a:t>
            </a:r>
            <a:r>
              <a:rPr lang="zh-CN" altLang="en-US" sz="2400" dirty="0"/>
              <a:t>：</a:t>
            </a:r>
            <a:endParaRPr lang="en-US" altLang="zh-CN" sz="2400" dirty="0"/>
          </a:p>
          <a:p>
            <a:r>
              <a:rPr lang="zh-CN" altLang="en-US" sz="2400" dirty="0"/>
              <a:t>树形</a:t>
            </a:r>
            <a:r>
              <a:rPr lang="en-US" altLang="zh-CN" sz="2400" dirty="0"/>
              <a:t>DP</a:t>
            </a:r>
            <a:r>
              <a:rPr lang="zh-CN" altLang="en-US" sz="2400" dirty="0"/>
              <a:t>，对于每棵子树要么逐个删除其中要删除的边，要么直接断连向父节点的边。</a:t>
            </a:r>
            <a:endParaRPr lang="en-US" altLang="zh-CN" sz="2400" dirty="0"/>
          </a:p>
          <a:p>
            <a:r>
              <a:rPr lang="zh-CN" altLang="en-US" sz="2400" dirty="0"/>
              <a:t>如果当前点需要删除，那么直接断不需要再管子树。</a:t>
            </a:r>
            <a:endParaRPr lang="en-US" altLang="zh-CN" sz="2400" dirty="0"/>
          </a:p>
          <a:p>
            <a:endParaRPr lang="en-US" altLang="zh-CN" sz="2400" dirty="0"/>
          </a:p>
          <a:p>
            <a:endParaRPr lang="en-US" altLang="zh-CN" sz="2400" dirty="0"/>
          </a:p>
          <a:p>
            <a:endParaRPr lang="en-US" altLang="zh-CN" sz="2400" dirty="0"/>
          </a:p>
          <a:p>
            <a:endParaRPr lang="en-US" altLang="zh-CN" sz="2400" dirty="0"/>
          </a:p>
          <a:p>
            <a:pPr>
              <a:buNone/>
            </a:pPr>
            <a:endParaRPr lang="en-US" altLang="zh-CN" sz="2400" dirty="0"/>
          </a:p>
          <a:p>
            <a:pPr>
              <a:buNone/>
            </a:pPr>
            <a:endParaRPr lang="en-US" altLang="zh-CN" sz="2400" dirty="0"/>
          </a:p>
          <a:p>
            <a:r>
              <a:rPr lang="zh-CN" altLang="en-US" sz="2400" dirty="0"/>
              <a:t>复杂度</a:t>
            </a:r>
            <a:r>
              <a:rPr lang="en-US" altLang="zh-CN" sz="2400" dirty="0"/>
              <a:t>O(m*n)</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altLang="zh-CN" dirty="0">
                <a:solidFill>
                  <a:schemeClr val="tx1"/>
                </a:solidFill>
              </a:rPr>
              <a:t>Solution</a:t>
            </a:r>
            <a:endParaRPr lang="zh-CN" altLang="en-US" dirty="0">
              <a:solidFill>
                <a:schemeClr val="tx1"/>
              </a:solidFill>
            </a:endParaRPr>
          </a:p>
        </p:txBody>
      </p:sp>
      <p:pic>
        <p:nvPicPr>
          <p:cNvPr id="1028" name="Picture 4"/>
          <p:cNvPicPr>
            <a:picLocks noChangeAspect="1" noChangeArrowheads="1"/>
          </p:cNvPicPr>
          <p:nvPr/>
        </p:nvPicPr>
        <p:blipFill>
          <a:blip r:embed="rId2"/>
          <a:srcRect/>
          <a:stretch>
            <a:fillRect/>
          </a:stretch>
        </p:blipFill>
        <p:spPr bwMode="auto">
          <a:xfrm>
            <a:off x="1357290" y="3357562"/>
            <a:ext cx="4674872" cy="21431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barn(inVertical)">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pPr marL="0" indent="0">
              <a:buNone/>
            </a:pPr>
            <a:r>
              <a:rPr lang="zh-CN" altLang="en-US" sz="2400" dirty="0"/>
              <a:t>什么是仙人掌？</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仙人掌</a:t>
            </a:r>
          </a:p>
        </p:txBody>
      </p:sp>
      <p:pic>
        <p:nvPicPr>
          <p:cNvPr id="4" name="图片 3">
            <a:extLst>
              <a:ext uri="{FF2B5EF4-FFF2-40B4-BE49-F238E27FC236}">
                <a16:creationId xmlns:a16="http://schemas.microsoft.com/office/drawing/2014/main" id="{B3DA6E54-FCEF-4308-9D10-5526F1E081E8}"/>
              </a:ext>
            </a:extLst>
          </p:cNvPr>
          <p:cNvPicPr>
            <a:picLocks noChangeAspect="1"/>
          </p:cNvPicPr>
          <p:nvPr/>
        </p:nvPicPr>
        <p:blipFill>
          <a:blip r:embed="rId2"/>
          <a:stretch>
            <a:fillRect/>
          </a:stretch>
        </p:blipFill>
        <p:spPr>
          <a:xfrm>
            <a:off x="547008" y="2023189"/>
            <a:ext cx="8049983" cy="4690370"/>
          </a:xfrm>
          <a:prstGeom prst="rect">
            <a:avLst/>
          </a:prstGeom>
        </p:spPr>
      </p:pic>
    </p:spTree>
    <p:extLst>
      <p:ext uri="{BB962C8B-B14F-4D97-AF65-F5344CB8AC3E}">
        <p14:creationId xmlns:p14="http://schemas.microsoft.com/office/powerpoint/2010/main" val="35005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问题在于每次询问要对</a:t>
            </a:r>
            <a:r>
              <a:rPr lang="en-US" altLang="zh-CN" sz="2400" dirty="0"/>
              <a:t>n</a:t>
            </a:r>
            <a:r>
              <a:rPr lang="zh-CN" altLang="en-US" sz="2400" dirty="0"/>
              <a:t>个点进行</a:t>
            </a:r>
            <a:r>
              <a:rPr lang="en-US" altLang="zh-CN" sz="2400" dirty="0"/>
              <a:t>DFS</a:t>
            </a:r>
            <a:r>
              <a:rPr lang="zh-CN" altLang="en-US" sz="2400" dirty="0"/>
              <a:t>。</a:t>
            </a:r>
            <a:endParaRPr lang="en-US" altLang="zh-CN" sz="2400" dirty="0"/>
          </a:p>
          <a:p>
            <a:r>
              <a:rPr lang="zh-CN" altLang="en-US" sz="2400" dirty="0"/>
              <a:t>对于两个要删除的点 </a:t>
            </a:r>
            <a:r>
              <a:rPr lang="en-US" altLang="zh-CN" sz="2400" dirty="0" err="1"/>
              <a:t>u,v</a:t>
            </a:r>
            <a:r>
              <a:rPr lang="zh-CN" altLang="en-US" sz="2400" dirty="0"/>
              <a:t> 之间的链，若链上没有其它需要删的点，则只需保留链上的最小边权即可。</a:t>
            </a:r>
            <a:endParaRPr lang="en-US" altLang="zh-CN" sz="2400" dirty="0"/>
          </a:p>
          <a:p>
            <a:r>
              <a:rPr lang="zh-CN" altLang="en-US" sz="2400" dirty="0"/>
              <a:t>设</a:t>
            </a:r>
            <a:r>
              <a:rPr lang="en-US" altLang="zh-CN" sz="2400" dirty="0"/>
              <a:t>dep[u]&lt;</a:t>
            </a:r>
            <a:r>
              <a:rPr lang="en-US" altLang="zh-CN" sz="2400" dirty="0" err="1"/>
              <a:t>dep</a:t>
            </a:r>
            <a:r>
              <a:rPr lang="en-US" altLang="zh-CN" sz="2400" dirty="0"/>
              <a:t>[v]</a:t>
            </a:r>
            <a:r>
              <a:rPr lang="zh-CN" altLang="en-US" sz="2400" dirty="0"/>
              <a:t>，</a:t>
            </a:r>
            <a:r>
              <a:rPr lang="en-US" altLang="zh-CN" sz="2400" dirty="0" err="1"/>
              <a:t>lca</a:t>
            </a:r>
            <a:r>
              <a:rPr lang="en-US" altLang="zh-CN" sz="2400" dirty="0"/>
              <a:t>=LCA(</a:t>
            </a:r>
            <a:r>
              <a:rPr lang="en-US" altLang="zh-CN" sz="2400" dirty="0" err="1"/>
              <a:t>u,v</a:t>
            </a:r>
            <a:r>
              <a:rPr lang="en-US" altLang="zh-CN" sz="2400" dirty="0"/>
              <a:t>)</a:t>
            </a:r>
            <a:r>
              <a:rPr lang="zh-CN" altLang="en-US" sz="2400" dirty="0"/>
              <a:t>。</a:t>
            </a:r>
            <a:r>
              <a:rPr lang="en-US" altLang="zh-CN" sz="2400" dirty="0"/>
              <a:t>DP</a:t>
            </a:r>
            <a:r>
              <a:rPr lang="zh-CN" altLang="en-US" sz="2400" dirty="0"/>
              <a:t>过程不变。</a:t>
            </a:r>
            <a:endParaRPr lang="en-US" altLang="zh-CN" sz="2400" dirty="0"/>
          </a:p>
          <a:p>
            <a:r>
              <a:rPr lang="zh-CN" altLang="en-US" sz="2400" dirty="0"/>
              <a:t>如果</a:t>
            </a:r>
            <a:r>
              <a:rPr lang="en-US" altLang="zh-CN" sz="2400" dirty="0" err="1"/>
              <a:t>lca</a:t>
            </a:r>
            <a:r>
              <a:rPr lang="en-US" altLang="zh-CN" sz="2400" dirty="0"/>
              <a:t>=u</a:t>
            </a:r>
            <a:r>
              <a:rPr lang="zh-CN" altLang="en-US" sz="2400" dirty="0"/>
              <a:t>，只需对这两个点直接连一条边，边权为两点间最小边权。</a:t>
            </a:r>
            <a:endParaRPr lang="en-US" altLang="zh-CN" sz="2400" dirty="0"/>
          </a:p>
          <a:p>
            <a:r>
              <a:rPr lang="zh-CN" altLang="en-US" sz="2400" dirty="0"/>
              <a:t>否则，最优解可能出现在</a:t>
            </a:r>
            <a:r>
              <a:rPr lang="en-US" altLang="zh-CN" sz="2400" dirty="0" err="1"/>
              <a:t>lca</a:t>
            </a:r>
            <a:r>
              <a:rPr lang="zh-CN" altLang="en-US" sz="2400" dirty="0"/>
              <a:t>处，所以要考虑</a:t>
            </a:r>
            <a:r>
              <a:rPr lang="en-US" altLang="zh-CN" sz="2400" dirty="0" err="1"/>
              <a:t>lca</a:t>
            </a:r>
            <a:r>
              <a:rPr lang="zh-CN" altLang="en-US" sz="2400" dirty="0"/>
              <a:t>。</a:t>
            </a:r>
            <a:endParaRPr lang="en-US" altLang="zh-CN" sz="2400" dirty="0"/>
          </a:p>
          <a:p>
            <a:pPr marL="0" indent="0">
              <a:buNone/>
            </a:pPr>
            <a:endParaRPr lang="en-US" altLang="zh-CN" sz="2400" dirty="0"/>
          </a:p>
          <a:p>
            <a:r>
              <a:rPr lang="zh-CN" altLang="en-US" sz="2400" dirty="0"/>
              <a:t>把这些有用的点按</a:t>
            </a:r>
            <a:r>
              <a:rPr lang="en-US" altLang="zh-CN" sz="2400" dirty="0"/>
              <a:t>DFS</a:t>
            </a:r>
            <a:r>
              <a:rPr lang="zh-CN" altLang="en-US" sz="2400" dirty="0"/>
              <a:t>序排序，依次构建出一棵虚树，可以在上面进行同样的</a:t>
            </a:r>
            <a:r>
              <a:rPr lang="en-US" altLang="zh-CN" sz="2400" dirty="0"/>
              <a:t>DP</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0" dur="500"/>
                                        <p:tgtEl>
                                          <p:spTgt spid="2">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如果虚树点数为</a:t>
            </a:r>
            <a:r>
              <a:rPr lang="en-US" altLang="zh-CN" sz="2400" dirty="0"/>
              <a:t>S</a:t>
            </a:r>
            <a:r>
              <a:rPr lang="zh-CN" altLang="en-US" sz="2400" dirty="0"/>
              <a:t>，那么复杂度为</a:t>
            </a:r>
            <a:r>
              <a:rPr lang="en-US" altLang="zh-CN" sz="2400" dirty="0"/>
              <a:t>O(ΣS)</a:t>
            </a:r>
            <a:r>
              <a:rPr lang="zh-CN" altLang="en-US" sz="2400" dirty="0"/>
              <a:t>。</a:t>
            </a:r>
            <a:endParaRPr lang="en-US" altLang="zh-CN" sz="2400" dirty="0"/>
          </a:p>
          <a:p>
            <a:endParaRPr lang="en-US" altLang="zh-CN" sz="2400" dirty="0"/>
          </a:p>
          <a:p>
            <a:r>
              <a:rPr lang="zh-CN" altLang="en-US" sz="2400" dirty="0"/>
              <a:t>虚树上除了要加入的询问点外，还有可能出现的</a:t>
            </a:r>
            <a:r>
              <a:rPr lang="en-US" altLang="zh-CN" sz="2400" dirty="0"/>
              <a:t>LCA</a:t>
            </a:r>
            <a:r>
              <a:rPr lang="zh-CN" altLang="en-US" sz="2400" dirty="0"/>
              <a:t>。</a:t>
            </a:r>
            <a:endParaRPr lang="en-US" altLang="zh-CN" sz="2400" dirty="0"/>
          </a:p>
          <a:p>
            <a:endParaRPr lang="en-US" altLang="zh-CN" sz="2400" dirty="0"/>
          </a:p>
          <a:p>
            <a:r>
              <a:rPr lang="zh-CN" altLang="en-US" sz="2400" dirty="0"/>
              <a:t>假设当前要加入</a:t>
            </a:r>
            <a:r>
              <a:rPr lang="en-US" altLang="zh-CN" sz="2400" dirty="0"/>
              <a:t>x</a:t>
            </a:r>
            <a:r>
              <a:rPr lang="zh-CN" altLang="en-US" sz="2400" dirty="0"/>
              <a:t>，它与之前加入的</a:t>
            </a:r>
            <a:r>
              <a:rPr lang="en-US" altLang="zh-CN" sz="2400" dirty="0"/>
              <a:t>y</a:t>
            </a:r>
            <a:r>
              <a:rPr lang="zh-CN" altLang="en-US" sz="2400" dirty="0"/>
              <a:t>产生一个新的</a:t>
            </a:r>
            <a:r>
              <a:rPr lang="en-US" altLang="zh-CN" sz="2400" dirty="0"/>
              <a:t>LCA</a:t>
            </a:r>
            <a:r>
              <a:rPr lang="zh-CN" altLang="en-US" sz="2400" dirty="0"/>
              <a:t>记作</a:t>
            </a:r>
            <a:r>
              <a:rPr lang="en-US" altLang="zh-CN" sz="2400" dirty="0"/>
              <a:t>lca1</a:t>
            </a:r>
            <a:r>
              <a:rPr lang="zh-CN" altLang="en-US" sz="2400" dirty="0"/>
              <a:t>，还与之前的</a:t>
            </a:r>
            <a:r>
              <a:rPr lang="en-US" altLang="zh-CN" sz="2400" dirty="0"/>
              <a:t>z</a:t>
            </a:r>
            <a:r>
              <a:rPr lang="zh-CN" altLang="en-US" sz="2400" dirty="0"/>
              <a:t>产生一个新的</a:t>
            </a:r>
            <a:r>
              <a:rPr lang="en-US" altLang="zh-CN" sz="2400" dirty="0"/>
              <a:t>LCA</a:t>
            </a:r>
            <a:r>
              <a:rPr lang="zh-CN" altLang="en-US" sz="2400" dirty="0"/>
              <a:t>记作</a:t>
            </a:r>
            <a:r>
              <a:rPr lang="en-US" altLang="zh-CN" sz="2400" dirty="0"/>
              <a:t>lca2</a:t>
            </a:r>
            <a:r>
              <a:rPr lang="zh-CN" altLang="en-US" sz="2400" dirty="0"/>
              <a:t>。</a:t>
            </a:r>
            <a:endParaRPr lang="en-US" altLang="zh-CN" sz="2400" dirty="0"/>
          </a:p>
          <a:p>
            <a:r>
              <a:rPr lang="zh-CN" altLang="en-US" sz="2400" dirty="0"/>
              <a:t>设</a:t>
            </a:r>
            <a:r>
              <a:rPr lang="en-US" altLang="zh-CN" sz="2400" dirty="0" err="1"/>
              <a:t>dep</a:t>
            </a:r>
            <a:r>
              <a:rPr lang="en-US" altLang="zh-CN" sz="2400" dirty="0"/>
              <a:t>[lca1]&lt;</a:t>
            </a:r>
            <a:r>
              <a:rPr lang="en-US" altLang="zh-CN" sz="2400" dirty="0" err="1"/>
              <a:t>dep</a:t>
            </a:r>
            <a:r>
              <a:rPr lang="en-US" altLang="zh-CN" sz="2400" dirty="0"/>
              <a:t>[lca2](</a:t>
            </a:r>
            <a:r>
              <a:rPr lang="zh-CN" altLang="en-US" sz="2400" dirty="0"/>
              <a:t>否则交换</a:t>
            </a:r>
            <a:r>
              <a:rPr lang="en-US" altLang="zh-CN" sz="2400" dirty="0" err="1"/>
              <a:t>y,z</a:t>
            </a:r>
            <a:r>
              <a:rPr lang="zh-CN" altLang="en-US" sz="2400" dirty="0"/>
              <a:t>即可</a:t>
            </a:r>
            <a:r>
              <a:rPr lang="en-US" altLang="zh-CN" sz="2400" dirty="0"/>
              <a:t>)</a:t>
            </a:r>
          </a:p>
          <a:p>
            <a:r>
              <a:rPr lang="zh-CN" altLang="en-US" sz="2400" dirty="0"/>
              <a:t>那么</a:t>
            </a:r>
            <a:r>
              <a:rPr lang="en-US" altLang="zh-CN" sz="2400" dirty="0"/>
              <a:t>LCA(</a:t>
            </a:r>
            <a:r>
              <a:rPr lang="en-US" altLang="zh-CN" sz="2400" dirty="0" err="1"/>
              <a:t>y,z</a:t>
            </a:r>
            <a:r>
              <a:rPr lang="en-US" altLang="zh-CN" sz="2400" dirty="0"/>
              <a:t>)=lca1</a:t>
            </a:r>
            <a:r>
              <a:rPr lang="zh-CN" altLang="en-US" sz="2400" dirty="0"/>
              <a:t>，所以假设不成立。</a:t>
            </a:r>
            <a:endParaRPr lang="en-US" altLang="zh-CN" sz="2400" dirty="0"/>
          </a:p>
          <a:p>
            <a:r>
              <a:rPr lang="zh-CN" altLang="en-US" sz="2400" dirty="0"/>
              <a:t>即每次加入点，最多会产生一个新的</a:t>
            </a:r>
            <a:r>
              <a:rPr lang="en-US" altLang="zh-CN" sz="2400" dirty="0"/>
              <a:t>LCA</a:t>
            </a:r>
            <a:r>
              <a:rPr lang="zh-CN" altLang="en-US" sz="2400" dirty="0"/>
              <a:t>。</a:t>
            </a:r>
            <a:endParaRPr lang="en-US" altLang="zh-CN" sz="2400" dirty="0"/>
          </a:p>
          <a:p>
            <a:r>
              <a:rPr lang="zh-CN" altLang="en-US" sz="2400" dirty="0"/>
              <a:t>那么虚树中的点数是</a:t>
            </a:r>
            <a:r>
              <a:rPr lang="en-US" altLang="zh-CN" sz="2400" dirty="0"/>
              <a:t>O(2*k)</a:t>
            </a:r>
            <a:r>
              <a:rPr lang="zh-CN" altLang="en-US" sz="2400" dirty="0"/>
              <a:t>的。</a:t>
            </a:r>
            <a:endParaRPr lang="en-US" altLang="zh-CN" sz="2400" dirty="0"/>
          </a:p>
          <a:p>
            <a:r>
              <a:rPr lang="zh-CN" altLang="en-US" sz="2400" dirty="0"/>
              <a:t>这样复杂度就只与</a:t>
            </a:r>
            <a:r>
              <a:rPr lang="en-US" altLang="zh-CN" sz="2400" dirty="0"/>
              <a:t>k</a:t>
            </a:r>
            <a:r>
              <a:rPr lang="zh-CN" altLang="en-US" sz="2400" dirty="0"/>
              <a:t>有关，</a:t>
            </a:r>
            <a:r>
              <a:rPr lang="en-US" altLang="zh-CN" sz="2400" dirty="0"/>
              <a:t>O(2*</a:t>
            </a:r>
            <a:r>
              <a:rPr lang="en-US" altLang="zh-CN" sz="2400" dirty="0" err="1"/>
              <a:t>Σki</a:t>
            </a:r>
            <a:r>
              <a:rPr lang="en-US" altLang="zh-CN" sz="2400" dirty="0"/>
              <a:t>)</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维护一个栈，表示从根到栈顶元素这条链。</a:t>
            </a:r>
            <a:endParaRPr lang="en-US" altLang="zh-CN" sz="2400" dirty="0"/>
          </a:p>
          <a:p>
            <a:r>
              <a:rPr lang="en-US" altLang="zh-CN" sz="2400" dirty="0"/>
              <a:t>top=1</a:t>
            </a:r>
            <a:r>
              <a:rPr lang="zh-CN" altLang="en-US" sz="2400" dirty="0"/>
              <a:t>，</a:t>
            </a:r>
            <a:r>
              <a:rPr lang="en-US" altLang="zh-CN" sz="2400" dirty="0"/>
              <a:t> </a:t>
            </a:r>
            <a:r>
              <a:rPr lang="en-US" altLang="zh-CN" sz="2400" dirty="0" err="1"/>
              <a:t>sk</a:t>
            </a:r>
            <a:r>
              <a:rPr lang="en-US" altLang="zh-CN" sz="2400" dirty="0"/>
              <a:t>[top]=1(root);</a:t>
            </a:r>
          </a:p>
          <a:p>
            <a:r>
              <a:rPr lang="zh-CN" altLang="en-US" sz="2400" dirty="0"/>
              <a:t>设当前要加入的点为</a:t>
            </a:r>
            <a:r>
              <a:rPr lang="en-US" altLang="zh-CN" sz="2400" dirty="0"/>
              <a:t>p</a:t>
            </a:r>
            <a:r>
              <a:rPr lang="zh-CN" altLang="en-US" sz="2400" dirty="0"/>
              <a:t>，链的末端即栈顶</a:t>
            </a:r>
            <a:r>
              <a:rPr lang="en-US" altLang="zh-CN" sz="2400" dirty="0"/>
              <a:t>x=</a:t>
            </a:r>
            <a:r>
              <a:rPr lang="en-US" altLang="zh-CN" sz="2400" dirty="0" err="1"/>
              <a:t>sk</a:t>
            </a:r>
            <a:r>
              <a:rPr lang="en-US" altLang="zh-CN" sz="2400" dirty="0"/>
              <a:t>[top]</a:t>
            </a:r>
            <a:r>
              <a:rPr lang="zh-CN" altLang="en-US" sz="2400" dirty="0"/>
              <a:t>，</a:t>
            </a:r>
            <a:r>
              <a:rPr lang="en-US" altLang="zh-CN" sz="2400" dirty="0" err="1"/>
              <a:t>lca</a:t>
            </a:r>
            <a:r>
              <a:rPr lang="en-US" altLang="zh-CN" sz="2400" dirty="0"/>
              <a:t>=LCA(</a:t>
            </a:r>
            <a:r>
              <a:rPr lang="en-US" altLang="zh-CN" sz="2400" dirty="0" err="1"/>
              <a:t>x,p</a:t>
            </a:r>
            <a:r>
              <a:rPr lang="en-US" altLang="zh-CN" sz="2400" dirty="0"/>
              <a:t>)</a:t>
            </a:r>
            <a:r>
              <a:rPr lang="zh-CN" altLang="en-US" sz="2400" dirty="0"/>
              <a:t>。</a:t>
            </a:r>
            <a:endParaRPr lang="en-US" altLang="zh-CN" sz="2400" dirty="0"/>
          </a:p>
          <a:p>
            <a:endParaRPr lang="en-US" altLang="zh-CN" sz="2400" dirty="0"/>
          </a:p>
          <a:p>
            <a:r>
              <a:rPr lang="zh-CN" altLang="en-US" sz="2400" dirty="0"/>
              <a:t>因为是按</a:t>
            </a:r>
            <a:r>
              <a:rPr lang="en-US" altLang="zh-CN" sz="2400" dirty="0"/>
              <a:t>DFS</a:t>
            </a:r>
            <a:r>
              <a:rPr lang="zh-CN" altLang="en-US" sz="2400" dirty="0"/>
              <a:t>序遍历，所以</a:t>
            </a:r>
            <a:r>
              <a:rPr lang="en-US" altLang="zh-CN" sz="2400" dirty="0" err="1"/>
              <a:t>lca</a:t>
            </a:r>
            <a:r>
              <a:rPr lang="zh-CN" altLang="en-US" sz="2400" dirty="0"/>
              <a:t>不可能是</a:t>
            </a:r>
            <a:r>
              <a:rPr lang="en-US" altLang="zh-CN" sz="2400" dirty="0"/>
              <a:t>p</a:t>
            </a:r>
            <a:r>
              <a:rPr lang="zh-CN" altLang="en-US" sz="2400" dirty="0"/>
              <a:t>，有两种情况：</a:t>
            </a:r>
            <a:endParaRPr lang="en-US" altLang="zh-CN" sz="2400" dirty="0"/>
          </a:p>
          <a:p>
            <a:r>
              <a:rPr lang="en-US" altLang="zh-CN" sz="2400" dirty="0"/>
              <a:t>(1) </a:t>
            </a:r>
            <a:r>
              <a:rPr lang="en-US" altLang="zh-CN" sz="2400" dirty="0" err="1"/>
              <a:t>lca</a:t>
            </a:r>
            <a:r>
              <a:rPr lang="zh-CN" altLang="en-US" sz="2400" dirty="0"/>
              <a:t>是</a:t>
            </a:r>
            <a:r>
              <a:rPr lang="en-US" altLang="zh-CN" sz="2400" dirty="0"/>
              <a:t>x</a:t>
            </a:r>
            <a:r>
              <a:rPr lang="zh-CN" altLang="en-US" sz="2400" dirty="0"/>
              <a:t>，那么先直接将</a:t>
            </a:r>
            <a:r>
              <a:rPr lang="en-US" altLang="zh-CN" sz="2400" dirty="0"/>
              <a:t>p</a:t>
            </a:r>
            <a:r>
              <a:rPr lang="zh-CN" altLang="en-US" sz="2400" dirty="0"/>
              <a:t>入栈，退出。</a:t>
            </a:r>
            <a:endParaRPr lang="en-US" altLang="zh-CN" sz="2400" dirty="0"/>
          </a:p>
          <a:p>
            <a:r>
              <a:rPr lang="en-US" altLang="zh-CN" sz="2400" dirty="0"/>
              <a:t>(2) </a:t>
            </a:r>
            <a:r>
              <a:rPr lang="en-US" altLang="zh-CN" sz="2400" dirty="0" err="1"/>
              <a:t>x,p</a:t>
            </a:r>
            <a:r>
              <a:rPr lang="zh-CN" altLang="en-US" sz="2400" dirty="0"/>
              <a:t>分别位于</a:t>
            </a:r>
            <a:r>
              <a:rPr lang="en-US" altLang="zh-CN" sz="2400" dirty="0" err="1"/>
              <a:t>lca</a:t>
            </a:r>
            <a:r>
              <a:rPr lang="zh-CN" altLang="en-US" sz="2400" dirty="0"/>
              <a:t>的两棵子树中。</a:t>
            </a:r>
            <a:endParaRPr lang="en-US" altLang="zh-CN" sz="2400" dirty="0"/>
          </a:p>
          <a:p>
            <a:r>
              <a:rPr lang="zh-CN" altLang="en-US" sz="2400" dirty="0"/>
              <a:t>如果是</a:t>
            </a:r>
            <a:r>
              <a:rPr lang="en-US" altLang="zh-CN" sz="2400" dirty="0"/>
              <a:t>(2)</a:t>
            </a:r>
            <a:r>
              <a:rPr lang="zh-CN" altLang="en-US" sz="2400" dirty="0"/>
              <a:t>，说明</a:t>
            </a:r>
            <a:r>
              <a:rPr lang="en-US" altLang="zh-CN" sz="2400" dirty="0"/>
              <a:t>x</a:t>
            </a:r>
            <a:r>
              <a:rPr lang="zh-CN" altLang="en-US" sz="2400" dirty="0"/>
              <a:t>的子树已经全部遍历完了</a:t>
            </a:r>
            <a:endParaRPr lang="en-US" altLang="zh-CN" sz="2400" dirty="0"/>
          </a:p>
          <a:p>
            <a:r>
              <a:rPr lang="zh-CN" altLang="en-US" sz="2400" dirty="0"/>
              <a:t>（如果没有，即</a:t>
            </a:r>
            <a:r>
              <a:rPr lang="en-US" altLang="zh-CN" sz="2400" dirty="0"/>
              <a:t>x</a:t>
            </a:r>
            <a:r>
              <a:rPr lang="zh-CN" altLang="en-US" sz="2400" dirty="0"/>
              <a:t>的子树中还有一个未加入的点</a:t>
            </a:r>
            <a:r>
              <a:rPr lang="en-US" altLang="zh-CN" sz="2400" dirty="0"/>
              <a:t>y</a:t>
            </a:r>
            <a:r>
              <a:rPr lang="zh-CN" altLang="en-US" sz="2400" dirty="0"/>
              <a:t>，但是</a:t>
            </a:r>
            <a:r>
              <a:rPr lang="en-US" altLang="zh-CN" sz="2400" dirty="0" err="1"/>
              <a:t>dfn</a:t>
            </a:r>
            <a:r>
              <a:rPr lang="en-US" altLang="zh-CN" sz="2400" dirty="0"/>
              <a:t>[y]&lt;</a:t>
            </a:r>
            <a:r>
              <a:rPr lang="en-US" altLang="zh-CN" sz="2400" dirty="0" err="1"/>
              <a:t>dfn</a:t>
            </a:r>
            <a:r>
              <a:rPr lang="en-US" altLang="zh-CN" sz="2400" dirty="0"/>
              <a:t>[p]</a:t>
            </a:r>
            <a:r>
              <a:rPr lang="zh-CN" altLang="en-US" sz="2400" dirty="0"/>
              <a:t>，即应先访问</a:t>
            </a:r>
            <a:r>
              <a:rPr lang="en-US" altLang="zh-CN" sz="2400" dirty="0"/>
              <a:t>y</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arn(inVertical)">
                                      <p:cBhvr>
                                        <p:cTn id="21" dur="500"/>
                                        <p:tgtEl>
                                          <p:spTgt spid="2">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arn(inVertical)">
                                      <p:cBhvr>
                                        <p:cTn id="24" dur="500"/>
                                        <p:tgtEl>
                                          <p:spTgt spid="2">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arn(inVertical)">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那么我们在访问到另一棵子树时退栈，构建之前那棵子树。</a:t>
            </a:r>
            <a:endParaRPr lang="en-US" altLang="zh-CN" sz="2400" dirty="0"/>
          </a:p>
          <a:p>
            <a:pPr marL="0" indent="0">
              <a:buNone/>
            </a:pPr>
            <a:endParaRPr lang="en-US" altLang="zh-CN" sz="2400" dirty="0"/>
          </a:p>
          <a:p>
            <a:r>
              <a:rPr lang="zh-CN" altLang="en-US" sz="2400" dirty="0"/>
              <a:t>设栈顶为</a:t>
            </a:r>
            <a:r>
              <a:rPr lang="en-US" altLang="zh-CN" sz="2400" dirty="0"/>
              <a:t>x</a:t>
            </a:r>
            <a:r>
              <a:rPr lang="zh-CN" altLang="en-US" sz="2400" dirty="0"/>
              <a:t>，栈顶第二个元素为</a:t>
            </a:r>
            <a:r>
              <a:rPr lang="en-US" altLang="zh-CN" sz="2400" dirty="0"/>
              <a:t>y</a:t>
            </a:r>
          </a:p>
          <a:p>
            <a:r>
              <a:rPr lang="en-US" altLang="zh-CN" sz="2400" dirty="0"/>
              <a:t>repeat:</a:t>
            </a:r>
          </a:p>
          <a:p>
            <a:pPr lvl="1"/>
            <a:r>
              <a:rPr lang="zh-CN" altLang="en-US" sz="2200" dirty="0"/>
              <a:t>若</a:t>
            </a:r>
            <a:r>
              <a:rPr lang="en-US" altLang="zh-CN" sz="2200" dirty="0" err="1"/>
              <a:t>dfn</a:t>
            </a:r>
            <a:r>
              <a:rPr lang="en-US" altLang="zh-CN" sz="2200" dirty="0"/>
              <a:t>[y]&gt;</a:t>
            </a:r>
            <a:r>
              <a:rPr lang="en-US" altLang="zh-CN" sz="2200" dirty="0" err="1"/>
              <a:t>dfn</a:t>
            </a:r>
            <a:r>
              <a:rPr lang="en-US" altLang="zh-CN" sz="2200" dirty="0"/>
              <a:t>[</a:t>
            </a:r>
            <a:r>
              <a:rPr lang="en-US" altLang="zh-CN" sz="2200" dirty="0" err="1"/>
              <a:t>lca</a:t>
            </a:r>
            <a:r>
              <a:rPr lang="en-US" altLang="zh-CN" sz="2200" dirty="0"/>
              <a:t>]</a:t>
            </a:r>
            <a:r>
              <a:rPr lang="zh-CN" altLang="en-US" sz="2200" dirty="0"/>
              <a:t>，可以连边</a:t>
            </a:r>
            <a:r>
              <a:rPr lang="en-US" altLang="zh-CN" sz="2200" dirty="0"/>
              <a:t>y-&gt;x</a:t>
            </a:r>
            <a:r>
              <a:rPr lang="zh-CN" altLang="en-US" sz="2200" dirty="0"/>
              <a:t>，将</a:t>
            </a:r>
            <a:r>
              <a:rPr lang="en-US" altLang="zh-CN" sz="2200" dirty="0"/>
              <a:t>x</a:t>
            </a:r>
            <a:r>
              <a:rPr lang="zh-CN" altLang="en-US" sz="2200" dirty="0"/>
              <a:t>出栈；</a:t>
            </a:r>
            <a:endParaRPr lang="en-US" altLang="zh-CN" sz="2200" dirty="0"/>
          </a:p>
          <a:p>
            <a:pPr lvl="1"/>
            <a:r>
              <a:rPr lang="zh-CN" altLang="en-US" sz="2200" dirty="0"/>
              <a:t>若</a:t>
            </a:r>
            <a:r>
              <a:rPr lang="en-US" altLang="zh-CN" sz="2200" dirty="0" err="1"/>
              <a:t>dfn</a:t>
            </a:r>
            <a:r>
              <a:rPr lang="en-US" altLang="zh-CN" sz="2200" dirty="0"/>
              <a:t>[y]=</a:t>
            </a:r>
            <a:r>
              <a:rPr lang="en-US" altLang="zh-CN" sz="2200" dirty="0" err="1"/>
              <a:t>dfn</a:t>
            </a:r>
            <a:r>
              <a:rPr lang="en-US" altLang="zh-CN" sz="2200" dirty="0"/>
              <a:t>[</a:t>
            </a:r>
            <a:r>
              <a:rPr lang="en-US" altLang="zh-CN" sz="2200" dirty="0" err="1"/>
              <a:t>lca</a:t>
            </a:r>
            <a:r>
              <a:rPr lang="en-US" altLang="zh-CN" sz="2200" dirty="0"/>
              <a:t>]</a:t>
            </a:r>
            <a:r>
              <a:rPr lang="zh-CN" altLang="en-US" sz="2200" dirty="0"/>
              <a:t>，即</a:t>
            </a:r>
            <a:r>
              <a:rPr lang="en-US" altLang="zh-CN" sz="2200" dirty="0"/>
              <a:t>y=</a:t>
            </a:r>
            <a:r>
              <a:rPr lang="en-US" altLang="zh-CN" sz="2200" dirty="0" err="1"/>
              <a:t>lca</a:t>
            </a:r>
            <a:r>
              <a:rPr lang="zh-CN" altLang="en-US" sz="2200" dirty="0"/>
              <a:t>，连边</a:t>
            </a:r>
            <a:r>
              <a:rPr lang="en-US" altLang="zh-CN" sz="2200" dirty="0" err="1"/>
              <a:t>lca</a:t>
            </a:r>
            <a:r>
              <a:rPr lang="en-US" altLang="zh-CN" sz="2200" dirty="0"/>
              <a:t>-&gt;x</a:t>
            </a:r>
            <a:r>
              <a:rPr lang="zh-CN" altLang="en-US" sz="2200" dirty="0"/>
              <a:t>，此时子树构建完毕</a:t>
            </a:r>
            <a:r>
              <a:rPr lang="en-US" altLang="zh-CN" sz="2200" dirty="0"/>
              <a:t>(break)</a:t>
            </a:r>
            <a:r>
              <a:rPr lang="zh-CN" altLang="en-US" sz="2200" dirty="0"/>
              <a:t>；</a:t>
            </a:r>
            <a:endParaRPr lang="en-US" altLang="zh-CN" sz="2200" dirty="0"/>
          </a:p>
          <a:p>
            <a:pPr lvl="1"/>
            <a:r>
              <a:rPr lang="zh-CN" altLang="en-US" sz="2200" dirty="0"/>
              <a:t>若</a:t>
            </a:r>
            <a:r>
              <a:rPr lang="en-US" altLang="zh-CN" sz="2200" dirty="0" err="1"/>
              <a:t>dfn</a:t>
            </a:r>
            <a:r>
              <a:rPr lang="en-US" altLang="zh-CN" sz="2200" dirty="0"/>
              <a:t>[y]&lt;</a:t>
            </a:r>
            <a:r>
              <a:rPr lang="en-US" altLang="zh-CN" sz="2200" dirty="0" err="1"/>
              <a:t>dfn</a:t>
            </a:r>
            <a:r>
              <a:rPr lang="en-US" altLang="zh-CN" sz="2200" dirty="0"/>
              <a:t>[</a:t>
            </a:r>
            <a:r>
              <a:rPr lang="en-US" altLang="zh-CN" sz="2200" dirty="0" err="1"/>
              <a:t>lca</a:t>
            </a:r>
            <a:r>
              <a:rPr lang="en-US" altLang="zh-CN" sz="2200" dirty="0"/>
              <a:t>]</a:t>
            </a:r>
            <a:r>
              <a:rPr lang="zh-CN" altLang="en-US" sz="2200" dirty="0"/>
              <a:t>，即</a:t>
            </a:r>
            <a:r>
              <a:rPr lang="en-US" altLang="zh-CN" sz="2200" dirty="0" err="1"/>
              <a:t>lca</a:t>
            </a:r>
            <a:r>
              <a:rPr lang="zh-CN" altLang="en-US" sz="2200" dirty="0"/>
              <a:t>在</a:t>
            </a:r>
            <a:r>
              <a:rPr lang="en-US" altLang="zh-CN" sz="2200" dirty="0" err="1"/>
              <a:t>y,x</a:t>
            </a:r>
            <a:r>
              <a:rPr lang="zh-CN" altLang="en-US" sz="2200" dirty="0"/>
              <a:t>之间，连边</a:t>
            </a:r>
            <a:r>
              <a:rPr lang="en-US" altLang="zh-CN" sz="2200" dirty="0" err="1"/>
              <a:t>lca</a:t>
            </a:r>
            <a:r>
              <a:rPr lang="en-US" altLang="zh-CN" sz="2200" dirty="0"/>
              <a:t>-&gt;x</a:t>
            </a:r>
            <a:r>
              <a:rPr lang="zh-CN" altLang="en-US" sz="2200" dirty="0"/>
              <a:t>，</a:t>
            </a:r>
            <a:r>
              <a:rPr lang="en-US" altLang="zh-CN" sz="2200" dirty="0"/>
              <a:t>x</a:t>
            </a:r>
            <a:r>
              <a:rPr lang="zh-CN" altLang="en-US" sz="2200" dirty="0"/>
              <a:t>出栈，再将</a:t>
            </a:r>
            <a:r>
              <a:rPr lang="en-US" altLang="zh-CN" sz="2200" dirty="0" err="1"/>
              <a:t>lca</a:t>
            </a:r>
            <a:r>
              <a:rPr lang="zh-CN" altLang="en-US" sz="2200" dirty="0"/>
              <a:t>入栈。此时子树构建完毕</a:t>
            </a:r>
            <a:r>
              <a:rPr lang="en-US" altLang="zh-CN" sz="2200" dirty="0"/>
              <a:t>(break)</a:t>
            </a:r>
            <a:r>
              <a:rPr lang="zh-CN" altLang="en-US" sz="2200" dirty="0"/>
              <a:t>。</a:t>
            </a:r>
            <a:endParaRPr lang="en-US" altLang="zh-CN" sz="2400" dirty="0"/>
          </a:p>
          <a:p>
            <a:r>
              <a:rPr lang="zh-CN" altLang="en-US" sz="2400" dirty="0"/>
              <a:t>最后将</a:t>
            </a:r>
            <a:r>
              <a:rPr lang="en-US" altLang="zh-CN" sz="2400" dirty="0"/>
              <a:t>p</a:t>
            </a:r>
            <a:r>
              <a:rPr lang="zh-CN" altLang="en-US" sz="2400" dirty="0"/>
              <a:t>入栈。</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arn(inVertical)">
                                      <p:cBhvr>
                                        <p:cTn id="23" dur="500"/>
                                        <p:tgtEl>
                                          <p:spTgt spid="2">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arn(inVertical)">
                                      <p:cBhvr>
                                        <p:cTn id="26" dur="500"/>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代码（有很多，列举几种，暂未看出差别。。）：</a:t>
            </a:r>
            <a:endParaRPr lang="en-US" altLang="zh-CN" sz="2400" dirty="0"/>
          </a:p>
          <a:p>
            <a:r>
              <a:rPr lang="zh-CN" altLang="en-US" sz="2400" dirty="0"/>
              <a:t>直接按过程来的：</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pic>
        <p:nvPicPr>
          <p:cNvPr id="5" name="Picture 2"/>
          <p:cNvPicPr>
            <a:picLocks noChangeAspect="1" noChangeArrowheads="1"/>
          </p:cNvPicPr>
          <p:nvPr/>
        </p:nvPicPr>
        <p:blipFill>
          <a:blip r:embed="rId2"/>
          <a:srcRect/>
          <a:stretch>
            <a:fillRect/>
          </a:stretch>
        </p:blipFill>
        <p:spPr bwMode="auto">
          <a:xfrm>
            <a:off x="857223" y="2428868"/>
            <a:ext cx="5725591" cy="314327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
        <p:nvSpPr>
          <p:cNvPr id="8" name="内容占位符 1"/>
          <p:cNvSpPr>
            <a:spLocks noGrp="1"/>
          </p:cNvSpPr>
          <p:nvPr>
            <p:ph idx="1"/>
          </p:nvPr>
        </p:nvSpPr>
        <p:spPr>
          <a:xfrm>
            <a:off x="457200" y="1524000"/>
            <a:ext cx="2614602" cy="5048272"/>
          </a:xfrm>
        </p:spPr>
        <p:txBody>
          <a:bodyPr>
            <a:normAutofit/>
          </a:bodyPr>
          <a:lstStyle/>
          <a:p>
            <a:r>
              <a:rPr lang="zh-CN" altLang="en-US" sz="2400" dirty="0"/>
              <a:t>另一种写法</a:t>
            </a:r>
            <a:endParaRPr lang="en-US" altLang="zh-CN" sz="2400" dirty="0"/>
          </a:p>
          <a:p>
            <a:r>
              <a:rPr lang="zh-CN" altLang="en-US" sz="2400" dirty="0"/>
              <a:t>也可以改成你习惯的</a:t>
            </a:r>
            <a:endParaRPr lang="en-US" altLang="zh-CN" sz="2400" dirty="0"/>
          </a:p>
        </p:txBody>
      </p:sp>
      <p:pic>
        <p:nvPicPr>
          <p:cNvPr id="2054" name="Picture 6"/>
          <p:cNvPicPr>
            <a:picLocks noChangeAspect="1" noChangeArrowheads="1"/>
          </p:cNvPicPr>
          <p:nvPr/>
        </p:nvPicPr>
        <p:blipFill>
          <a:blip r:embed="rId2"/>
          <a:srcRect/>
          <a:stretch>
            <a:fillRect/>
          </a:stretch>
        </p:blipFill>
        <p:spPr bwMode="auto">
          <a:xfrm>
            <a:off x="3000364" y="1500174"/>
            <a:ext cx="5500726" cy="385838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
        <p:nvSpPr>
          <p:cNvPr id="8" name="内容占位符 1"/>
          <p:cNvSpPr>
            <a:spLocks noGrp="1"/>
          </p:cNvSpPr>
          <p:nvPr>
            <p:ph idx="1"/>
          </p:nvPr>
        </p:nvSpPr>
        <p:spPr>
          <a:xfrm>
            <a:off x="457200" y="1524000"/>
            <a:ext cx="2614602" cy="5048272"/>
          </a:xfrm>
        </p:spPr>
        <p:txBody>
          <a:bodyPr>
            <a:normAutofit/>
          </a:bodyPr>
          <a:lstStyle/>
          <a:p>
            <a:r>
              <a:rPr lang="zh-CN" altLang="en-US" sz="2400" dirty="0"/>
              <a:t>还有种排序后对</a:t>
            </a:r>
            <a:r>
              <a:rPr lang="en-US" altLang="zh-CN" sz="2400" dirty="0" err="1"/>
              <a:t>lca</a:t>
            </a:r>
            <a:r>
              <a:rPr lang="zh-CN" altLang="en-US" sz="2400" dirty="0"/>
              <a:t>去重的。。</a:t>
            </a:r>
            <a:endParaRPr lang="en-US" altLang="zh-CN" sz="2400" dirty="0"/>
          </a:p>
          <a:p>
            <a:r>
              <a:rPr lang="en-US" altLang="zh-CN" sz="2400" dirty="0"/>
              <a:t>low</a:t>
            </a:r>
            <a:r>
              <a:rPr lang="zh-CN" altLang="en-US" sz="2400" dirty="0"/>
              <a:t>是访问结束时的时间</a:t>
            </a:r>
            <a:endParaRPr lang="en-US" altLang="zh-CN" sz="2400" dirty="0"/>
          </a:p>
          <a:p>
            <a:r>
              <a:rPr lang="en-US" altLang="zh-CN" sz="2400" dirty="0"/>
              <a:t>https://www.luogu.org/record/show?rid=7430932</a:t>
            </a:r>
          </a:p>
        </p:txBody>
      </p:sp>
      <p:pic>
        <p:nvPicPr>
          <p:cNvPr id="2" name="图片 1">
            <a:extLst>
              <a:ext uri="{FF2B5EF4-FFF2-40B4-BE49-F238E27FC236}">
                <a16:creationId xmlns:a16="http://schemas.microsoft.com/office/drawing/2014/main" id="{45D2D3C6-7BF1-4769-AF35-F2F41172E8A2}"/>
              </a:ext>
            </a:extLst>
          </p:cNvPr>
          <p:cNvPicPr>
            <a:picLocks noChangeAspect="1"/>
          </p:cNvPicPr>
          <p:nvPr/>
        </p:nvPicPr>
        <p:blipFill>
          <a:blip r:embed="rId2"/>
          <a:stretch>
            <a:fillRect/>
          </a:stretch>
        </p:blipFill>
        <p:spPr>
          <a:xfrm>
            <a:off x="3297845" y="1559608"/>
            <a:ext cx="5419048" cy="2057143"/>
          </a:xfrm>
          <a:prstGeom prst="rect">
            <a:avLst/>
          </a:prstGeom>
        </p:spPr>
      </p:pic>
    </p:spTree>
    <p:extLst>
      <p:ext uri="{BB962C8B-B14F-4D97-AF65-F5344CB8AC3E}">
        <p14:creationId xmlns:p14="http://schemas.microsoft.com/office/powerpoint/2010/main" val="2138633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
        <p:nvSpPr>
          <p:cNvPr id="8" name="内容占位符 1"/>
          <p:cNvSpPr>
            <a:spLocks noGrp="1"/>
          </p:cNvSpPr>
          <p:nvPr>
            <p:ph idx="1"/>
          </p:nvPr>
        </p:nvSpPr>
        <p:spPr>
          <a:xfrm>
            <a:off x="457200" y="1524000"/>
            <a:ext cx="2614602" cy="5048272"/>
          </a:xfrm>
        </p:spPr>
        <p:txBody>
          <a:bodyPr>
            <a:normAutofit/>
          </a:bodyPr>
          <a:lstStyle/>
          <a:p>
            <a:r>
              <a:rPr lang="en-US" altLang="zh-CN" sz="2400" dirty="0" err="1"/>
              <a:t>hzwer</a:t>
            </a:r>
            <a:r>
              <a:rPr lang="zh-CN" altLang="en-US" sz="2400" dirty="0"/>
              <a:t>的</a:t>
            </a:r>
            <a:endParaRPr lang="en-US" altLang="zh-CN" sz="2400" dirty="0"/>
          </a:p>
          <a:p>
            <a:r>
              <a:rPr lang="zh-CN" altLang="en-US" sz="2400" dirty="0"/>
              <a:t>没细看。。</a:t>
            </a:r>
            <a:endParaRPr lang="en-US" altLang="zh-CN" sz="2400" dirty="0"/>
          </a:p>
          <a:p>
            <a:r>
              <a:rPr lang="en-US" altLang="zh-CN" sz="2400" dirty="0"/>
              <a:t>http://hzwer.com/6194.html</a:t>
            </a:r>
          </a:p>
          <a:p>
            <a:endParaRPr lang="en-US" altLang="zh-CN" sz="2400" dirty="0"/>
          </a:p>
          <a:p>
            <a:endParaRPr lang="en-US" altLang="zh-CN" sz="2400" dirty="0"/>
          </a:p>
          <a:p>
            <a:pPr marL="0" indent="0">
              <a:buNone/>
            </a:pPr>
            <a:endParaRPr lang="en-US" altLang="zh-CN" sz="2400" dirty="0"/>
          </a:p>
          <a:p>
            <a:r>
              <a:rPr lang="zh-CN" altLang="en-US" sz="2400" dirty="0"/>
              <a:t>另外最后都有</a:t>
            </a:r>
            <a:endParaRPr lang="en-US" altLang="zh-CN" sz="2400" dirty="0"/>
          </a:p>
        </p:txBody>
      </p:sp>
      <p:pic>
        <p:nvPicPr>
          <p:cNvPr id="4" name="图片 3">
            <a:extLst>
              <a:ext uri="{FF2B5EF4-FFF2-40B4-BE49-F238E27FC236}">
                <a16:creationId xmlns:a16="http://schemas.microsoft.com/office/drawing/2014/main" id="{AC46F4B4-5525-4BE8-85B9-B863257998E7}"/>
              </a:ext>
            </a:extLst>
          </p:cNvPr>
          <p:cNvPicPr>
            <a:picLocks noChangeAspect="1"/>
          </p:cNvPicPr>
          <p:nvPr/>
        </p:nvPicPr>
        <p:blipFill>
          <a:blip r:embed="rId2"/>
          <a:stretch>
            <a:fillRect/>
          </a:stretch>
        </p:blipFill>
        <p:spPr>
          <a:xfrm>
            <a:off x="3071802" y="1524000"/>
            <a:ext cx="5614998" cy="2855408"/>
          </a:xfrm>
          <a:prstGeom prst="rect">
            <a:avLst/>
          </a:prstGeom>
        </p:spPr>
      </p:pic>
      <p:pic>
        <p:nvPicPr>
          <p:cNvPr id="5" name="图片 4">
            <a:extLst>
              <a:ext uri="{FF2B5EF4-FFF2-40B4-BE49-F238E27FC236}">
                <a16:creationId xmlns:a16="http://schemas.microsoft.com/office/drawing/2014/main" id="{3AF9240A-F035-493C-840D-652626A3D3C2}"/>
              </a:ext>
            </a:extLst>
          </p:cNvPr>
          <p:cNvPicPr>
            <a:picLocks noChangeAspect="1"/>
          </p:cNvPicPr>
          <p:nvPr/>
        </p:nvPicPr>
        <p:blipFill>
          <a:blip r:embed="rId3"/>
          <a:stretch>
            <a:fillRect/>
          </a:stretch>
        </p:blipFill>
        <p:spPr>
          <a:xfrm>
            <a:off x="3071802" y="4653136"/>
            <a:ext cx="4180952" cy="342857"/>
          </a:xfrm>
          <a:prstGeom prst="rect">
            <a:avLst/>
          </a:prstGeom>
        </p:spPr>
      </p:pic>
    </p:spTree>
    <p:extLst>
      <p:ext uri="{BB962C8B-B14F-4D97-AF65-F5344CB8AC3E}">
        <p14:creationId xmlns:p14="http://schemas.microsoft.com/office/powerpoint/2010/main" val="13162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本题中建虚树所连的边不需要有权值，每个点只保留到达根节点路径上的最小边权即可。</a:t>
            </a:r>
            <a:endParaRPr lang="en-US" altLang="zh-CN" sz="2400" dirty="0"/>
          </a:p>
          <a:p>
            <a:r>
              <a:rPr lang="zh-CN" altLang="en-US" sz="2400" dirty="0"/>
              <a:t>本题是比较特殊。</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a:t>
            </a:r>
            <a:r>
              <a:rPr lang="en-US" altLang="zh-CN" sz="2400" dirty="0"/>
              <a:t>n</a:t>
            </a:r>
            <a:r>
              <a:rPr lang="zh-CN" altLang="en-US" sz="2400" dirty="0"/>
              <a:t>个点的树，边权为</a:t>
            </a:r>
            <a:r>
              <a:rPr lang="en-US" altLang="zh-CN" sz="2400" dirty="0"/>
              <a:t>1</a:t>
            </a:r>
            <a:r>
              <a:rPr lang="zh-CN" altLang="en-US" sz="2400" dirty="0"/>
              <a:t>，</a:t>
            </a:r>
            <a:r>
              <a:rPr lang="en-US" altLang="zh-CN" sz="2400" dirty="0"/>
              <a:t>q</a:t>
            </a:r>
            <a:r>
              <a:rPr lang="zh-CN" altLang="en-US" sz="2400" dirty="0"/>
              <a:t>次询问，每次询问给出</a:t>
            </a:r>
            <a:r>
              <a:rPr lang="en-US" altLang="zh-CN" sz="2400" dirty="0"/>
              <a:t>k</a:t>
            </a:r>
            <a:r>
              <a:rPr lang="zh-CN" altLang="en-US" sz="2400" dirty="0"/>
              <a:t>个点，</a:t>
            </a:r>
            <a:r>
              <a:rPr lang="en-US" altLang="zh-CN" sz="2400" dirty="0"/>
              <a:t>k</a:t>
            </a:r>
            <a:r>
              <a:rPr lang="zh-CN" altLang="en-US" sz="2400" dirty="0"/>
              <a:t>个点两两组合求两点间距离</a:t>
            </a:r>
            <a:r>
              <a:rPr lang="en-US" altLang="zh-CN" sz="2400" dirty="0"/>
              <a:t>(C(k,2)</a:t>
            </a:r>
            <a:r>
              <a:rPr lang="zh-CN" altLang="en-US" sz="2400" dirty="0"/>
              <a:t>对</a:t>
            </a:r>
            <a:r>
              <a:rPr lang="en-US" altLang="zh-CN" sz="2400" dirty="0"/>
              <a:t>)</a:t>
            </a:r>
          </a:p>
          <a:p>
            <a:r>
              <a:rPr lang="zh-CN" altLang="en-US" sz="2400" dirty="0"/>
              <a:t>求：距离之和、距离中的最小值、距离中的最大值</a:t>
            </a:r>
            <a:endParaRPr lang="en-US" altLang="zh-CN" sz="2400" dirty="0"/>
          </a:p>
          <a:p>
            <a:endParaRPr lang="en-US" altLang="zh-CN" sz="2400" dirty="0"/>
          </a:p>
          <a:p>
            <a:r>
              <a:rPr lang="en-US" altLang="zh-CN" sz="2400" dirty="0"/>
              <a:t>n</a:t>
            </a:r>
            <a:r>
              <a:rPr lang="zh-CN" altLang="en-US" sz="2400" dirty="0"/>
              <a:t>≤</a:t>
            </a:r>
            <a:r>
              <a:rPr lang="en-US" altLang="zh-CN" sz="2400" dirty="0"/>
              <a:t>1e6</a:t>
            </a:r>
            <a:r>
              <a:rPr lang="zh-CN" altLang="en-US" sz="2400" dirty="0"/>
              <a:t>，</a:t>
            </a:r>
            <a:r>
              <a:rPr lang="en-US" altLang="zh-CN" sz="2400" dirty="0"/>
              <a:t>q</a:t>
            </a:r>
            <a:r>
              <a:rPr lang="zh-CN" altLang="en-US" dirty="0"/>
              <a:t>≤</a:t>
            </a:r>
            <a:r>
              <a:rPr lang="en-US" altLang="zh-CN" dirty="0"/>
              <a:t>5e5</a:t>
            </a:r>
            <a:r>
              <a:rPr lang="zh-CN" altLang="en-US" dirty="0"/>
              <a:t>，∑</a:t>
            </a:r>
            <a:r>
              <a:rPr lang="en-US" altLang="zh-CN" dirty="0" err="1"/>
              <a:t>ki</a:t>
            </a:r>
            <a:r>
              <a:rPr lang="zh-CN" altLang="en-US" dirty="0"/>
              <a:t>≤</a:t>
            </a:r>
            <a:r>
              <a:rPr lang="en-US" altLang="zh-CN" dirty="0"/>
              <a:t>2*n</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2.</a:t>
            </a:r>
            <a:r>
              <a:rPr lang="en-US" altLang="zh-CN" dirty="0">
                <a:solidFill>
                  <a:schemeClr val="tx1"/>
                </a:solidFill>
                <a:hlinkClick r:id="rId2"/>
              </a:rPr>
              <a:t>[HEOI2014]</a:t>
            </a:r>
            <a:r>
              <a:rPr lang="zh-CN" altLang="en-US" dirty="0">
                <a:solidFill>
                  <a:schemeClr val="tx1"/>
                </a:solidFill>
                <a:hlinkClick r:id="rId2"/>
              </a:rPr>
              <a:t>大工程</a:t>
            </a:r>
            <a:endParaRPr lang="zh-CN" alt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t>Definition</a:t>
            </a:r>
            <a:r>
              <a:rPr lang="en-US" altLang="zh-CN" sz="2400" dirty="0">
                <a:sym typeface="Wingdings" panose="05000000000000000000" pitchFamily="2" charset="2"/>
              </a:rPr>
              <a:t>:(OI</a:t>
            </a:r>
            <a:r>
              <a:rPr lang="zh-CN" altLang="en-US" sz="2400" dirty="0">
                <a:sym typeface="Wingdings" panose="05000000000000000000" pitchFamily="2" charset="2"/>
              </a:rPr>
              <a:t>中的</a:t>
            </a:r>
            <a:r>
              <a:rPr lang="en-US" altLang="zh-CN" sz="2400" dirty="0">
                <a:sym typeface="Wingdings" panose="05000000000000000000" pitchFamily="2" charset="2"/>
              </a:rPr>
              <a:t>)</a:t>
            </a:r>
            <a:r>
              <a:rPr lang="zh-CN" altLang="en-US" sz="2400" dirty="0"/>
              <a:t>仙人掌是一张没有自环的无向连通图，满足每条边最多属于一个简单环中。</a:t>
            </a:r>
            <a:endParaRPr lang="en-US" altLang="zh-CN" sz="2400" dirty="0"/>
          </a:p>
          <a:p>
            <a:r>
              <a:rPr lang="zh-CN" altLang="en-US" sz="2400" dirty="0"/>
              <a:t>树是仙人掌的一种。</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仙人掌</a:t>
            </a:r>
          </a:p>
        </p:txBody>
      </p:sp>
      <p:pic>
        <p:nvPicPr>
          <p:cNvPr id="1026" name="Picture 2" descr="什么是仙人掌">
            <a:extLst>
              <a:ext uri="{FF2B5EF4-FFF2-40B4-BE49-F238E27FC236}">
                <a16:creationId xmlns:a16="http://schemas.microsoft.com/office/drawing/2014/main" id="{6FD264A8-03D8-41BB-B80F-B1FBAFFA2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52936"/>
            <a:ext cx="627606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67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要求的和、最大值、最小值好像都可以通过</a:t>
            </a:r>
            <a:r>
              <a:rPr lang="en-US" altLang="zh-CN" sz="2400" dirty="0"/>
              <a:t>O(n)</a:t>
            </a:r>
            <a:r>
              <a:rPr lang="zh-CN" altLang="en-US" sz="2400" dirty="0"/>
              <a:t>的树形</a:t>
            </a:r>
            <a:r>
              <a:rPr lang="en-US" altLang="zh-CN" sz="2400" dirty="0"/>
              <a:t>DP</a:t>
            </a:r>
            <a:r>
              <a:rPr lang="zh-CN" altLang="en-US" sz="2400" dirty="0"/>
              <a:t>做，总询问点数≤</a:t>
            </a:r>
            <a:r>
              <a:rPr lang="en-US" altLang="zh-CN" sz="2400" dirty="0"/>
              <a:t>2n</a:t>
            </a:r>
            <a:r>
              <a:rPr lang="zh-CN" altLang="en-US" sz="2400" dirty="0"/>
              <a:t>。</a:t>
            </a:r>
          </a:p>
          <a:p>
            <a:r>
              <a:rPr lang="zh-CN" altLang="en-US" sz="2400" dirty="0"/>
              <a:t>于是建虚树就可以了。维护几个数组进行</a:t>
            </a:r>
            <a:r>
              <a:rPr lang="en-US" altLang="zh-CN" sz="2400" dirty="0"/>
              <a:t>DP</a:t>
            </a:r>
            <a:r>
              <a:rPr lang="zh-CN" altLang="en-US" sz="2400" dirty="0"/>
              <a:t>。</a:t>
            </a:r>
            <a:endParaRPr lang="en-US" altLang="zh-CN" sz="2400" dirty="0"/>
          </a:p>
          <a:p>
            <a:r>
              <a:rPr lang="zh-CN" altLang="en-US" sz="2400" dirty="0"/>
              <a:t>具体过程不写了。</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2.[HEOI2014]</a:t>
            </a:r>
            <a:r>
              <a:rPr lang="zh-CN" altLang="en-US" dirty="0">
                <a:solidFill>
                  <a:schemeClr val="tx1"/>
                </a:solidFill>
              </a:rPr>
              <a:t>大工程</a:t>
            </a:r>
          </a:p>
        </p:txBody>
      </p:sp>
    </p:spTree>
    <p:extLst>
      <p:ext uri="{BB962C8B-B14F-4D97-AF65-F5344CB8AC3E}">
        <p14:creationId xmlns:p14="http://schemas.microsoft.com/office/powerpoint/2010/main" val="1693049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只是大体说一下，更多的就不讲了。</a:t>
            </a:r>
            <a:endParaRPr lang="en-US" altLang="zh-CN" sz="2400" dirty="0"/>
          </a:p>
          <a:p>
            <a:r>
              <a:rPr lang="zh-CN" altLang="en-US" sz="2400" dirty="0"/>
              <a:t>就是为了引出一个内容。</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例题：</a:t>
            </a:r>
            <a:r>
              <a:rPr lang="en-US" altLang="zh-CN" sz="2400" dirty="0">
                <a:hlinkClick r:id="rId2"/>
              </a:rPr>
              <a:t>UOJ87.mx</a:t>
            </a:r>
            <a:r>
              <a:rPr lang="zh-CN" altLang="en-US" sz="2400" dirty="0">
                <a:hlinkClick r:id="rId2"/>
              </a:rPr>
              <a:t>的仙人掌</a:t>
            </a:r>
            <a:endParaRPr lang="en-US" altLang="zh-CN" sz="2400" dirty="0"/>
          </a:p>
          <a:p>
            <a:r>
              <a:rPr lang="zh-CN" altLang="en-US" sz="2400" dirty="0"/>
              <a:t>给定一棵仙人掌。</a:t>
            </a:r>
            <a:r>
              <a:rPr lang="en-US" altLang="zh-CN" sz="2400" dirty="0"/>
              <a:t>Q</a:t>
            </a:r>
            <a:r>
              <a:rPr lang="zh-CN" altLang="en-US" sz="2400" dirty="0"/>
              <a:t>次询问，每次给出一个点集，求点集中两两最短路径的最大值。</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（前排提醒：虚</a:t>
            </a:r>
            <a:r>
              <a:rPr lang="en-US" altLang="zh-CN" sz="2400" dirty="0"/>
              <a:t>…</a:t>
            </a:r>
            <a:r>
              <a:rPr lang="zh-CN" altLang="en-US" sz="2400" dirty="0"/>
              <a:t>仙人掌的题可能有点码农）</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虚仙人掌</a:t>
            </a:r>
          </a:p>
        </p:txBody>
      </p:sp>
    </p:spTree>
    <p:extLst>
      <p:ext uri="{BB962C8B-B14F-4D97-AF65-F5344CB8AC3E}">
        <p14:creationId xmlns:p14="http://schemas.microsoft.com/office/powerpoint/2010/main" val="2343810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很明显建圆方树后建虚树。</a:t>
            </a:r>
            <a:endParaRPr lang="en-US" altLang="zh-CN" sz="2400" dirty="0"/>
          </a:p>
          <a:p>
            <a:endParaRPr lang="en-US" altLang="zh-CN" sz="2400" dirty="0"/>
          </a:p>
          <a:p>
            <a:r>
              <a:rPr lang="zh-CN" altLang="en-US" sz="2400" dirty="0"/>
              <a:t>首先对原仙人掌建立 </a:t>
            </a:r>
            <a:r>
              <a:rPr lang="en-US" altLang="zh-CN" sz="2400" dirty="0"/>
              <a:t>BZOJ 2125 </a:t>
            </a:r>
            <a:r>
              <a:rPr lang="zh-CN" altLang="en-US" sz="2400" dirty="0"/>
              <a:t>那种带边权的圆方树。然后每次对圆方树建立虚树，在虚树上按照 </a:t>
            </a:r>
            <a:r>
              <a:rPr lang="en-US" altLang="zh-CN" sz="2400" dirty="0"/>
              <a:t>BZOJ 1023 </a:t>
            </a:r>
            <a:r>
              <a:rPr lang="zh-CN" altLang="en-US" sz="2400" dirty="0"/>
              <a:t>的方法进行简单 </a:t>
            </a:r>
            <a:r>
              <a:rPr lang="en-US" altLang="zh-CN" sz="2400" dirty="0"/>
              <a:t>DP </a:t>
            </a:r>
            <a:r>
              <a:rPr lang="zh-CN" altLang="en-US" sz="2400" dirty="0"/>
              <a:t>即可。。</a:t>
            </a:r>
            <a:r>
              <a:rPr lang="en-US" altLang="zh-CN" sz="2400" dirty="0"/>
              <a:t>——</a:t>
            </a:r>
            <a:r>
              <a:rPr lang="zh-CN" altLang="en-US" sz="2400" dirty="0"/>
              <a:t>原题解</a:t>
            </a:r>
            <a:endParaRPr lang="en-US" altLang="zh-CN" sz="2400" dirty="0"/>
          </a:p>
          <a:p>
            <a:endParaRPr lang="en-US" altLang="zh-CN" sz="2400" dirty="0"/>
          </a:p>
          <a:p>
            <a:r>
              <a:rPr lang="zh-CN" altLang="en-US" sz="2400" dirty="0"/>
              <a:t>好像思路很简单，但是写了一上午</a:t>
            </a:r>
            <a:r>
              <a:rPr lang="en-US" altLang="zh-CN" sz="2400" dirty="0"/>
              <a:t>+</a:t>
            </a:r>
            <a:r>
              <a:rPr lang="zh-CN" altLang="en-US" sz="2400" dirty="0"/>
              <a:t>半下午，最后</a:t>
            </a:r>
            <a:r>
              <a:rPr lang="en-US" altLang="zh-CN" sz="2400" dirty="0"/>
              <a:t>5.8KB</a:t>
            </a:r>
            <a:r>
              <a:rPr lang="zh-CN" altLang="en-US" sz="2400" dirty="0"/>
              <a:t>，只有</a:t>
            </a:r>
            <a:r>
              <a:rPr lang="en-US" altLang="zh-CN" sz="2400" dirty="0"/>
              <a:t>10</a:t>
            </a:r>
            <a:r>
              <a:rPr lang="zh-CN" altLang="en-US" sz="2400" dirty="0"/>
              <a:t>分，已弃疗。</a:t>
            </a:r>
            <a:endParaRPr lang="en-US" altLang="zh-CN" sz="2400" dirty="0"/>
          </a:p>
          <a:p>
            <a:r>
              <a:rPr lang="en-US" altLang="zh-CN" sz="2400" dirty="0"/>
              <a:t>UOJ</a:t>
            </a:r>
            <a:r>
              <a:rPr lang="zh-CN" altLang="en-US" sz="2400" dirty="0"/>
              <a:t>数据还有毒，各种重边、重点。。</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fake Solution</a:t>
            </a:r>
            <a:endParaRPr lang="zh-CN" altLang="en-US" dirty="0">
              <a:solidFill>
                <a:schemeClr val="tx1"/>
              </a:solidFill>
            </a:endParaRPr>
          </a:p>
        </p:txBody>
      </p:sp>
    </p:spTree>
    <p:extLst>
      <p:ext uri="{BB962C8B-B14F-4D97-AF65-F5344CB8AC3E}">
        <p14:creationId xmlns:p14="http://schemas.microsoft.com/office/powerpoint/2010/main" val="268059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课件中还有一题但是没看，看了也不会，会了也不想写。不写了。</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虚仙人掌</a:t>
            </a:r>
          </a:p>
        </p:txBody>
      </p:sp>
    </p:spTree>
    <p:extLst>
      <p:ext uri="{BB962C8B-B14F-4D97-AF65-F5344CB8AC3E}">
        <p14:creationId xmlns:p14="http://schemas.microsoft.com/office/powerpoint/2010/main" val="263780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95228" y="2844738"/>
            <a:ext cx="3353544" cy="1168524"/>
          </a:xfrm>
        </p:spPr>
        <p:txBody>
          <a:bodyPr>
            <a:normAutofit/>
          </a:bodyPr>
          <a:lstStyle/>
          <a:p>
            <a:r>
              <a:rPr lang="en-US" altLang="zh-CN" sz="4400" dirty="0" err="1"/>
              <a:t>Thansk</a:t>
            </a:r>
            <a:r>
              <a:rPr lang="en-US" altLang="zh-CN" sz="4400" dirty="0"/>
              <a:t>.</a:t>
            </a:r>
            <a:endParaRPr lang="zh-CN" altLang="en-US" sz="4400" dirty="0"/>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End.</a:t>
            </a:r>
            <a:endParaRPr lang="zh-CN" altLang="en-US" dirty="0">
              <a:solidFill>
                <a:schemeClr val="tx1"/>
              </a:solidFill>
            </a:endParaRPr>
          </a:p>
        </p:txBody>
      </p:sp>
      <p:sp>
        <p:nvSpPr>
          <p:cNvPr id="4" name="内容占位符 1"/>
          <p:cNvSpPr txBox="1">
            <a:spLocks/>
          </p:cNvSpPr>
          <p:nvPr/>
        </p:nvSpPr>
        <p:spPr>
          <a:xfrm>
            <a:off x="2932968" y="2831980"/>
            <a:ext cx="3353544" cy="116852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tabLst/>
              <a:defRPr/>
            </a:pPr>
            <a:r>
              <a:rPr kumimoji="0" lang="en-US" altLang="zh-CN" sz="4400" b="0" i="0" u="none" strike="noStrike" kern="1200" cap="none" spc="0" normalizeH="0" baseline="0" noProof="0" dirty="0">
                <a:ln>
                  <a:noFill/>
                </a:ln>
                <a:solidFill>
                  <a:schemeClr val="tx1"/>
                </a:solidFill>
                <a:effectLst/>
                <a:uLnTx/>
                <a:uFillTx/>
                <a:latin typeface="+mn-lt"/>
                <a:ea typeface="+mn-ea"/>
                <a:cs typeface="+mn-cs"/>
              </a:rPr>
              <a:t>Thanks.</a:t>
            </a:r>
            <a:endParaRPr kumimoji="0" lang="zh-CN" altLang="en-US" sz="4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1" nodeType="afterEffect">
                                  <p:stCondLst>
                                    <p:cond delay="500"/>
                                  </p:stCondLst>
                                  <p:childTnLst>
                                    <p:set>
                                      <p:cBhvr>
                                        <p:cTn id="15" dur="1" fill="hold">
                                          <p:stCondLst>
                                            <p:cond delay="0"/>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grpId="2" nodeType="after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par>
                          <p:cTn id="19" fill="hold">
                            <p:stCondLst>
                              <p:cond delay="500"/>
                            </p:stCondLst>
                            <p:childTnLst>
                              <p:par>
                                <p:cTn id="20" presetID="1" presetClass="exit" presetSubtype="0" fill="hold" grpId="3" nodeType="afterEffect">
                                  <p:stCondLst>
                                    <p:cond delay="500"/>
                                  </p:stCondLst>
                                  <p:childTnLst>
                                    <p:set>
                                      <p:cBhvr>
                                        <p:cTn id="21" dur="1" fill="hold">
                                          <p:stCondLst>
                                            <p:cond delay="0"/>
                                          </p:stCondLst>
                                        </p:cTn>
                                        <p:tgtEl>
                                          <p:spTgt spid="2">
                                            <p:txEl>
                                              <p:pRg st="0" end="0"/>
                                            </p:txEl>
                                          </p:spTgt>
                                        </p:tgtEl>
                                        <p:attrNameLst>
                                          <p:attrName>style.visibility</p:attrName>
                                        </p:attrNameLst>
                                      </p:cBhvr>
                                      <p:to>
                                        <p:strVal val="hidden"/>
                                      </p:to>
                                    </p:set>
                                  </p:childTnLst>
                                </p:cTn>
                              </p:par>
                            </p:childTnLst>
                          </p:cTn>
                        </p:par>
                        <p:par>
                          <p:cTn id="22" fill="hold">
                            <p:stCondLst>
                              <p:cond delay="1000"/>
                            </p:stCondLst>
                            <p:childTnLst>
                              <p:par>
                                <p:cTn id="23" presetID="1" presetClass="entr" presetSubtype="0" fill="hold" grpId="3"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2" grpId="3" build="p"/>
      <p:bldP spid="4" grpId="0"/>
      <p:bldP spid="4" grpId="1"/>
      <p:bldP spid="4" grpId="3"/>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err="1"/>
              <a:t>immortalCO</a:t>
            </a:r>
            <a:r>
              <a:rPr lang="en-US" altLang="zh-CN" sz="2400" dirty="0"/>
              <a:t> WC2017</a:t>
            </a:r>
            <a:r>
              <a:rPr lang="zh-CN" altLang="en-US" sz="2400" dirty="0"/>
              <a:t>课件</a:t>
            </a:r>
            <a:endParaRPr lang="en-US" altLang="zh-CN" sz="2400" dirty="0"/>
          </a:p>
          <a:p>
            <a:r>
              <a:rPr lang="en-US" altLang="zh-CN" sz="2400" dirty="0"/>
              <a:t>WC2018 </a:t>
            </a:r>
            <a:r>
              <a:rPr lang="zh-CN" altLang="en-US" sz="2400" dirty="0"/>
              <a:t>圆方树课件</a:t>
            </a:r>
            <a:endParaRPr lang="en-US" altLang="zh-CN" sz="2400" dirty="0"/>
          </a:p>
          <a:p>
            <a:r>
              <a:rPr lang="en-US" altLang="zh-CN" sz="2400" dirty="0">
                <a:hlinkClick r:id="rId2"/>
              </a:rPr>
              <a:t>http://immortalco.blog.uoj.ac/blog/1955</a:t>
            </a:r>
            <a:endParaRPr lang="en-US" altLang="zh-CN" sz="2400" dirty="0"/>
          </a:p>
          <a:p>
            <a:r>
              <a:rPr lang="zh-CN" altLang="en-US" sz="2400" dirty="0"/>
              <a:t>各种提交记录。。</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内容参考</a:t>
            </a:r>
          </a:p>
        </p:txBody>
      </p:sp>
    </p:spTree>
    <p:extLst>
      <p:ext uri="{BB962C8B-B14F-4D97-AF65-F5344CB8AC3E}">
        <p14:creationId xmlns:p14="http://schemas.microsoft.com/office/powerpoint/2010/main" val="39024775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hlinkClick r:id="rId2"/>
              </a:rPr>
              <a:t>http://wangyisong1996.is-programmer.com/user_files/wangyisong1996/File/zjoi2015/cactus-slides/wys-cactus-slides.html#/</a:t>
            </a:r>
            <a:endParaRPr lang="en-US" altLang="zh-CN" sz="2400" dirty="0"/>
          </a:p>
          <a:p>
            <a:r>
              <a:rPr lang="en-US" altLang="zh-CN" sz="2400" dirty="0" err="1"/>
              <a:t>wys</a:t>
            </a:r>
            <a:r>
              <a:rPr lang="zh-CN" altLang="en-US" sz="2400" dirty="0"/>
              <a:t>之前的课件，但是没怎么看。。</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备注</a:t>
            </a:r>
          </a:p>
        </p:txBody>
      </p:sp>
    </p:spTree>
    <p:extLst>
      <p:ext uri="{BB962C8B-B14F-4D97-AF65-F5344CB8AC3E}">
        <p14:creationId xmlns:p14="http://schemas.microsoft.com/office/powerpoint/2010/main" val="28287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仙人掌的定义也可以看做：</a:t>
            </a:r>
            <a:endParaRPr lang="en-US" altLang="zh-CN" sz="2400" dirty="0"/>
          </a:p>
          <a:p>
            <a:r>
              <a:rPr lang="zh-CN" altLang="en-US" sz="2400" dirty="0"/>
              <a:t>如果图中的每个点双不是一条边就是一个环，那么称它是仙人掌。</a:t>
            </a:r>
            <a:endParaRPr lang="en-US" altLang="zh-CN" sz="2400" dirty="0"/>
          </a:p>
          <a:p>
            <a:endParaRPr lang="en-US" altLang="zh-CN" sz="2400" dirty="0"/>
          </a:p>
          <a:p>
            <a:r>
              <a:rPr lang="zh-CN" altLang="en-US" sz="2400" dirty="0"/>
              <a:t>点双的定义：其中任意两点都有至少两条简单路径可达。</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Part2.</a:t>
            </a:r>
            <a:r>
              <a:rPr lang="zh-CN" altLang="en-US" dirty="0">
                <a:solidFill>
                  <a:schemeClr val="tx1"/>
                </a:solidFill>
              </a:rPr>
              <a:t>圆方树</a:t>
            </a:r>
          </a:p>
        </p:txBody>
      </p:sp>
    </p:spTree>
    <p:extLst>
      <p:ext uri="{BB962C8B-B14F-4D97-AF65-F5344CB8AC3E}">
        <p14:creationId xmlns:p14="http://schemas.microsoft.com/office/powerpoint/2010/main" val="168121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217368"/>
          </a:xfrm>
        </p:spPr>
        <p:txBody>
          <a:bodyPr>
            <a:normAutofit/>
          </a:bodyPr>
          <a:lstStyle/>
          <a:p>
            <a:r>
              <a:rPr lang="zh-CN" altLang="en-US" sz="2400" dirty="0"/>
              <a:t>对于图中每个点双，新建一个方点代表这个点双，方点向点双中的每个点连边；原图中点双中的边不保留。</a:t>
            </a:r>
            <a:endParaRPr lang="en-US" altLang="zh-CN" sz="2400" dirty="0"/>
          </a:p>
          <a:p>
            <a:r>
              <a:rPr lang="zh-CN" altLang="en-US" sz="2400" dirty="0"/>
              <a:t>原图中的点为圆点。</a:t>
            </a:r>
            <a:endParaRPr lang="en-US" altLang="zh-CN" sz="2400" dirty="0"/>
          </a:p>
          <a:p>
            <a:r>
              <a:rPr lang="zh-CN" altLang="en-US" sz="2400" dirty="0"/>
              <a:t>对于图中相邻的不在环中的两个点，直接连边即可。</a:t>
            </a:r>
            <a:endParaRPr lang="en-US" altLang="zh-CN" sz="2400" dirty="0"/>
          </a:p>
          <a:p>
            <a:endParaRPr lang="en-US" altLang="zh-CN" sz="2400" dirty="0"/>
          </a:p>
          <a:p>
            <a:r>
              <a:rPr lang="zh-CN" altLang="en-US" sz="2400" dirty="0"/>
              <a:t>实际上就是把原图中的环缩成一个菊花。</a:t>
            </a:r>
            <a:endParaRPr lang="en-US" altLang="zh-CN" sz="2400" dirty="0"/>
          </a:p>
          <a:p>
            <a:r>
              <a:rPr lang="zh-CN" altLang="en-US" sz="2400" dirty="0"/>
              <a:t>这样就形成了一棵树。（边数也是总点数</a:t>
            </a:r>
            <a:r>
              <a:rPr lang="en-US" altLang="zh-CN" sz="2400" dirty="0"/>
              <a:t>-1</a:t>
            </a:r>
            <a:r>
              <a:rPr lang="zh-CN" altLang="en-US" sz="2400" dirty="0"/>
              <a:t>，证明过程很简单不写了）</a:t>
            </a:r>
            <a:endParaRPr lang="en-US" altLang="zh-CN" sz="2400" dirty="0"/>
          </a:p>
          <a:p>
            <a:endParaRPr lang="en-US" altLang="zh-CN" sz="2400" dirty="0"/>
          </a:p>
          <a:p>
            <a:r>
              <a:rPr lang="zh-CN" altLang="en-US" sz="2400" dirty="0"/>
              <a:t>就这样。</a:t>
            </a:r>
            <a:endParaRPr lang="en-US" altLang="zh-CN" sz="2400" dirty="0"/>
          </a:p>
          <a:p>
            <a:r>
              <a:rPr lang="zh-CN" altLang="en-US" sz="2400" dirty="0"/>
              <a:t>注意空间是</a:t>
            </a:r>
            <a:r>
              <a:rPr lang="en-US" altLang="zh-CN" sz="2400" dirty="0"/>
              <a:t>O(2n)</a:t>
            </a:r>
            <a:r>
              <a:rPr lang="zh-CN" altLang="en-US" sz="2400" dirty="0"/>
              <a:t>的。</a:t>
            </a:r>
            <a:endParaRPr lang="en-US" altLang="zh-CN" sz="2400" dirty="0"/>
          </a:p>
          <a:p>
            <a:r>
              <a:rPr lang="zh-CN" altLang="en-US" sz="2000" dirty="0"/>
              <a:t>（前排提醒：仙人掌的题可能有点码农）</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a:t>
            </a:r>
          </a:p>
        </p:txBody>
      </p:sp>
    </p:spTree>
    <p:extLst>
      <p:ext uri="{BB962C8B-B14F-4D97-AF65-F5344CB8AC3E}">
        <p14:creationId xmlns:p14="http://schemas.microsoft.com/office/powerpoint/2010/main" val="26094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barn(inVertical)">
                                      <p:cBhvr>
                                        <p:cTn id="15" dur="500"/>
                                        <p:tgtEl>
                                          <p:spTgt spid="2">
                                            <p:txEl>
                                              <p:pRg st="7" end="7"/>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barn(inVertical)">
                                      <p:cBhvr>
                                        <p:cTn id="18" dur="500"/>
                                        <p:tgtEl>
                                          <p:spTgt spid="2">
                                            <p:txEl>
                                              <p:pRg st="8" end="8"/>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animEffect transition="in" filter="barn(inVertical)">
                                      <p:cBhvr>
                                        <p:cTn id="2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其实这不是仙人掌圆方树的例子，之后再说。</a:t>
            </a:r>
            <a:endParaRPr lang="en-US" altLang="zh-CN" sz="2400" dirty="0"/>
          </a:p>
          <a:p>
            <a:r>
              <a:rPr lang="zh-CN" altLang="en-US" sz="2400" dirty="0"/>
              <a:t>事实上在这将每条边看做一个点双建方点没什么影响。</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a:t>
            </a:r>
          </a:p>
        </p:txBody>
      </p:sp>
      <p:pic>
        <p:nvPicPr>
          <p:cNvPr id="4" name="图片 3">
            <a:extLst>
              <a:ext uri="{FF2B5EF4-FFF2-40B4-BE49-F238E27FC236}">
                <a16:creationId xmlns:a16="http://schemas.microsoft.com/office/drawing/2014/main" id="{06BB99C8-3113-4B8B-89DF-C715F65C3BCD}"/>
              </a:ext>
            </a:extLst>
          </p:cNvPr>
          <p:cNvPicPr>
            <a:picLocks noChangeAspect="1"/>
          </p:cNvPicPr>
          <p:nvPr/>
        </p:nvPicPr>
        <p:blipFill>
          <a:blip r:embed="rId2"/>
          <a:stretch>
            <a:fillRect/>
          </a:stretch>
        </p:blipFill>
        <p:spPr>
          <a:xfrm>
            <a:off x="0" y="1331259"/>
            <a:ext cx="9144000" cy="4195482"/>
          </a:xfrm>
          <a:prstGeom prst="rect">
            <a:avLst/>
          </a:prstGeom>
        </p:spPr>
      </p:pic>
    </p:spTree>
    <p:extLst>
      <p:ext uri="{BB962C8B-B14F-4D97-AF65-F5344CB8AC3E}">
        <p14:creationId xmlns:p14="http://schemas.microsoft.com/office/powerpoint/2010/main" val="142385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从任意一个点开始进行</a:t>
            </a:r>
            <a:r>
              <a:rPr lang="en-US" altLang="zh-CN" sz="2400" dirty="0" err="1"/>
              <a:t>Tarjan</a:t>
            </a:r>
            <a:r>
              <a:rPr lang="zh-CN" altLang="en-US" sz="2400" dirty="0"/>
              <a:t>。</a:t>
            </a:r>
            <a:endParaRPr lang="en-US" altLang="zh-CN" sz="2400" dirty="0"/>
          </a:p>
          <a:p>
            <a:r>
              <a:rPr lang="zh-CN" altLang="en-US" sz="2400" dirty="0"/>
              <a:t>在找到一个点双时，新建方点，将栈中的点依次取出，依次向方点连边。</a:t>
            </a:r>
            <a:endParaRPr lang="en-US" altLang="zh-CN" sz="2400" dirty="0"/>
          </a:p>
          <a:p>
            <a:pPr marL="0" indent="0">
              <a:buNone/>
            </a:pPr>
            <a:endParaRPr lang="en-US" altLang="zh-CN" sz="2400" dirty="0"/>
          </a:p>
          <a:p>
            <a:r>
              <a:rPr lang="zh-CN" altLang="en-US" sz="2400" dirty="0"/>
              <a:t>可以在</a:t>
            </a:r>
            <a:r>
              <a:rPr lang="en-US" altLang="zh-CN" sz="2400" dirty="0"/>
              <a:t>for()</a:t>
            </a:r>
            <a:r>
              <a:rPr lang="zh-CN" altLang="en-US" sz="2400" dirty="0"/>
              <a:t>每个儿子</a:t>
            </a:r>
            <a:r>
              <a:rPr lang="en-US" altLang="zh-CN" sz="2400" dirty="0"/>
              <a:t>v</a:t>
            </a:r>
            <a:r>
              <a:rPr lang="zh-CN" altLang="en-US" sz="2400" dirty="0"/>
              <a:t>时，若</a:t>
            </a:r>
            <a:r>
              <a:rPr lang="en-US" altLang="zh-CN" sz="2400" dirty="0"/>
              <a:t>low[v]</a:t>
            </a:r>
            <a:r>
              <a:rPr lang="zh-CN" altLang="en-US" sz="2400" dirty="0"/>
              <a:t>≤</a:t>
            </a:r>
            <a:r>
              <a:rPr lang="en-US" altLang="zh-CN" sz="2400" dirty="0" err="1"/>
              <a:t>dfn</a:t>
            </a:r>
            <a:r>
              <a:rPr lang="en-US" altLang="zh-CN" sz="2400" dirty="0"/>
              <a:t>[x]</a:t>
            </a:r>
            <a:r>
              <a:rPr lang="zh-CN" altLang="en-US" sz="2400" dirty="0"/>
              <a:t>，新建方点，</a:t>
            </a:r>
            <a:r>
              <a:rPr lang="en-US" altLang="zh-CN" sz="2400" dirty="0"/>
              <a:t>while</a:t>
            </a:r>
            <a:r>
              <a:rPr lang="zh-CN" altLang="en-US" sz="2400" dirty="0"/>
              <a:t>不断弹栈连边，直到刚刚弹出的点是</a:t>
            </a:r>
            <a:r>
              <a:rPr lang="en-US" altLang="zh-CN" sz="2400" dirty="0"/>
              <a:t>v</a:t>
            </a:r>
            <a:r>
              <a:rPr lang="zh-CN" altLang="en-US" sz="2400" dirty="0"/>
              <a:t>。</a:t>
            </a:r>
            <a:endParaRPr lang="en-US" altLang="zh-CN" sz="2400" dirty="0"/>
          </a:p>
          <a:p>
            <a:r>
              <a:rPr lang="zh-CN" altLang="en-US" sz="2400" dirty="0"/>
              <a:t>（注意不要把</a:t>
            </a:r>
            <a:r>
              <a:rPr lang="en-US" altLang="zh-CN" sz="2400" dirty="0"/>
              <a:t>x</a:t>
            </a:r>
            <a:r>
              <a:rPr lang="zh-CN" altLang="en-US" sz="2400" dirty="0"/>
              <a:t>弹出，方点在循环外与方点连边）</a:t>
            </a:r>
            <a:endParaRPr lang="en-US" altLang="zh-CN" sz="2400" dirty="0"/>
          </a:p>
          <a:p>
            <a:r>
              <a:rPr lang="zh-CN" altLang="en-US" sz="2400" dirty="0"/>
              <a:t>（这样构造的边表是按环上顺序的）</a:t>
            </a:r>
            <a:endParaRPr lang="en-US" altLang="zh-CN" sz="2400" dirty="0"/>
          </a:p>
          <a:p>
            <a:pPr marL="0" indent="0">
              <a:buNone/>
            </a:pPr>
            <a:endParaRPr lang="en-US" altLang="zh-CN" sz="2400" dirty="0"/>
          </a:p>
          <a:p>
            <a:r>
              <a:rPr lang="zh-CN" altLang="en-US" sz="2400" dirty="0"/>
              <a:t>也可以更新完</a:t>
            </a:r>
            <a:r>
              <a:rPr lang="en-US" altLang="zh-CN" sz="2400" dirty="0"/>
              <a:t>x</a:t>
            </a:r>
            <a:r>
              <a:rPr lang="zh-CN" altLang="en-US" sz="2400" dirty="0"/>
              <a:t>的所有儿子的</a:t>
            </a:r>
            <a:r>
              <a:rPr lang="en-US" altLang="zh-CN" sz="2400" dirty="0" err="1"/>
              <a:t>dfn</a:t>
            </a:r>
            <a:r>
              <a:rPr lang="en-US" altLang="zh-CN" sz="2400" dirty="0"/>
              <a:t>[],low[]</a:t>
            </a:r>
            <a:r>
              <a:rPr lang="zh-CN" altLang="en-US" sz="2400" dirty="0"/>
              <a:t>后，再</a:t>
            </a:r>
            <a:r>
              <a:rPr lang="en-US" altLang="zh-CN" sz="2400" dirty="0"/>
              <a:t>for()x</a:t>
            </a:r>
            <a:r>
              <a:rPr lang="zh-CN" altLang="en-US" sz="2400" dirty="0"/>
              <a:t>的每个儿子，若</a:t>
            </a:r>
            <a:r>
              <a:rPr lang="en-US" altLang="zh-CN" sz="2400" dirty="0"/>
              <a:t>fa[v]!=x &amp;&amp; </a:t>
            </a:r>
            <a:r>
              <a:rPr lang="en-US" altLang="zh-CN" sz="2400" dirty="0" err="1"/>
              <a:t>dfn</a:t>
            </a:r>
            <a:r>
              <a:rPr lang="en-US" altLang="zh-CN" sz="2400" dirty="0"/>
              <a:t>[v]&gt;</a:t>
            </a:r>
            <a:r>
              <a:rPr lang="en-US" altLang="zh-CN" sz="2400" dirty="0" err="1"/>
              <a:t>dfn</a:t>
            </a:r>
            <a:r>
              <a:rPr lang="en-US" altLang="zh-CN" sz="2400" dirty="0"/>
              <a:t>[x]</a:t>
            </a:r>
            <a:r>
              <a:rPr lang="zh-CN" altLang="en-US" sz="2400" dirty="0"/>
              <a:t>，则新建方点向</a:t>
            </a:r>
            <a:r>
              <a:rPr lang="en-US" altLang="zh-CN" sz="2400" dirty="0"/>
              <a:t>v</a:t>
            </a:r>
            <a:r>
              <a:rPr lang="zh-CN" altLang="en-US" sz="2400" dirty="0"/>
              <a:t>连边，重复</a:t>
            </a:r>
            <a:r>
              <a:rPr lang="en-US" altLang="zh-CN" sz="2400" dirty="0"/>
              <a:t>v=fa[v]</a:t>
            </a:r>
            <a:r>
              <a:rPr lang="zh-CN" altLang="en-US" sz="2400" dirty="0"/>
              <a:t>并连边直至</a:t>
            </a:r>
            <a:r>
              <a:rPr lang="en-US" altLang="zh-CN" sz="2400" dirty="0"/>
              <a:t>v=x</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圆方树的构造</a:t>
            </a:r>
          </a:p>
        </p:txBody>
      </p:sp>
    </p:spTree>
    <p:extLst>
      <p:ext uri="{BB962C8B-B14F-4D97-AF65-F5344CB8AC3E}">
        <p14:creationId xmlns:p14="http://schemas.microsoft.com/office/powerpoint/2010/main" val="2085431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0</TotalTime>
  <Words>4085</Words>
  <Application>Microsoft Office PowerPoint</Application>
  <PresentationFormat>全屏显示(4:3)</PresentationFormat>
  <Paragraphs>343</Paragraphs>
  <Slides>57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华文新魏</vt:lpstr>
      <vt:lpstr>Constantia</vt:lpstr>
      <vt:lpstr>Wingdings</vt:lpstr>
      <vt:lpstr>Wingdings 2</vt:lpstr>
      <vt:lpstr>纸张</vt:lpstr>
      <vt:lpstr>仙人掌&amp;圆方树&amp;虚树</vt:lpstr>
      <vt:lpstr>PowerPoint 演示文稿</vt:lpstr>
      <vt:lpstr>Part1.仙人掌</vt:lpstr>
      <vt:lpstr>仙人掌</vt:lpstr>
      <vt:lpstr>仙人掌</vt:lpstr>
      <vt:lpstr>Part2.圆方树</vt:lpstr>
      <vt:lpstr>圆方树</vt:lpstr>
      <vt:lpstr>圆方树</vt:lpstr>
      <vt:lpstr>圆方树的构造</vt:lpstr>
      <vt:lpstr>圆方树的构造</vt:lpstr>
      <vt:lpstr>圆方树的性质</vt:lpstr>
      <vt:lpstr>圆方树的应用</vt:lpstr>
      <vt:lpstr>例题1. BZOJ1023.[SHOI2008] 仙人掌图</vt:lpstr>
      <vt:lpstr>Solution（非圆方树）</vt:lpstr>
      <vt:lpstr>Solution（非圆方树）</vt:lpstr>
      <vt:lpstr>Solution（圆方树）</vt:lpstr>
      <vt:lpstr>例题2. BZOJ2125.最短路</vt:lpstr>
      <vt:lpstr>Solution（非圆方树）</vt:lpstr>
      <vt:lpstr>Solution（非圆方树）</vt:lpstr>
      <vt:lpstr>Solution（圆方树）</vt:lpstr>
      <vt:lpstr>Solution（圆方树）</vt:lpstr>
      <vt:lpstr>例题3. BZOJ4316.小C的独立集</vt:lpstr>
      <vt:lpstr>Solution（非圆方树）</vt:lpstr>
      <vt:lpstr>Solution（圆方树）</vt:lpstr>
      <vt:lpstr>圆方树其它应用</vt:lpstr>
      <vt:lpstr>仙人掌剖分</vt:lpstr>
      <vt:lpstr>UOJ158.静态仙人掌</vt:lpstr>
      <vt:lpstr>动态仙人掌 Link-Cut Cactus</vt:lpstr>
      <vt:lpstr>广义圆方树</vt:lpstr>
      <vt:lpstr>广义圆方树</vt:lpstr>
      <vt:lpstr>广义圆方树</vt:lpstr>
      <vt:lpstr>例题1.商人</vt:lpstr>
      <vt:lpstr>Solution</vt:lpstr>
      <vt:lpstr>例题2. [APIO2018]铁人两项Duathlon</vt:lpstr>
      <vt:lpstr>Solution</vt:lpstr>
      <vt:lpstr>缩环树 圆方树的比较</vt:lpstr>
      <vt:lpstr>Part3.虚树</vt:lpstr>
      <vt:lpstr>例题1.[SDOI2011]消耗战</vt:lpstr>
      <vt:lpstr>Solution</vt:lpstr>
      <vt:lpstr>优化</vt:lpstr>
      <vt:lpstr>优化</vt:lpstr>
      <vt:lpstr>虚树的构建</vt:lpstr>
      <vt:lpstr>虚树的构建</vt:lpstr>
      <vt:lpstr>虚树的构建</vt:lpstr>
      <vt:lpstr>虚树的构建</vt:lpstr>
      <vt:lpstr>虚树的构建</vt:lpstr>
      <vt:lpstr>虚树的构建</vt:lpstr>
      <vt:lpstr>注</vt:lpstr>
      <vt:lpstr>例题2.[HEOI2014]大工程</vt:lpstr>
      <vt:lpstr>例题2.[HEOI2014]大工程</vt:lpstr>
      <vt:lpstr>虚树</vt:lpstr>
      <vt:lpstr>虚仙人掌</vt:lpstr>
      <vt:lpstr>fake Solution</vt:lpstr>
      <vt:lpstr>虚仙人掌</vt:lpstr>
      <vt:lpstr>End.</vt:lpstr>
      <vt:lpstr>内容参考</vt:lpstr>
      <vt:lpstr>备注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SP</cp:lastModifiedBy>
  <cp:revision>128</cp:revision>
  <dcterms:modified xsi:type="dcterms:W3CDTF">2022-01-03T14:59:25Z</dcterms:modified>
</cp:coreProperties>
</file>