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3" r:id="rId3"/>
    <p:sldId id="282" r:id="rId4"/>
    <p:sldId id="283" r:id="rId5"/>
    <p:sldId id="284" r:id="rId6"/>
    <p:sldId id="285" r:id="rId7"/>
    <p:sldId id="258" r:id="rId8"/>
    <p:sldId id="257" r:id="rId9"/>
    <p:sldId id="259" r:id="rId10"/>
    <p:sldId id="265" r:id="rId11"/>
    <p:sldId id="266" r:id="rId12"/>
    <p:sldId id="267" r:id="rId13"/>
    <p:sldId id="268" r:id="rId14"/>
    <p:sldId id="270" r:id="rId15"/>
    <p:sldId id="272" r:id="rId16"/>
    <p:sldId id="277" r:id="rId17"/>
    <p:sldId id="278" r:id="rId18"/>
    <p:sldId id="295" r:id="rId19"/>
    <p:sldId id="288" r:id="rId20"/>
    <p:sldId id="292" r:id="rId21"/>
    <p:sldId id="294" r:id="rId22"/>
    <p:sldId id="291" r:id="rId23"/>
    <p:sldId id="293" r:id="rId24"/>
    <p:sldId id="273" r:id="rId25"/>
    <p:sldId id="286"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94712" autoAdjust="0"/>
  </p:normalViewPr>
  <p:slideViewPr>
    <p:cSldViewPr>
      <p:cViewPr varScale="1">
        <p:scale>
          <a:sx n="93" d="100"/>
          <a:sy n="93" d="100"/>
        </p:scale>
        <p:origin x="1555" y="86"/>
      </p:cViewPr>
      <p:guideLst>
        <p:guide orient="horz" pos="2160"/>
        <p:guide pos="2880"/>
      </p:guideLst>
    </p:cSldViewPr>
  </p:slideViewPr>
  <p:outlineViewPr>
    <p:cViewPr>
      <p:scale>
        <a:sx n="33" d="100"/>
        <a:sy n="33" d="100"/>
      </p:scale>
      <p:origin x="0" y="644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09D480-9E0C-4DFA-8A78-670A75E6117B}" type="datetimeFigureOut">
              <a:rPr lang="zh-CN" altLang="en-US" smtClean="0"/>
              <a:pPr/>
              <a:t>2022/1/3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请问您今天要来点兔子吗？</a:t>
            </a: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C5938E-AEDE-4B3F-9594-92FD1839CE9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6C79E-3350-4940-A700-1D747A9A8C8B}" type="datetimeFigureOut">
              <a:rPr lang="zh-CN" altLang="en-US" smtClean="0"/>
              <a:pPr/>
              <a:t>2022/1/3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请问您今天要来点兔子吗？</a:t>
            </a: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4ADE2D-07B5-4173-824B-7CD33B13D58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74ADE2D-07B5-4173-824B-7CD33B13D58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6E75EF7-C48E-4A03-A14E-BFD91BF036A1}" type="datetime1">
              <a:rPr lang="zh-CN" altLang="en-US" smtClean="0"/>
              <a:pPr/>
              <a:t>2022/1/3</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3CD043-0DC6-4D84-B431-72636B7D0044}" type="datetime1">
              <a:rPr lang="zh-CN" altLang="en-US" smtClean="0"/>
              <a:pPr/>
              <a:t>2022/1/3</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6B8DB55-78F2-4DC6-A860-FF2E6D64F362}" type="datetime1">
              <a:rPr lang="zh-CN" altLang="en-US" smtClean="0"/>
              <a:pPr/>
              <a:t>2022/1/3</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B11341-4EE4-4BAE-99A8-FCF5573AAEF0}" type="datetime1">
              <a:rPr lang="zh-CN" altLang="en-US" smtClean="0"/>
              <a:pPr/>
              <a:t>2022/1/3</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2CE8D87-07DB-402E-AC5A-9C6831918965}" type="datetime1">
              <a:rPr lang="zh-CN" altLang="en-US" smtClean="0"/>
              <a:pPr/>
              <a:t>2022/1/3</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D93EB74-4D76-4853-8E3D-F28F03AC950F}" type="datetime1">
              <a:rPr lang="zh-CN" altLang="en-US" smtClean="0"/>
              <a:pPr/>
              <a:t>2022/1/3</a:t>
            </a:fld>
            <a:endParaRPr lang="zh-CN" altLang="en-US"/>
          </a:p>
        </p:txBody>
      </p:sp>
      <p:sp>
        <p:nvSpPr>
          <p:cNvPr id="6" name="页脚占位符 5"/>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7" name="灯片编号占位符 6"/>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0FCE8B-B948-4BE0-8DEC-D7A6F81F7D7D}" type="datetime1">
              <a:rPr lang="zh-CN" altLang="en-US" smtClean="0"/>
              <a:pPr/>
              <a:t>2022/1/3</a:t>
            </a:fld>
            <a:endParaRPr lang="zh-CN" altLang="en-US"/>
          </a:p>
        </p:txBody>
      </p:sp>
      <p:sp>
        <p:nvSpPr>
          <p:cNvPr id="8" name="页脚占位符 7"/>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9" name="灯片编号占位符 8"/>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750BA7-9590-4469-A8A3-61BD82CD6175}" type="datetime1">
              <a:rPr lang="zh-CN" altLang="en-US" smtClean="0"/>
              <a:pPr/>
              <a:t>2022/1/3</a:t>
            </a:fld>
            <a:endParaRPr lang="zh-CN" altLang="en-US"/>
          </a:p>
        </p:txBody>
      </p:sp>
      <p:sp>
        <p:nvSpPr>
          <p:cNvPr id="4" name="页脚占位符 3"/>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5" name="灯片编号占位符 4"/>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03C28A-4BE5-4F19-B7CB-64C1463935E5}" type="datetime1">
              <a:rPr lang="zh-CN" altLang="en-US" smtClean="0"/>
              <a:pPr/>
              <a:t>2022/1/3</a:t>
            </a:fld>
            <a:endParaRPr lang="zh-CN" altLang="en-US"/>
          </a:p>
        </p:txBody>
      </p:sp>
      <p:sp>
        <p:nvSpPr>
          <p:cNvPr id="3" name="页脚占位符 2"/>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2F5E9A9-E914-429B-9CB0-DF02CC374A0F}" type="datetime1">
              <a:rPr lang="zh-CN" altLang="en-US" smtClean="0"/>
              <a:pPr/>
              <a:t>2022/1/3</a:t>
            </a:fld>
            <a:endParaRPr lang="zh-CN" altLang="en-US"/>
          </a:p>
        </p:txBody>
      </p:sp>
      <p:sp>
        <p:nvSpPr>
          <p:cNvPr id="6" name="页脚占位符 5"/>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7" name="灯片编号占位符 6"/>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14B4578-A8B9-4BA6-B5D0-5A9803F8AC74}" type="datetime1">
              <a:rPr lang="zh-CN" altLang="en-US" smtClean="0"/>
              <a:pPr/>
              <a:t>2022/1/3</a:t>
            </a:fld>
            <a:endParaRPr lang="zh-CN" altLang="en-US"/>
          </a:p>
        </p:txBody>
      </p:sp>
      <p:sp>
        <p:nvSpPr>
          <p:cNvPr id="6" name="页脚占位符 5"/>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7" name="灯片编号占位符 6"/>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5000" b="-8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6B00C-129B-40EA-8EF5-8598C99C3048}" type="datetime1">
              <a:rPr lang="zh-CN" altLang="en-US" smtClean="0"/>
              <a:pPr/>
              <a:t>2022/1/3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059FE-2C67-4CD1-9864-E193E406A3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forces.com/problemset/problem/348/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nblogscom/SovietPower/p/9911729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csdn.net/wu_tongtong/article/details/7846989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log.csdn.net/milkyyyyy/article/details/81608594"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nblogs.com/SovietPower/p/10096656.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logscom/SovietPower/p/10095512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nblogscom/SovietPower/p/9713179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nblogscom/SovietPower/p/9681586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ln>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华文彩云" pitchFamily="2" charset="-122"/>
                <a:ea typeface="华文彩云" pitchFamily="2" charset="-122"/>
              </a:rPr>
              <a:t>杂题选讲</a:t>
            </a:r>
          </a:p>
        </p:txBody>
      </p:sp>
      <p:sp>
        <p:nvSpPr>
          <p:cNvPr id="3" name="副标题 2"/>
          <p:cNvSpPr>
            <a:spLocks noGrp="1"/>
          </p:cNvSpPr>
          <p:nvPr>
            <p:ph type="subTitle" idx="1"/>
          </p:nvPr>
        </p:nvSpPr>
        <p:spPr/>
        <p:txBody>
          <a:bodyPr/>
          <a:lstStyle/>
          <a:p>
            <a:r>
              <a:rPr lang="en-US" altLang="zh-CN" dirty="0" err="1"/>
              <a:t>SovietPower</a:t>
            </a:r>
            <a:r>
              <a:rPr lang="en-US" altLang="zh-CN" dirty="0"/>
              <a:t> &amp; </a:t>
            </a:r>
            <a:r>
              <a:rPr lang="en-US" altLang="zh-CN" dirty="0" err="1"/>
              <a:t>MilkyWay</a:t>
            </a:r>
            <a:endParaRPr lang="zh-CN" altLang="en-US" dirty="0"/>
          </a:p>
        </p:txBody>
      </p:sp>
      <p:sp>
        <p:nvSpPr>
          <p:cNvPr id="5" name="灯片编号占位符 4"/>
          <p:cNvSpPr>
            <a:spLocks noGrp="1"/>
          </p:cNvSpPr>
          <p:nvPr>
            <p:ph type="sldNum" sz="quarter" idx="12"/>
          </p:nvPr>
        </p:nvSpPr>
        <p:spPr/>
        <p:txBody>
          <a:bodyPr/>
          <a:lstStyle/>
          <a:p>
            <a:fld id="{015059FE-2C67-4CD1-9864-E193E406A314}"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rbel" pitchFamily="34" charset="0"/>
                <a:ea typeface="幼圆" pitchFamily="49" charset="-122"/>
              </a:rPr>
              <a:t>生成树</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无向图有</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个点，第</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个点的权值为</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。无向图为完全图，任意两个点</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j</a:t>
            </a:r>
            <a:r>
              <a:rPr lang="zh-CN" altLang="en-US" sz="2400" dirty="0">
                <a:latin typeface="楷体" pitchFamily="49" charset="-122"/>
                <a:ea typeface="楷体" pitchFamily="49" charset="-122"/>
              </a:rPr>
              <a:t>之间的边权值等于</a:t>
            </a:r>
            <a:r>
              <a:rPr lang="en-US" altLang="zh-CN" sz="2400" dirty="0">
                <a:latin typeface="楷体" pitchFamily="49" charset="-122"/>
                <a:ea typeface="楷体" pitchFamily="49" charset="-122"/>
              </a:rPr>
              <a:t>min(Pi mod </a:t>
            </a:r>
            <a:r>
              <a:rPr lang="en-US" altLang="zh-CN" sz="2400" dirty="0" err="1">
                <a:latin typeface="楷体" pitchFamily="49" charset="-122"/>
                <a:ea typeface="楷体" pitchFamily="49" charset="-122"/>
              </a:rPr>
              <a:t>Pj</a:t>
            </a:r>
            <a:r>
              <a:rPr lang="en-US" altLang="zh-CN" sz="2400" dirty="0">
                <a:latin typeface="楷体" pitchFamily="49" charset="-122"/>
                <a:ea typeface="楷体" pitchFamily="49" charset="-122"/>
              </a:rPr>
              <a:t>, </a:t>
            </a:r>
            <a:r>
              <a:rPr lang="en-US" altLang="zh-CN" sz="2400" dirty="0" err="1">
                <a:latin typeface="楷体" pitchFamily="49" charset="-122"/>
                <a:ea typeface="楷体" pitchFamily="49" charset="-122"/>
              </a:rPr>
              <a:t>Pj</a:t>
            </a:r>
            <a:r>
              <a:rPr lang="en-US" altLang="zh-CN" sz="2400" dirty="0">
                <a:latin typeface="楷体" pitchFamily="49" charset="-122"/>
                <a:ea typeface="楷体" pitchFamily="49" charset="-122"/>
              </a:rPr>
              <a:t> mod Pi)</a:t>
            </a:r>
            <a:r>
              <a:rPr lang="zh-CN" altLang="en-US" sz="2400" dirty="0">
                <a:latin typeface="楷体" pitchFamily="49" charset="-122"/>
                <a:ea typeface="楷体" pitchFamily="49" charset="-122"/>
              </a:rPr>
              <a:t>。求这个无向图的最小生成树。</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N≤10^5, Pi≤10^7</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rbel" pitchFamily="34" charset="0"/>
                <a:ea typeface="幼圆" pitchFamily="49" charset="-122"/>
              </a:rPr>
              <a:t>生成树</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把点权看成数轴上的点，对于每个点</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，将数轴等分成连续的长度为</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的区间，即</a:t>
            </a:r>
            <a:r>
              <a:rPr lang="en-US" altLang="zh-CN" sz="2400" dirty="0">
                <a:latin typeface="楷体" pitchFamily="49" charset="-122"/>
                <a:ea typeface="楷体" pitchFamily="49" charset="-122"/>
              </a:rPr>
              <a:t>[0,Pi-1],[Pi,2Pi-1]……</a:t>
            </a:r>
            <a:r>
              <a:rPr lang="zh-CN" altLang="en-US" sz="2400" dirty="0">
                <a:latin typeface="楷体" pitchFamily="49" charset="-122"/>
                <a:ea typeface="楷体" pitchFamily="49" charset="-122"/>
              </a:rPr>
              <a:t>，每个区间为关于模</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的剩余系，</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只向每个区间的最小值连边，这样最多连</a:t>
            </a:r>
            <a:r>
              <a:rPr lang="en-US" altLang="zh-CN" sz="2400" dirty="0" err="1">
                <a:latin typeface="楷体" pitchFamily="49" charset="-122"/>
                <a:ea typeface="楷体" pitchFamily="49" charset="-122"/>
              </a:rPr>
              <a:t>PlogP</a:t>
            </a:r>
            <a:r>
              <a:rPr lang="zh-CN" altLang="en-US" sz="2400" dirty="0">
                <a:latin typeface="楷体" pitchFamily="49" charset="-122"/>
                <a:ea typeface="楷体" pitchFamily="49" charset="-122"/>
              </a:rPr>
              <a:t>条边（不到）。</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然后对边基数排序，</a:t>
            </a:r>
            <a:r>
              <a:rPr lang="en-US" altLang="zh-CN" sz="2400" dirty="0">
                <a:latin typeface="楷体" pitchFamily="49" charset="-122"/>
                <a:ea typeface="楷体" pitchFamily="49" charset="-122"/>
              </a:rPr>
              <a:t>Kruskal</a:t>
            </a:r>
            <a:r>
              <a:rPr lang="zh-CN" altLang="en-US" sz="2400" dirty="0">
                <a:latin typeface="楷体" pitchFamily="49" charset="-122"/>
                <a:ea typeface="楷体" pitchFamily="49" charset="-122"/>
              </a:rPr>
              <a:t>。</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可以发现每个点一定会向排序后的序列中它右边相邻的点连边，所以新图一定是连通的。</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NOIP 2008</a:t>
            </a:r>
            <a:r>
              <a:rPr lang="zh-CN" altLang="en-US" dirty="0">
                <a:latin typeface="幼圆" pitchFamily="49" charset="-122"/>
                <a:ea typeface="幼圆" pitchFamily="49" charset="-122"/>
              </a:rPr>
              <a:t>」</a:t>
            </a:r>
            <a:r>
              <a:rPr lang="zh-CN" altLang="en-US" dirty="0">
                <a:latin typeface="Corbel" pitchFamily="34" charset="0"/>
                <a:ea typeface="幼圆" pitchFamily="49" charset="-122"/>
              </a:rPr>
              <a:t>传纸条（改）</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给定一个</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的棋盘，有些格子不能走，问有多少种从</a:t>
            </a:r>
            <a:r>
              <a:rPr lang="en-US" altLang="zh-CN" sz="2400" dirty="0">
                <a:latin typeface="楷体" pitchFamily="49" charset="-122"/>
                <a:ea typeface="楷体" pitchFamily="49" charset="-122"/>
              </a:rPr>
              <a:t>(1,1)</a:t>
            </a:r>
            <a:r>
              <a:rPr lang="zh-CN" altLang="en-US" sz="2400" dirty="0">
                <a:latin typeface="楷体" pitchFamily="49" charset="-122"/>
                <a:ea typeface="楷体" pitchFamily="49" charset="-122"/>
              </a:rPr>
              <a:t>到</a:t>
            </a:r>
            <a:r>
              <a:rPr lang="en-US" altLang="zh-CN" sz="2400" dirty="0">
                <a:latin typeface="楷体" pitchFamily="49" charset="-122"/>
                <a:ea typeface="楷体" pitchFamily="49" charset="-122"/>
              </a:rPr>
              <a:t>(N,M)</a:t>
            </a:r>
            <a:r>
              <a:rPr lang="zh-CN" altLang="en-US" sz="2400" dirty="0">
                <a:latin typeface="楷体" pitchFamily="49" charset="-122"/>
                <a:ea typeface="楷体" pitchFamily="49" charset="-122"/>
              </a:rPr>
              <a:t>的两条不相交路径（两条路径互换算一种）</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N,M≤5000</a:t>
            </a:r>
          </a:p>
          <a:p>
            <a:pPr marL="0" indent="0">
              <a:buNone/>
            </a:pP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hlinkClick r:id="rId3"/>
              </a:rPr>
              <a:t>https://codeforces.com/problemset/problem/348/D</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NOIP 2008</a:t>
            </a:r>
            <a:r>
              <a:rPr lang="zh-CN" altLang="en-US" dirty="0">
                <a:latin typeface="幼圆" pitchFamily="49" charset="-122"/>
                <a:ea typeface="幼圆" pitchFamily="49" charset="-122"/>
              </a:rPr>
              <a:t>」</a:t>
            </a:r>
            <a:r>
              <a:rPr lang="zh-CN" altLang="en-US" dirty="0">
                <a:latin typeface="Corbel" pitchFamily="34" charset="0"/>
                <a:ea typeface="幼圆" pitchFamily="49" charset="-122"/>
              </a:rPr>
              <a:t>传纸条（改）</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用</a:t>
            </a:r>
            <a:r>
              <a:rPr lang="en-US" altLang="zh-CN" sz="2400" dirty="0">
                <a:latin typeface="楷体" pitchFamily="49" charset="-122"/>
                <a:ea typeface="楷体" pitchFamily="49" charset="-122"/>
              </a:rPr>
              <a:t>(1,1)</a:t>
            </a:r>
            <a:r>
              <a:rPr lang="zh-CN" altLang="en-US" sz="2400" dirty="0">
                <a:latin typeface="楷体" pitchFamily="49" charset="-122"/>
                <a:ea typeface="楷体" pitchFamily="49" charset="-122"/>
              </a:rPr>
              <a:t>到</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n,m</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的总方案数减去两条路径一定有交点的方案数。</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即用</a:t>
            </a:r>
            <a:r>
              <a:rPr lang="en-US" altLang="zh-CN" sz="2400" dirty="0">
                <a:latin typeface="楷体" pitchFamily="49" charset="-122"/>
                <a:ea typeface="楷体" pitchFamily="49" charset="-122"/>
              </a:rPr>
              <a:t>(1,2)-&gt;(n-1,m)</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(2,1)-&gt;(n,m-1)</a:t>
            </a:r>
            <a:r>
              <a:rPr lang="zh-CN" altLang="en-US" sz="2400" dirty="0">
                <a:latin typeface="楷体" pitchFamily="49" charset="-122"/>
                <a:ea typeface="楷体" pitchFamily="49" charset="-122"/>
              </a:rPr>
              <a:t>的方案数减去</a:t>
            </a:r>
            <a:r>
              <a:rPr lang="en-US" altLang="zh-CN" sz="2400" dirty="0">
                <a:latin typeface="楷体" pitchFamily="49" charset="-122"/>
                <a:ea typeface="楷体" pitchFamily="49" charset="-122"/>
              </a:rPr>
              <a:t>(1,2)-&gt;(n,m-1)</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(2,1)-&gt;(n-1,m)</a:t>
            </a:r>
            <a:r>
              <a:rPr lang="zh-CN" altLang="en-US" sz="2400" dirty="0">
                <a:latin typeface="楷体" pitchFamily="49" charset="-122"/>
                <a:ea typeface="楷体" pitchFamily="49" charset="-122"/>
              </a:rPr>
              <a:t>的方案数。</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AGC 015E</a:t>
            </a:r>
            <a:r>
              <a:rPr lang="zh-CN" altLang="en-US" dirty="0">
                <a:latin typeface="幼圆" pitchFamily="49" charset="-122"/>
                <a:ea typeface="幼圆" pitchFamily="49" charset="-122"/>
              </a:rPr>
              <a:t>」</a:t>
            </a:r>
            <a:r>
              <a:rPr lang="en-US" altLang="zh-CN" dirty="0" err="1">
                <a:latin typeface="Corbel" pitchFamily="34" charset="0"/>
                <a:ea typeface="幼圆" pitchFamily="49" charset="-122"/>
              </a:rPr>
              <a:t>Mr.Aoki</a:t>
            </a:r>
            <a:r>
              <a:rPr lang="en-US" altLang="zh-CN" dirty="0">
                <a:latin typeface="Corbel" pitchFamily="34" charset="0"/>
                <a:ea typeface="幼圆" pitchFamily="49" charset="-122"/>
              </a:rPr>
              <a:t> Incubator</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数轴上有</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黑点，每个点都有一个方向向右的正速度。当两个点在同一个位置上重合时，若其中一个是红色，另一个也变成红色。保证没有相同速度或初始坐标。现问你有多少方法染红一些点，使得无穷久后所有点都被染红。</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N≤200000</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AGC 015E</a:t>
            </a:r>
            <a:r>
              <a:rPr lang="zh-CN" altLang="en-US" dirty="0">
                <a:latin typeface="幼圆" pitchFamily="49" charset="-122"/>
                <a:ea typeface="幼圆" pitchFamily="49" charset="-122"/>
              </a:rPr>
              <a:t>」</a:t>
            </a:r>
            <a:r>
              <a:rPr lang="en-US" altLang="zh-CN" dirty="0" err="1">
                <a:latin typeface="Corbel" pitchFamily="34" charset="0"/>
                <a:ea typeface="幼圆" pitchFamily="49" charset="-122"/>
              </a:rPr>
              <a:t>Mr.Aoki</a:t>
            </a:r>
            <a:r>
              <a:rPr lang="en-US" altLang="zh-CN" dirty="0">
                <a:latin typeface="Corbel" pitchFamily="34" charset="0"/>
                <a:ea typeface="幼圆" pitchFamily="49" charset="-122"/>
              </a:rPr>
              <a:t> Incubator</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对于每个点</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，找出它后面的最小速度</a:t>
            </a:r>
            <a:r>
              <a:rPr lang="en-US" altLang="zh-CN" sz="2400" dirty="0">
                <a:latin typeface="楷体" pitchFamily="49" charset="-122"/>
                <a:ea typeface="楷体" pitchFamily="49" charset="-122"/>
              </a:rPr>
              <a:t>Li</a:t>
            </a:r>
            <a:r>
              <a:rPr lang="zh-CN" altLang="en-US" sz="2400" dirty="0">
                <a:latin typeface="楷体" pitchFamily="49" charset="-122"/>
                <a:ea typeface="楷体" pitchFamily="49" charset="-122"/>
              </a:rPr>
              <a:t>和它前面的最大速度</a:t>
            </a:r>
            <a:r>
              <a:rPr lang="en-US" altLang="zh-CN" sz="2400" dirty="0" err="1">
                <a:latin typeface="楷体" pitchFamily="49" charset="-122"/>
                <a:ea typeface="楷体" pitchFamily="49" charset="-122"/>
              </a:rPr>
              <a:t>Ri</a:t>
            </a:r>
            <a:r>
              <a:rPr lang="zh-CN" altLang="en-US" sz="2400" dirty="0">
                <a:latin typeface="楷体" pitchFamily="49" charset="-122"/>
                <a:ea typeface="楷体" pitchFamily="49" charset="-122"/>
              </a:rPr>
              <a:t>，则速度在</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Li,Ri</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之间的都会被</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直接或间接染色。</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按速度升序排序，则每个点都可以染色一段区间，于是问题转化为</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条线段，有多少选取方案可以覆盖整个序列。</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容易证明不可能存在大区间包含小区间的情况，设</a:t>
            </a:r>
            <a:r>
              <a:rPr lang="en-US" altLang="zh-CN" sz="2400" dirty="0">
                <a:latin typeface="楷体" pitchFamily="49" charset="-122"/>
                <a:ea typeface="楷体" pitchFamily="49" charset="-122"/>
              </a:rPr>
              <a:t>f[</a:t>
            </a:r>
            <a:r>
              <a:rPr lang="en-US" altLang="zh-CN" sz="2400" dirty="0" err="1">
                <a:latin typeface="楷体" pitchFamily="49" charset="-122"/>
                <a:ea typeface="楷体" pitchFamily="49" charset="-122"/>
              </a:rPr>
              <a:t>i</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表示选择到第</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条线段，区间</a:t>
            </a:r>
            <a:r>
              <a:rPr lang="en-US" altLang="zh-CN" sz="2400" dirty="0">
                <a:latin typeface="楷体" pitchFamily="49" charset="-122"/>
                <a:ea typeface="楷体" pitchFamily="49" charset="-122"/>
              </a:rPr>
              <a:t>[1,Ri]</a:t>
            </a:r>
            <a:r>
              <a:rPr lang="zh-CN" altLang="en-US" sz="2400" dirty="0">
                <a:latin typeface="楷体" pitchFamily="49" charset="-122"/>
                <a:ea typeface="楷体" pitchFamily="49" charset="-122"/>
              </a:rPr>
              <a:t>全部被覆盖的方案数，则</a:t>
            </a:r>
            <a:r>
              <a:rPr lang="en-US" altLang="zh-CN" sz="2400" dirty="0">
                <a:latin typeface="楷体" pitchFamily="49" charset="-122"/>
                <a:ea typeface="楷体" pitchFamily="49" charset="-122"/>
              </a:rPr>
              <a:t>f[</a:t>
            </a:r>
            <a:r>
              <a:rPr lang="en-US" altLang="zh-CN" sz="2400" dirty="0" err="1">
                <a:latin typeface="楷体" pitchFamily="49" charset="-122"/>
                <a:ea typeface="楷体" pitchFamily="49" charset="-122"/>
              </a:rPr>
              <a:t>i</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可由</a:t>
            </a:r>
            <a:r>
              <a:rPr lang="en-US" altLang="zh-CN" sz="2400" dirty="0" err="1">
                <a:latin typeface="楷体" pitchFamily="49" charset="-122"/>
                <a:ea typeface="楷体" pitchFamily="49" charset="-122"/>
              </a:rPr>
              <a:t>Rj</a:t>
            </a:r>
            <a:r>
              <a:rPr lang="en-US" altLang="zh-CN" sz="2400" dirty="0">
                <a:latin typeface="楷体" pitchFamily="49" charset="-122"/>
                <a:ea typeface="楷体" pitchFamily="49" charset="-122"/>
              </a:rPr>
              <a:t>&gt;=Li-1</a:t>
            </a:r>
            <a:r>
              <a:rPr lang="zh-CN" altLang="en-US" sz="2400" dirty="0">
                <a:latin typeface="楷体" pitchFamily="49" charset="-122"/>
                <a:ea typeface="楷体" pitchFamily="49" charset="-122"/>
              </a:rPr>
              <a:t>的</a:t>
            </a:r>
            <a:r>
              <a:rPr lang="en-US" altLang="zh-CN" sz="2400" dirty="0">
                <a:latin typeface="楷体" pitchFamily="49" charset="-122"/>
                <a:ea typeface="楷体" pitchFamily="49" charset="-122"/>
              </a:rPr>
              <a:t>f[j]</a:t>
            </a:r>
            <a:r>
              <a:rPr lang="zh-CN" altLang="en-US" sz="2400" dirty="0">
                <a:latin typeface="楷体" pitchFamily="49" charset="-122"/>
                <a:ea typeface="楷体" pitchFamily="49" charset="-122"/>
              </a:rPr>
              <a:t>转移过来，前缀和优化一下。</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dirty="0">
                <a:latin typeface="Corbel" pitchFamily="34" charset="0"/>
              </a:rPr>
              <a:t>SRM703 Div2</a:t>
            </a:r>
            <a:r>
              <a:rPr lang="zh-CN" altLang="en-US" dirty="0">
                <a:latin typeface="幼圆" pitchFamily="49" charset="-122"/>
                <a:ea typeface="幼圆" pitchFamily="49" charset="-122"/>
              </a:rPr>
              <a:t>」</a:t>
            </a:r>
            <a:r>
              <a:rPr lang="en-US" dirty="0">
                <a:latin typeface="Corbel" pitchFamily="34" charset="0"/>
              </a:rPr>
              <a:t>1000pts</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一棵</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个点的无根树，求这棵树的一个联通子图，使得它的直径数目最多。输出这个最大值。</a:t>
            </a:r>
            <a:endParaRPr lang="en-US" sz="2400" dirty="0">
              <a:latin typeface="楷体" pitchFamily="49" charset="-122"/>
              <a:ea typeface="楷体" pitchFamily="49" charset="-122"/>
            </a:endParaRPr>
          </a:p>
          <a:p>
            <a:r>
              <a:rPr lang="en-US" sz="2400" dirty="0">
                <a:latin typeface="楷体" pitchFamily="49" charset="-122"/>
                <a:ea typeface="楷体" pitchFamily="49" charset="-122"/>
              </a:rPr>
              <a:t>N≤1000</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dirty="0">
                <a:latin typeface="Corbel" pitchFamily="34" charset="0"/>
              </a:rPr>
              <a:t>SRM703 Div2</a:t>
            </a:r>
            <a:r>
              <a:rPr lang="zh-CN" altLang="en-US" dirty="0">
                <a:latin typeface="幼圆" pitchFamily="49" charset="-122"/>
                <a:ea typeface="幼圆" pitchFamily="49" charset="-122"/>
              </a:rPr>
              <a:t>」</a:t>
            </a:r>
            <a:r>
              <a:rPr lang="en-US" dirty="0">
                <a:latin typeface="Corbel" pitchFamily="34" charset="0"/>
              </a:rPr>
              <a:t>1000pts</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一棵树的所有直径必交于某条边或某个点。因此可以枚举这条边或这个点，每次</a:t>
            </a:r>
            <a:r>
              <a:rPr lang="en-US" altLang="zh-CN" sz="2400" dirty="0" err="1">
                <a:latin typeface="楷体" pitchFamily="49" charset="-122"/>
                <a:ea typeface="楷体" pitchFamily="49" charset="-122"/>
              </a:rPr>
              <a:t>bfs</a:t>
            </a:r>
            <a:r>
              <a:rPr lang="zh-CN" altLang="en-US" sz="2400" dirty="0">
                <a:latin typeface="楷体" pitchFamily="49" charset="-122"/>
                <a:ea typeface="楷体" pitchFamily="49" charset="-122"/>
              </a:rPr>
              <a:t>。</a:t>
            </a:r>
            <a:endParaRPr lang="en-US" altLang="zh-CN" sz="2400">
              <a:latin typeface="楷体" pitchFamily="49" charset="-122"/>
              <a:ea typeface="楷体" pitchFamily="49" charset="-122"/>
            </a:endParaRPr>
          </a:p>
          <a:p>
            <a:r>
              <a:rPr lang="zh-CN" altLang="en-US" sz="2400">
                <a:latin typeface="楷体" pitchFamily="49" charset="-122"/>
                <a:ea typeface="楷体" pitchFamily="49" charset="-122"/>
              </a:rPr>
              <a:t>复杂</a:t>
            </a:r>
            <a:r>
              <a:rPr lang="zh-CN" altLang="en-US" sz="2400" dirty="0">
                <a:latin typeface="楷体" pitchFamily="49" charset="-122"/>
                <a:ea typeface="楷体" pitchFamily="49" charset="-122"/>
              </a:rPr>
              <a:t>度</a:t>
            </a:r>
            <a:r>
              <a:rPr lang="en-US" altLang="zh-CN" sz="2400" dirty="0">
                <a:latin typeface="楷体" pitchFamily="49" charset="-122"/>
                <a:ea typeface="楷体" pitchFamily="49" charset="-122"/>
              </a:rPr>
              <a:t>O(n^2)</a:t>
            </a:r>
            <a:r>
              <a:rPr lang="zh-CN" altLang="en-US" sz="2400" dirty="0">
                <a:latin typeface="楷体" pitchFamily="49" charset="-122"/>
                <a:ea typeface="楷体" pitchFamily="49" charset="-122"/>
              </a:rPr>
              <a:t>。</a:t>
            </a:r>
            <a:endParaRPr 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dirty="0">
                <a:latin typeface="Corbel" pitchFamily="34" charset="0"/>
              </a:rPr>
              <a:t>BZOJ 3591</a:t>
            </a:r>
            <a:r>
              <a:rPr lang="zh-CN" altLang="en-US" dirty="0">
                <a:latin typeface="幼圆" pitchFamily="49" charset="-122"/>
                <a:ea typeface="幼圆" pitchFamily="49" charset="-122"/>
              </a:rPr>
              <a:t>」最长上升子序列</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给出</a:t>
            </a:r>
            <a:r>
              <a:rPr lang="en-US" altLang="zh-CN" sz="2400" dirty="0">
                <a:latin typeface="楷体" pitchFamily="49" charset="-122"/>
                <a:ea typeface="楷体" pitchFamily="49" charset="-122"/>
              </a:rPr>
              <a:t>1..n</a:t>
            </a:r>
            <a:r>
              <a:rPr lang="zh-CN" altLang="en-US" sz="2400" dirty="0">
                <a:latin typeface="楷体" pitchFamily="49" charset="-122"/>
                <a:ea typeface="楷体" pitchFamily="49" charset="-122"/>
              </a:rPr>
              <a:t>的一个排列的一个最长上升子序列，求原排列可能的种类数。</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n≤15</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dirty="0">
                <a:latin typeface="Corbel" pitchFamily="34" charset="0"/>
              </a:rPr>
              <a:t>BZOJ 3591</a:t>
            </a:r>
            <a:r>
              <a:rPr lang="zh-CN" altLang="en-US" dirty="0">
                <a:latin typeface="幼圆" pitchFamily="49" charset="-122"/>
                <a:ea typeface="幼圆" pitchFamily="49" charset="-122"/>
              </a:rPr>
              <a:t>」最长上升子序列</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在</a:t>
            </a:r>
            <a:r>
              <a:rPr lang="en-US" altLang="zh-CN" sz="2400" dirty="0" err="1">
                <a:latin typeface="楷体" pitchFamily="49" charset="-122"/>
                <a:ea typeface="楷体" pitchFamily="49" charset="-122"/>
              </a:rPr>
              <a:t>nlogn</a:t>
            </a:r>
            <a:r>
              <a:rPr lang="zh-CN" altLang="en-US" sz="2400" dirty="0">
                <a:latin typeface="楷体" pitchFamily="49" charset="-122"/>
                <a:ea typeface="楷体" pitchFamily="49" charset="-122"/>
              </a:rPr>
              <a:t>求最长上升子序列的算法中用到的单调数组上进行三进制压位，</a:t>
            </a:r>
            <a:r>
              <a:rPr lang="en-US" altLang="zh-CN" sz="2400" dirty="0">
                <a:latin typeface="楷体" pitchFamily="49" charset="-122"/>
                <a:ea typeface="楷体" pitchFamily="49" charset="-122"/>
              </a:rPr>
              <a:t>0</a:t>
            </a:r>
            <a:r>
              <a:rPr lang="zh-CN" altLang="en-US" sz="2400" dirty="0">
                <a:latin typeface="楷体" pitchFamily="49" charset="-122"/>
                <a:ea typeface="楷体" pitchFamily="49" charset="-122"/>
              </a:rPr>
              <a:t>表示该数字还未访问到，</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表示该数字访问到了且仍在单调数组中，</a:t>
            </a:r>
            <a:r>
              <a:rPr lang="en-US" altLang="zh-CN" sz="2400" dirty="0">
                <a:latin typeface="楷体" pitchFamily="49" charset="-122"/>
                <a:ea typeface="楷体" pitchFamily="49" charset="-122"/>
              </a:rPr>
              <a:t>2</a:t>
            </a:r>
            <a:r>
              <a:rPr lang="zh-CN" altLang="en-US" sz="2400" dirty="0">
                <a:latin typeface="楷体" pitchFamily="49" charset="-122"/>
                <a:ea typeface="楷体" pitchFamily="49" charset="-122"/>
              </a:rPr>
              <a:t>表示访问过了且已被弹出数组。</a:t>
            </a:r>
            <a:endParaRPr lang="en-US" altLang="zh-CN" sz="2400" dirty="0">
              <a:latin typeface="楷体" pitchFamily="49" charset="-122"/>
              <a:ea typeface="楷体" pitchFamily="49" charset="-122"/>
            </a:endParaRPr>
          </a:p>
          <a:p>
            <a:pPr marL="0" indent="0">
              <a:buNone/>
            </a:pP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Extend</a:t>
            </a:r>
            <a:r>
              <a:rPr lang="zh-CN" altLang="en-US" sz="2400" dirty="0">
                <a:latin typeface="楷体" pitchFamily="49" charset="-122"/>
                <a:ea typeface="楷体" pitchFamily="49" charset="-122"/>
              </a:rPr>
              <a:t>：「</a:t>
            </a:r>
            <a:r>
              <a:rPr lang="en-US" altLang="zh-CN" sz="2400" dirty="0" err="1">
                <a:latin typeface="楷体" pitchFamily="49" charset="-122"/>
                <a:ea typeface="楷体" pitchFamily="49" charset="-122"/>
              </a:rPr>
              <a:t>hdu</a:t>
            </a:r>
            <a:r>
              <a:rPr lang="en-US" altLang="zh-CN" sz="2400" dirty="0">
                <a:latin typeface="楷体" pitchFamily="49" charset="-122"/>
                <a:ea typeface="楷体" pitchFamily="49" charset="-122"/>
              </a:rPr>
              <a:t> 4352</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XHXJ's LIS</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rbel" pitchFamily="34" charset="0"/>
                <a:ea typeface="幼圆" pitchFamily="49" charset="-122"/>
              </a:rPr>
              <a:t>区间</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a:t>
            </a:r>
            <a:r>
              <a:rPr lang="en-US" sz="2400" dirty="0">
                <a:latin typeface="楷体" pitchFamily="49" charset="-122"/>
                <a:ea typeface="楷体" pitchFamily="49" charset="-122"/>
              </a:rPr>
              <a:t>n</a:t>
            </a:r>
            <a:r>
              <a:rPr lang="zh-CN" altLang="en-US" sz="2400" dirty="0">
                <a:latin typeface="楷体" pitchFamily="49" charset="-122"/>
                <a:ea typeface="楷体" pitchFamily="49" charset="-122"/>
              </a:rPr>
              <a:t>个区间</a:t>
            </a:r>
            <a:r>
              <a:rPr lang="en-US" sz="2400" dirty="0">
                <a:latin typeface="楷体" pitchFamily="49" charset="-122"/>
                <a:ea typeface="楷体" pitchFamily="49" charset="-122"/>
              </a:rPr>
              <a:t>[</a:t>
            </a:r>
            <a:r>
              <a:rPr lang="en-US" sz="2400" dirty="0" err="1">
                <a:latin typeface="楷体" pitchFamily="49" charset="-122"/>
                <a:ea typeface="楷体" pitchFamily="49" charset="-122"/>
              </a:rPr>
              <a:t>li,ri</a:t>
            </a:r>
            <a:r>
              <a:rPr lang="en-US" sz="2400" dirty="0">
                <a:latin typeface="楷体" pitchFamily="49" charset="-122"/>
                <a:ea typeface="楷体" pitchFamily="49" charset="-122"/>
              </a:rPr>
              <a:t>]</a:t>
            </a:r>
            <a:r>
              <a:rPr lang="zh-CN" altLang="en-US" sz="2400" dirty="0">
                <a:latin typeface="楷体" pitchFamily="49" charset="-122"/>
                <a:ea typeface="楷体" pitchFamily="49" charset="-122"/>
              </a:rPr>
              <a:t>。你可以选出任意一些区间，设选出的区间个数是</a:t>
            </a:r>
            <a:r>
              <a:rPr lang="en-US" sz="2400" dirty="0">
                <a:latin typeface="楷体" pitchFamily="49" charset="-122"/>
                <a:ea typeface="楷体" pitchFamily="49" charset="-122"/>
              </a:rPr>
              <a:t>s</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a:t>
            </a:r>
            <a:r>
              <a:rPr lang="en-US" sz="2400" dirty="0" err="1">
                <a:latin typeface="楷体" pitchFamily="49" charset="-122"/>
                <a:ea typeface="楷体" pitchFamily="49" charset="-122"/>
              </a:rPr>
              <a:t>l,r</a:t>
            </a:r>
            <a:r>
              <a:rPr lang="en-US" sz="2400" dirty="0">
                <a:latin typeface="楷体" pitchFamily="49" charset="-122"/>
                <a:ea typeface="楷体" pitchFamily="49" charset="-122"/>
              </a:rPr>
              <a:t>]</a:t>
            </a:r>
            <a:r>
              <a:rPr lang="zh-CN" altLang="en-US" sz="2400" dirty="0">
                <a:latin typeface="楷体" pitchFamily="49" charset="-122"/>
                <a:ea typeface="楷体" pitchFamily="49" charset="-122"/>
              </a:rPr>
              <a:t>是这些区间的交，求</a:t>
            </a:r>
            <a:r>
              <a:rPr lang="en-US" sz="2400" dirty="0">
                <a:latin typeface="楷体" pitchFamily="49" charset="-122"/>
                <a:ea typeface="楷体" pitchFamily="49" charset="-122"/>
              </a:rPr>
              <a:t>min(s,r-l+1)</a:t>
            </a:r>
            <a:r>
              <a:rPr lang="zh-CN" altLang="en-US" sz="2400" dirty="0">
                <a:latin typeface="楷体" pitchFamily="49" charset="-122"/>
                <a:ea typeface="楷体" pitchFamily="49" charset="-122"/>
              </a:rPr>
              <a:t>的最大值。</a:t>
            </a:r>
          </a:p>
          <a:p>
            <a:r>
              <a:rPr lang="en-US" sz="2400" dirty="0">
                <a:latin typeface="楷体" pitchFamily="49" charset="-122"/>
                <a:ea typeface="楷体" pitchFamily="49" charset="-122"/>
              </a:rPr>
              <a:t>N</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3</a:t>
            </a:r>
            <a:r>
              <a:rPr lang="en-US" altLang="zh-CN" sz="2400" dirty="0">
                <a:latin typeface="楷体" pitchFamily="49" charset="-122"/>
                <a:ea typeface="楷体" pitchFamily="49" charset="-122"/>
              </a:rPr>
              <a:t>×</a:t>
            </a:r>
            <a:r>
              <a:rPr lang="en-US" sz="2400" dirty="0">
                <a:latin typeface="楷体" pitchFamily="49" charset="-122"/>
                <a:ea typeface="楷体" pitchFamily="49" charset="-122"/>
              </a:rPr>
              <a:t>10</a:t>
            </a:r>
            <a:r>
              <a:rPr lang="en-US" sz="2400" baseline="30000" dirty="0">
                <a:latin typeface="楷体" pitchFamily="49" charset="-122"/>
                <a:ea typeface="楷体" pitchFamily="49" charset="-122"/>
              </a:rPr>
              <a:t>5</a:t>
            </a:r>
            <a:endParaRPr lang="en-US" altLang="zh-CN" sz="2400" dirty="0">
              <a:latin typeface="楷体" pitchFamily="49" charset="-122"/>
              <a:ea typeface="楷体" pitchFamily="49" charset="-122"/>
            </a:endParaRPr>
          </a:p>
          <a:p>
            <a:pPr marL="0" indent="0">
              <a:buNone/>
            </a:pPr>
            <a:endParaRPr lang="zh-CN" altLang="en-US" sz="2400" dirty="0">
              <a:latin typeface="楷体" pitchFamily="49" charset="-122"/>
              <a:ea typeface="楷体" pitchFamily="49" charset="-122"/>
            </a:endParaRPr>
          </a:p>
          <a:p>
            <a:r>
              <a:rPr lang="en-US" sz="2400" u="sng" dirty="0">
                <a:latin typeface="楷体" pitchFamily="49" charset="-122"/>
                <a:ea typeface="楷体" pitchFamily="49" charset="-122"/>
                <a:hlinkClick r:id="rId3"/>
              </a:rPr>
              <a:t>https://www.cnblogs.com/SovietPower/p/9911729.html</a:t>
            </a:r>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Corbel" pitchFamily="34" charset="0"/>
                <a:ea typeface="幼圆" pitchFamily="49" charset="-122"/>
              </a:rPr>
              <a:t>B</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有一条长为</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的链，</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号节点连接</a:t>
            </a:r>
            <a:r>
              <a:rPr lang="en-US" altLang="zh-CN" sz="2400" dirty="0">
                <a:latin typeface="楷体" pitchFamily="49" charset="-122"/>
                <a:ea typeface="楷体" pitchFamily="49" charset="-122"/>
              </a:rPr>
              <a:t>i+1</a:t>
            </a:r>
            <a:r>
              <a:rPr lang="zh-CN" altLang="en-US" sz="2400" dirty="0">
                <a:latin typeface="楷体" pitchFamily="49" charset="-122"/>
                <a:ea typeface="楷体" pitchFamily="49" charset="-122"/>
              </a:rPr>
              <a:t>号节点，边的长度均为</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。给出</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个点对，你需要从中选出一个点对，然后在这两点之间新建一条长为</a:t>
            </a:r>
            <a:r>
              <a:rPr lang="en-US" altLang="zh-CN" sz="2400" dirty="0">
                <a:latin typeface="楷体" pitchFamily="49" charset="-122"/>
                <a:ea typeface="楷体" pitchFamily="49" charset="-122"/>
              </a:rPr>
              <a:t>0</a:t>
            </a:r>
            <a:r>
              <a:rPr lang="zh-CN" altLang="en-US" sz="2400" dirty="0">
                <a:latin typeface="楷体" pitchFamily="49" charset="-122"/>
                <a:ea typeface="楷体" pitchFamily="49" charset="-122"/>
              </a:rPr>
              <a:t>的边，要求建完以后使得</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个点对中距离最长的尽量短。输出这个最短距离。</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N,M≤10^5</a:t>
            </a:r>
            <a:endParaRPr lang="zh-CN" alt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20</a:t>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Corbel" pitchFamily="34" charset="0"/>
                <a:ea typeface="幼圆" pitchFamily="49" charset="-122"/>
              </a:rPr>
              <a:t>B</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二分答案</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，去掉距离</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的点对，将剩下的点对转移到二维平面上，则问题转化为：平面上有</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个点，以每个点为中心作对角线长为</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的斜</a:t>
            </a:r>
            <a:r>
              <a:rPr lang="en-US" altLang="zh-CN" sz="2400" dirty="0">
                <a:latin typeface="楷体" pitchFamily="49" charset="-122"/>
                <a:ea typeface="楷体" pitchFamily="49" charset="-122"/>
              </a:rPr>
              <a:t>45</a:t>
            </a:r>
            <a:r>
              <a:rPr lang="zh-CN" altLang="en-US" sz="2400" dirty="0">
                <a:latin typeface="楷体" pitchFamily="49" charset="-122"/>
                <a:ea typeface="楷体" pitchFamily="49" charset="-122"/>
              </a:rPr>
              <a:t>度的正方形，判断这些正方形是否有交集。</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将这些正方形旋转</a:t>
            </a:r>
            <a:r>
              <a:rPr lang="en-US" altLang="zh-CN" sz="2400" dirty="0">
                <a:latin typeface="楷体" pitchFamily="49" charset="-122"/>
                <a:ea typeface="楷体" pitchFamily="49" charset="-122"/>
              </a:rPr>
              <a:t>45</a:t>
            </a:r>
            <a:r>
              <a:rPr lang="zh-CN" altLang="en-US" sz="2400" dirty="0">
                <a:latin typeface="楷体" pitchFamily="49" charset="-122"/>
                <a:ea typeface="楷体" pitchFamily="49" charset="-122"/>
              </a:rPr>
              <a:t>度后，矩形求交即可。</a:t>
            </a:r>
            <a:endParaRPr lang="en-US" altLang="zh-CN" sz="2400" dirty="0">
              <a:latin typeface="楷体" pitchFamily="49" charset="-122"/>
              <a:ea typeface="楷体" pitchFamily="49" charset="-122"/>
            </a:endParaRPr>
          </a:p>
          <a:p>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hlinkClick r:id="rId3"/>
              </a:rPr>
              <a:t>https://blog.csdn.net/wu_tongtong/article/details/78469893</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21</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Corbel" pitchFamily="34" charset="0"/>
              </a:rPr>
              <a:t>F</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你有</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个排成一排的点，点上有点权，</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个点的点权形成一个</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到</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的排列。让每个点向它左边第一个比它大的点和右边第一个比它大的点连长为</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的无向边，如果没有则不连。现在有</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条询问，每次询问某两点之间的最短路长度。为了尽量简化问题，数据满足排列第一个点点权为</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，第</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个点点权为</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N≤10^5</a:t>
            </a:r>
            <a:endParaRPr lang="zh-CN" alt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Corbel" pitchFamily="34" charset="0"/>
              </a:rPr>
              <a:t>F</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lnSpcReduction="10000"/>
          </a:bodyPr>
          <a:lstStyle/>
          <a:p>
            <a:r>
              <a:rPr lang="zh-CN" altLang="en-US" sz="2400" dirty="0">
                <a:latin typeface="楷体" pitchFamily="49" charset="-122"/>
                <a:ea typeface="楷体" pitchFamily="49" charset="-122"/>
              </a:rPr>
              <a:t>　　考虑连边的性质，两点的最短路径一定是点权递增或先增后减，所以相当于由点权小的向点权大的连有向边，每次询问时两点同时往上跳，跳到同一个点终止。设向左连的边构成左树，向右连的构成右树，则两点可能的终点只有三个：左树</a:t>
            </a:r>
            <a:r>
              <a:rPr lang="en-US" altLang="zh-CN" sz="2400" dirty="0" err="1">
                <a:latin typeface="楷体" pitchFamily="49" charset="-122"/>
                <a:ea typeface="楷体" pitchFamily="49" charset="-122"/>
              </a:rPr>
              <a:t>lca</a:t>
            </a:r>
            <a:r>
              <a:rPr lang="zh-CN" altLang="en-US" sz="2400" dirty="0">
                <a:latin typeface="楷体" pitchFamily="49" charset="-122"/>
                <a:ea typeface="楷体" pitchFamily="49" charset="-122"/>
              </a:rPr>
              <a:t>、右树</a:t>
            </a:r>
            <a:r>
              <a:rPr lang="en-US" altLang="zh-CN" sz="2400" dirty="0" err="1">
                <a:latin typeface="楷体" pitchFamily="49" charset="-122"/>
                <a:ea typeface="楷体" pitchFamily="49" charset="-122"/>
              </a:rPr>
              <a:t>lca</a:t>
            </a:r>
            <a:r>
              <a:rPr lang="zh-CN" altLang="en-US" sz="2400" dirty="0">
                <a:latin typeface="楷体" pitchFamily="49" charset="-122"/>
                <a:ea typeface="楷体" pitchFamily="49" charset="-122"/>
              </a:rPr>
              <a:t>、左树和右树到根路径的交点（即两点所夹区间最大值的位置）。</a:t>
            </a:r>
          </a:p>
          <a:p>
            <a:r>
              <a:rPr lang="zh-CN" altLang="en-US" sz="2400" dirty="0">
                <a:latin typeface="楷体" pitchFamily="49" charset="-122"/>
                <a:ea typeface="楷体" pitchFamily="49" charset="-122"/>
              </a:rPr>
              <a:t>　　考虑怎样用倍增来解决，利用每个点向第一个比它大的点连边的性质，若</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的目标结点是</a:t>
            </a:r>
            <a:r>
              <a:rPr lang="en-US" altLang="zh-CN" sz="2400" dirty="0">
                <a:latin typeface="楷体" pitchFamily="49" charset="-122"/>
                <a:ea typeface="楷体" pitchFamily="49" charset="-122"/>
              </a:rPr>
              <a:t>y</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连接的两个点分别为</a:t>
            </a: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b</a:t>
            </a:r>
            <a:r>
              <a:rPr lang="zh-CN" altLang="en-US" sz="2400" dirty="0">
                <a:latin typeface="楷体" pitchFamily="49" charset="-122"/>
                <a:ea typeface="楷体" pitchFamily="49" charset="-122"/>
              </a:rPr>
              <a:t>，且</a:t>
            </a:r>
            <a:r>
              <a:rPr lang="en-US" altLang="zh-CN" sz="2400" dirty="0">
                <a:latin typeface="楷体" pitchFamily="49" charset="-122"/>
                <a:ea typeface="楷体" pitchFamily="49" charset="-122"/>
              </a:rPr>
              <a:t>x&lt;a&lt;b&lt;y</a:t>
            </a:r>
            <a:r>
              <a:rPr lang="zh-CN" altLang="en-US" sz="2400" dirty="0">
                <a:latin typeface="楷体" pitchFamily="49" charset="-122"/>
                <a:ea typeface="楷体" pitchFamily="49" charset="-122"/>
              </a:rPr>
              <a:t>，则跳</a:t>
            </a:r>
            <a:r>
              <a:rPr lang="en-US" altLang="zh-CN" sz="2400" dirty="0">
                <a:latin typeface="楷体" pitchFamily="49" charset="-122"/>
                <a:ea typeface="楷体" pitchFamily="49" charset="-122"/>
              </a:rPr>
              <a:t>b</a:t>
            </a:r>
            <a:r>
              <a:rPr lang="zh-CN" altLang="en-US" sz="2400" dirty="0">
                <a:latin typeface="楷体" pitchFamily="49" charset="-122"/>
                <a:ea typeface="楷体" pitchFamily="49" charset="-122"/>
              </a:rPr>
              <a:t>肯定比跳</a:t>
            </a: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优，所以可以使每个点向它两条边中较大点连边建出优势树，在优势树上倍增，跳到下一个点就要大于</a:t>
            </a:r>
            <a:r>
              <a:rPr lang="en-US" altLang="zh-CN" sz="2400" dirty="0">
                <a:latin typeface="楷体" pitchFamily="49" charset="-122"/>
                <a:ea typeface="楷体" pitchFamily="49" charset="-122"/>
              </a:rPr>
              <a:t>y</a:t>
            </a:r>
            <a:r>
              <a:rPr lang="zh-CN" altLang="en-US" sz="2400" dirty="0">
                <a:latin typeface="楷体" pitchFamily="49" charset="-122"/>
                <a:ea typeface="楷体" pitchFamily="49" charset="-122"/>
              </a:rPr>
              <a:t>时停止，可利用性质证明这时剩下的边一定是都在左树或都在右树上，直接用深度相减得出答案。</a:t>
            </a:r>
          </a:p>
          <a:p>
            <a:endParaRPr lang="zh-CN" alt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23</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幼圆" pitchFamily="49" charset="-122"/>
                <a:ea typeface="幼圆" pitchFamily="49" charset="-122"/>
              </a:rPr>
              <a:t>「</a:t>
            </a:r>
            <a:r>
              <a:rPr lang="en-US" altLang="zh-CN" sz="3600" dirty="0">
                <a:latin typeface="Corbel" pitchFamily="34" charset="0"/>
                <a:ea typeface="幼圆" pitchFamily="49" charset="-122"/>
              </a:rPr>
              <a:t>51Nod 1355</a:t>
            </a:r>
            <a:r>
              <a:rPr lang="zh-CN" altLang="en-US" sz="3600" dirty="0">
                <a:latin typeface="幼圆" pitchFamily="49" charset="-122"/>
                <a:ea typeface="幼圆" pitchFamily="49" charset="-122"/>
              </a:rPr>
              <a:t>」斐波那契的最小公倍数</a:t>
            </a:r>
            <a:endParaRPr lang="zh-CN" altLang="en-US" sz="3600"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给出</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个整数</a:t>
            </a:r>
            <a:r>
              <a:rPr lang="en-US" altLang="zh-CN" sz="2400" dirty="0">
                <a:latin typeface="楷体" pitchFamily="49" charset="-122"/>
                <a:ea typeface="楷体" pitchFamily="49" charset="-122"/>
              </a:rPr>
              <a:t>a1..an</a:t>
            </a:r>
            <a:r>
              <a:rPr lang="zh-CN" altLang="en-US" sz="2400" dirty="0">
                <a:latin typeface="楷体" pitchFamily="49" charset="-122"/>
                <a:ea typeface="楷体" pitchFamily="49" charset="-122"/>
              </a:rPr>
              <a:t>，求</a:t>
            </a:r>
            <a:r>
              <a:rPr lang="en-US" altLang="zh-CN" sz="2400" dirty="0">
                <a:latin typeface="楷体" pitchFamily="49" charset="-122"/>
                <a:ea typeface="楷体" pitchFamily="49" charset="-122"/>
              </a:rPr>
              <a:t>lcm(f(a1),f(a2),…,f(an)) mod 1e9+7</a:t>
            </a:r>
            <a:r>
              <a:rPr lang="zh-CN" altLang="en-US" sz="2400" dirty="0">
                <a:latin typeface="楷体" pitchFamily="49" charset="-122"/>
                <a:ea typeface="楷体" pitchFamily="49" charset="-122"/>
              </a:rPr>
              <a:t>的值，其中</a:t>
            </a:r>
            <a:r>
              <a:rPr lang="en-US" altLang="zh-CN" sz="2400" dirty="0">
                <a:latin typeface="楷体" pitchFamily="49" charset="-122"/>
                <a:ea typeface="楷体" pitchFamily="49" charset="-122"/>
              </a:rPr>
              <a:t>f(</a:t>
            </a:r>
            <a:r>
              <a:rPr lang="en-US" altLang="zh-CN" sz="2400" dirty="0" err="1">
                <a:latin typeface="楷体" pitchFamily="49" charset="-122"/>
                <a:ea typeface="楷体" pitchFamily="49" charset="-122"/>
              </a:rPr>
              <a:t>i</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表示斐波那契数列的第</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项。</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N≤50000,ai≤1000000</a:t>
            </a:r>
          </a:p>
          <a:p>
            <a:pPr marL="0" indent="0">
              <a:buNone/>
            </a:pP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hlinkClick r:id="rId3"/>
              </a:rPr>
              <a:t>https://blog.csdn.net/milkyyyyy/article/details/81608594</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altLang="zh-CN"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Segoe Print" pitchFamily="2" charset="0"/>
              </a:rPr>
              <a:t>Thanks!</a:t>
            </a: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Segoe Print" pitchFamily="2" charset="0"/>
            </a:endParaRPr>
          </a:p>
        </p:txBody>
      </p:sp>
      <p:sp>
        <p:nvSpPr>
          <p:cNvPr id="6" name="副标题 5"/>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25</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AGC 007D</a:t>
            </a:r>
            <a:r>
              <a:rPr lang="zh-CN" altLang="en-US" dirty="0">
                <a:latin typeface="幼圆" pitchFamily="49" charset="-122"/>
                <a:ea typeface="幼圆" pitchFamily="49" charset="-122"/>
              </a:rPr>
              <a:t>」</a:t>
            </a:r>
            <a:r>
              <a:rPr lang="en-US" altLang="zh-CN" dirty="0" err="1">
                <a:latin typeface="Corbel" pitchFamily="34" charset="0"/>
                <a:ea typeface="幼圆" pitchFamily="49" charset="-122"/>
              </a:rPr>
              <a:t>Shik</a:t>
            </a:r>
            <a:r>
              <a:rPr lang="en-US" altLang="zh-CN" dirty="0">
                <a:latin typeface="Corbel" pitchFamily="34" charset="0"/>
                <a:ea typeface="幼圆" pitchFamily="49" charset="-122"/>
              </a:rPr>
              <a:t> and Game</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数轴上有一个人，从</a:t>
            </a:r>
            <a:r>
              <a:rPr lang="en-US" sz="2400" dirty="0">
                <a:latin typeface="楷体" pitchFamily="49" charset="-122"/>
                <a:ea typeface="楷体" pitchFamily="49" charset="-122"/>
              </a:rPr>
              <a:t>0</a:t>
            </a:r>
            <a:r>
              <a:rPr lang="zh-CN" altLang="en-US" sz="2400" dirty="0">
                <a:latin typeface="楷体" pitchFamily="49" charset="-122"/>
                <a:ea typeface="楷体" pitchFamily="49" charset="-122"/>
              </a:rPr>
              <a:t>出发到</a:t>
            </a:r>
            <a:r>
              <a:rPr lang="en-US" sz="2400" dirty="0">
                <a:latin typeface="楷体" pitchFamily="49" charset="-122"/>
                <a:ea typeface="楷体" pitchFamily="49" charset="-122"/>
              </a:rPr>
              <a:t>E</a:t>
            </a:r>
            <a:r>
              <a:rPr lang="zh-CN" altLang="en-US" sz="2400" dirty="0">
                <a:latin typeface="楷体" pitchFamily="49" charset="-122"/>
                <a:ea typeface="楷体" pitchFamily="49" charset="-122"/>
              </a:rPr>
              <a:t>，速度为</a:t>
            </a:r>
            <a:r>
              <a:rPr lang="en-US" sz="2400" dirty="0">
                <a:latin typeface="楷体" pitchFamily="49" charset="-122"/>
                <a:ea typeface="楷体" pitchFamily="49" charset="-122"/>
              </a:rPr>
              <a:t>1</a:t>
            </a:r>
            <a:r>
              <a:rPr lang="zh-CN" altLang="en-US" sz="2400" dirty="0">
                <a:latin typeface="楷体" pitchFamily="49" charset="-122"/>
                <a:ea typeface="楷体" pitchFamily="49" charset="-122"/>
              </a:rPr>
              <a:t>。数轴上还有</a:t>
            </a:r>
            <a:r>
              <a:rPr lang="en-US" sz="2400" dirty="0">
                <a:latin typeface="楷体" pitchFamily="49" charset="-122"/>
                <a:ea typeface="楷体" pitchFamily="49" charset="-122"/>
              </a:rPr>
              <a:t>n</a:t>
            </a:r>
            <a:r>
              <a:rPr lang="zh-CN" altLang="en-US" sz="2400" dirty="0">
                <a:latin typeface="楷体" pitchFamily="49" charset="-122"/>
                <a:ea typeface="楷体" pitchFamily="49" charset="-122"/>
              </a:rPr>
              <a:t>只熊，每只熊会在经过后的</a:t>
            </a:r>
            <a:r>
              <a:rPr lang="en-US" sz="2400" dirty="0">
                <a:latin typeface="楷体" pitchFamily="49" charset="-122"/>
                <a:ea typeface="楷体" pitchFamily="49" charset="-122"/>
              </a:rPr>
              <a:t>T</a:t>
            </a:r>
            <a:r>
              <a:rPr lang="zh-CN" altLang="en-US" sz="2400" dirty="0">
                <a:latin typeface="楷体" pitchFamily="49" charset="-122"/>
                <a:ea typeface="楷体" pitchFamily="49" charset="-122"/>
              </a:rPr>
              <a:t>时刻后产生一个金币。给定</a:t>
            </a:r>
            <a:r>
              <a:rPr lang="en-US" sz="2400" dirty="0">
                <a:latin typeface="楷体" pitchFamily="49" charset="-122"/>
                <a:ea typeface="楷体" pitchFamily="49" charset="-122"/>
              </a:rPr>
              <a:t>E,T</a:t>
            </a:r>
            <a:r>
              <a:rPr lang="zh-CN" altLang="en-US" sz="2400" dirty="0">
                <a:latin typeface="楷体" pitchFamily="49" charset="-122"/>
                <a:ea typeface="楷体" pitchFamily="49" charset="-122"/>
              </a:rPr>
              <a:t>以及</a:t>
            </a:r>
            <a:r>
              <a:rPr lang="en-US" sz="2400" dirty="0">
                <a:latin typeface="楷体" pitchFamily="49" charset="-122"/>
                <a:ea typeface="楷体" pitchFamily="49" charset="-122"/>
              </a:rPr>
              <a:t>n</a:t>
            </a:r>
            <a:r>
              <a:rPr lang="zh-CN" altLang="en-US" sz="2400" dirty="0">
                <a:latin typeface="楷体" pitchFamily="49" charset="-122"/>
                <a:ea typeface="楷体" pitchFamily="49" charset="-122"/>
              </a:rPr>
              <a:t>个熊的坐标</a:t>
            </a:r>
            <a:r>
              <a:rPr lang="en-US" sz="2400" dirty="0">
                <a:latin typeface="楷体" pitchFamily="49" charset="-122"/>
                <a:ea typeface="楷体" pitchFamily="49" charset="-122"/>
              </a:rPr>
              <a:t>pi</a:t>
            </a:r>
            <a:r>
              <a:rPr lang="zh-CN" altLang="en-US" sz="2400" dirty="0">
                <a:latin typeface="楷体" pitchFamily="49" charset="-122"/>
                <a:ea typeface="楷体" pitchFamily="49" charset="-122"/>
              </a:rPr>
              <a:t>，求收集完所有金币并到达</a:t>
            </a:r>
            <a:r>
              <a:rPr lang="en-US" sz="2400" dirty="0">
                <a:latin typeface="楷体" pitchFamily="49" charset="-122"/>
                <a:ea typeface="楷体" pitchFamily="49" charset="-122"/>
              </a:rPr>
              <a:t>E</a:t>
            </a:r>
            <a:r>
              <a:rPr lang="zh-CN" altLang="en-US" sz="2400" dirty="0">
                <a:latin typeface="楷体" pitchFamily="49" charset="-122"/>
                <a:ea typeface="楷体" pitchFamily="49" charset="-122"/>
              </a:rPr>
              <a:t>的最短时间。</a:t>
            </a:r>
          </a:p>
          <a:p>
            <a:r>
              <a:rPr lang="en-US" sz="2400" dirty="0">
                <a:latin typeface="楷体" pitchFamily="49" charset="-122"/>
                <a:ea typeface="楷体" pitchFamily="49" charset="-122"/>
              </a:rPr>
              <a:t>N≤10</a:t>
            </a:r>
            <a:r>
              <a:rPr lang="en-US" sz="2400" baseline="30000" dirty="0">
                <a:latin typeface="楷体" pitchFamily="49" charset="-122"/>
                <a:ea typeface="楷体" pitchFamily="49" charset="-122"/>
              </a:rPr>
              <a:t>5</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E,T≤10</a:t>
            </a:r>
            <a:r>
              <a:rPr lang="en-US" sz="2400" baseline="30000" dirty="0">
                <a:latin typeface="楷体" pitchFamily="49" charset="-122"/>
                <a:ea typeface="楷体" pitchFamily="49" charset="-122"/>
              </a:rPr>
              <a:t>9</a:t>
            </a:r>
            <a:endParaRPr lang="zh-CN" altLang="en-US" sz="2400" dirty="0">
              <a:latin typeface="楷体" pitchFamily="49" charset="-122"/>
              <a:ea typeface="楷体" pitchFamily="49" charset="-122"/>
            </a:endParaRPr>
          </a:p>
          <a:p>
            <a:pPr marL="0" indent="0">
              <a:buNone/>
            </a:pPr>
            <a:endParaRPr lang="en-US" altLang="zh-CN" sz="2400" dirty="0">
              <a:latin typeface="楷体" pitchFamily="49" charset="-122"/>
              <a:ea typeface="楷体" pitchFamily="49" charset="-122"/>
            </a:endParaRPr>
          </a:p>
          <a:p>
            <a:r>
              <a:rPr lang="en-US" sz="2400" u="sng" dirty="0">
                <a:latin typeface="楷体" pitchFamily="49" charset="-122"/>
                <a:ea typeface="楷体" pitchFamily="49" charset="-122"/>
                <a:hlinkClick r:id="rId3"/>
              </a:rPr>
              <a:t>https://www.cnblogs.com/SovietPower/p/10096656.html</a:t>
            </a:r>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AGC 005D</a:t>
            </a:r>
            <a:r>
              <a:rPr lang="zh-CN" altLang="en-US" dirty="0">
                <a:latin typeface="幼圆" pitchFamily="49" charset="-122"/>
                <a:ea typeface="幼圆" pitchFamily="49" charset="-122"/>
              </a:rPr>
              <a:t>」</a:t>
            </a:r>
            <a:r>
              <a:rPr lang="en-US" altLang="zh-CN" dirty="0">
                <a:latin typeface="Corbel" pitchFamily="34" charset="0"/>
                <a:ea typeface="幼圆" pitchFamily="49" charset="-122"/>
              </a:rPr>
              <a:t>~K Perm Counting</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a:t>
            </a:r>
            <a:r>
              <a:rPr lang="en-US" sz="2400" dirty="0" err="1">
                <a:latin typeface="楷体" pitchFamily="49" charset="-122"/>
                <a:ea typeface="楷体" pitchFamily="49" charset="-122"/>
              </a:rPr>
              <a:t>n,k</a:t>
            </a:r>
            <a:r>
              <a:rPr lang="zh-CN" altLang="en-US" sz="2400" dirty="0">
                <a:latin typeface="楷体" pitchFamily="49" charset="-122"/>
                <a:ea typeface="楷体" pitchFamily="49" charset="-122"/>
              </a:rPr>
              <a:t>，求 满足对于所有</a:t>
            </a:r>
            <a:r>
              <a:rPr lang="en-US" sz="2400" dirty="0" err="1">
                <a:latin typeface="楷体" pitchFamily="49" charset="-122"/>
                <a:ea typeface="楷体" pitchFamily="49" charset="-122"/>
              </a:rPr>
              <a:t>i</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a:t>
            </a:r>
            <a:r>
              <a:rPr lang="en-US" sz="2400" dirty="0" err="1">
                <a:latin typeface="楷体" pitchFamily="49" charset="-122"/>
                <a:ea typeface="楷体" pitchFamily="49" charset="-122"/>
              </a:rPr>
              <a:t>ai−i</a:t>
            </a:r>
            <a:r>
              <a:rPr lang="en-US" sz="2400" dirty="0">
                <a:latin typeface="楷体" pitchFamily="49" charset="-122"/>
                <a:ea typeface="楷体" pitchFamily="49" charset="-122"/>
              </a:rPr>
              <a:t>|≠k</a:t>
            </a:r>
            <a:r>
              <a:rPr lang="zh-CN" altLang="en-US" sz="2400" dirty="0">
                <a:latin typeface="楷体" pitchFamily="49" charset="-122"/>
                <a:ea typeface="楷体" pitchFamily="49" charset="-122"/>
              </a:rPr>
              <a:t>的排列</a:t>
            </a:r>
            <a:r>
              <a:rPr lang="en-US" sz="2400" dirty="0" err="1">
                <a:latin typeface="楷体" pitchFamily="49" charset="-122"/>
                <a:ea typeface="楷体" pitchFamily="49" charset="-122"/>
              </a:rPr>
              <a:t>ai</a:t>
            </a:r>
            <a:r>
              <a:rPr lang="zh-CN" altLang="en-US" sz="2400" dirty="0">
                <a:latin typeface="楷体" pitchFamily="49" charset="-122"/>
                <a:ea typeface="楷体" pitchFamily="49" charset="-122"/>
              </a:rPr>
              <a:t>的个数。</a:t>
            </a:r>
          </a:p>
          <a:p>
            <a:r>
              <a:rPr lang="en-US" sz="2400" dirty="0">
                <a:latin typeface="楷体" pitchFamily="49" charset="-122"/>
                <a:ea typeface="楷体" pitchFamily="49" charset="-122"/>
              </a:rPr>
              <a:t>2≤n≤2000</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1≤k≤n−1</a:t>
            </a:r>
            <a:endParaRPr lang="zh-CN" altLang="en-US" sz="2400" dirty="0">
              <a:latin typeface="楷体" pitchFamily="49" charset="-122"/>
              <a:ea typeface="楷体" pitchFamily="49" charset="-122"/>
            </a:endParaRPr>
          </a:p>
          <a:p>
            <a:pPr marL="0" indent="0">
              <a:buNone/>
            </a:pPr>
            <a:endParaRPr lang="en-US" altLang="zh-CN" sz="2400" dirty="0">
              <a:latin typeface="楷体" pitchFamily="49" charset="-122"/>
              <a:ea typeface="楷体" pitchFamily="49" charset="-122"/>
            </a:endParaRPr>
          </a:p>
          <a:p>
            <a:r>
              <a:rPr lang="en-US" sz="2400" u="sng" dirty="0">
                <a:latin typeface="楷体" pitchFamily="49" charset="-122"/>
                <a:ea typeface="楷体" pitchFamily="49" charset="-122"/>
                <a:hlinkClick r:id="rId3"/>
              </a:rPr>
              <a:t>https://www.cnblogs.com/SovietPower/p/10095512.html</a:t>
            </a:r>
            <a:endParaRPr lang="zh-CN" altLang="en-US" sz="2400" dirty="0">
              <a:latin typeface="楷体" pitchFamily="49" charset="-122"/>
              <a:ea typeface="楷体" pitchFamily="49" charset="-122"/>
            </a:endParaRPr>
          </a:p>
          <a:p>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POI 2004</a:t>
            </a:r>
            <a:r>
              <a:rPr lang="zh-CN" altLang="en-US" dirty="0">
                <a:latin typeface="幼圆" pitchFamily="49" charset="-122"/>
                <a:ea typeface="幼圆" pitchFamily="49" charset="-122"/>
              </a:rPr>
              <a:t>」</a:t>
            </a:r>
            <a:r>
              <a:rPr lang="en-US" altLang="zh-CN" dirty="0">
                <a:latin typeface="Corbel" pitchFamily="34" charset="0"/>
                <a:ea typeface="幼圆" pitchFamily="49" charset="-122"/>
              </a:rPr>
              <a:t>ZAW</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给定一张带权图（边是双向的，但不同方向长度不同）。求从</a:t>
            </a:r>
            <a:r>
              <a:rPr lang="en-US" sz="2400" dirty="0">
                <a:latin typeface="楷体" pitchFamily="49" charset="-122"/>
                <a:ea typeface="楷体" pitchFamily="49" charset="-122"/>
              </a:rPr>
              <a:t>1</a:t>
            </a:r>
            <a:r>
              <a:rPr lang="zh-CN" altLang="en-US" sz="2400" dirty="0">
                <a:latin typeface="楷体" pitchFamily="49" charset="-122"/>
                <a:ea typeface="楷体" pitchFamily="49" charset="-122"/>
              </a:rPr>
              <a:t>出发，至少经过除</a:t>
            </a:r>
            <a:r>
              <a:rPr lang="en-US" sz="2400" dirty="0">
                <a:latin typeface="楷体" pitchFamily="49" charset="-122"/>
                <a:ea typeface="楷体" pitchFamily="49" charset="-122"/>
              </a:rPr>
              <a:t>1</a:t>
            </a:r>
            <a:r>
              <a:rPr lang="zh-CN" altLang="en-US" sz="2400" dirty="0">
                <a:latin typeface="楷体" pitchFamily="49" charset="-122"/>
                <a:ea typeface="楷体" pitchFamily="49" charset="-122"/>
              </a:rPr>
              <a:t>外的一个点，再回到</a:t>
            </a:r>
            <a:r>
              <a:rPr lang="en-US" sz="2400" dirty="0">
                <a:latin typeface="楷体" pitchFamily="49" charset="-122"/>
                <a:ea typeface="楷体" pitchFamily="49" charset="-122"/>
              </a:rPr>
              <a:t>1</a:t>
            </a:r>
            <a:r>
              <a:rPr lang="zh-CN" altLang="en-US" sz="2400" dirty="0">
                <a:latin typeface="楷体" pitchFamily="49" charset="-122"/>
                <a:ea typeface="楷体" pitchFamily="49" charset="-122"/>
              </a:rPr>
              <a:t>的最短路。点和边不能重复经过。</a:t>
            </a:r>
          </a:p>
          <a:p>
            <a:r>
              <a:rPr lang="en-US" sz="2400" dirty="0">
                <a:latin typeface="楷体" pitchFamily="49" charset="-122"/>
                <a:ea typeface="楷体" pitchFamily="49" charset="-122"/>
              </a:rPr>
              <a:t>n≤5000</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m≤10000</a:t>
            </a:r>
            <a:endParaRPr lang="zh-CN" altLang="en-US" sz="2400" dirty="0">
              <a:latin typeface="楷体" pitchFamily="49" charset="-122"/>
              <a:ea typeface="楷体" pitchFamily="49" charset="-122"/>
            </a:endParaRPr>
          </a:p>
          <a:p>
            <a:pPr marL="0" indent="0">
              <a:buNone/>
            </a:pPr>
            <a:endParaRPr lang="en-US" altLang="zh-CN" sz="2400" dirty="0">
              <a:latin typeface="楷体" pitchFamily="49" charset="-122"/>
              <a:ea typeface="楷体" pitchFamily="49" charset="-122"/>
            </a:endParaRPr>
          </a:p>
          <a:p>
            <a:r>
              <a:rPr lang="en-US" sz="2400" u="sng" dirty="0">
                <a:latin typeface="楷体" pitchFamily="49" charset="-122"/>
                <a:ea typeface="楷体" pitchFamily="49" charset="-122"/>
                <a:hlinkClick r:id="rId3"/>
              </a:rPr>
              <a:t>https://www.cnblogs.com/SovietPower/p/9713179.html</a:t>
            </a:r>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CF 1041F</a:t>
            </a:r>
            <a:r>
              <a:rPr lang="zh-CN" altLang="en-US" dirty="0">
                <a:latin typeface="幼圆" pitchFamily="49" charset="-122"/>
                <a:ea typeface="幼圆" pitchFamily="49" charset="-122"/>
              </a:rPr>
              <a:t>」</a:t>
            </a:r>
            <a:r>
              <a:rPr lang="en-US" altLang="zh-CN" dirty="0">
                <a:latin typeface="Corbel" pitchFamily="34" charset="0"/>
                <a:ea typeface="幼圆" pitchFamily="49" charset="-122"/>
              </a:rPr>
              <a:t>Ray in the tube</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有两条平行于</a:t>
            </a:r>
            <a:r>
              <a:rPr lang="en-US" sz="2400" dirty="0">
                <a:latin typeface="楷体" pitchFamily="49" charset="-122"/>
                <a:ea typeface="楷体" pitchFamily="49" charset="-122"/>
              </a:rPr>
              <a:t>x</a:t>
            </a:r>
            <a:r>
              <a:rPr lang="zh-CN" altLang="en-US" sz="2400" dirty="0">
                <a:latin typeface="楷体" pitchFamily="49" charset="-122"/>
                <a:ea typeface="楷体" pitchFamily="49" charset="-122"/>
              </a:rPr>
              <a:t>轴的直线</a:t>
            </a:r>
            <a:r>
              <a:rPr lang="en-US" sz="2400" dirty="0">
                <a:latin typeface="楷体" pitchFamily="49" charset="-122"/>
                <a:ea typeface="楷体" pitchFamily="49" charset="-122"/>
              </a:rPr>
              <a:t>A,B</a:t>
            </a:r>
            <a:r>
              <a:rPr lang="zh-CN" altLang="en-US" sz="2400" dirty="0">
                <a:latin typeface="楷体" pitchFamily="49" charset="-122"/>
                <a:ea typeface="楷体" pitchFamily="49" charset="-122"/>
              </a:rPr>
              <a:t>，每条直线上的某些位置有传感器。你需要确定</a:t>
            </a:r>
            <a:r>
              <a:rPr lang="en-US" sz="2400" dirty="0">
                <a:latin typeface="楷体" pitchFamily="49" charset="-122"/>
                <a:ea typeface="楷体" pitchFamily="49" charset="-122"/>
              </a:rPr>
              <a:t>A,B</a:t>
            </a:r>
            <a:r>
              <a:rPr lang="zh-CN" altLang="en-US" sz="2400" dirty="0">
                <a:latin typeface="楷体" pitchFamily="49" charset="-122"/>
                <a:ea typeface="楷体" pitchFamily="49" charset="-122"/>
              </a:rPr>
              <a:t>轴上任意两个整点位置</a:t>
            </a:r>
            <a:r>
              <a:rPr lang="en-US" sz="2400" dirty="0" err="1">
                <a:latin typeface="楷体" pitchFamily="49" charset="-122"/>
                <a:ea typeface="楷体" pitchFamily="49" charset="-122"/>
              </a:rPr>
              <a:t>x</a:t>
            </a:r>
            <a:r>
              <a:rPr lang="en-US" sz="2400" baseline="-25000" dirty="0" err="1">
                <a:latin typeface="楷体" pitchFamily="49" charset="-122"/>
                <a:ea typeface="楷体" pitchFamily="49" charset="-122"/>
              </a:rPr>
              <a:t>A</a:t>
            </a:r>
            <a:r>
              <a:rPr lang="en-US" sz="2400" dirty="0" err="1">
                <a:latin typeface="楷体" pitchFamily="49" charset="-122"/>
                <a:ea typeface="楷体" pitchFamily="49" charset="-122"/>
              </a:rPr>
              <a:t>,x</a:t>
            </a:r>
            <a:r>
              <a:rPr lang="en-US" sz="2400" baseline="-25000" dirty="0" err="1">
                <a:latin typeface="楷体" pitchFamily="49" charset="-122"/>
                <a:ea typeface="楷体" pitchFamily="49" charset="-122"/>
              </a:rPr>
              <a:t>B</a:t>
            </a:r>
            <a:r>
              <a:rPr lang="zh-CN" altLang="en-US" sz="2400" dirty="0">
                <a:latin typeface="楷体" pitchFamily="49" charset="-122"/>
                <a:ea typeface="楷体" pitchFamily="49" charset="-122"/>
              </a:rPr>
              <a:t>，使得一条光线沿</a:t>
            </a:r>
            <a:r>
              <a:rPr lang="en-US" sz="2400" dirty="0" err="1">
                <a:latin typeface="楷体" pitchFamily="49" charset="-122"/>
                <a:ea typeface="楷体" pitchFamily="49" charset="-122"/>
              </a:rPr>
              <a:t>x</a:t>
            </a:r>
            <a:r>
              <a:rPr lang="en-US" sz="2400" baseline="-25000" dirty="0" err="1">
                <a:latin typeface="楷体" pitchFamily="49" charset="-122"/>
                <a:ea typeface="楷体" pitchFamily="49" charset="-122"/>
              </a:rPr>
              <a:t>A</a:t>
            </a:r>
            <a:r>
              <a:rPr lang="en-US" sz="2400" dirty="0" err="1">
                <a:latin typeface="楷体" pitchFamily="49" charset="-122"/>
                <a:ea typeface="楷体" pitchFamily="49" charset="-122"/>
              </a:rPr>
              <a:t>→x</a:t>
            </a:r>
            <a:r>
              <a:rPr lang="en-US" sz="2400" baseline="-25000" dirty="0" err="1">
                <a:latin typeface="楷体" pitchFamily="49" charset="-122"/>
                <a:ea typeface="楷体" pitchFamily="49" charset="-122"/>
              </a:rPr>
              <a:t>B</a:t>
            </a:r>
            <a:r>
              <a:rPr lang="zh-CN" altLang="en-US" sz="2400" dirty="0">
                <a:latin typeface="楷体" pitchFamily="49" charset="-122"/>
                <a:ea typeface="楷体" pitchFamily="49" charset="-122"/>
              </a:rPr>
              <a:t>射出（碰到</a:t>
            </a:r>
            <a:r>
              <a:rPr lang="en-US" sz="2400" dirty="0">
                <a:latin typeface="楷体" pitchFamily="49" charset="-122"/>
                <a:ea typeface="楷体" pitchFamily="49" charset="-122"/>
              </a:rPr>
              <a:t>A,B</a:t>
            </a:r>
            <a:r>
              <a:rPr lang="zh-CN" altLang="en-US" sz="2400" dirty="0">
                <a:latin typeface="楷体" pitchFamily="49" charset="-122"/>
                <a:ea typeface="楷体" pitchFamily="49" charset="-122"/>
              </a:rPr>
              <a:t>后反射），能够碰到的传感器数量最多是多少。</a:t>
            </a:r>
          </a:p>
          <a:p>
            <a:r>
              <a:rPr lang="zh-CN" altLang="en-US" sz="2400" dirty="0">
                <a:latin typeface="楷体" pitchFamily="49" charset="-122"/>
                <a:ea typeface="楷体" pitchFamily="49" charset="-122"/>
              </a:rPr>
              <a:t>每条直线上的传感器数量≤</a:t>
            </a:r>
            <a:r>
              <a:rPr lang="en-US" sz="2400" dirty="0">
                <a:latin typeface="楷体" pitchFamily="49" charset="-122"/>
                <a:ea typeface="楷体" pitchFamily="49" charset="-122"/>
              </a:rPr>
              <a:t>10</a:t>
            </a:r>
            <a:r>
              <a:rPr lang="en-US" sz="2400" baseline="30000" dirty="0">
                <a:latin typeface="楷体" pitchFamily="49" charset="-122"/>
                <a:ea typeface="楷体" pitchFamily="49" charset="-122"/>
              </a:rPr>
              <a:t>5</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0≤xi≤10</a:t>
            </a:r>
            <a:r>
              <a:rPr lang="en-US" sz="2400" baseline="30000" dirty="0">
                <a:latin typeface="楷体" pitchFamily="49" charset="-122"/>
                <a:ea typeface="楷体" pitchFamily="49" charset="-122"/>
              </a:rPr>
              <a:t>9</a:t>
            </a:r>
            <a:endParaRPr lang="zh-CN" altLang="en-US" sz="2400" dirty="0">
              <a:latin typeface="楷体" pitchFamily="49" charset="-122"/>
              <a:ea typeface="楷体" pitchFamily="49" charset="-122"/>
            </a:endParaRPr>
          </a:p>
          <a:p>
            <a:pPr marL="0" indent="0">
              <a:buNone/>
            </a:pPr>
            <a:endParaRPr lang="en-US" sz="2400" u="sng" dirty="0">
              <a:latin typeface="楷体" pitchFamily="49" charset="-122"/>
              <a:ea typeface="楷体" pitchFamily="49" charset="-122"/>
              <a:hlinkClick r:id="rId3"/>
            </a:endParaRPr>
          </a:p>
          <a:p>
            <a:r>
              <a:rPr lang="en-US" sz="2400" u="sng" dirty="0">
                <a:latin typeface="楷体" pitchFamily="49" charset="-122"/>
                <a:ea typeface="楷体" pitchFamily="49" charset="-122"/>
                <a:hlinkClick r:id="rId3"/>
              </a:rPr>
              <a:t>https://www.cnblogs.com/SovietPower/p/9681586.html</a:t>
            </a:r>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CQOI 2014</a:t>
            </a:r>
            <a:r>
              <a:rPr lang="zh-CN" altLang="en-US" dirty="0">
                <a:latin typeface="幼圆" pitchFamily="49" charset="-122"/>
                <a:ea typeface="幼圆" pitchFamily="49" charset="-122"/>
              </a:rPr>
              <a:t>」危桥</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给定一张无向图，有些边可以正反通行无数次，有些边是危桥，只能通行两次（正正、正反或反反）。</a:t>
            </a:r>
            <a:r>
              <a:rPr lang="en-US" altLang="zh-CN" sz="2400" dirty="0">
                <a:latin typeface="楷体" pitchFamily="49" charset="-122"/>
                <a:ea typeface="楷体" pitchFamily="49" charset="-122"/>
              </a:rPr>
              <a:t>Alice</a:t>
            </a:r>
            <a:r>
              <a:rPr lang="zh-CN" altLang="en-US" sz="2400" dirty="0">
                <a:latin typeface="楷体" pitchFamily="49" charset="-122"/>
                <a:ea typeface="楷体" pitchFamily="49" charset="-122"/>
              </a:rPr>
              <a:t>希望在</a:t>
            </a:r>
            <a:r>
              <a:rPr lang="en-US" altLang="zh-CN" sz="2400" dirty="0">
                <a:latin typeface="楷体" pitchFamily="49" charset="-122"/>
                <a:ea typeface="楷体" pitchFamily="49" charset="-122"/>
              </a:rPr>
              <a:t>A1</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A2</a:t>
            </a:r>
            <a:r>
              <a:rPr lang="zh-CN" altLang="en-US" sz="2400" dirty="0">
                <a:latin typeface="楷体" pitchFamily="49" charset="-122"/>
                <a:ea typeface="楷体" pitchFamily="49" charset="-122"/>
              </a:rPr>
              <a:t>之间往返</a:t>
            </a:r>
            <a:r>
              <a:rPr lang="en-US" altLang="zh-CN" sz="2400" dirty="0">
                <a:latin typeface="楷体" pitchFamily="49" charset="-122"/>
                <a:ea typeface="楷体" pitchFamily="49" charset="-122"/>
              </a:rPr>
              <a:t>An</a:t>
            </a:r>
            <a:r>
              <a:rPr lang="zh-CN" altLang="en-US" sz="2400" dirty="0">
                <a:latin typeface="楷体" pitchFamily="49" charset="-122"/>
                <a:ea typeface="楷体" pitchFamily="49" charset="-122"/>
              </a:rPr>
              <a:t>次，</a:t>
            </a:r>
            <a:r>
              <a:rPr lang="en-US" altLang="zh-CN" sz="2400" dirty="0">
                <a:latin typeface="楷体" pitchFamily="49" charset="-122"/>
                <a:ea typeface="楷体" pitchFamily="49" charset="-122"/>
              </a:rPr>
              <a:t>Bob</a:t>
            </a:r>
            <a:r>
              <a:rPr lang="zh-CN" altLang="en-US" sz="2400" dirty="0">
                <a:latin typeface="楷体" pitchFamily="49" charset="-122"/>
                <a:ea typeface="楷体" pitchFamily="49" charset="-122"/>
              </a:rPr>
              <a:t>希望在</a:t>
            </a:r>
            <a:r>
              <a:rPr lang="en-US" altLang="zh-CN" sz="2400" dirty="0">
                <a:latin typeface="楷体" pitchFamily="49" charset="-122"/>
                <a:ea typeface="楷体" pitchFamily="49" charset="-122"/>
              </a:rPr>
              <a:t>B1</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B2</a:t>
            </a:r>
            <a:r>
              <a:rPr lang="zh-CN" altLang="en-US" sz="2400" dirty="0">
                <a:latin typeface="楷体" pitchFamily="49" charset="-122"/>
                <a:ea typeface="楷体" pitchFamily="49" charset="-122"/>
              </a:rPr>
              <a:t>之间往返</a:t>
            </a:r>
            <a:r>
              <a:rPr lang="en-US" altLang="zh-CN" sz="2400" dirty="0" err="1">
                <a:latin typeface="楷体" pitchFamily="49" charset="-122"/>
                <a:ea typeface="楷体" pitchFamily="49" charset="-122"/>
              </a:rPr>
              <a:t>Bn</a:t>
            </a:r>
            <a:r>
              <a:rPr lang="zh-CN" altLang="en-US" sz="2400" dirty="0">
                <a:latin typeface="楷体" pitchFamily="49" charset="-122"/>
                <a:ea typeface="楷体" pitchFamily="49" charset="-122"/>
              </a:rPr>
              <a:t>次，问是否可行。</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N≤50</a:t>
            </a:r>
            <a:endParaRPr lang="zh-CN" alt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WC 2007</a:t>
            </a:r>
            <a:r>
              <a:rPr lang="zh-CN" altLang="en-US" dirty="0">
                <a:latin typeface="幼圆" pitchFamily="49" charset="-122"/>
                <a:ea typeface="幼圆" pitchFamily="49" charset="-122"/>
              </a:rPr>
              <a:t>」剪刀石头布</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给定一张部分边方向已确定的竞赛图。你需要给剩下的边确定方向，使得图中的三元环数量最多。输出方案及个数。</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N≤100</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SDOI 2014</a:t>
            </a:r>
            <a:r>
              <a:rPr lang="zh-CN" altLang="en-US" dirty="0">
                <a:latin typeface="幼圆" pitchFamily="49" charset="-122"/>
                <a:ea typeface="幼圆" pitchFamily="49" charset="-122"/>
              </a:rPr>
              <a:t>」</a:t>
            </a:r>
            <a:r>
              <a:rPr lang="en-US" altLang="zh-CN" dirty="0">
                <a:latin typeface="Corbel" pitchFamily="34" charset="0"/>
                <a:ea typeface="幼圆" pitchFamily="49" charset="-122"/>
              </a:rPr>
              <a:t>LIS</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给定序列</a:t>
            </a: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，序列中的每一项</a:t>
            </a:r>
            <a:r>
              <a:rPr lang="en-US" altLang="zh-CN" sz="2400" dirty="0">
                <a:latin typeface="楷体" pitchFamily="49" charset="-122"/>
                <a:ea typeface="楷体" pitchFamily="49" charset="-122"/>
              </a:rPr>
              <a:t>Ai</a:t>
            </a:r>
            <a:r>
              <a:rPr lang="zh-CN" altLang="en-US" sz="2400" dirty="0">
                <a:latin typeface="楷体" pitchFamily="49" charset="-122"/>
                <a:ea typeface="楷体" pitchFamily="49" charset="-122"/>
              </a:rPr>
              <a:t>有删除代价</a:t>
            </a:r>
            <a:r>
              <a:rPr lang="en-US" altLang="zh-CN" sz="2400" dirty="0">
                <a:latin typeface="楷体" pitchFamily="49" charset="-122"/>
                <a:ea typeface="楷体" pitchFamily="49" charset="-122"/>
              </a:rPr>
              <a:t>Bi</a:t>
            </a:r>
            <a:r>
              <a:rPr lang="zh-CN" altLang="en-US" sz="2400" dirty="0">
                <a:latin typeface="楷体" pitchFamily="49" charset="-122"/>
                <a:ea typeface="楷体" pitchFamily="49" charset="-122"/>
              </a:rPr>
              <a:t>和附加属性</a:t>
            </a:r>
            <a:r>
              <a:rPr lang="en-US" altLang="zh-CN" sz="2400" dirty="0" err="1">
                <a:latin typeface="楷体" pitchFamily="49" charset="-122"/>
                <a:ea typeface="楷体" pitchFamily="49" charset="-122"/>
              </a:rPr>
              <a:t>Ci</a:t>
            </a:r>
            <a:r>
              <a:rPr lang="zh-CN" altLang="en-US" sz="2400" dirty="0">
                <a:latin typeface="楷体" pitchFamily="49" charset="-122"/>
                <a:ea typeface="楷体" pitchFamily="49" charset="-122"/>
              </a:rPr>
              <a:t>。请删除若干项，使得</a:t>
            </a: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的最长上升子序列长度减少至少</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，且付出的代价之和最小，并输出方案。如果有多种方案，请输出</a:t>
            </a:r>
            <a:r>
              <a:rPr lang="zh-CN" altLang="en-US" sz="2400" b="1" dirty="0">
                <a:latin typeface="楷体" pitchFamily="49" charset="-122"/>
                <a:ea typeface="楷体" pitchFamily="49" charset="-122"/>
              </a:rPr>
              <a:t>将删去项按照附加属性排序之后</a:t>
            </a:r>
            <a:r>
              <a:rPr lang="zh-CN" altLang="en-US" sz="2400" dirty="0">
                <a:latin typeface="楷体" pitchFamily="49" charset="-122"/>
                <a:ea typeface="楷体" pitchFamily="49" charset="-122"/>
              </a:rPr>
              <a:t>，字典序最小的一种。</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N≤700</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1737</Words>
  <Application>Microsoft Office PowerPoint</Application>
  <PresentationFormat>全屏显示(4:3)</PresentationFormat>
  <Paragraphs>140</Paragraphs>
  <Slides>25</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华文彩云</vt:lpstr>
      <vt:lpstr>楷体</vt:lpstr>
      <vt:lpstr>宋体</vt:lpstr>
      <vt:lpstr>幼圆</vt:lpstr>
      <vt:lpstr>Arial</vt:lpstr>
      <vt:lpstr>Calibri</vt:lpstr>
      <vt:lpstr>Corbel</vt:lpstr>
      <vt:lpstr>Segoe Print</vt:lpstr>
      <vt:lpstr>Office 主题</vt:lpstr>
      <vt:lpstr>杂题选讲</vt:lpstr>
      <vt:lpstr>区间</vt:lpstr>
      <vt:lpstr>「AGC 007D」Shik and Game</vt:lpstr>
      <vt:lpstr>「AGC 005D」~K Perm Counting</vt:lpstr>
      <vt:lpstr>「POI 2004」ZAW</vt:lpstr>
      <vt:lpstr>「CF 1041F」Ray in the tube</vt:lpstr>
      <vt:lpstr>「CQOI 2014」危桥</vt:lpstr>
      <vt:lpstr>「WC 2007」剪刀石头布</vt:lpstr>
      <vt:lpstr>「SDOI 2014」LIS</vt:lpstr>
      <vt:lpstr>生成树</vt:lpstr>
      <vt:lpstr>生成树</vt:lpstr>
      <vt:lpstr>「NOIP 2008」传纸条（改）</vt:lpstr>
      <vt:lpstr>「NOIP 2008」传纸条（改）</vt:lpstr>
      <vt:lpstr>「AGC 015E」Mr.Aoki Incubator</vt:lpstr>
      <vt:lpstr>「AGC 015E」Mr.Aoki Incubator</vt:lpstr>
      <vt:lpstr>「SRM703 Div2」1000pts</vt:lpstr>
      <vt:lpstr>「SRM703 Div2」1000pts</vt:lpstr>
      <vt:lpstr>「BZOJ 3591」最长上升子序列</vt:lpstr>
      <vt:lpstr>「BZOJ 3591」最长上升子序列</vt:lpstr>
      <vt:lpstr>B</vt:lpstr>
      <vt:lpstr>B</vt:lpstr>
      <vt:lpstr>F</vt:lpstr>
      <vt:lpstr>F</vt:lpstr>
      <vt:lpstr>「51Nod 1355」斐波那契的最小公倍数</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SP</cp:lastModifiedBy>
  <cp:revision>386</cp:revision>
  <dcterms:created xsi:type="dcterms:W3CDTF">2019-01-19T09:45:37Z</dcterms:created>
  <dcterms:modified xsi:type="dcterms:W3CDTF">2022-01-03T14:59:45Z</dcterms:modified>
</cp:coreProperties>
</file>