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1"/>
  </p:notesMasterIdLst>
  <p:sldIdLst>
    <p:sldId id="256" r:id="rId2"/>
    <p:sldId id="257" r:id="rId3"/>
    <p:sldId id="261" r:id="rId4"/>
    <p:sldId id="258" r:id="rId5"/>
    <p:sldId id="259" r:id="rId6"/>
    <p:sldId id="262" r:id="rId7"/>
    <p:sldId id="264" r:id="rId8"/>
    <p:sldId id="276" r:id="rId9"/>
    <p:sldId id="263" r:id="rId10"/>
    <p:sldId id="272" r:id="rId11"/>
    <p:sldId id="277" r:id="rId12"/>
    <p:sldId id="273" r:id="rId13"/>
    <p:sldId id="278" r:id="rId14"/>
    <p:sldId id="275" r:id="rId15"/>
    <p:sldId id="265" r:id="rId16"/>
    <p:sldId id="266" r:id="rId17"/>
    <p:sldId id="279" r:id="rId18"/>
    <p:sldId id="267" r:id="rId19"/>
    <p:sldId id="269" r:id="rId20"/>
    <p:sldId id="270" r:id="rId21"/>
    <p:sldId id="280" r:id="rId22"/>
    <p:sldId id="274" r:id="rId23"/>
    <p:sldId id="282" r:id="rId24"/>
    <p:sldId id="283" r:id="rId25"/>
    <p:sldId id="284" r:id="rId26"/>
    <p:sldId id="285" r:id="rId27"/>
    <p:sldId id="286" r:id="rId28"/>
    <p:sldId id="287" r:id="rId29"/>
    <p:sldId id="28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0C769-C0D2-4EBB-A615-A7AB3A5D1584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36791-B8D0-48F1-B70C-9D052D337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71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36791-B8D0-48F1-B70C-9D052D33761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159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36791-B8D0-48F1-B70C-9D052D33761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2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22831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7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14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106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0285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787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653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652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07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069C0D2-A4CE-4A74-B576-94066A7B68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5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56" y="1324720"/>
            <a:ext cx="10205094" cy="86050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393469"/>
            <a:ext cx="10437812" cy="70727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939548" y="9952"/>
            <a:ext cx="1249276" cy="10907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56" y="381548"/>
            <a:ext cx="9613861" cy="707272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456" y="1357359"/>
            <a:ext cx="8619475" cy="2009296"/>
          </a:xfrm>
        </p:spPr>
        <p:txBody>
          <a:bodyPr/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02967" y="-1969"/>
            <a:ext cx="1154151" cy="1090789"/>
          </a:xfrm>
        </p:spPr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49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66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34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1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40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12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43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C0D2-A4CE-4A74-B576-94066A7B68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20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87000"/>
                <a:lumOff val="13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9C0D2-A4CE-4A74-B576-94066A7B6826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C7B03-D09C-4AE4-9C5B-CF5FC388D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79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luogu.org/problemnew/show/P436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luogu.org/problemnew/show/P290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oj.ac/problem/2353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lydsy.com/JudgeOnline/problem.php?id=238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luogu.org/problemnew/show/P511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zwfymqz/p/8710970.html" TargetMode="External"/><Relationship Id="rId2" Type="http://schemas.openxmlformats.org/officeDocument/2006/relationships/hyperlink" Target="https://www.cnblogs.com/zwfymqz/p/1020054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blogs.com/zwfymqz/p/10211469.html" TargetMode="External"/><Relationship Id="rId5" Type="http://schemas.openxmlformats.org/officeDocument/2006/relationships/hyperlink" Target="https://www.cnblogs.com/zwfymqz/p/9163777.html" TargetMode="External"/><Relationship Id="rId4" Type="http://schemas.openxmlformats.org/officeDocument/2006/relationships/hyperlink" Target="https://www.cnblogs.com/zwfymqz/p/8711337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cm.hdu.edu.cn/showproblem.php?pid=350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478DC-3405-4D08-953C-F929CD3C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63961"/>
            <a:ext cx="8959628" cy="1373070"/>
          </a:xfrm>
        </p:spPr>
        <p:txBody>
          <a:bodyPr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《OI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斜率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”》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F9DB3B-2812-414F-BAFF-2913364ED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1934" y="4394040"/>
            <a:ext cx="2582282" cy="373270"/>
          </a:xfrm>
        </p:spPr>
        <p:txBody>
          <a:bodyPr>
            <a:normAutofit/>
          </a:bodyPr>
          <a:lstStyle/>
          <a:p>
            <a:r>
              <a:rPr lang="en-US" altLang="zh-CN" dirty="0"/>
              <a:t>By </a:t>
            </a:r>
            <a:r>
              <a:rPr lang="zh-CN" altLang="en-US" dirty="0"/>
              <a:t>自为风月马前卒</a:t>
            </a:r>
          </a:p>
        </p:txBody>
      </p:sp>
    </p:spTree>
    <p:extLst>
      <p:ext uri="{BB962C8B-B14F-4D97-AF65-F5344CB8AC3E}">
        <p14:creationId xmlns:p14="http://schemas.microsoft.com/office/powerpoint/2010/main" val="2894881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8601F-36C5-4140-BAB6-B40009D1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一道练习题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94E5CE96-5A2E-4C30-BBAC-6A9C03012E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111" y="1419704"/>
                <a:ext cx="8619475" cy="2009296"/>
              </a:xfrm>
            </p:spPr>
            <p:txBody>
              <a:bodyPr/>
              <a:lstStyle/>
              <a:p>
                <a:r>
                  <a:rPr lang="zh-CN" altLang="en-US" dirty="0"/>
                  <a:t>从山脚到山顶依次排列着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棵老树，第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棵树的重量为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，与前一棵树的距离为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初始时山脚下有一个锯木厂，另外你还要安排两个锯木厂。规定每个树会被向下运输到第一个锯木厂，费用为距离</a:t>
                </a:r>
                <a:r>
                  <a:rPr lang="en-US" altLang="zh-CN" dirty="0"/>
                  <a:t> * </a:t>
                </a:r>
                <a:r>
                  <a:rPr lang="zh-CN" altLang="en-US" dirty="0"/>
                  <a:t>重量</a:t>
                </a:r>
                <a:endParaRPr lang="en-US" altLang="zh-CN" dirty="0"/>
              </a:p>
              <a:p>
                <a:r>
                  <a:rPr lang="zh-CN" altLang="en-US" dirty="0"/>
                  <a:t>最小化所有树被运输完的总费用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5 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94E5CE96-5A2E-4C30-BBAC-6A9C03012E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111" y="1419704"/>
                <a:ext cx="8619475" cy="2009296"/>
              </a:xfrm>
              <a:blipFill>
                <a:blip r:embed="rId2"/>
                <a:stretch>
                  <a:fillRect l="-142" t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9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D61BD-A8F3-44F1-8DA9-93A255B7E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07F4D5-6A45-4A45-BE16-C0B08182D8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hlinkClick r:id="rId2"/>
                  </a:rPr>
                  <a:t>https://www.luogu.org/problemnew/show/P4360</a:t>
                </a:r>
                <a:r>
                  <a:rPr lang="en-US" altLang="zh-CN" dirty="0"/>
                  <a:t> </a:t>
                </a:r>
              </a:p>
              <a:p>
                <a:r>
                  <a:rPr lang="zh-CN" altLang="en-US" dirty="0"/>
                  <a:t>定义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表示在第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个位置放第二个锯木厂的最小代价，转移的时候枚举一下第一个放在了哪里，前缀和优化一下，可以做到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复杂度。</a:t>
                </a:r>
                <a:endParaRPr lang="en-US" altLang="zh-CN" dirty="0"/>
              </a:p>
              <a:p>
                <a:r>
                  <a:rPr lang="zh-CN" altLang="en-US" dirty="0"/>
                  <a:t>接下来把所有转移分开算，把常量提出去，不断化简之后可以得到这样的式子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−1])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	</a:t>
                </a:r>
                <a:r>
                  <a:rPr lang="zh-CN" altLang="en-US" dirty="0"/>
                  <a:t>均是能预处理出来且递增的量，直接斜率优化一下。。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07F4D5-6A45-4A45-BE16-C0B08182D8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1" t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10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564F2-F6E8-4205-88BD-1494A235D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一道很有意思的题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ABFFAD-15D2-4E79-AF2E-72CA188A0D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2131" y="1486104"/>
                <a:ext cx="8619475" cy="2009296"/>
              </a:xfrm>
            </p:spPr>
            <p:txBody>
              <a:bodyPr/>
              <a:lstStyle/>
              <a:p>
                <a:r>
                  <a:rPr lang="en-US" altLang="zh-CN" dirty="0"/>
                  <a:t>John</a:t>
                </a:r>
                <a:r>
                  <a:rPr lang="zh-CN" altLang="en-US" dirty="0"/>
                  <a:t>想要买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块长方形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的土地，每块土地的价格是他的面积，可以同时购买多块土地，费用为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问买下所有土地的最小花费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ABFFAD-15D2-4E79-AF2E-72CA188A0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2131" y="1486104"/>
                <a:ext cx="8619475" cy="2009296"/>
              </a:xfrm>
              <a:blipFill>
                <a:blip r:embed="rId2"/>
                <a:stretch>
                  <a:fillRect l="-71" t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989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C14FC-07A6-4451-B552-F948E43FE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A0C323-7C08-4380-86FD-D83099C04B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hlinkClick r:id="rId2"/>
                  </a:rPr>
                  <a:t>https://www.luogu.org/problemnew/show/P2900</a:t>
                </a:r>
                <a:endParaRPr lang="en-US" altLang="zh-CN" dirty="0"/>
              </a:p>
              <a:p>
                <a:r>
                  <a:rPr lang="zh-CN" altLang="en-US" dirty="0"/>
                  <a:t>首先把所有的土地按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为第一关键字，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为第二关键字排序。同时用单调栈预处理出每个位置向左第一个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比它大的位置，显然中间的都是没用的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买了这个可以顺带买上这一坨稳赚不赔</a:t>
                </a:r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这是整个序列满足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单</m:t>
                    </m:r>
                  </m:oMath>
                </a14:m>
                <a:r>
                  <a:rPr lang="zh-CN" altLang="en-US" dirty="0"/>
                  <a:t>增，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单减。设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表示买完前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的最小花费，转移的时候这一组买了哪些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斜率优化一波。。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A0C323-7C08-4380-86FD-D83099C04B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1" t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00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F651A-8BE8-4D1D-BF7E-E5BA4BB7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B828C-0F63-41F5-916C-360F9DFA6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刚刚的题好像直接用代数的方法推貌似一点问题都没有。。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然而。。。</a:t>
            </a:r>
          </a:p>
        </p:txBody>
      </p:sp>
    </p:spTree>
    <p:extLst>
      <p:ext uri="{BB962C8B-B14F-4D97-AF65-F5344CB8AC3E}">
        <p14:creationId xmlns:p14="http://schemas.microsoft.com/office/powerpoint/2010/main" val="199631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AA7B2-B893-42D7-8342-55907C687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煮个栗子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0F0F549-FAC5-4AAF-9E59-BBD4B02E2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56" y="1357359"/>
            <a:ext cx="8619475" cy="2009296"/>
          </a:xfrm>
        </p:spPr>
        <p:txBody>
          <a:bodyPr/>
          <a:lstStyle/>
          <a:p>
            <a:r>
              <a:rPr lang="zh-CN" altLang="en-US" dirty="0"/>
              <a:t>题面太长了、、。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https://loj.ac/problem/2353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306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75C4E-F1E6-4011-ACED-BEB6C403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1AFC439C-64B5-47B7-8255-60F0D1F837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599" y="3429000"/>
                <a:ext cx="10343115" cy="127986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按照开始的方法推，是不能确定出进行除法的时候是否是需要变号的</a:t>
                </a:r>
                <a:endParaRPr lang="en-US" altLang="zh-CN" dirty="0"/>
              </a:p>
              <a:p>
                <a:r>
                  <a:rPr lang="zh-CN" altLang="en-US" dirty="0"/>
                  <a:t>也就是说，上面的方法只能告诉我们是否可以斜率优化，但是并不能找到真正的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(</a:t>
                </a:r>
                <a:r>
                  <a:rPr lang="zh-CN" altLang="en-US" dirty="0"/>
                  <a:t>最主要的是正负和大小符号问题</a:t>
                </a:r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当然你头铁的话也可以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符号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个数</m:t>
                        </m:r>
                      </m:sup>
                    </m:sSup>
                  </m:oMath>
                </a14:m>
                <a:r>
                  <a:rPr lang="zh-CN" altLang="en-US" dirty="0"/>
                  <a:t>枚举一下大于小于正负。。。。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1AFC439C-64B5-47B7-8255-60F0D1F837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599" y="3429000"/>
                <a:ext cx="10343115" cy="1279865"/>
              </a:xfrm>
              <a:blipFill>
                <a:blip r:embed="rId2"/>
                <a:stretch>
                  <a:fillRect l="-118" t="-2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id="{31ACE475-6A72-43BD-B163-AC97019103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5600" y="1464082"/>
                <a:ext cx="10343115" cy="10518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表示到第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天持有的软妹币的数量，显然答案为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转移的时候枚举一下是在哪里买了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天卖出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id="{31ACE475-6A72-43BD-B163-AC9701910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00" y="1464082"/>
                <a:ext cx="10343115" cy="1051828"/>
              </a:xfrm>
              <a:prstGeom prst="rect">
                <a:avLst/>
              </a:prstGeom>
              <a:blipFill>
                <a:blip r:embed="rId3"/>
                <a:stretch>
                  <a:fillRect l="-118" t="-5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ED127201-340B-48D8-BEFA-62DF57BF00F6}"/>
              </a:ext>
            </a:extLst>
          </p:cNvPr>
          <p:cNvSpPr txBox="1">
            <a:spLocks/>
          </p:cNvSpPr>
          <p:nvPr/>
        </p:nvSpPr>
        <p:spPr>
          <a:xfrm>
            <a:off x="345598" y="2772985"/>
            <a:ext cx="10343115" cy="39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大家可以用最开始的方法推一下式子。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558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  <p:bldP spid="7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DA210-A88E-48AE-881D-D4C69163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5">
                <a:extLst>
                  <a:ext uri="{FF2B5EF4-FFF2-40B4-BE49-F238E27FC236}">
                    <a16:creationId xmlns:a16="http://schemas.microsoft.com/office/drawing/2014/main" id="{1B3DF924-BAD1-4B2A-979D-6F4244F52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33040"/>
                <a:ext cx="10343115" cy="201301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按照开始的方法推，是不能确定出进行除法的时候是否是需要变号的</a:t>
                </a:r>
                <a:endParaRPr lang="en-US" altLang="zh-CN" dirty="0"/>
              </a:p>
              <a:p>
                <a:r>
                  <a:rPr lang="zh-CN" altLang="en-US" dirty="0"/>
                  <a:t>也就是说，上面的方法只能告诉我们是否可以斜率优化，但是并不能找到真正的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(</a:t>
                </a:r>
                <a:r>
                  <a:rPr lang="zh-CN" altLang="en-US" dirty="0"/>
                  <a:t>最主要的是正负和大小符号问题</a:t>
                </a:r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当然你头铁的话也可以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符号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个数</m:t>
                        </m:r>
                      </m:sup>
                    </m:sSup>
                  </m:oMath>
                </a14:m>
                <a:r>
                  <a:rPr lang="zh-CN" altLang="en-US" dirty="0"/>
                  <a:t>枚举一下大于小于正负。。。。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那怎么确定符号呢？</a:t>
                </a:r>
                <a:endParaRPr lang="en-US" altLang="zh-CN" dirty="0"/>
              </a:p>
              <a:p>
                <a:r>
                  <a:rPr lang="zh-CN" altLang="en-US" dirty="0"/>
                  <a:t>这里讲一种我常用的方法：首先用上面的方法验证一下是否可以用斜率优化，再用观察法找出相应的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5">
                <a:extLst>
                  <a:ext uri="{FF2B5EF4-FFF2-40B4-BE49-F238E27FC236}">
                    <a16:creationId xmlns:a16="http://schemas.microsoft.com/office/drawing/2014/main" id="{1B3DF924-BAD1-4B2A-979D-6F4244F52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33040"/>
                <a:ext cx="10343115" cy="2013012"/>
              </a:xfrm>
              <a:blipFill>
                <a:blip r:embed="rId2"/>
                <a:stretch>
                  <a:fillRect l="-59" t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id="{CB4296E0-F076-4CFE-B83A-75FA4CA12D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3456" y="3346052"/>
                <a:ext cx="10343115" cy="30438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把刚刚的式子变形一下：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000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显然可以斜率优化，也就是拿一条斜率为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的直线从上往下切</a:t>
                </a:r>
                <a:endParaRPr lang="en-US" altLang="zh-CN" dirty="0"/>
              </a:p>
              <a:p>
                <a:r>
                  <a:rPr lang="zh-CN" altLang="en-US" dirty="0"/>
                  <a:t>等等。。</a:t>
                </a:r>
                <a:endParaRPr lang="en-US" altLang="zh-CN" dirty="0"/>
              </a:p>
              <a:p>
                <a:r>
                  <a:rPr lang="zh-CN" altLang="en-US" dirty="0"/>
                  <a:t>是不是有什么问题？、</a:t>
                </a:r>
                <a:endParaRPr lang="en-US" altLang="zh-CN" dirty="0"/>
              </a:p>
              <a:p>
                <a:r>
                  <a:rPr lang="zh-CN" altLang="en-US" dirty="0"/>
                  <a:t>每次加入的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的大小不是单调的，每次切的斜率也是不单调的</a:t>
                </a:r>
                <a:endParaRPr lang="en-US" altLang="zh-CN" dirty="0"/>
              </a:p>
              <a:p>
                <a:r>
                  <a:rPr lang="en-US" altLang="zh-CN" dirty="0"/>
                  <a:t>How to solve it ?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id="{CB4296E0-F076-4CFE-B83A-75FA4CA12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56" y="3346052"/>
                <a:ext cx="10343115" cy="3043844"/>
              </a:xfrm>
              <a:prstGeom prst="rect">
                <a:avLst/>
              </a:prstGeom>
              <a:blipFill>
                <a:blip r:embed="rId3"/>
                <a:stretch>
                  <a:fillRect l="-59" t="-1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93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88907-1843-4138-93B6-B2414A101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024D66-BB17-4572-825B-35FCD93400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8"/>
                <a:ext cx="9613861" cy="207164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我们考虑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不单调</m:t>
                    </m:r>
                  </m:oMath>
                </a14:m>
                <a:r>
                  <a:rPr lang="zh-CN" altLang="en-US" dirty="0"/>
                  <a:t>会对答案产生什么影响</a:t>
                </a:r>
                <a:endParaRPr lang="en-US" altLang="zh-CN" dirty="0"/>
              </a:p>
              <a:p>
                <a:r>
                  <a:rPr lang="zh-CN" altLang="en-US" dirty="0"/>
                  <a:t>现在的问题实际上是一道数据结构题</a:t>
                </a:r>
                <a:endParaRPr lang="en-US" altLang="zh-CN" dirty="0"/>
              </a:p>
              <a:p>
                <a:r>
                  <a:rPr lang="en-US" altLang="zh-CN" dirty="0"/>
                  <a:t>&gt; </a:t>
                </a:r>
                <a:r>
                  <a:rPr lang="zh-CN" altLang="en-US" dirty="0"/>
                  <a:t>你需要支持两种操作</a:t>
                </a:r>
                <a:endParaRPr lang="en-US" altLang="zh-CN" dirty="0"/>
              </a:p>
              <a:p>
                <a:r>
                  <a:rPr lang="en-US" altLang="zh-CN" dirty="0"/>
                  <a:t>1. </a:t>
                </a:r>
                <a:r>
                  <a:rPr lang="zh-CN" altLang="en-US" dirty="0"/>
                  <a:t>加入一个点，同时维护出所有点的凸包</a:t>
                </a:r>
                <a:endParaRPr lang="en-US" altLang="zh-CN" dirty="0"/>
              </a:p>
              <a:p>
                <a:r>
                  <a:rPr lang="en-US" altLang="zh-CN" dirty="0"/>
                  <a:t>2. </a:t>
                </a:r>
                <a:r>
                  <a:rPr lang="zh-CN" altLang="en-US" dirty="0"/>
                  <a:t>求用斜率为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的直线从上往下切遇到的第一个点是哪一个</a:t>
                </a:r>
                <a:endParaRPr lang="en-US" altLang="zh-CN" dirty="0"/>
              </a:p>
              <a:p>
                <a:r>
                  <a:rPr lang="zh-CN" altLang="en-US" dirty="0"/>
                  <a:t>第一个操作显然直接用平衡树</a:t>
                </a:r>
                <a:r>
                  <a:rPr lang="en-US" altLang="zh-CN" dirty="0" err="1"/>
                  <a:t>xjb</a:t>
                </a:r>
                <a:r>
                  <a:rPr lang="zh-CN" altLang="en-US" dirty="0"/>
                  <a:t>判一判就可以</a:t>
                </a:r>
                <a:endParaRPr lang="en-US" altLang="zh-CN" dirty="0"/>
              </a:p>
              <a:p>
                <a:r>
                  <a:rPr lang="zh-CN" altLang="en-US" dirty="0"/>
                  <a:t>然而我不会，有兴趣的可以问</a:t>
                </a:r>
                <a:r>
                  <a:rPr lang="en-US" altLang="zh-CN" dirty="0" err="1"/>
                  <a:t>gxb</a:t>
                </a:r>
                <a:r>
                  <a:rPr lang="en-US" altLang="zh-CN" dirty="0"/>
                  <a:t>…..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024D66-BB17-4572-825B-35FCD93400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8"/>
                <a:ext cx="9613861" cy="2071641"/>
              </a:xfrm>
              <a:blipFill>
                <a:blip r:embed="rId2"/>
                <a:stretch>
                  <a:fillRect t="-2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4454E36-E6F4-4880-803A-16CCF194A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022" y="3094223"/>
            <a:ext cx="8525522" cy="3480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C8C3B691-7883-4ABD-B39C-64454FD852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3456" y="3964113"/>
                <a:ext cx="10689344" cy="25123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第二个操作就比较</a:t>
                </a:r>
                <a:r>
                  <a:rPr lang="en-US" altLang="zh-CN" dirty="0"/>
                  <a:t>trivial</a:t>
                </a:r>
                <a:r>
                  <a:rPr lang="zh-CN" altLang="en-US" dirty="0"/>
                  <a:t>了，显然切到的第一个点一定满足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𝑟𝑖𝑔h𝑡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又因为凸包上的点斜率都是单调的，所以直接二分即可</a:t>
                </a:r>
                <a:endParaRPr lang="en-US" altLang="zh-CN" dirty="0"/>
              </a:p>
              <a:p>
                <a:r>
                  <a:rPr lang="zh-CN" altLang="en-US" dirty="0"/>
                  <a:t>第一种操作可能不是那么好实现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我写的死活调不过去后来弃疗了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，这里讲一种用</a:t>
                </a:r>
                <a:r>
                  <a:rPr lang="en-US" altLang="zh-CN" dirty="0" err="1"/>
                  <a:t>cdq</a:t>
                </a:r>
                <a:r>
                  <a:rPr lang="zh-CN" altLang="en-US" dirty="0"/>
                  <a:t>分治实现的方法</a:t>
                </a:r>
                <a:endParaRPr lang="en-US" altLang="zh-CN" dirty="0"/>
              </a:p>
              <a:p>
                <a:r>
                  <a:rPr lang="zh-CN" altLang="en-US" dirty="0"/>
                  <a:t>两个复杂度是一样的，都是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 err="1"/>
                  <a:t>Cdq</a:t>
                </a:r>
                <a:r>
                  <a:rPr lang="zh-CN" altLang="en-US" dirty="0"/>
                  <a:t>分治的核心思想就是消掉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这一维的影响，每次按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进行</m:t>
                    </m:r>
                  </m:oMath>
                </a14:m>
                <a:r>
                  <a:rPr lang="zh-CN" altLang="en-US" dirty="0"/>
                  <a:t>归并排序，递归的时候每次暴力建左边的凸包，暴力在右侧二分即可。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这样是两个</a:t>
                </a:r>
                <a:r>
                  <a:rPr lang="en-US" altLang="zh-CN" dirty="0"/>
                  <a:t>log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一个</a:t>
                </a:r>
                <a:r>
                  <a:rPr lang="en-US" altLang="zh-CN" dirty="0"/>
                  <a:t>log</a:t>
                </a:r>
                <a:r>
                  <a:rPr lang="zh-CN" altLang="en-US" dirty="0"/>
                  <a:t>的话可以双指针扫把第二维的二分消掉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类似于第一道题的做法，先按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排个序大概意会一下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C8C3B691-7883-4ABD-B39C-64454FD85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56" y="3964113"/>
                <a:ext cx="10689344" cy="2512339"/>
              </a:xfrm>
              <a:prstGeom prst="rect">
                <a:avLst/>
              </a:prstGeom>
              <a:blipFill>
                <a:blip r:embed="rId4"/>
                <a:stretch>
                  <a:fillRect l="-57" t="-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14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41036-2DB7-4541-B1B7-14308BB7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当斜率遇到数据结构题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DB069212-F13A-4F58-8BA2-06BCE4C56F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3456" y="1660680"/>
                <a:ext cx="6721026" cy="22188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长度为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zh-CN" altLang="en-US" dirty="0"/>
                  <a:t>的序列，初始时第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次操作</a:t>
                </a:r>
                <a:endParaRPr lang="en-US" altLang="zh-CN" dirty="0"/>
              </a:p>
              <a:p>
                <a:r>
                  <a:rPr lang="en-US" altLang="zh-CN" dirty="0"/>
                  <a:t>1. </a:t>
                </a:r>
                <a:r>
                  <a:rPr lang="zh-CN" altLang="en-US" dirty="0"/>
                  <a:t>在区间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内加入首项为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CN" altLang="en-US" dirty="0"/>
                  <a:t>，公差为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zh-CN" altLang="en-US" dirty="0"/>
                  <a:t>的等差数列</a:t>
                </a:r>
                <a:endParaRPr lang="en-US" altLang="zh-CN" dirty="0"/>
              </a:p>
              <a:p>
                <a:r>
                  <a:rPr lang="en-US" altLang="zh-CN" dirty="0"/>
                  <a:t>2. </a:t>
                </a:r>
                <a:r>
                  <a:rPr lang="zh-CN" altLang="en-US" dirty="0"/>
                  <a:t>求区间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 dirty="0"/>
                  <a:t>内的最大值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≤50000,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≤50000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DB069212-F13A-4F58-8BA2-06BCE4C56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56" y="1660680"/>
                <a:ext cx="6721026" cy="2218862"/>
              </a:xfrm>
              <a:prstGeom prst="rect">
                <a:avLst/>
              </a:prstGeom>
              <a:blipFill>
                <a:blip r:embed="rId2"/>
                <a:stretch>
                  <a:fillRect l="-91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51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EE80A-2799-4F8C-88B4-F6C5E1BFE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FAQ &amp;&amp;</a:t>
            </a:r>
            <a:r>
              <a:rPr lang="zh-CN" altLang="en-US" dirty="0"/>
              <a:t> 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AA1FD-CD5B-48A5-89CF-6E22CA915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55" y="1357358"/>
            <a:ext cx="10449647" cy="1012980"/>
          </a:xfrm>
        </p:spPr>
        <p:txBody>
          <a:bodyPr>
            <a:normAutofit/>
          </a:bodyPr>
          <a:lstStyle/>
          <a:p>
            <a:r>
              <a:rPr lang="zh-CN" altLang="en-US" dirty="0"/>
              <a:t>今天我们讲什么呀？</a:t>
            </a:r>
            <a:endParaRPr lang="en-US" altLang="zh-CN" dirty="0"/>
          </a:p>
          <a:p>
            <a:r>
              <a:rPr lang="zh-CN" altLang="en-US" dirty="0"/>
              <a:t>斜率优化</a:t>
            </a:r>
            <a:r>
              <a:rPr lang="en-US" altLang="zh-CN" dirty="0" err="1"/>
              <a:t>dp</a:t>
            </a:r>
            <a:endParaRPr lang="en-US" altLang="zh-CN" dirty="0"/>
          </a:p>
          <a:p>
            <a:r>
              <a:rPr lang="zh-CN" altLang="en-US" dirty="0"/>
              <a:t>本质上还是计算几何。。。。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F36F4B-79E1-4F24-B55D-ECC2493DC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87" y="2488506"/>
            <a:ext cx="1362075" cy="129540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64A23A5-4BD2-4698-93FD-850FCC2E10FE}"/>
              </a:ext>
            </a:extLst>
          </p:cNvPr>
          <p:cNvSpPr txBox="1">
            <a:spLocks/>
          </p:cNvSpPr>
          <p:nvPr/>
        </p:nvSpPr>
        <p:spPr>
          <a:xfrm>
            <a:off x="283455" y="4252404"/>
            <a:ext cx="9828211" cy="2086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为什么要讲这么水的东西？</a:t>
            </a:r>
            <a:endParaRPr lang="en-US" altLang="zh-CN" dirty="0"/>
          </a:p>
          <a:p>
            <a:r>
              <a:rPr lang="zh-CN" altLang="en-US" dirty="0"/>
              <a:t>因为</a:t>
            </a:r>
            <a:r>
              <a:rPr lang="en-US" altLang="zh-CN" dirty="0"/>
              <a:t>attack</a:t>
            </a:r>
            <a:r>
              <a:rPr lang="zh-CN" altLang="en-US" dirty="0"/>
              <a:t>菜到只会这么水的东西</a:t>
            </a:r>
            <a:endParaRPr lang="en-US" altLang="zh-CN" dirty="0"/>
          </a:p>
          <a:p>
            <a:r>
              <a:rPr lang="zh-CN" altLang="en-US" dirty="0"/>
              <a:t>最关键的是希望大家听完这节课之后能彻底搞懂斜率优化，</a:t>
            </a:r>
            <a:r>
              <a:rPr lang="en-US" altLang="zh-CN" dirty="0"/>
              <a:t>attack</a:t>
            </a:r>
            <a:r>
              <a:rPr lang="zh-CN" altLang="en-US" dirty="0"/>
              <a:t>在学的时候踩了不少坑，因为网上大部分资料都是错的。。。希望大家不要步</a:t>
            </a:r>
            <a:r>
              <a:rPr lang="en-US" altLang="zh-CN" dirty="0"/>
              <a:t>attack</a:t>
            </a:r>
            <a:r>
              <a:rPr lang="zh-CN" altLang="en-US" dirty="0"/>
              <a:t>的后尘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768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797D0-4220-4512-BD54-A6DF7F6F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8887F258-EDB9-4951-A723-DC301BCA5C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3455" y="1349960"/>
                <a:ext cx="10325361" cy="43406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hlinkClick r:id="rId2"/>
                  </a:rPr>
                  <a:t>https://www.lydsy.com/JudgeOnline/problem.php?id=2388</a:t>
                </a:r>
                <a:r>
                  <a:rPr lang="en-US" altLang="zh-CN" dirty="0"/>
                  <a:t> </a:t>
                </a:r>
              </a:p>
              <a:p>
                <a:r>
                  <a:rPr lang="zh-CN" altLang="en-US" dirty="0"/>
                  <a:t>这里介绍一种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zh-CN" altLang="en-US" b="0" dirty="0"/>
                  <a:t>的做法</a:t>
                </a:r>
                <a:endParaRPr lang="en-US" altLang="zh-CN" b="0" dirty="0"/>
              </a:p>
              <a:p>
                <a:r>
                  <a:rPr lang="zh-CN" altLang="en-US" dirty="0"/>
                  <a:t>首先分块，对每个块内的分别考虑。</a:t>
                </a:r>
                <a:endParaRPr lang="en-US" altLang="zh-CN" dirty="0"/>
              </a:p>
              <a:p>
                <a:r>
                  <a:rPr lang="zh-CN" altLang="en-US" b="0" dirty="0"/>
                  <a:t>第一种操作产生的影响可以由等差数列公式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b="0" dirty="0"/>
                  <a:t>得到，显然这个公式是可以合并的。对于每一块我们去维护首项和公差</a:t>
                </a:r>
                <a:r>
                  <a:rPr lang="zh-CN" altLang="en-US" dirty="0"/>
                  <a:t>，块外的直接改原数组即可</a:t>
                </a:r>
                <a:endParaRPr lang="en-US" altLang="zh-CN" dirty="0"/>
              </a:p>
              <a:p>
                <a:r>
                  <a:rPr lang="zh-CN" altLang="en-US" dirty="0"/>
                  <a:t>考虑查询操作，块外的直接暴力统计。</a:t>
                </a:r>
                <a:endParaRPr lang="en-US" altLang="zh-CN" dirty="0"/>
              </a:p>
              <a:p>
                <a:r>
                  <a:rPr lang="zh-CN" altLang="en-US" b="0" dirty="0"/>
                  <a:t>对于每个块内的，实际上每个元素的值可以写成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b="0" dirty="0"/>
                  <a:t>的形式，其中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b="0" dirty="0"/>
                  <a:t>都是常量</a:t>
                </a:r>
                <a:endParaRPr lang="en-US" altLang="zh-CN" b="0" dirty="0"/>
              </a:p>
              <a:p>
                <a:r>
                  <a:rPr lang="zh-CN" altLang="en-US" dirty="0"/>
                  <a:t>等等。。</a:t>
                </a:r>
                <a:endParaRPr lang="en-US" altLang="zh-CN" dirty="0"/>
              </a:p>
              <a:p>
                <a:r>
                  <a:rPr lang="zh-CN" altLang="en-US" b="0" dirty="0"/>
                  <a:t>这个东西怎么和刚刚的那一坨转移公式这么像？。。</a:t>
                </a:r>
                <a:endParaRPr lang="en-US" altLang="zh-CN" b="0" dirty="0"/>
              </a:p>
              <a:p>
                <a:r>
                  <a:rPr lang="zh-CN" altLang="en-US" b="0" dirty="0"/>
                  <a:t>没错，我们把每个位置的值看成平面中的点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zh-CN" altLang="en-US" b="0" dirty="0"/>
                  <a:t>，每次询问的时候相当于是用一条斜率为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b="0" dirty="0"/>
                  <a:t>的直线从上往下切。</a:t>
                </a:r>
                <a:endParaRPr lang="en-US" altLang="zh-CN" b="0" dirty="0"/>
              </a:p>
              <a:p>
                <a:r>
                  <a:rPr lang="zh-CN" altLang="en-US" dirty="0"/>
                  <a:t>那么这就是刚刚的套路了，我们可以预处理出每个块内的点形成的凸包，每次询问的时候在凸包内二分即可</a:t>
                </a:r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8887F258-EDB9-4951-A723-DC301BCA5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55" y="1349960"/>
                <a:ext cx="10325361" cy="4340625"/>
              </a:xfrm>
              <a:prstGeom prst="rect">
                <a:avLst/>
              </a:prstGeom>
              <a:blipFill>
                <a:blip r:embed="rId3"/>
                <a:stretch>
                  <a:fillRect l="-59" t="-562" r="-19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97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E27A3-59ED-4A6D-842A-488811359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有没有更刺激点的？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432A39-CED3-47CC-9617-69CD85802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56" y="4746609"/>
            <a:ext cx="7854099" cy="1092862"/>
          </a:xfrm>
        </p:spPr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https://www.luogu.org/problemnew/show/P5114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我不会做。。留给你们给你们的学弟们讲了。</a:t>
            </a:r>
            <a:endParaRPr lang="en-US" altLang="zh-CN" dirty="0"/>
          </a:p>
          <a:p>
            <a:r>
              <a:rPr lang="zh-CN" altLang="en-US" dirty="0"/>
              <a:t>题解在右下角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14B760-2D05-4C15-89B5-83E871A49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56" y="1436762"/>
            <a:ext cx="8209524" cy="29619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7E4C78C-722D-4FAE-9AD3-D82F6884E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5733" y="6214369"/>
            <a:ext cx="696266" cy="64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0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14DAA-45F4-4085-B300-265974F6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Wqs</a:t>
            </a:r>
            <a:r>
              <a:rPr lang="zh-CN" altLang="en-US" dirty="0"/>
              <a:t>二分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9011F-5278-413C-95DD-128EBA688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Attack</a:t>
            </a:r>
            <a:r>
              <a:rPr lang="zh-CN" altLang="en-US" dirty="0"/>
              <a:t>做完课件才想起来的知识点，于是就花一天学了一下。</a:t>
            </a:r>
            <a:endParaRPr lang="en-US" altLang="zh-CN" dirty="0"/>
          </a:p>
          <a:p>
            <a:r>
              <a:rPr lang="zh-CN" altLang="en-US" dirty="0"/>
              <a:t>讲讲我对这玩意儿的理解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如果明白了斜率优化的部分，那么</a:t>
            </a:r>
            <a:r>
              <a:rPr lang="en-US" altLang="zh-CN" dirty="0" err="1"/>
              <a:t>wqs</a:t>
            </a:r>
            <a:r>
              <a:rPr lang="zh-CN" altLang="en-US" dirty="0"/>
              <a:t>二分也就不难理解了</a:t>
            </a:r>
          </a:p>
        </p:txBody>
      </p:sp>
    </p:spTree>
    <p:extLst>
      <p:ext uri="{BB962C8B-B14F-4D97-AF65-F5344CB8AC3E}">
        <p14:creationId xmlns:p14="http://schemas.microsoft.com/office/powerpoint/2010/main" val="82775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E20E1-A25A-4956-A280-3D254130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wqs</a:t>
            </a:r>
            <a:r>
              <a:rPr lang="zh-CN" altLang="en-US" dirty="0"/>
              <a:t>二分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94CF4D-F283-4BD3-AD1F-B0A83A084B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9"/>
                <a:ext cx="11443946" cy="261096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/>
                  <a:t>w</a:t>
                </a:r>
                <a:r>
                  <a:rPr lang="en-US" altLang="zh-CN" dirty="0" err="1"/>
                  <a:t>qs</a:t>
                </a:r>
                <a:r>
                  <a:rPr lang="zh-CN" altLang="en-US" dirty="0"/>
                  <a:t>二分常用来解决这样的问题</a:t>
                </a:r>
                <a:endParaRPr lang="en-US" altLang="zh-CN" dirty="0"/>
              </a:p>
              <a:p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𝑛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个物品，你需要选出恰好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个，然后最大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小化一个什么东西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/>
                  <a:t>一般来说常见的思路是直接设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表示前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个物品选了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个的最小答案，转移的时候枚举一下从哪儿转移而来，复杂度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𝑂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 err="1"/>
                  <a:t>wqs</a:t>
                </a:r>
                <a:r>
                  <a:rPr lang="zh-CN" altLang="en-US" dirty="0"/>
                  <a:t>二分可以将此类问题做到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𝑙𝑜𝑔𝑚𝑥</m:t>
                        </m:r>
                      </m:e>
                    </m:d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𝑚𝑥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表示值域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与最大答案有关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那这东西究竟怎么搞呢？</a:t>
                </a:r>
                <a:endParaRPr lang="en-US" altLang="zh-CN" dirty="0"/>
              </a:p>
              <a:p>
                <a:r>
                  <a:rPr lang="zh-CN" altLang="en-US" dirty="0"/>
                  <a:t>首先需要满足一个条件，如果以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zh-CN" altLang="en-US" dirty="0"/>
                  <a:t>建系，得到的一定是一个上凸壳。</a:t>
                </a:r>
                <a:endParaRPr lang="en-US" altLang="zh-CN" dirty="0"/>
              </a:p>
              <a:p>
                <a:r>
                  <a:rPr lang="zh-CN" altLang="en-US" dirty="0"/>
                  <a:t>也就是这样。</a:t>
                </a:r>
                <a:endParaRPr lang="en-US" altLang="zh-CN" dirty="0"/>
              </a:p>
              <a:p>
                <a:r>
                  <a:rPr lang="zh-CN" altLang="en-US" dirty="0"/>
                  <a:t>现在我们不知道他的具体值，只知道他的形态</a:t>
                </a:r>
                <a:br>
                  <a:rPr lang="en-US" altLang="zh-CN" dirty="0"/>
                </a:br>
                <a:endParaRPr lang="en-US" altLang="zh-CN" dirty="0"/>
              </a:p>
              <a:p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94CF4D-F283-4BD3-AD1F-B0A83A084B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9"/>
                <a:ext cx="11443946" cy="2610960"/>
              </a:xfrm>
              <a:blipFill>
                <a:blip r:embed="rId2"/>
                <a:stretch>
                  <a:fillRect t="-2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04C29C1-0DF2-49E4-88F1-E55C285AC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56" y="3968319"/>
            <a:ext cx="5455197" cy="276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30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CB97E-4991-491F-9F55-BC67569B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wqs</a:t>
            </a:r>
            <a:r>
              <a:rPr lang="zh-CN" altLang="en-US" dirty="0"/>
              <a:t>二分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EDF770-2AA3-4A79-9725-2A1A93039F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5" y="1357358"/>
                <a:ext cx="10316483" cy="35695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此时我们可以用一条斜率为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的直线去切这个凸包，显然我们能切到的第一个点一定是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b="1" dirty="0"/>
                  <a:t>最大的点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EDF770-2AA3-4A79-9725-2A1A93039F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5" y="1357358"/>
                <a:ext cx="10316483" cy="356957"/>
              </a:xfrm>
              <a:blipFill>
                <a:blip r:embed="rId2"/>
                <a:stretch>
                  <a:fillRect l="-59" t="-8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A9F035F-66B0-4A51-8E0C-630DA9A12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98" y="1714315"/>
            <a:ext cx="4382610" cy="23282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C522C321-F5DE-4D14-B730-0E25C20532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3455" y="4199509"/>
                <a:ext cx="10633118" cy="13949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考虑如果我们找到了这个点，发现他的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，那么说明我们需要减小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，否则需要增大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如果在某个地方我们的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切好枚举到了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，那么就说明我们找到了最终答案。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现在的问题就是：怎么去找到第一次切到的点，以及如何算最终答案。</a:t>
                </a: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C522C321-F5DE-4D14-B730-0E25C2053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55" y="4199509"/>
                <a:ext cx="10633118" cy="1394904"/>
              </a:xfrm>
              <a:prstGeom prst="rect">
                <a:avLst/>
              </a:prstGeom>
              <a:blipFill>
                <a:blip r:embed="rId4"/>
                <a:stretch>
                  <a:fillRect l="-57" t="-21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279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6C904-BE19-4666-9665-961BA07D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wqs</a:t>
            </a:r>
            <a:r>
              <a:rPr lang="zh-CN" altLang="en-US" dirty="0"/>
              <a:t>二分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507BC2-A92D-4462-9F79-A9B367557D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9"/>
                <a:ext cx="8619475" cy="4315472"/>
              </a:xfrm>
            </p:spPr>
            <p:txBody>
              <a:bodyPr/>
              <a:lstStyle/>
              <a:p>
                <a:r>
                  <a:rPr lang="zh-CN" altLang="en-US" dirty="0"/>
                  <a:t>可以这样想，对于第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个位置，我们另其减去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那么问题就转化成了求最小值问题！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仔细思考一下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也就是说，我们现在没有数量的限制，但是多了一个选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个需要减去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的限制。</a:t>
                </a:r>
                <a:endParaRPr lang="en-US" altLang="zh-CN" dirty="0"/>
              </a:p>
              <a:p>
                <a:r>
                  <a:rPr lang="en-US" altLang="zh-CN" dirty="0"/>
                  <a:t>“</a:t>
                </a:r>
                <a:r>
                  <a:rPr lang="zh-CN" altLang="en-US" dirty="0"/>
                  <a:t>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个需要减去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”</a:t>
                </a:r>
                <a:r>
                  <a:rPr lang="zh-CN" altLang="en-US" dirty="0"/>
                  <a:t>这个限制等价于多选一个就是多付出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的代价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问题变成了这个样子：</a:t>
                </a:r>
                <a:endParaRPr lang="en-US" altLang="zh-CN" dirty="0"/>
              </a:p>
              <a:p>
                <a:r>
                  <a:rPr lang="zh-CN" altLang="en-US" dirty="0"/>
                  <a:t>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的序列，你可以选出任意多个数，同时每多选一个有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的代价，问最小花费以及在最小花费的前提下选了几个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如果这玩意儿也能快速求，那么我们就赢了</a:t>
                </a:r>
                <a:endParaRPr lang="en-US" altLang="zh-CN" dirty="0"/>
              </a:p>
              <a:p>
                <a:r>
                  <a:rPr lang="zh-CN" altLang="en-US" dirty="0"/>
                  <a:t>最终的答案为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507BC2-A92D-4462-9F79-A9B367557D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9"/>
                <a:ext cx="8619475" cy="4315472"/>
              </a:xfrm>
              <a:blipFill>
                <a:blip r:embed="rId2"/>
                <a:stretch>
                  <a:fillRect l="-71" t="-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931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77AE4-BF1E-4FCC-8ED1-9FA9A735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有没有什么问题？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E1A678-1154-4DF3-9CF9-BFD08CDCE7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9"/>
                <a:ext cx="9881476" cy="283375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当然有！如果你真的按上面那样做，一般会被卡掉</a:t>
                </a:r>
                <a:r>
                  <a:rPr lang="en-US" altLang="zh-CN" dirty="0"/>
                  <a:t>10-20</a:t>
                </a:r>
                <a:r>
                  <a:rPr lang="zh-CN" altLang="en-US" dirty="0"/>
                  <a:t>分。</a:t>
                </a:r>
                <a:endParaRPr lang="en-US" altLang="zh-CN" dirty="0"/>
              </a:p>
              <a:p>
                <a:r>
                  <a:rPr lang="zh-CN" altLang="en-US" dirty="0"/>
                  <a:t>问题出在哪里呢？</a:t>
                </a:r>
                <a:endParaRPr lang="en-US" altLang="zh-CN" dirty="0"/>
              </a:p>
              <a:p>
                <a:r>
                  <a:rPr lang="zh-CN" altLang="en-US" dirty="0"/>
                  <a:t>斜率相同！</a:t>
                </a:r>
                <a:endParaRPr lang="en-US" altLang="zh-CN" dirty="0"/>
              </a:p>
              <a:p>
                <a:r>
                  <a:rPr lang="zh-CN" altLang="en-US" dirty="0"/>
                  <a:t>如果，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−1,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这三个位置的斜率都相同，那么可能我这辈子都找不到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这时候就需要根据不同的题目灵活应对了，比如我如果切到了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，而且通过对这个解做一些修改使其变为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的话，就用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更新一下答案。</a:t>
                </a:r>
                <a:endParaRPr lang="en-US" altLang="zh-CN" dirty="0"/>
              </a:p>
              <a:p>
                <a:r>
                  <a:rPr lang="zh-CN" altLang="en-US" dirty="0"/>
                  <a:t>另外二分区间也是一个很蛋疼的问题，一般都是这么写的。因为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dirty="0"/>
                  <a:t>这个点可不可能成为答案与最终</a:t>
                </a:r>
                <a:r>
                  <a:rPr lang="en-US" altLang="zh-CN" dirty="0" err="1"/>
                  <a:t>dp</a:t>
                </a:r>
                <a:r>
                  <a:rPr lang="zh-CN" altLang="en-US" dirty="0"/>
                  <a:t>结果有关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E1A678-1154-4DF3-9CF9-BFD08CDCE7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9"/>
                <a:ext cx="9881476" cy="2833758"/>
              </a:xfrm>
              <a:blipFill>
                <a:blip r:embed="rId2"/>
                <a:stretch>
                  <a:fillRect l="-62" t="-1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DFA5960-B8A7-418C-9EDF-2CD2CC7CB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91" y="4191117"/>
            <a:ext cx="4838095" cy="2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63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73E1E-888D-447F-92CC-322140704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一道板子题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8B1CA4-7BA6-4D00-9A7E-8E1B93BF5C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9"/>
                <a:ext cx="9863721" cy="389822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Pine</a:t>
                </a:r>
                <a:r>
                  <a:rPr lang="zh-CN" altLang="en-US" dirty="0"/>
                  <a:t>开始了从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地到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地的征途。</a:t>
                </a:r>
              </a:p>
              <a:p>
                <a:r>
                  <a:rPr lang="zh-CN" altLang="en-US" dirty="0"/>
                  <a:t>从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地到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地的路可以划分成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段，相邻两段路的分界点设有休息站。</a:t>
                </a:r>
              </a:p>
              <a:p>
                <a:r>
                  <a:rPr lang="en-US" altLang="zh-CN" dirty="0"/>
                  <a:t>Pine</a:t>
                </a:r>
                <a:r>
                  <a:rPr lang="zh-CN" altLang="en-US" dirty="0"/>
                  <a:t>计划用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天到达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地。除第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天外，每一天晚上</a:t>
                </a:r>
                <a:r>
                  <a:rPr lang="en-US" altLang="zh-CN" dirty="0"/>
                  <a:t>Pine</a:t>
                </a:r>
                <a:r>
                  <a:rPr lang="zh-CN" altLang="en-US" dirty="0"/>
                  <a:t>都必须在休息站过夜。所以，一段路必须在同一天中走完。</a:t>
                </a:r>
              </a:p>
              <a:p>
                <a:r>
                  <a:rPr lang="en-US" altLang="zh-CN" dirty="0"/>
                  <a:t>Pine</a:t>
                </a:r>
                <a:r>
                  <a:rPr lang="zh-CN" altLang="en-US" dirty="0"/>
                  <a:t>希望每一天走的路长度尽可能相近，所以他希望每一天走的路的长度的方差尽可能小。</a:t>
                </a:r>
              </a:p>
              <a:p>
                <a:r>
                  <a:rPr lang="zh-CN" altLang="en-US" dirty="0"/>
                  <a:t>帮助</a:t>
                </a:r>
                <a:r>
                  <a:rPr lang="en-US" altLang="zh-CN" dirty="0"/>
                  <a:t>Pine</a:t>
                </a:r>
                <a:r>
                  <a:rPr lang="zh-CN" altLang="en-US" dirty="0"/>
                  <a:t>求出最小方差是多少。</a:t>
                </a:r>
              </a:p>
              <a:p>
                <a:r>
                  <a:rPr lang="zh-CN" altLang="en-US" dirty="0"/>
                  <a:t>设方差是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，可以证明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是一个整数。为了避免精度误差，输出结果时输出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保证从 </a:t>
                </a:r>
                <a:r>
                  <a:rPr lang="en-US" altLang="zh-CN" dirty="0"/>
                  <a:t>S </a:t>
                </a:r>
                <a:r>
                  <a:rPr lang="zh-CN" altLang="en-US" dirty="0"/>
                  <a:t>到 </a:t>
                </a:r>
                <a:r>
                  <a:rPr lang="en-US" altLang="zh-CN" dirty="0"/>
                  <a:t>T </a:t>
                </a:r>
                <a:r>
                  <a:rPr lang="zh-CN" altLang="en-US" dirty="0"/>
                  <a:t>的总路程不超过 </a:t>
                </a:r>
                <a:r>
                  <a:rPr lang="en-US" altLang="zh-CN" dirty="0"/>
                  <a:t>30000 </a:t>
                </a:r>
                <a:r>
                  <a:rPr lang="zh-CN" altLang="en-US" dirty="0"/>
                  <a:t>。</a:t>
                </a:r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8B1CA4-7BA6-4D00-9A7E-8E1B93BF5C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9"/>
                <a:ext cx="9863721" cy="3898222"/>
              </a:xfrm>
              <a:blipFill>
                <a:blip r:embed="rId2"/>
                <a:stretch>
                  <a:fillRect l="-62" t="-7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703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08D1F-2232-40D6-893A-AB7CF330D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67DEBA-7896-42CE-9E0B-2CBEB3BC69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wqs</a:t>
                </a:r>
                <a:r>
                  <a:rPr lang="zh-CN" altLang="en-US" dirty="0"/>
                  <a:t>二分板子题。设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</a:t>
                </a:r>
                <a:r>
                  <a:rPr lang="zh-CN" altLang="en-US"/>
                  <a:t>最优的转移位置</a:t>
                </a:r>
                <a:endParaRPr lang="en-US" altLang="zh-CN" dirty="0"/>
              </a:p>
              <a:p>
                <a:r>
                  <a:rPr lang="en-US" altLang="zh-CN" dirty="0"/>
                  <a:t>check</a:t>
                </a:r>
                <a:r>
                  <a:rPr lang="zh-CN" altLang="en-US" dirty="0"/>
                  <a:t>的时候斜率优化安排一下，注意转移位置相同时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小的转移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自己想想为什么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67DEBA-7896-42CE-9E0B-2CBEB3BC6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" t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8707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93043-1BD8-470F-810D-90BEB251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完结撒花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73E655-5CA4-402D-B91C-4EE258C1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56" y="1357359"/>
            <a:ext cx="8619475" cy="2877290"/>
          </a:xfrm>
        </p:spPr>
        <p:txBody>
          <a:bodyPr/>
          <a:lstStyle/>
          <a:p>
            <a:r>
              <a:rPr lang="zh-CN" altLang="en-US" dirty="0"/>
              <a:t>送给大家一点礼物</a:t>
            </a:r>
            <a:endParaRPr lang="en-US" altLang="zh-CN" dirty="0"/>
          </a:p>
          <a:p>
            <a:r>
              <a:rPr lang="en-US" altLang="zh-CN" u="sng" dirty="0">
                <a:hlinkClick r:id="rId2"/>
              </a:rPr>
              <a:t>BZOJ1911: [Apio2010]</a:t>
            </a:r>
            <a:r>
              <a:rPr lang="zh-CN" altLang="en-US" u="sng" dirty="0">
                <a:hlinkClick r:id="rId2"/>
              </a:rPr>
              <a:t>特别行动队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BZOJ1096: [ZJOI2007]</a:t>
            </a:r>
            <a:r>
              <a:rPr lang="zh-CN" altLang="en-US" dirty="0">
                <a:hlinkClick r:id="rId3"/>
              </a:rPr>
              <a:t>仓库建设</a:t>
            </a:r>
            <a:endParaRPr lang="en-US" altLang="zh-CN" dirty="0"/>
          </a:p>
          <a:p>
            <a:r>
              <a:rPr lang="en-US" altLang="zh-CN" u="sng" dirty="0">
                <a:hlinkClick r:id="rId4"/>
              </a:rPr>
              <a:t>BZOJ4518: [Sdoi2016]</a:t>
            </a:r>
            <a:r>
              <a:rPr lang="zh-CN" altLang="en-US" u="sng" dirty="0">
                <a:hlinkClick r:id="rId4"/>
              </a:rPr>
              <a:t>征途</a:t>
            </a:r>
            <a:endParaRPr lang="en-US" altLang="zh-CN" u="sng" dirty="0"/>
          </a:p>
          <a:p>
            <a:r>
              <a:rPr lang="en-US" altLang="zh-CN" u="sng" dirty="0">
                <a:hlinkClick r:id="rId5"/>
              </a:rPr>
              <a:t>BZOJ3675: [Apio2014]</a:t>
            </a:r>
            <a:r>
              <a:rPr lang="zh-CN" altLang="en-US" u="sng" dirty="0">
                <a:hlinkClick r:id="rId5"/>
              </a:rPr>
              <a:t>序列分割</a:t>
            </a:r>
            <a:endParaRPr lang="en-US" altLang="zh-CN" u="sng" dirty="0"/>
          </a:p>
          <a:p>
            <a:r>
              <a:rPr lang="en-US" altLang="zh-CN" u="sng" dirty="0">
                <a:hlinkClick r:id="rId6"/>
              </a:rPr>
              <a:t>BZOJ3672: [Noi2014]</a:t>
            </a:r>
            <a:r>
              <a:rPr lang="zh-CN" altLang="en-US" u="sng" dirty="0">
                <a:hlinkClick r:id="rId6"/>
              </a:rPr>
              <a:t>购票</a:t>
            </a:r>
            <a:endParaRPr lang="en-US" altLang="zh-CN" u="sng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43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69BD8-29A7-4236-8460-C2B77CB0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基础知识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C5E300-FB2D-4FF8-9CFE-3E22A4D5CD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420428"/>
                <a:ext cx="11816808" cy="322259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对于一个形如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的式子，如果我们可以把它化成</a:t>
                </a:r>
                <a:r>
                  <a:rPr lang="en-US" altLang="zh-CN" dirty="0"/>
                  <a:t>b = y + k ∗ x</a:t>
                </a:r>
                <a:r>
                  <a:rPr lang="zh-CN" altLang="en-US" dirty="0"/>
                  <a:t>的形式，那么就说明这个</a:t>
                </a:r>
                <a:r>
                  <a:rPr lang="en-US" altLang="zh-CN" dirty="0" err="1"/>
                  <a:t>dp</a:t>
                </a:r>
                <a:r>
                  <a:rPr lang="zh-CN" altLang="en-US" dirty="0"/>
                  <a:t>可以斜率优化 </a:t>
                </a:r>
                <a:endParaRPr lang="en-US" altLang="zh-CN" dirty="0"/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是与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有关的变量，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是与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有关的变量</a:t>
                </a:r>
                <a:r>
                  <a:rPr lang="en-US" altLang="zh-CN" dirty="0"/>
                  <a:t>“</a:t>
                </a:r>
              </a:p>
              <a:p>
                <a:r>
                  <a:rPr lang="zh-CN" altLang="en-US" b="0" dirty="0"/>
                  <a:t>如何知道一个式子是否可以斜率优化？</a:t>
                </a:r>
                <a:endParaRPr lang="en-US" altLang="zh-CN" b="0" dirty="0"/>
              </a:p>
              <a:p>
                <a:r>
                  <a:rPr lang="zh-CN" altLang="en-US" b="0" dirty="0"/>
                  <a:t>江湖中流传着这样一种推式子的方法。。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C5E300-FB2D-4FF8-9CFE-3E22A4D5CD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420428"/>
                <a:ext cx="11816808" cy="3222594"/>
              </a:xfrm>
              <a:blipFill>
                <a:blip r:embed="rId2"/>
                <a:stretch>
                  <a:fillRect l="-52" t="-1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19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EFBC7-B034-446F-AD3B-512BFD67C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入门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502E4C-2E4C-48B9-B569-BB2CA7DB3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177" y="5954720"/>
            <a:ext cx="6300996" cy="529488"/>
          </a:xfrm>
        </p:spPr>
        <p:txBody>
          <a:bodyPr/>
          <a:lstStyle/>
          <a:p>
            <a:r>
              <a:rPr lang="zh-CN" altLang="en-US" dirty="0"/>
              <a:t>有多少人是这么推斜率的？举个爪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19CAED-4C90-43F3-A23F-0E435F6EC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71" y="1682157"/>
            <a:ext cx="7295829" cy="36183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4D71A25-188F-468B-ADB0-E82B48F8D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125" y="1618308"/>
            <a:ext cx="4272563" cy="427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7DEBD-96BC-4DAC-BE64-BAF7F597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然而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3F74FC-395B-46E7-A5BC-7D7EA68DA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对是对</a:t>
            </a:r>
            <a:endParaRPr lang="en-US" altLang="zh-CN" dirty="0"/>
          </a:p>
          <a:p>
            <a:r>
              <a:rPr lang="zh-CN" altLang="en-US" dirty="0"/>
              <a:t>只不过总有一天泥萌会被坑。。。。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为了照顾还没学过的同学我们从最基础的开始讲。。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485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AB881-9ECF-4D0A-BFCE-BDB02223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入门题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1FD684-4940-475C-B06A-64DCA2C76A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9"/>
                <a:ext cx="8656358" cy="1634415"/>
              </a:xfrm>
            </p:spPr>
            <p:txBody>
              <a:bodyPr/>
              <a:lstStyle/>
              <a:p>
                <a:r>
                  <a:rPr lang="zh-CN" altLang="en-US" dirty="0"/>
                  <a:t>长度为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的序列，可以划分为任意多段，每段的价值为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)^2 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是给定的数</a:t>
                </a:r>
                <a:endParaRPr lang="en-US" altLang="zh-CN" dirty="0"/>
              </a:p>
              <a:p>
                <a:r>
                  <a:rPr lang="zh-CN" altLang="en-US" dirty="0"/>
                  <a:t>问最小代价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1FD684-4940-475C-B06A-64DCA2C76A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9"/>
                <a:ext cx="8656358" cy="1634415"/>
              </a:xfrm>
              <a:blipFill>
                <a:blip r:embed="rId2"/>
                <a:stretch>
                  <a:fillRect l="-70" t="-20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29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E7CDE-956E-4D95-B2D4-4185D80B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B059AE-A87F-4DC6-BE88-706399198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9"/>
                <a:ext cx="10423014" cy="313474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>
                    <a:hlinkClick r:id="rId3"/>
                  </a:rPr>
                  <a:t>http://acm.hdu.edu.cn/showproblem.php?pid=3507</a:t>
                </a:r>
                <a:r>
                  <a:rPr lang="en-US" altLang="zh-CN" dirty="0"/>
                  <a:t> </a:t>
                </a:r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个数的前缀和，那么显然转移方程为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𝑠𝑞𝑟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直接拆开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</a:t>
                </a:r>
                <a:r>
                  <a:rPr lang="zh-CN" altLang="en-US" dirty="0"/>
                  <a:t>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=       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这样做有什么意义呢？</a:t>
                </a:r>
                <a:endParaRPr lang="en-US" altLang="zh-CN" dirty="0"/>
              </a:p>
              <a:p>
                <a:r>
                  <a:rPr lang="zh-CN" altLang="en-US" dirty="0"/>
                  <a:t>考虑这样一件事情，我们把每个位置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zh-CN" altLang="en-US" dirty="0"/>
                  <a:t>，看做二维平面中的一个点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那么每次转移的时候，相当于用斜率为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的直从下往上去切每一个点，显然，遇到的第一个点的截距就是最小的。</a:t>
                </a:r>
                <a:endParaRPr lang="en-US" altLang="zh-CN" dirty="0"/>
              </a:p>
              <a:p>
                <a:r>
                  <a:rPr lang="en-US" altLang="zh-CN" dirty="0"/>
                  <a:t>(</a:t>
                </a:r>
                <a:r>
                  <a:rPr lang="zh-CN" altLang="en-US" dirty="0"/>
                  <a:t>此处应该图示</a:t>
                </a:r>
                <a:r>
                  <a:rPr lang="en-US" altLang="zh-CN" dirty="0"/>
                  <a:t>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B059AE-A87F-4DC6-BE88-706399198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9"/>
                <a:ext cx="10423014" cy="3134742"/>
              </a:xfrm>
              <a:blipFill>
                <a:blip r:embed="rId4"/>
                <a:stretch>
                  <a:fillRect l="-58" t="-17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52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2484A-9B65-4597-98A3-FDA8F6B9D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006FC4-70FD-4721-8001-5BD1CB9E35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456" y="1357359"/>
                <a:ext cx="10636078" cy="2009296"/>
              </a:xfrm>
            </p:spPr>
            <p:txBody>
              <a:bodyPr/>
              <a:lstStyle/>
              <a:p>
                <a:r>
                  <a:rPr lang="zh-CN" altLang="en-US" dirty="0"/>
                  <a:t>显然的一件事情是只有下凸包上的点是有用的，所以我们只要维护好凸包即可</a:t>
                </a:r>
                <a:endParaRPr lang="en-US" altLang="zh-CN" dirty="0"/>
              </a:p>
              <a:p>
                <a:r>
                  <a:rPr lang="zh-CN" altLang="en-US" dirty="0"/>
                  <a:t>由于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−1]</m:t>
                    </m:r>
                  </m:oMath>
                </a14:m>
                <a:r>
                  <a:rPr lang="zh-CN" altLang="en-US" dirty="0"/>
                  <a:t>，那么我们每次加入的点的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dirty="0"/>
                  <a:t>坐标都是递增的，对于队尾的元素</a:t>
                </a:r>
                <a:r>
                  <a:rPr lang="en-US" altLang="zh-CN" dirty="0" err="1"/>
                  <a:t>xjb</a:t>
                </a:r>
                <a:r>
                  <a:rPr lang="zh-CN" altLang="en-US" dirty="0"/>
                  <a:t>判一判就可以</a:t>
                </a:r>
                <a:endParaRPr lang="en-US" altLang="zh-CN" dirty="0"/>
              </a:p>
              <a:p>
                <a:r>
                  <a:rPr lang="zh-CN" altLang="en-US" dirty="0"/>
                  <a:t>又因为每次切的斜率是单调递增的，那么直接维护好队首元素，每次不满足要求就弹出，可以保证从队首转移而来的是最优的。</a:t>
                </a:r>
                <a:endParaRPr lang="en-US" altLang="zh-CN" dirty="0"/>
              </a:p>
              <a:p>
                <a:r>
                  <a:rPr lang="zh-CN" altLang="en-US" dirty="0"/>
                  <a:t>因此可以直接用双端队列维护一下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006FC4-70FD-4721-8001-5BD1CB9E3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456" y="1357359"/>
                <a:ext cx="10636078" cy="2009296"/>
              </a:xfrm>
              <a:blipFill>
                <a:blip r:embed="rId2"/>
                <a:stretch>
                  <a:fillRect l="-57" t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21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C46FA-066D-4F0E-9BE4-B302C5182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1EAD22-BE6F-421A-9726-FCF4059C6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56" y="1357359"/>
            <a:ext cx="2912505" cy="707272"/>
          </a:xfrm>
        </p:spPr>
        <p:txBody>
          <a:bodyPr/>
          <a:lstStyle/>
          <a:p>
            <a:r>
              <a:rPr lang="zh-CN" altLang="en-US" dirty="0"/>
              <a:t>被卡精度了怎么办？</a:t>
            </a:r>
            <a:endParaRPr lang="en-US" altLang="zh-CN" dirty="0"/>
          </a:p>
          <a:p>
            <a:r>
              <a:rPr lang="zh-CN" altLang="en-US" dirty="0"/>
              <a:t>把所有的除法都改成乘法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DBA4044-4149-459C-9E6C-EDC439D6E337}"/>
              </a:ext>
            </a:extLst>
          </p:cNvPr>
          <p:cNvSpPr txBox="1">
            <a:spLocks/>
          </p:cNvSpPr>
          <p:nvPr/>
        </p:nvSpPr>
        <p:spPr>
          <a:xfrm>
            <a:off x="354477" y="3350572"/>
            <a:ext cx="6534594" cy="707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数据随机的情况下凸包上的点只有</a:t>
            </a:r>
            <a:r>
              <a:rPr lang="en-US" altLang="zh-CN" dirty="0"/>
              <a:t>log</a:t>
            </a:r>
            <a:r>
              <a:rPr lang="zh-CN" altLang="en-US" dirty="0"/>
              <a:t>个，所以单调队列里的元素只有</a:t>
            </a:r>
            <a:r>
              <a:rPr lang="en-US" altLang="zh-CN" dirty="0" err="1"/>
              <a:t>logn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zh-CN" altLang="en-US" dirty="0"/>
              <a:t>如果数据足够水的话可以暴力扫单调队列里的元素，复杂度</a:t>
            </a:r>
            <a:r>
              <a:rPr lang="en-US" altLang="zh-CN" dirty="0" err="1"/>
              <a:t>nlogn</a:t>
            </a:r>
            <a:r>
              <a:rPr lang="en-US" altLang="zh-CN" dirty="0"/>
              <a:t>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0F2FB8-7999-4C20-81DF-830125834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10" y="1988735"/>
            <a:ext cx="1362075" cy="1295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82C8406-63EF-4CBD-8274-8C6391854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79" y="4326383"/>
            <a:ext cx="1393336" cy="139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70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柏林</Template>
  <TotalTime>0</TotalTime>
  <Words>2679</Words>
  <Application>Microsoft Office PowerPoint</Application>
  <PresentationFormat>宽屏</PresentationFormat>
  <Paragraphs>215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等线</vt:lpstr>
      <vt:lpstr>宋体</vt:lpstr>
      <vt:lpstr>微软雅黑</vt:lpstr>
      <vt:lpstr>Arial</vt:lpstr>
      <vt:lpstr>Cambria Math</vt:lpstr>
      <vt:lpstr>Trebuchet MS</vt:lpstr>
      <vt:lpstr>柏林</vt:lpstr>
      <vt:lpstr>《OI中的”斜率”》</vt:lpstr>
      <vt:lpstr>FAQ &amp;&amp; 目录</vt:lpstr>
      <vt:lpstr>基础知识</vt:lpstr>
      <vt:lpstr>入门</vt:lpstr>
      <vt:lpstr>然而</vt:lpstr>
      <vt:lpstr>入门题</vt:lpstr>
      <vt:lpstr>Sol</vt:lpstr>
      <vt:lpstr>Sol</vt:lpstr>
      <vt:lpstr>小技巧</vt:lpstr>
      <vt:lpstr>一道练习题</vt:lpstr>
      <vt:lpstr>Sol</vt:lpstr>
      <vt:lpstr>一道很有意思的题</vt:lpstr>
      <vt:lpstr>Sol</vt:lpstr>
      <vt:lpstr>坑</vt:lpstr>
      <vt:lpstr>煮个栗子</vt:lpstr>
      <vt:lpstr>Sol</vt:lpstr>
      <vt:lpstr>Sol</vt:lpstr>
      <vt:lpstr>Sol</vt:lpstr>
      <vt:lpstr>当斜率遇到数据结构题</vt:lpstr>
      <vt:lpstr>Sol</vt:lpstr>
      <vt:lpstr>有没有更刺激点的？</vt:lpstr>
      <vt:lpstr>Wqs二分</vt:lpstr>
      <vt:lpstr>wqs二分</vt:lpstr>
      <vt:lpstr>wqs二分</vt:lpstr>
      <vt:lpstr>wqs二分</vt:lpstr>
      <vt:lpstr>有没有什么问题？</vt:lpstr>
      <vt:lpstr>一道板子题</vt:lpstr>
      <vt:lpstr>Sol</vt:lpstr>
      <vt:lpstr>完结撒花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goaji</dc:creator>
  <cp:lastModifiedBy>SP</cp:lastModifiedBy>
  <cp:revision>79</cp:revision>
  <dcterms:created xsi:type="dcterms:W3CDTF">2019-01-16T11:33:30Z</dcterms:created>
  <dcterms:modified xsi:type="dcterms:W3CDTF">2022-01-03T15:00:50Z</dcterms:modified>
</cp:coreProperties>
</file>