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87" r:id="rId5"/>
    <p:sldId id="288" r:id="rId6"/>
    <p:sldId id="306" r:id="rId7"/>
    <p:sldId id="300" r:id="rId8"/>
    <p:sldId id="260" r:id="rId9"/>
    <p:sldId id="258" r:id="rId10"/>
    <p:sldId id="261" r:id="rId11"/>
    <p:sldId id="265" r:id="rId12"/>
    <p:sldId id="262" r:id="rId13"/>
    <p:sldId id="289" r:id="rId14"/>
    <p:sldId id="290" r:id="rId15"/>
    <p:sldId id="268" r:id="rId16"/>
    <p:sldId id="267" r:id="rId17"/>
    <p:sldId id="269" r:id="rId18"/>
    <p:sldId id="270" r:id="rId19"/>
    <p:sldId id="302" r:id="rId20"/>
    <p:sldId id="271" r:id="rId21"/>
    <p:sldId id="274" r:id="rId22"/>
    <p:sldId id="272" r:id="rId23"/>
    <p:sldId id="303" r:id="rId24"/>
    <p:sldId id="276" r:id="rId25"/>
    <p:sldId id="291" r:id="rId26"/>
    <p:sldId id="292" r:id="rId27"/>
    <p:sldId id="304" r:id="rId28"/>
    <p:sldId id="305" r:id="rId29"/>
    <p:sldId id="277" r:id="rId30"/>
    <p:sldId id="293" r:id="rId31"/>
    <p:sldId id="294" r:id="rId32"/>
    <p:sldId id="295" r:id="rId33"/>
    <p:sldId id="275" r:id="rId34"/>
    <p:sldId id="296" r:id="rId35"/>
    <p:sldId id="297" r:id="rId36"/>
    <p:sldId id="298" r:id="rId37"/>
    <p:sldId id="299" r:id="rId38"/>
    <p:sldId id="278" r:id="rId39"/>
    <p:sldId id="279" r:id="rId40"/>
    <p:sldId id="280" r:id="rId41"/>
    <p:sldId id="281" r:id="rId42"/>
    <p:sldId id="283" r:id="rId43"/>
    <p:sldId id="284" r:id="rId44"/>
    <p:sldId id="285" r:id="rId45"/>
    <p:sldId id="286" r:id="rId46"/>
    <p:sldId id="301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51" autoAdjust="0"/>
    <p:restoredTop sz="94660"/>
  </p:normalViewPr>
  <p:slideViewPr>
    <p:cSldViewPr>
      <p:cViewPr>
        <p:scale>
          <a:sx n="75" d="100"/>
          <a:sy n="75" d="100"/>
        </p:scale>
        <p:origin x="-12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30CA-21AB-4785-8DF6-AD8AFDDBDEC9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0B135-C33D-495C-A501-23153DDC3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0B135-C33D-495C-A501-23153DDC36A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2018/2/26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ADFC-1431-49E0-B2D8-D1AC7B2DF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uoj.ac/problem/182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uoj.ac/problem/5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uoj.ac/problem/5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uoj.ac/problem/5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uoj.ac/problem/86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500042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多项式选讲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5572140"/>
            <a:ext cx="6400800" cy="64291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std::</a:t>
            </a:r>
            <a:r>
              <a:rPr lang="en-US" altLang="zh-CN" dirty="0" err="1" smtClean="0">
                <a:solidFill>
                  <a:schemeClr val="tx1"/>
                </a:solidFill>
              </a:rPr>
              <a:t>make_pair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C</a:t>
            </a:r>
            <a:r>
              <a:rPr lang="en-US" altLang="zh-CN" dirty="0" err="1" smtClean="0">
                <a:solidFill>
                  <a:srgbClr val="FF0000"/>
                </a:solidFill>
              </a:rPr>
              <a:t>ooook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LadyLex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2018/2/26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2396" y="635795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2018/2/26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多项式求逆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假设我们已经得到了</a:t>
            </a:r>
            <a:r>
              <a:rPr lang="en-US" altLang="zh-CN" dirty="0" smtClean="0"/>
              <a:t>F(x) G(x) = 1 mod x ^</a:t>
            </a:r>
            <a:r>
              <a:rPr lang="zh-CN" altLang="en-US" dirty="0" smtClean="0"/>
              <a:t> </a:t>
            </a:r>
            <a:r>
              <a:rPr lang="en-US" altLang="zh-CN" dirty="0" smtClean="0"/>
              <a:t>n, 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F(x) H(x) = 1 mod x ^</a:t>
            </a:r>
            <a:r>
              <a:rPr lang="zh-CN" altLang="en-US" dirty="0"/>
              <a:t> </a:t>
            </a:r>
            <a:r>
              <a:rPr lang="en-US" altLang="zh-CN" dirty="0" smtClean="0"/>
              <a:t>2n.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 </a:t>
            </a:r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2571744"/>
            <a:ext cx="60674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多项式求逆</a:t>
            </a:r>
            <a:endParaRPr lang="zh-CN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408" y="1285860"/>
            <a:ext cx="9188408" cy="526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76" y="5357826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一个多项式存在逆元的条件为常数项存在逆元</a:t>
            </a:r>
            <a:r>
              <a:rPr lang="en-US" altLang="zh-CN" dirty="0" smtClean="0"/>
              <a:t>.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其实这玩意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也没啥</a:t>
            </a:r>
            <a:endParaRPr lang="en-US" altLang="zh-CN" dirty="0" smtClean="0"/>
          </a:p>
          <a:p>
            <a:r>
              <a:rPr lang="zh-CN" altLang="en-US" dirty="0" smtClean="0"/>
              <a:t>我们考虑</a:t>
            </a:r>
            <a:r>
              <a:rPr lang="en-US" altLang="zh-CN" dirty="0" smtClean="0"/>
              <a:t>A(x)%B(x)</a:t>
            </a:r>
            <a:r>
              <a:rPr lang="zh-CN" altLang="en-US" dirty="0" smtClean="0"/>
              <a:t>会发生什么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次多项式，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次多项式</a:t>
            </a:r>
            <a:endParaRPr lang="en-US" altLang="zh-CN" dirty="0" smtClean="0"/>
          </a:p>
          <a:p>
            <a:r>
              <a:rPr lang="zh-CN" altLang="en-US" dirty="0" smtClean="0"/>
              <a:t>那么会有</a:t>
            </a:r>
            <a:r>
              <a:rPr lang="en-US" altLang="zh-CN" dirty="0" smtClean="0"/>
              <a:t>:A=B*D+R,D</a:t>
            </a:r>
            <a:r>
              <a:rPr lang="zh-CN" altLang="en-US" dirty="0" smtClean="0"/>
              <a:t>为商，次数为</a:t>
            </a:r>
            <a:r>
              <a:rPr lang="en-US" altLang="zh-CN" dirty="0" smtClean="0"/>
              <a:t>n-m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为余数，次数为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我们下面定义一个翻转操作：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85918" y="5072074"/>
          <a:ext cx="4917625" cy="1571612"/>
        </p:xfrm>
        <a:graphic>
          <a:graphicData uri="http://schemas.openxmlformats.org/presentationml/2006/ole">
            <p:oleObj spid="_x0000_s31745" name="公式" r:id="rId3" imgW="1231560" imgH="393480" progId="Equation.3">
              <p:embed/>
            </p:oleObj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这样，我们如果在</a:t>
            </a:r>
            <a:r>
              <a:rPr lang="en-US" altLang="zh-CN" dirty="0" smtClean="0"/>
              <a:t>%x^(n-m+1)</a:t>
            </a:r>
            <a:r>
              <a:rPr lang="zh-CN" altLang="en-US" dirty="0" smtClean="0"/>
              <a:t>的意义下进行运算，我们就除去了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的影响</a:t>
            </a:r>
            <a:endParaRPr lang="en-US" altLang="zh-CN" dirty="0" smtClean="0"/>
          </a:p>
          <a:p>
            <a:r>
              <a:rPr lang="zh-CN" altLang="en-US" dirty="0" smtClean="0"/>
              <a:t>因此我们进行上述操作，求出</a:t>
            </a:r>
            <a:r>
              <a:rPr lang="en-US" altLang="zh-CN" dirty="0" smtClean="0"/>
              <a:t>D=A/B</a:t>
            </a:r>
            <a:r>
              <a:rPr lang="zh-CN" altLang="en-US" dirty="0" smtClean="0"/>
              <a:t>（求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的逆元再和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乘起来），然后将各个多项式翻转成正常顺序，计算</a:t>
            </a:r>
            <a:r>
              <a:rPr lang="en-US" altLang="zh-CN" dirty="0" smtClean="0"/>
              <a:t>R=A-B*D</a:t>
            </a:r>
          </a:p>
          <a:p>
            <a:r>
              <a:rPr lang="zh-CN" altLang="en-US" dirty="0" smtClean="0"/>
              <a:t>然后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挺简单对吧，来个代码。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err="1" smtClean="0"/>
              <a:t>stl</a:t>
            </a:r>
            <a:r>
              <a:rPr lang="zh-CN" altLang="en-US" dirty="0" smtClean="0"/>
              <a:t>预警）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多项式开根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14620"/>
            <a:ext cx="50387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多项式开根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65" y="1428736"/>
            <a:ext cx="9040466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多项式取</a:t>
            </a:r>
            <a:r>
              <a:rPr lang="en-US" altLang="zh-CN" dirty="0" err="1" smtClean="0"/>
              <a:t>ln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1658938" y="1285875"/>
          <a:ext cx="5634037" cy="947738"/>
        </p:xfrm>
        <a:graphic>
          <a:graphicData uri="http://schemas.openxmlformats.org/presentationml/2006/ole">
            <p:oleObj spid="_x0000_s5123" name="公式" r:id="rId3" imgW="1358640" imgH="22860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586163" y="2595563"/>
          <a:ext cx="542925" cy="809625"/>
        </p:xfrm>
        <a:graphic>
          <a:graphicData uri="http://schemas.openxmlformats.org/presentationml/2006/ole">
            <p:oleObj spid="_x0000_s5124" name="公式" r:id="rId4" imgW="114120" imgH="21564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43043" y="2214554"/>
          <a:ext cx="5736688" cy="1785950"/>
        </p:xfrm>
        <a:graphic>
          <a:graphicData uri="http://schemas.openxmlformats.org/presentationml/2006/ole">
            <p:oleObj spid="_x0000_s5125" name="公式" r:id="rId5" imgW="1346040" imgH="41904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42976" y="4143380"/>
          <a:ext cx="7143800" cy="2000263"/>
        </p:xfrm>
        <a:graphic>
          <a:graphicData uri="http://schemas.openxmlformats.org/presentationml/2006/ole">
            <p:oleObj spid="_x0000_s5126" name="公式" r:id="rId6" imgW="1409400" imgH="419040" progId="Equation.3">
              <p:embed/>
            </p:oleObj>
          </a:graphicData>
        </a:graphic>
      </p:graphicFrame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多项式取</a:t>
            </a:r>
            <a:r>
              <a:rPr lang="en-US" altLang="zh-CN" dirty="0" err="1" smtClean="0"/>
              <a:t>ln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多项式取</a:t>
            </a:r>
            <a:r>
              <a:rPr lang="en-US" altLang="zh-CN" dirty="0" err="1" smtClean="0"/>
              <a:t>ln</a:t>
            </a:r>
            <a:r>
              <a:rPr lang="zh-CN" altLang="en-US" dirty="0" smtClean="0"/>
              <a:t>的时间复杂度是</a:t>
            </a:r>
            <a:r>
              <a:rPr lang="en-US" altLang="zh-CN" dirty="0" smtClean="0"/>
              <a:t>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多项式积分和多项式求导的时间复杂度都是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  </a:t>
            </a:r>
          </a:p>
          <a:p>
            <a:r>
              <a:rPr lang="zh-CN" altLang="en-US" dirty="0" smtClean="0"/>
              <a:t>其中多项式存在</a:t>
            </a:r>
            <a:r>
              <a:rPr lang="en-US" altLang="zh-CN" dirty="0" err="1" smtClean="0"/>
              <a:t>ln</a:t>
            </a:r>
            <a:r>
              <a:rPr lang="zh-CN" altLang="en-US" dirty="0" smtClean="0"/>
              <a:t>的前提是常数项为</a:t>
            </a:r>
            <a:r>
              <a:rPr lang="en-US" altLang="zh-CN" dirty="0" smtClean="0"/>
              <a:t>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7046044" cy="50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r>
              <a:rPr lang="zh-CN" altLang="en-US" dirty="0" smtClean="0"/>
              <a:t>你可能会听到以下东西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多项式求逆</a:t>
            </a:r>
            <a:endParaRPr lang="en-US" altLang="zh-CN" dirty="0" smtClean="0"/>
          </a:p>
          <a:p>
            <a:r>
              <a:rPr lang="zh-CN" altLang="en-US" dirty="0" smtClean="0"/>
              <a:t>多项式开根</a:t>
            </a:r>
            <a:endParaRPr lang="en-US" altLang="zh-CN" dirty="0" smtClean="0"/>
          </a:p>
          <a:p>
            <a:r>
              <a:rPr lang="zh-CN" altLang="en-US" dirty="0" smtClean="0"/>
              <a:t>多项式除法</a:t>
            </a:r>
            <a:r>
              <a:rPr lang="en-US" altLang="zh-CN" dirty="0"/>
              <a:t>&amp;</a:t>
            </a:r>
            <a:r>
              <a:rPr lang="zh-CN" altLang="en-US" dirty="0" smtClean="0"/>
              <a:t>多项式取模</a:t>
            </a:r>
            <a:endParaRPr lang="en-US" altLang="zh-CN" dirty="0" smtClean="0"/>
          </a:p>
          <a:p>
            <a:r>
              <a:rPr lang="zh-CN" altLang="en-US" dirty="0" smtClean="0"/>
              <a:t>多项式求</a:t>
            </a:r>
            <a:r>
              <a:rPr lang="en-US" altLang="zh-CN" dirty="0" err="1" smtClean="0"/>
              <a:t>ln</a:t>
            </a:r>
            <a:endParaRPr lang="en-US" altLang="zh-CN" dirty="0" smtClean="0"/>
          </a:p>
          <a:p>
            <a:r>
              <a:rPr lang="zh-CN" altLang="en-US" dirty="0" smtClean="0"/>
              <a:t>多项式求</a:t>
            </a:r>
            <a:r>
              <a:rPr lang="en-US" altLang="zh-CN" dirty="0" smtClean="0"/>
              <a:t>exp</a:t>
            </a:r>
          </a:p>
          <a:p>
            <a:r>
              <a:rPr lang="zh-CN" altLang="en-US" dirty="0" smtClean="0"/>
              <a:t>多项式多点求值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多项式快速插值</a:t>
            </a:r>
            <a:endParaRPr lang="en-US" altLang="zh-CN" dirty="0" smtClean="0"/>
          </a:p>
          <a:p>
            <a:r>
              <a:rPr lang="zh-CN" altLang="en-US" dirty="0" smtClean="0"/>
              <a:t>好</a:t>
            </a:r>
            <a:r>
              <a:rPr lang="en-US" altLang="zh-CN" dirty="0" smtClean="0"/>
              <a:t>(</a:t>
            </a:r>
            <a:r>
              <a:rPr lang="zh-CN" altLang="en-US" strike="sngStrike" dirty="0" smtClean="0"/>
              <a:t>不可做</a:t>
            </a:r>
            <a:r>
              <a:rPr lang="en-US" altLang="zh-CN" dirty="0" smtClean="0"/>
              <a:t>)</a:t>
            </a:r>
            <a:r>
              <a:rPr lang="zh-CN" altLang="en-US" dirty="0" smtClean="0"/>
              <a:t>题选讲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牛顿迭代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已知G(F(x))=0,其中G函数已知，F函数未知，求F(x)的前n项</a:t>
            </a:r>
          </a:p>
          <a:p>
            <a:r>
              <a:rPr lang="zh-CN" altLang="en-US" dirty="0" smtClean="0"/>
              <a:t>无脑倍增！</a:t>
            </a:r>
          </a:p>
          <a:p>
            <a:r>
              <a:rPr lang="zh-CN" altLang="en-US" dirty="0" smtClean="0"/>
              <a:t>假设我们已经知道了F(x)的前n项F0(x)满足G(F0(x))=0(mod x^n)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牛顿迭代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643042" y="1285860"/>
          <a:ext cx="5381620" cy="999244"/>
        </p:xfrm>
        <a:graphic>
          <a:graphicData uri="http://schemas.openxmlformats.org/presentationml/2006/ole">
            <p:oleObj spid="_x0000_s8194" name="公式" r:id="rId3" imgW="1231560" imgH="22860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5720" y="2357430"/>
          <a:ext cx="8643966" cy="1491633"/>
        </p:xfrm>
        <a:graphic>
          <a:graphicData uri="http://schemas.openxmlformats.org/presentationml/2006/ole">
            <p:oleObj spid="_x0000_s8195" name="公式" r:id="rId4" imgW="2730240" imgH="44424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00034" y="3857628"/>
          <a:ext cx="7856538" cy="1036638"/>
        </p:xfrm>
        <a:graphic>
          <a:graphicData uri="http://schemas.openxmlformats.org/presentationml/2006/ole">
            <p:oleObj spid="_x0000_s8196" name="公式" r:id="rId5" imgW="2984400" imgH="39348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57224" y="5072074"/>
          <a:ext cx="7215238" cy="1486776"/>
        </p:xfrm>
        <a:graphic>
          <a:graphicData uri="http://schemas.openxmlformats.org/presentationml/2006/ole">
            <p:oleObj spid="_x0000_s8197" name="公式" r:id="rId6" imgW="2095200" imgH="431640" progId="Equation.3">
              <p:embed/>
            </p:oleObj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多项式的</a:t>
            </a:r>
            <a:r>
              <a:rPr lang="en-US" altLang="zh-CN" dirty="0"/>
              <a:t>exp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F(x) = </a:t>
            </a:r>
            <a:r>
              <a:rPr lang="en-US" altLang="zh-CN" dirty="0" err="1" smtClean="0"/>
              <a:t>e^A</a:t>
            </a:r>
            <a:r>
              <a:rPr lang="en-US" altLang="zh-CN" dirty="0" smtClean="0"/>
              <a:t>(x), G(F(x)) =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(F(x)) – A(x) = 0</a:t>
            </a:r>
          </a:p>
          <a:p>
            <a:r>
              <a:rPr lang="zh-CN" altLang="en-US" dirty="0" smtClean="0"/>
              <a:t>带入牛顿迭代</a:t>
            </a:r>
            <a:r>
              <a:rPr lang="en-US" altLang="zh-CN" dirty="0" smtClean="0"/>
              <a:t>.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那么我们可以发现</a:t>
            </a:r>
            <a:r>
              <a:rPr lang="en-US" altLang="zh-CN" dirty="0" smtClean="0"/>
              <a:t>exp</a:t>
            </a:r>
            <a:r>
              <a:rPr lang="zh-CN" altLang="en-US" dirty="0" smtClean="0"/>
              <a:t>存在的前提条件是常数项为</a:t>
            </a:r>
            <a:r>
              <a:rPr lang="en-US" altLang="zh-CN" dirty="0" smtClean="0"/>
              <a:t>0(</a:t>
            </a:r>
            <a:r>
              <a:rPr lang="zh-CN" altLang="en-US" dirty="0" smtClean="0"/>
              <a:t>模意义下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0" y="2928934"/>
          <a:ext cx="9058047" cy="1357322"/>
        </p:xfrm>
        <a:graphic>
          <a:graphicData uri="http://schemas.openxmlformats.org/presentationml/2006/ole">
            <p:oleObj spid="_x0000_s9218" name="公式" r:id="rId3" imgW="4152600" imgH="622080" progId="Equation.3">
              <p:embed/>
            </p:oleObj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35" y="1214422"/>
            <a:ext cx="9106065" cy="472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多项式多点求值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大概这个问题就是，给你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xi</a:t>
            </a:r>
            <a:r>
              <a:rPr lang="zh-CN" altLang="en-US" dirty="0" smtClean="0"/>
              <a:t>，以及一个多项式，让你求出每个点的点值。</a:t>
            </a:r>
            <a:endParaRPr lang="en-US" altLang="zh-CN" dirty="0" smtClean="0"/>
          </a:p>
          <a:p>
            <a:r>
              <a:rPr lang="zh-CN" altLang="en-US" dirty="0" smtClean="0"/>
              <a:t>那么我们有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种选择，一是</a:t>
            </a:r>
            <a:r>
              <a:rPr lang="en-US" altLang="zh-CN" dirty="0" smtClean="0"/>
              <a:t>n^2</a:t>
            </a:r>
            <a:r>
              <a:rPr lang="zh-CN" altLang="en-US" dirty="0" smtClean="0"/>
              <a:t>暴力。</a:t>
            </a:r>
            <a:endParaRPr lang="en-US" altLang="zh-CN" dirty="0" smtClean="0"/>
          </a:p>
          <a:p>
            <a:r>
              <a:rPr lang="zh-CN" altLang="en-US" dirty="0" smtClean="0"/>
              <a:t>我们介绍第二种分治的方法。</a:t>
            </a:r>
            <a:endParaRPr lang="en-US" altLang="zh-CN" dirty="0" smtClean="0"/>
          </a:p>
          <a:p>
            <a:r>
              <a:rPr lang="zh-CN" altLang="en-US" dirty="0" smtClean="0"/>
              <a:t>假设我们已经知道了</a:t>
            </a:r>
            <a:r>
              <a:rPr lang="en-US" altLang="zh-CN" dirty="0" smtClean="0"/>
              <a:t>n/2</a:t>
            </a:r>
            <a:r>
              <a:rPr lang="zh-CN" altLang="en-US" dirty="0" smtClean="0"/>
              <a:t>个点的点值，</a:t>
            </a:r>
            <a:endParaRPr lang="en-US" altLang="zh-CN" dirty="0" smtClean="0"/>
          </a:p>
          <a:p>
            <a:r>
              <a:rPr lang="zh-CN" altLang="en-US" dirty="0" smtClean="0"/>
              <a:t>那么由这一半点可以插值出一个多项式 </a:t>
            </a:r>
            <a:r>
              <a:rPr lang="en-US" altLang="zh-CN" dirty="0" smtClean="0"/>
              <a:t>A0</a:t>
            </a:r>
            <a:r>
              <a:rPr lang="zh-CN" altLang="en-US" dirty="0" smtClean="0"/>
              <a:t>来，并且</a:t>
            </a:r>
            <a:r>
              <a:rPr lang="en-US" altLang="zh-CN" dirty="0" smtClean="0"/>
              <a:t>A0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n/2</a:t>
            </a:r>
            <a:r>
              <a:rPr lang="zh-CN" altLang="en-US" dirty="0" smtClean="0"/>
              <a:t>次的</a:t>
            </a:r>
            <a:endParaRPr lang="en-US" altLang="zh-CN" dirty="0" smtClean="0"/>
          </a:p>
          <a:p>
            <a:r>
              <a:rPr lang="zh-CN" altLang="en-US" dirty="0" smtClean="0"/>
              <a:t>我们定义如下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个多项式：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奇妙定义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那么我们会有</a:t>
            </a:r>
            <a:r>
              <a:rPr lang="en-US" altLang="zh-CN" dirty="0" smtClean="0"/>
              <a:t>A=P</a:t>
            </a:r>
            <a:r>
              <a:rPr lang="zh-CN" altLang="en-US" dirty="0" smtClean="0"/>
              <a:t>*</a:t>
            </a:r>
            <a:r>
              <a:rPr lang="en-US" altLang="zh-CN" dirty="0" smtClean="0"/>
              <a:t>D+A0</a:t>
            </a:r>
          </a:p>
          <a:p>
            <a:r>
              <a:rPr lang="zh-CN" altLang="en-US" dirty="0" smtClean="0"/>
              <a:t>由于当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为前</a:t>
            </a:r>
            <a:r>
              <a:rPr lang="en-US" altLang="zh-CN" dirty="0" smtClean="0"/>
              <a:t>n/2</a:t>
            </a:r>
            <a:r>
              <a:rPr lang="zh-CN" altLang="en-US" dirty="0" smtClean="0"/>
              <a:t>个点时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的值等于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，因此这时</a:t>
            </a:r>
            <a:r>
              <a:rPr lang="en-US" altLang="zh-CN" dirty="0" smtClean="0"/>
              <a:t>A=A0</a:t>
            </a:r>
          </a:p>
          <a:p>
            <a:r>
              <a:rPr lang="zh-CN" altLang="en-US" dirty="0" smtClean="0"/>
              <a:t>不难发现，</a:t>
            </a:r>
            <a:r>
              <a:rPr lang="en-US" altLang="zh-CN" dirty="0" smtClean="0"/>
              <a:t>A0=A%P……</a:t>
            </a:r>
            <a:r>
              <a:rPr lang="zh-CN" altLang="en-US" dirty="0" smtClean="0"/>
              <a:t>因此我们套个多项式取模就能得到</a:t>
            </a:r>
            <a:r>
              <a:rPr lang="en-US" altLang="zh-CN" dirty="0" smtClean="0"/>
              <a:t>A0</a:t>
            </a:r>
            <a:r>
              <a:rPr lang="zh-CN" altLang="en-US" dirty="0" smtClean="0"/>
              <a:t>，然后当剩余点数很小的时候暴力计算点值（这个时候暴力就比</a:t>
            </a:r>
            <a:r>
              <a:rPr lang="en-US" altLang="zh-CN" dirty="0" smtClean="0"/>
              <a:t>FFT</a:t>
            </a:r>
            <a:r>
              <a:rPr lang="zh-CN" altLang="en-US" dirty="0" smtClean="0"/>
              <a:t>快了，毕竟常数）</a:t>
            </a:r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6221339" cy="289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我是代码，我鸽了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LadyLex</a:t>
            </a:r>
            <a:r>
              <a:rPr lang="zh-CN" altLang="en-US" dirty="0" smtClean="0"/>
              <a:t>：现在还没打完，大家原谅他吧</a:t>
            </a:r>
            <a:endParaRPr lang="en-US" altLang="zh-CN" dirty="0" smtClean="0"/>
          </a:p>
          <a:p>
            <a:r>
              <a:rPr lang="en-US" altLang="zh-CN" dirty="0" err="1" smtClean="0"/>
              <a:t>Cooook</a:t>
            </a:r>
            <a:r>
              <a:rPr lang="zh-CN" altLang="en-US" dirty="0" smtClean="0"/>
              <a:t>：这怎么能原谅呢</a:t>
            </a:r>
            <a:r>
              <a:rPr lang="en-US" altLang="zh-CN" dirty="0" smtClean="0"/>
              <a:t>,</a:t>
            </a:r>
            <a:r>
              <a:rPr lang="zh-CN" altLang="en-US" dirty="0" smtClean="0"/>
              <a:t>快来裱他</a:t>
            </a:r>
            <a:r>
              <a:rPr lang="en-US" altLang="zh-CN" dirty="0" smtClean="0"/>
              <a:t>!</a:t>
            </a:r>
          </a:p>
          <a:p>
            <a:r>
              <a:rPr lang="en-US" altLang="zh-CN" dirty="0" err="1" smtClean="0"/>
              <a:t>Upd:LadyLex</a:t>
            </a:r>
            <a:r>
              <a:rPr lang="zh-CN" altLang="en-US" dirty="0" smtClean="0"/>
              <a:t>终于打完了代码！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下文中</a:t>
            </a:r>
            <a:r>
              <a:rPr lang="en-US" altLang="zh-CN" dirty="0" smtClean="0"/>
              <a:t>solve1</a:t>
            </a:r>
            <a:r>
              <a:rPr lang="zh-CN" altLang="en-US" dirty="0" smtClean="0"/>
              <a:t>求的是预处理的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Solve2</a:t>
            </a:r>
            <a:r>
              <a:rPr lang="zh-CN" altLang="en-US" dirty="0" smtClean="0"/>
              <a:t>是对多项式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多点求值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一个小优化是当区间长度很小的时候暴力计算，这样常数小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尤其注意区间长度不等于多项式长度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之类的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807" y="0"/>
            <a:ext cx="916761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97" y="1000107"/>
            <a:ext cx="9102203" cy="488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多项式快速插值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大概这个问题就是，给你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，让你一个多项式满足</a:t>
            </a:r>
            <a:r>
              <a:rPr lang="en-US" altLang="zh-CN" dirty="0" smtClean="0"/>
              <a:t>f(xi)=</a:t>
            </a:r>
            <a:r>
              <a:rPr lang="en-US" altLang="zh-CN" dirty="0" err="1" smtClean="0"/>
              <a:t>yi</a:t>
            </a:r>
            <a:endParaRPr lang="en-US" altLang="zh-CN" dirty="0" smtClean="0"/>
          </a:p>
          <a:p>
            <a:r>
              <a:rPr lang="zh-CN" altLang="en-US" dirty="0" smtClean="0"/>
              <a:t>那么我们依然有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种选择。</a:t>
            </a:r>
            <a:endParaRPr lang="en-US" altLang="zh-CN" dirty="0" smtClean="0"/>
          </a:p>
          <a:p>
            <a:r>
              <a:rPr lang="zh-CN" altLang="en-US" dirty="0" smtClean="0"/>
              <a:t>拉格朗日插值法</a:t>
            </a:r>
            <a:endParaRPr lang="en-US" altLang="zh-CN" dirty="0" smtClean="0"/>
          </a:p>
          <a:p>
            <a:r>
              <a:rPr lang="zh-CN" altLang="en-US" dirty="0" smtClean="0"/>
              <a:t>这个方法据说是</a:t>
            </a:r>
            <a:r>
              <a:rPr lang="en-US" altLang="zh-CN" dirty="0" smtClean="0"/>
              <a:t>n^2</a:t>
            </a:r>
            <a:r>
              <a:rPr lang="zh-CN" altLang="en-US" dirty="0" smtClean="0"/>
              <a:t>的，但是我怎么都想不出来咋才能做到</a:t>
            </a:r>
            <a:r>
              <a:rPr lang="en-US" altLang="zh-CN" dirty="0" smtClean="0"/>
              <a:t>n^2……</a:t>
            </a:r>
          </a:p>
          <a:p>
            <a:r>
              <a:rPr lang="zh-CN" altLang="en-US" dirty="0" smtClean="0"/>
              <a:t>咱们就不说了，他还是个暴力</a:t>
            </a:r>
            <a:endParaRPr lang="en-US" altLang="zh-CN" dirty="0" smtClean="0"/>
          </a:p>
          <a:p>
            <a:r>
              <a:rPr lang="zh-CN" altLang="en-US" dirty="0" smtClean="0"/>
              <a:t>继续介绍第二种分治的方法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前置技能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导数和积分</a:t>
            </a:r>
            <a:endParaRPr lang="en-US" altLang="zh-CN" dirty="0" smtClean="0"/>
          </a:p>
          <a:p>
            <a:r>
              <a:rPr lang="zh-CN" altLang="en-US" dirty="0"/>
              <a:t>泰</a:t>
            </a:r>
            <a:r>
              <a:rPr lang="zh-CN" altLang="en-US" dirty="0" smtClean="0"/>
              <a:t>勒</a:t>
            </a:r>
            <a:r>
              <a:rPr lang="zh-CN" altLang="en-US" dirty="0" smtClean="0"/>
              <a:t>展开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麦克劳林展开</a:t>
            </a:r>
            <a:endParaRPr lang="en-US" altLang="zh-CN" b="1" dirty="0" smtClean="0"/>
          </a:p>
          <a:p>
            <a:r>
              <a:rPr lang="zh-CN" altLang="en-US" dirty="0" smtClean="0"/>
              <a:t>生成函数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指数级生成函数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我们这次考虑的和上一个快速求值差不多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假如我们能求出前</a:t>
            </a:r>
            <a:r>
              <a:rPr lang="en-US" altLang="zh-CN" dirty="0" smtClean="0"/>
              <a:t>n/2</a:t>
            </a:r>
            <a:r>
              <a:rPr lang="zh-CN" altLang="en-US" dirty="0" smtClean="0"/>
              <a:t>个点插值出的多项式</a:t>
            </a:r>
            <a:endParaRPr lang="en-US" altLang="zh-CN" dirty="0" smtClean="0"/>
          </a:p>
          <a:p>
            <a:r>
              <a:rPr lang="zh-CN" altLang="en-US" dirty="0" smtClean="0"/>
              <a:t>定义前半个叫</a:t>
            </a:r>
            <a:r>
              <a:rPr lang="en-US" altLang="zh-CN" dirty="0" smtClean="0"/>
              <a:t>A0</a:t>
            </a:r>
            <a:r>
              <a:rPr lang="zh-CN" altLang="en-US" dirty="0" smtClean="0"/>
              <a:t>，后半个叫</a:t>
            </a:r>
            <a:r>
              <a:rPr lang="en-US" altLang="zh-CN" dirty="0" smtClean="0"/>
              <a:t>A1</a:t>
            </a:r>
          </a:p>
          <a:p>
            <a:r>
              <a:rPr lang="zh-CN" altLang="en-US" dirty="0" smtClean="0"/>
              <a:t>我们还继续用上面那个</a:t>
            </a:r>
            <a:r>
              <a:rPr lang="en-US" altLang="zh-CN" dirty="0" smtClean="0"/>
              <a:t>P0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</a:t>
            </a:r>
          </a:p>
          <a:p>
            <a:r>
              <a:rPr lang="zh-CN" altLang="en-US" dirty="0" smtClean="0"/>
              <a:t>那会有什么呢？设</a:t>
            </a:r>
            <a:r>
              <a:rPr lang="en-US" altLang="zh-CN" dirty="0" smtClean="0"/>
              <a:t>A=D*P0+A0</a:t>
            </a:r>
          </a:p>
          <a:p>
            <a:r>
              <a:rPr lang="zh-CN" altLang="en-US" dirty="0" smtClean="0"/>
              <a:t>那么我们知道，对于前一半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A(x)=A0(x)</a:t>
            </a:r>
            <a:r>
              <a:rPr lang="zh-CN" altLang="en-US" dirty="0" smtClean="0"/>
              <a:t>，这个柿子是正确的。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现在我们就要求对于后一半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，上一页等式依然成立</a:t>
            </a:r>
            <a:endParaRPr lang="en-US" altLang="zh-CN" dirty="0" smtClean="0"/>
          </a:p>
          <a:p>
            <a:r>
              <a:rPr lang="zh-CN" altLang="en-US" dirty="0" smtClean="0"/>
              <a:t>也就是说</a:t>
            </a:r>
            <a:endParaRPr lang="en-US" altLang="zh-CN" dirty="0" smtClean="0"/>
          </a:p>
          <a:p>
            <a:r>
              <a:rPr lang="zh-CN" altLang="en-US" dirty="0" smtClean="0"/>
              <a:t>则有</a:t>
            </a:r>
            <a:endParaRPr lang="en-US" altLang="zh-CN" dirty="0" smtClean="0"/>
          </a:p>
          <a:p>
            <a:r>
              <a:rPr lang="zh-CN" altLang="en-US" dirty="0" smtClean="0"/>
              <a:t>那么，我们求出每一个</a:t>
            </a:r>
            <a:r>
              <a:rPr lang="en-US" altLang="zh-CN" dirty="0" smtClean="0"/>
              <a:t> D(xi)</a:t>
            </a:r>
            <a:r>
              <a:rPr lang="zh-CN" altLang="en-US" dirty="0" smtClean="0"/>
              <a:t>，递归求出</a:t>
            </a:r>
            <a:r>
              <a:rPr lang="en-US" altLang="zh-CN" dirty="0" smtClean="0"/>
              <a:t>D(x)</a:t>
            </a:r>
            <a:r>
              <a:rPr lang="zh-CN" altLang="en-US" dirty="0" smtClean="0"/>
              <a:t>，然后再乘起来得到</a:t>
            </a:r>
            <a:r>
              <a:rPr lang="en-US" altLang="zh-CN" dirty="0" smtClean="0"/>
              <a:t>A(x)</a:t>
            </a:r>
          </a:p>
          <a:p>
            <a:r>
              <a:rPr lang="zh-CN" altLang="en-US" dirty="0" smtClean="0"/>
              <a:t>每次求值都要用上面的多项式多点求值，因此复杂度是</a:t>
            </a:r>
            <a:r>
              <a:rPr lang="en-US" altLang="zh-CN" dirty="0" smtClean="0"/>
              <a:t>O(nlogn^3)</a:t>
            </a:r>
            <a:r>
              <a:rPr lang="zh-CN" altLang="en-US" dirty="0" smtClean="0"/>
              <a:t>的。至于代码</a:t>
            </a:r>
            <a:r>
              <a:rPr lang="en-US" altLang="zh-CN" dirty="0" smtClean="0"/>
              <a:t>……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43174" y="2428868"/>
          <a:ext cx="4767263" cy="831850"/>
        </p:xfrm>
        <a:graphic>
          <a:graphicData uri="http://schemas.openxmlformats.org/presentationml/2006/ole">
            <p:oleObj spid="_x0000_s48130" name="公式" r:id="rId3" imgW="2209680" imgH="4316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85918" y="3214686"/>
          <a:ext cx="2000493" cy="715966"/>
        </p:xfrm>
        <a:graphic>
          <a:graphicData uri="http://schemas.openxmlformats.org/presentationml/2006/ole">
            <p:oleObj spid="_x0000_s48131" name="公式" r:id="rId4" imgW="1206360" imgH="431640" progId="Equation.3">
              <p:embed/>
            </p:oleObj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再一次咕咕咕咕咕的代码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多项式快速插值的题我并没有见过，因此我们不放代码了</a:t>
            </a:r>
            <a:r>
              <a:rPr lang="en-US" altLang="zh-CN" dirty="0" smtClean="0"/>
              <a:t>23333</a:t>
            </a:r>
          </a:p>
          <a:p>
            <a:r>
              <a:rPr lang="zh-CN" altLang="en-US" dirty="0" smtClean="0"/>
              <a:t>如果谁对那个暴力拉格朗日怎么打成</a:t>
            </a:r>
            <a:r>
              <a:rPr lang="en-US" altLang="zh-CN" dirty="0" smtClean="0"/>
              <a:t>n^2</a:t>
            </a:r>
            <a:r>
              <a:rPr lang="zh-CN" altLang="en-US" dirty="0" smtClean="0"/>
              <a:t>感兴趣可以和我探讨一下啊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</a:t>
            </a:r>
            <a:r>
              <a:rPr lang="en-US" altLang="zh-CN" dirty="0" smtClean="0"/>
              <a:t>(</a:t>
            </a:r>
            <a:r>
              <a:rPr lang="zh-CN" altLang="en-US" strike="sngStrike" dirty="0" smtClean="0"/>
              <a:t>不可做</a:t>
            </a:r>
            <a:r>
              <a:rPr lang="en-US" altLang="zh-CN" dirty="0" smtClean="0"/>
              <a:t>)</a:t>
            </a:r>
            <a:r>
              <a:rPr lang="zh-CN" altLang="en-US" dirty="0" smtClean="0"/>
              <a:t>题选讲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 smtClean="0"/>
              <a:t>下面就让我们由浅入浅、由易到易地</a:t>
            </a:r>
            <a:r>
              <a:rPr lang="en-US" altLang="zh-CN" strike="sngStrike" dirty="0" smtClean="0"/>
              <a:t> </a:t>
            </a:r>
            <a:r>
              <a:rPr lang="zh-CN" altLang="en-US" strike="sngStrike" dirty="0" smtClean="0"/>
              <a:t>看几道简单的题目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UOJ#182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看题</a:t>
            </a:r>
            <a:endParaRPr lang="en-US" altLang="zh-CN" dirty="0" smtClean="0"/>
          </a:p>
          <a:p>
            <a:r>
              <a:rPr lang="zh-CN" altLang="en-US" dirty="0" smtClean="0"/>
              <a:t>暴力似乎很简单</a:t>
            </a:r>
            <a:endParaRPr lang="en-US" altLang="zh-CN" dirty="0" smtClean="0"/>
          </a:p>
          <a:p>
            <a:r>
              <a:rPr lang="zh-CN" altLang="en-US" dirty="0" smtClean="0"/>
              <a:t>第二个点特判</a:t>
            </a:r>
            <a:endParaRPr lang="en-US" altLang="zh-CN" dirty="0" smtClean="0"/>
          </a:p>
          <a:p>
            <a:r>
              <a:rPr lang="en-US" altLang="zh-CN" dirty="0" smtClean="0"/>
              <a:t>20pts</a:t>
            </a:r>
            <a:r>
              <a:rPr lang="zh-CN" altLang="en-US" dirty="0" smtClean="0"/>
              <a:t>到手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暗中观察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这个操作怎么是对于所有数进行的啊？</a:t>
            </a:r>
            <a:endParaRPr lang="en-US" altLang="zh-CN" dirty="0" smtClean="0"/>
          </a:p>
          <a:p>
            <a:r>
              <a:rPr lang="zh-CN" altLang="en-US" dirty="0" smtClean="0"/>
              <a:t>那么最后每个数的格式应该都是一样的吧？</a:t>
            </a:r>
            <a:endParaRPr lang="en-US" altLang="zh-CN" dirty="0" smtClean="0"/>
          </a:p>
          <a:p>
            <a:r>
              <a:rPr lang="zh-CN" altLang="en-US" dirty="0" smtClean="0"/>
              <a:t>我们看看什么格式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你猜猜为什么我要写成这样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5786" y="3643314"/>
          <a:ext cx="1709738" cy="1358900"/>
        </p:xfrm>
        <a:graphic>
          <a:graphicData uri="http://schemas.openxmlformats.org/presentationml/2006/ole">
            <p:oleObj spid="_x0000_s49154" name="公式" r:id="rId3" imgW="495000" imgH="39348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14612" y="3571876"/>
          <a:ext cx="5375825" cy="2078050"/>
        </p:xfrm>
        <a:graphic>
          <a:graphicData uri="http://schemas.openxmlformats.org/presentationml/2006/ole">
            <p:oleObj spid="_x0000_s49155" name="公式" r:id="rId4" imgW="1511280" imgH="583920" progId="Equation.3">
              <p:embed/>
            </p:oleObj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继续撕考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写好看一点，可以写成</a:t>
            </a:r>
            <a:endParaRPr lang="en-US" altLang="zh-CN" dirty="0" smtClean="0"/>
          </a:p>
          <a:p>
            <a:r>
              <a:rPr lang="zh-CN" altLang="en-US" dirty="0" smtClean="0"/>
              <a:t>那么答案</a:t>
            </a:r>
            <a:endParaRPr lang="en-US" altLang="zh-CN" dirty="0" smtClean="0"/>
          </a:p>
          <a:p>
            <a:r>
              <a:rPr lang="zh-CN" altLang="en-US" dirty="0" smtClean="0"/>
              <a:t>怎么求这个</a:t>
            </a:r>
            <a:r>
              <a:rPr lang="en-US" altLang="zh-CN" dirty="0" smtClean="0"/>
              <a:t>sigma</a:t>
            </a:r>
            <a:r>
              <a:rPr lang="zh-CN" altLang="en-US" dirty="0" smtClean="0"/>
              <a:t>啊</a:t>
            </a:r>
            <a:r>
              <a:rPr lang="en-US" altLang="zh-CN" dirty="0" smtClean="0"/>
              <a:t>…sigma</a:t>
            </a:r>
            <a:r>
              <a:rPr lang="zh-CN" altLang="en-US" dirty="0" smtClean="0"/>
              <a:t>没法鸡肉卷啊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通分！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那么我们分别求上下两部分即可。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05388" y="1192213"/>
          <a:ext cx="2917825" cy="1504950"/>
        </p:xfrm>
        <a:graphic>
          <a:graphicData uri="http://schemas.openxmlformats.org/presentationml/2006/ole">
            <p:oleObj spid="_x0000_s50178" name="公式" r:id="rId3" imgW="838080" imgH="4316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27300" y="1985963"/>
          <a:ext cx="3151188" cy="1030287"/>
        </p:xfrm>
        <a:graphic>
          <a:graphicData uri="http://schemas.openxmlformats.org/presentationml/2006/ole">
            <p:oleObj spid="_x0000_s50179" name="公式" r:id="rId4" imgW="1320480" imgH="43164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42910" y="3571876"/>
          <a:ext cx="4000528" cy="1571636"/>
        </p:xfrm>
        <a:graphic>
          <a:graphicData uri="http://schemas.openxmlformats.org/presentationml/2006/ole">
            <p:oleObj spid="_x0000_s50180" name="公式" r:id="rId5" imgW="1777680" imgH="698400" progId="Equation.3">
              <p:embed/>
            </p:oleObj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咋求？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64357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上面那个暴力求可以获得多少分来着</a:t>
            </a:r>
            <a:endParaRPr lang="en-US" altLang="zh-CN" dirty="0" smtClean="0"/>
          </a:p>
          <a:p>
            <a:r>
              <a:rPr lang="zh-CN" altLang="en-US" dirty="0" smtClean="0"/>
              <a:t>应该是</a:t>
            </a:r>
            <a:r>
              <a:rPr lang="en-US" altLang="zh-CN" dirty="0" smtClean="0"/>
              <a:t>30~50</a:t>
            </a:r>
          </a:p>
          <a:p>
            <a:r>
              <a:rPr lang="zh-CN" altLang="en-US" dirty="0" smtClean="0"/>
              <a:t>那么我们考虑，如果我们定义之前那个柿子为</a:t>
            </a:r>
            <a:endParaRPr lang="en-US" altLang="zh-CN" dirty="0" smtClean="0"/>
          </a:p>
          <a:p>
            <a:r>
              <a:rPr lang="zh-CN" altLang="en-US" dirty="0" smtClean="0"/>
              <a:t>那么我们要求的其实就是很多个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多项式多点求值即可</a:t>
            </a:r>
            <a:endParaRPr lang="en-US" altLang="zh-CN" dirty="0" smtClean="0"/>
          </a:p>
          <a:p>
            <a:r>
              <a:rPr lang="en-US" altLang="zh-CN" dirty="0" smtClean="0"/>
              <a:t>f(x)</a:t>
            </a:r>
            <a:r>
              <a:rPr lang="zh-CN" altLang="en-US" dirty="0" smtClean="0"/>
              <a:t>可以分治</a:t>
            </a:r>
            <a:r>
              <a:rPr lang="en-US" altLang="zh-CN" dirty="0" err="1" smtClean="0"/>
              <a:t>fft</a:t>
            </a:r>
            <a:r>
              <a:rPr lang="zh-CN" altLang="en-US" dirty="0" smtClean="0"/>
              <a:t>求出来</a:t>
            </a:r>
            <a:endParaRPr lang="en-US" altLang="zh-CN" dirty="0" smtClean="0"/>
          </a:p>
          <a:p>
            <a:r>
              <a:rPr lang="zh-CN" altLang="en-US" dirty="0" smtClean="0"/>
              <a:t>至于分号上面的                    ，其实它是分号下面那个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函数的导数</a:t>
            </a:r>
            <a:endParaRPr lang="en-US" altLang="zh-CN" dirty="0" smtClean="0"/>
          </a:p>
          <a:p>
            <a:r>
              <a:rPr lang="zh-CN" altLang="en-US" dirty="0" smtClean="0"/>
              <a:t>所以你求导之后再求一遍就行了，总共复杂度是</a:t>
            </a:r>
            <a:r>
              <a:rPr lang="en-US" altLang="zh-CN" dirty="0" smtClean="0"/>
              <a:t>O(nlogn^2)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14480" y="2500306"/>
          <a:ext cx="2103437" cy="776292"/>
        </p:xfrm>
        <a:graphic>
          <a:graphicData uri="http://schemas.openxmlformats.org/presentationml/2006/ole">
            <p:oleObj spid="_x0000_s51202" name="公式" r:id="rId3" imgW="1155600" imgH="34272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86182" y="4572008"/>
          <a:ext cx="1651556" cy="571504"/>
        </p:xfrm>
        <a:graphic>
          <a:graphicData uri="http://schemas.openxmlformats.org/presentationml/2006/ole">
            <p:oleObj spid="_x0000_s51203" name="公式" r:id="rId4" imgW="888840" imgH="368280" progId="Equation.3">
              <p:embed/>
            </p:oleObj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UOJ50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分钟看一下题</a:t>
            </a:r>
            <a:r>
              <a:rPr lang="en-US" altLang="zh-CN" dirty="0" smtClean="0"/>
              <a:t>.  </a:t>
            </a:r>
          </a:p>
          <a:p>
            <a:r>
              <a:rPr lang="zh-CN" altLang="en-US" dirty="0" smtClean="0"/>
              <a:t>我们从暴力算法开始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一步一步的优化到正解</a:t>
            </a:r>
            <a:r>
              <a:rPr lang="en-US" altLang="zh-CN" dirty="0" smtClean="0"/>
              <a:t>.  </a:t>
            </a:r>
          </a:p>
          <a:p>
            <a:r>
              <a:rPr lang="zh-CN" altLang="en-US" dirty="0" smtClean="0"/>
              <a:t>首先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这道题可以转化为给一颗树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每个非叶子节点有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个红儿子代表</a:t>
            </a:r>
            <a:r>
              <a:rPr lang="zh-TW" altLang="en-US" dirty="0"/>
              <a:t> 蒟</a:t>
            </a:r>
            <a:r>
              <a:rPr lang="en-US" altLang="zh-TW" dirty="0"/>
              <a:t>-1234 </a:t>
            </a:r>
            <a:r>
              <a:rPr lang="zh-TW" altLang="en-US" dirty="0"/>
              <a:t>和 蒻</a:t>
            </a:r>
            <a:r>
              <a:rPr lang="en-US" altLang="zh-TW" dirty="0"/>
              <a:t>-</a:t>
            </a:r>
            <a:r>
              <a:rPr lang="en-US" altLang="zh-TW" dirty="0" smtClean="0"/>
              <a:t>1098</a:t>
            </a:r>
            <a:r>
              <a:rPr lang="zh-CN" altLang="en-US" dirty="0" smtClean="0"/>
              <a:t>两个中子</a:t>
            </a:r>
            <a:r>
              <a:rPr lang="en-US" altLang="zh-CN" dirty="0"/>
              <a:t> 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个绿儿子代表破坏死光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k</a:t>
            </a:r>
            <a:r>
              <a:rPr lang="zh-CN" altLang="en-US" dirty="0" smtClean="0"/>
              <a:t>∈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UOJ50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然后发现每颗树的合法的方案数只和这棵树的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有关</a:t>
            </a:r>
            <a:endParaRPr lang="en-US" altLang="zh-CN" dirty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的子树的方案数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对于每个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枚举左右子树的大小就可以转移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时间复杂度</a:t>
            </a:r>
            <a:r>
              <a:rPr lang="en-US" altLang="zh-CN" dirty="0" smtClean="0"/>
              <a:t>O(n^3)</a:t>
            </a:r>
          </a:p>
          <a:p>
            <a:r>
              <a:rPr lang="zh-CN" altLang="en-US" dirty="0" smtClean="0"/>
              <a:t>发现对于每一个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可以枚举集合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内的所有元素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然后用指数型生成函数</a:t>
            </a:r>
            <a:r>
              <a:rPr lang="en-US" altLang="zh-CN" dirty="0" smtClean="0"/>
              <a:t>+NTT</a:t>
            </a:r>
            <a:r>
              <a:rPr lang="zh-CN" altLang="en-US" dirty="0" smtClean="0"/>
              <a:t>来优化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时间复杂度</a:t>
            </a:r>
            <a:r>
              <a:rPr lang="en-US" altLang="zh-CN" dirty="0" smtClean="0"/>
              <a:t>O(n^2logn)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导数</a:t>
            </a:r>
            <a:r>
              <a:rPr lang="zh-CN" altLang="en-US" dirty="0" smtClean="0"/>
              <a:t>和积分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知道一些常用函数的导数即可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62" y="2143116"/>
          <a:ext cx="2143140" cy="1547202"/>
        </p:xfrm>
        <a:graphic>
          <a:graphicData uri="http://schemas.openxmlformats.org/presentationml/2006/ole">
            <p:oleObj spid="_x0000_s11266" name="公式" r:id="rId3" imgW="520560" imgH="39348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143372" y="2357430"/>
          <a:ext cx="3786214" cy="1101732"/>
        </p:xfrm>
        <a:graphic>
          <a:graphicData uri="http://schemas.openxmlformats.org/presentationml/2006/ole">
            <p:oleObj spid="_x0000_s11268" name="公式" r:id="rId4" imgW="558720" imgH="20304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1472" y="5357826"/>
          <a:ext cx="7799430" cy="917580"/>
        </p:xfrm>
        <a:graphic>
          <a:graphicData uri="http://schemas.openxmlformats.org/presentationml/2006/ole">
            <p:oleObj spid="_x0000_s11269" name="公式" r:id="rId5" imgW="1726920" imgH="20304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43108" y="3571876"/>
          <a:ext cx="4143404" cy="1657362"/>
        </p:xfrm>
        <a:graphic>
          <a:graphicData uri="http://schemas.openxmlformats.org/presentationml/2006/ole">
            <p:oleObj spid="_x0000_s11271" name="公式" r:id="rId6" imgW="571320" imgH="228600" progId="Equation.3">
              <p:embed/>
            </p:oleObj>
          </a:graphicData>
        </a:graphic>
      </p:graphicFrame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UOJ50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注意到转移其实是</a:t>
            </a:r>
            <a:r>
              <a:rPr lang="en-US" altLang="zh-CN" dirty="0" smtClean="0"/>
              <a:t>f</a:t>
            </a:r>
            <a:r>
              <a:rPr lang="zh-CN" altLang="en-US" dirty="0" smtClean="0"/>
              <a:t>卷</a:t>
            </a:r>
            <a:r>
              <a:rPr lang="en-US" altLang="zh-CN" dirty="0" smtClean="0"/>
              <a:t>f</a:t>
            </a:r>
            <a:r>
              <a:rPr lang="zh-CN" altLang="en-US" dirty="0" smtClean="0"/>
              <a:t>卷</a:t>
            </a:r>
            <a:r>
              <a:rPr lang="en-US" altLang="zh-CN" dirty="0" smtClean="0"/>
              <a:t>A, 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是要用前面的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转移过来的</a:t>
            </a:r>
            <a:r>
              <a:rPr lang="en-US" altLang="zh-CN" dirty="0" smtClean="0"/>
              <a:t>.  </a:t>
            </a:r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CDQ</a:t>
            </a:r>
            <a:r>
              <a:rPr lang="zh-CN" altLang="en-US" dirty="0" smtClean="0"/>
              <a:t>分治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鉴于可能大部分人不会</a:t>
            </a:r>
            <a:r>
              <a:rPr lang="en-US" altLang="zh-CN" dirty="0" smtClean="0"/>
              <a:t>CDQ+FFT.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</a:t>
            </a:r>
            <a:r>
              <a:rPr lang="en-US" altLang="zh-CN" dirty="0" smtClean="0"/>
              <a:t>CDQ+FFT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我们来看一个简单的</a:t>
            </a:r>
            <a:r>
              <a:rPr lang="en-US" altLang="zh-CN" dirty="0" smtClean="0"/>
              <a:t>CDQ+FFT</a:t>
            </a:r>
            <a:r>
              <a:rPr lang="zh-CN" altLang="en-US" dirty="0" smtClean="0"/>
              <a:t>的例子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zh-CN" altLang="en-US" dirty="0" smtClean="0"/>
              <a:t>数组是已知的</a:t>
            </a:r>
            <a:r>
              <a:rPr lang="en-US" altLang="zh-CN" dirty="0" smtClean="0"/>
              <a:t>.  </a:t>
            </a:r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的都需要用原来的</a:t>
            </a:r>
            <a:r>
              <a:rPr lang="en-US" altLang="zh-CN" dirty="0" smtClean="0"/>
              <a:t>j</a:t>
            </a:r>
            <a:r>
              <a:rPr lang="zh-CN" altLang="en-US" dirty="0" smtClean="0"/>
              <a:t>来更新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暴力是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 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CDQ+FFT</a:t>
            </a:r>
            <a:r>
              <a:rPr lang="zh-CN" altLang="en-US" dirty="0" smtClean="0"/>
              <a:t>来优化</a:t>
            </a:r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CDQ(l, r)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先</a:t>
            </a:r>
            <a:r>
              <a:rPr lang="en-US" altLang="zh-CN" dirty="0" smtClean="0"/>
              <a:t>CDQ(l, mid), </a:t>
            </a:r>
            <a:r>
              <a:rPr lang="zh-CN" altLang="en-US" dirty="0" smtClean="0"/>
              <a:t>然后用求出来的</a:t>
            </a:r>
            <a:r>
              <a:rPr lang="en-US" altLang="zh-CN" dirty="0" smtClean="0"/>
              <a:t>f[l]~f[mid]</a:t>
            </a:r>
            <a:r>
              <a:rPr lang="zh-CN" altLang="en-US" dirty="0" smtClean="0"/>
              <a:t>去更新</a:t>
            </a:r>
            <a:r>
              <a:rPr lang="en-US" altLang="zh-CN" dirty="0" smtClean="0"/>
              <a:t>f[mid+1]~f[r]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62" y="2214554"/>
          <a:ext cx="2966373" cy="865192"/>
        </p:xfrm>
        <a:graphic>
          <a:graphicData uri="http://schemas.openxmlformats.org/presentationml/2006/ole">
            <p:oleObj spid="_x0000_s10242" name="公式" r:id="rId3" imgW="1523880" imgH="444240" progId="Equation.3">
              <p:embed/>
            </p:oleObj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</a:t>
            </a:r>
            <a:r>
              <a:rPr lang="en-US" altLang="zh-CN" dirty="0" smtClean="0"/>
              <a:t>CDQ+FFT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应该用</a:t>
            </a:r>
            <a:r>
              <a:rPr lang="en-US" altLang="zh-CN" dirty="0" smtClean="0"/>
              <a:t>f[l]~f[mid]</a:t>
            </a:r>
            <a:r>
              <a:rPr lang="zh-CN" altLang="en-US" dirty="0" smtClean="0"/>
              <a:t>卷</a:t>
            </a:r>
            <a:r>
              <a:rPr lang="en-US" altLang="zh-CN" dirty="0" smtClean="0"/>
              <a:t>g[0]~g[r-l]</a:t>
            </a:r>
            <a:r>
              <a:rPr lang="zh-CN" altLang="en-US" dirty="0" smtClean="0"/>
              <a:t>去更新</a:t>
            </a:r>
            <a:r>
              <a:rPr lang="en-US" altLang="zh-CN" dirty="0" smtClean="0"/>
              <a:t>f[mid+1]~f[r]</a:t>
            </a:r>
          </a:p>
          <a:p>
            <a:r>
              <a:rPr lang="zh-CN" altLang="en-US" dirty="0" smtClean="0"/>
              <a:t>回到原题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这不是两个数组卷积了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个数组的卷积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那么我们考虑维护</a:t>
            </a:r>
            <a:r>
              <a:rPr lang="en-US" altLang="zh-CN" dirty="0" smtClean="0"/>
              <a:t>f</a:t>
            </a:r>
            <a:r>
              <a:rPr lang="zh-CN" altLang="en-US" dirty="0" smtClean="0"/>
              <a:t>数组自己的卷积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定义为</a:t>
            </a:r>
            <a:r>
              <a:rPr lang="en-US" altLang="zh-CN" dirty="0" smtClean="0"/>
              <a:t>F, 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CDQ</a:t>
            </a:r>
            <a:r>
              <a:rPr lang="zh-CN" altLang="en-US" dirty="0" smtClean="0"/>
              <a:t>的时候用</a:t>
            </a:r>
            <a:r>
              <a:rPr lang="en-US" altLang="zh-CN" dirty="0" smtClean="0"/>
              <a:t>f[l]~f[mid]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F[mid+1]~F[r], 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F[l]~F[mid]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去更新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[mid+1]~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[r]</a:t>
            </a:r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O(nlog^2n)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UOJ86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看一下</a:t>
            </a:r>
            <a:r>
              <a:rPr lang="en-US" altLang="zh-CN" dirty="0" err="1" smtClean="0"/>
              <a:t>myy</a:t>
            </a:r>
            <a:r>
              <a:rPr lang="zh-CN" altLang="en-US" dirty="0" smtClean="0"/>
              <a:t>的题</a:t>
            </a:r>
            <a:endParaRPr lang="en-US" altLang="zh-CN" dirty="0" smtClean="0"/>
          </a:p>
          <a:p>
            <a:r>
              <a:rPr lang="zh-CN" altLang="en-US" dirty="0" smtClean="0"/>
              <a:t>我们发现这道题很毒瘤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最大的数据范围到了</a:t>
            </a:r>
            <a:r>
              <a:rPr lang="en-US" altLang="zh-CN" dirty="0" smtClean="0"/>
              <a:t>10^30</a:t>
            </a:r>
          </a:p>
          <a:p>
            <a:r>
              <a:rPr lang="zh-CN" altLang="en-US" dirty="0" smtClean="0"/>
              <a:t>假设我们已经可以读入并且运算</a:t>
            </a:r>
            <a:r>
              <a:rPr lang="en-US" altLang="zh-CN" dirty="0" smtClean="0"/>
              <a:t>10^30</a:t>
            </a:r>
            <a:r>
              <a:rPr lang="zh-CN" altLang="en-US" dirty="0" smtClean="0"/>
              <a:t>级别的数</a:t>
            </a:r>
            <a:r>
              <a:rPr lang="en-US" altLang="zh-CN" dirty="0" smtClean="0"/>
              <a:t>,  </a:t>
            </a:r>
            <a:r>
              <a:rPr lang="zh-CN" altLang="en-US" dirty="0" smtClean="0"/>
              <a:t>那么暴力就很好写了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枚举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中的所有的数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lucas</a:t>
            </a:r>
            <a:r>
              <a:rPr lang="zh-CN" altLang="en-US" dirty="0" smtClean="0"/>
              <a:t>算出答案就好了</a:t>
            </a:r>
            <a:r>
              <a:rPr lang="en-US" altLang="zh-CN" dirty="0" smtClean="0"/>
              <a:t>.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Myy</a:t>
            </a:r>
            <a:r>
              <a:rPr lang="zh-CN" altLang="en-US" dirty="0" smtClean="0"/>
              <a:t>的组合数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重点来了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一般说到</a:t>
            </a:r>
            <a:r>
              <a:rPr lang="en-US" altLang="zh-CN" dirty="0" err="1" smtClean="0"/>
              <a:t>lucas</a:t>
            </a:r>
            <a:r>
              <a:rPr lang="zh-CN" altLang="en-US" dirty="0" smtClean="0"/>
              <a:t>会想到这个式子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C(n, k) = C(n/p, k/p) * C(n %</a:t>
            </a:r>
            <a:r>
              <a:rPr lang="zh-CN" altLang="en-US" dirty="0"/>
              <a:t> </a:t>
            </a:r>
            <a:r>
              <a:rPr lang="en-US" altLang="zh-CN" dirty="0" smtClean="0"/>
              <a:t>p, m % p);</a:t>
            </a:r>
          </a:p>
          <a:p>
            <a:r>
              <a:rPr lang="zh-CN" altLang="en-US" dirty="0" smtClean="0"/>
              <a:t>那么其实就是把</a:t>
            </a:r>
            <a:r>
              <a:rPr lang="en-US" altLang="zh-CN" dirty="0" smtClean="0"/>
              <a:t>(n, k)</a:t>
            </a:r>
            <a:r>
              <a:rPr lang="zh-CN" altLang="en-US" dirty="0" smtClean="0"/>
              <a:t>分解为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p</a:t>
            </a:r>
            <a:r>
              <a:rPr lang="zh-CN" altLang="en-US" dirty="0" smtClean="0"/>
              <a:t>进制下的每一位的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相乘就是最后的答案</a:t>
            </a:r>
            <a:r>
              <a:rPr lang="en-US" altLang="zh-CN" dirty="0" smtClean="0"/>
              <a:t>.  </a:t>
            </a:r>
          </a:p>
          <a:p>
            <a:r>
              <a:rPr lang="zh-CN" altLang="en-US" dirty="0" smtClean="0"/>
              <a:t>那么就可以数位</a:t>
            </a:r>
            <a:r>
              <a:rPr lang="en-US" altLang="zh-CN" dirty="0" smtClean="0"/>
              <a:t>DP</a:t>
            </a:r>
            <a:r>
              <a:rPr lang="zh-CN" altLang="en-US" dirty="0" smtClean="0"/>
              <a:t>了</a:t>
            </a:r>
            <a:r>
              <a:rPr lang="en-US" altLang="zh-CN" dirty="0" smtClean="0"/>
              <a:t>.  </a:t>
            </a:r>
            <a:endParaRPr lang="en-US" altLang="zh-CN" dirty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乘积为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且每一位上的数都不超过限制的方案数</a:t>
            </a:r>
            <a:r>
              <a:rPr lang="en-US" altLang="zh-CN" dirty="0" smtClean="0"/>
              <a:t>, 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为没有限制的方案数</a:t>
            </a:r>
            <a:r>
              <a:rPr lang="en-US" altLang="zh-CN" dirty="0" smtClean="0"/>
              <a:t>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Myy</a:t>
            </a:r>
            <a:r>
              <a:rPr lang="zh-CN" altLang="en-US" dirty="0" smtClean="0"/>
              <a:t>的组合数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</a:t>
            </a:r>
            <a:r>
              <a:rPr lang="en-US" altLang="zh-CN" dirty="0" smtClean="0"/>
              <a:t>DP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P^2*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进制下的位数的</a:t>
            </a:r>
            <a:endParaRPr lang="en-US" altLang="zh-CN" dirty="0" smtClean="0"/>
          </a:p>
          <a:p>
            <a:r>
              <a:rPr lang="zh-CN" altLang="en-US" dirty="0" smtClean="0"/>
              <a:t>可以用原根来表示</a:t>
            </a:r>
            <a:r>
              <a:rPr lang="en-US" altLang="zh-CN" dirty="0"/>
              <a:t>1</a:t>
            </a:r>
            <a:r>
              <a:rPr lang="en-US" altLang="zh-CN" dirty="0" smtClean="0"/>
              <a:t>~p-1</a:t>
            </a:r>
            <a:r>
              <a:rPr lang="zh-CN" altLang="en-US" dirty="0" smtClean="0"/>
              <a:t>中的数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然后就可以用</a:t>
            </a:r>
            <a:r>
              <a:rPr lang="en-US" altLang="zh-CN" dirty="0" smtClean="0"/>
              <a:t>NTT</a:t>
            </a:r>
            <a:r>
              <a:rPr lang="zh-CN" altLang="en-US" dirty="0" smtClean="0"/>
              <a:t>来优化了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至于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的情况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先不考虑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最后用总数减去其他的方案数就可以了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这样这道题就做完了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时间复杂度是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PlogP</a:t>
            </a:r>
            <a:r>
              <a:rPr lang="zh-CN" altLang="en-US" dirty="0" smtClean="0"/>
              <a:t>*</a:t>
            </a:r>
            <a:r>
              <a:rPr lang="en-US" altLang="zh-CN" dirty="0" smtClean="0"/>
              <a:t>Len)</a:t>
            </a:r>
            <a:endParaRPr lang="en-US" altLang="zh-CN" dirty="0"/>
          </a:p>
          <a:p>
            <a:r>
              <a:rPr lang="zh-CN" altLang="en-US" dirty="0" smtClean="0"/>
              <a:t>如果你不想打高精度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你可以用</a:t>
            </a:r>
            <a:r>
              <a:rPr lang="en-US" altLang="zh-CN" dirty="0" smtClean="0"/>
              <a:t>__int128</a:t>
            </a:r>
            <a:r>
              <a:rPr lang="zh-CN" altLang="en-US" dirty="0" smtClean="0"/>
              <a:t>啊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一些后话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这个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的一部分内容是因为</a:t>
            </a:r>
            <a:r>
              <a:rPr lang="en-US" altLang="zh-CN" dirty="0" err="1" smtClean="0"/>
              <a:t>LadyLex</a:t>
            </a:r>
            <a:r>
              <a:rPr lang="zh-CN" altLang="en-US" dirty="0" smtClean="0"/>
              <a:t>没能及时打完</a:t>
            </a:r>
            <a:r>
              <a:rPr lang="en-US" altLang="zh-CN" dirty="0" smtClean="0"/>
              <a:t>uoj#182</a:t>
            </a:r>
            <a:r>
              <a:rPr lang="zh-CN" altLang="en-US" dirty="0" smtClean="0"/>
              <a:t>的代码从而在午休时间赶出来的</a:t>
            </a:r>
            <a:endParaRPr lang="en-US" altLang="zh-CN" dirty="0" smtClean="0"/>
          </a:p>
          <a:p>
            <a:r>
              <a:rPr lang="zh-CN" altLang="en-US" dirty="0" smtClean="0"/>
              <a:t>因此质量可能不怎么好，还请见谅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另外一点花絮：</a:t>
            </a:r>
            <a:endParaRPr lang="en-US" altLang="zh-CN" dirty="0" smtClean="0"/>
          </a:p>
          <a:p>
            <a:r>
              <a:rPr lang="en-US" altLang="zh-CN" dirty="0" err="1" smtClean="0"/>
              <a:t>Cooook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LadyLex</a:t>
            </a:r>
            <a:r>
              <a:rPr lang="zh-CN" altLang="en-US" dirty="0" smtClean="0"/>
              <a:t>你来看看这个</a:t>
            </a:r>
            <a:r>
              <a:rPr lang="en-US" altLang="zh-CN" dirty="0" smtClean="0"/>
              <a:t>uoj182</a:t>
            </a:r>
            <a:r>
              <a:rPr lang="zh-CN" altLang="en-US" dirty="0" smtClean="0"/>
              <a:t>是什么啊</a:t>
            </a:r>
            <a:endParaRPr lang="en-US" altLang="zh-CN" dirty="0" smtClean="0"/>
          </a:p>
          <a:p>
            <a:r>
              <a:rPr lang="en-US" altLang="zh-CN" dirty="0" err="1" smtClean="0"/>
              <a:t>LadyLex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Cooook</a:t>
            </a:r>
            <a:r>
              <a:rPr lang="zh-CN" altLang="en-US" dirty="0" smtClean="0"/>
              <a:t>我刚才在课件上找到了一道</a:t>
            </a:r>
            <a:r>
              <a:rPr lang="en-US" altLang="zh-CN" dirty="0" smtClean="0"/>
              <a:t>uoj86</a:t>
            </a:r>
          </a:p>
          <a:p>
            <a:r>
              <a:rPr lang="zh-CN" altLang="en-US" dirty="0" smtClean="0"/>
              <a:t>最后，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Cooook</a:t>
            </a:r>
            <a:r>
              <a:rPr lang="zh-CN" altLang="en-US" dirty="0" smtClean="0"/>
              <a:t>打了一天，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LadyLex</a:t>
            </a:r>
            <a:r>
              <a:rPr lang="zh-CN" altLang="en-US" dirty="0" smtClean="0"/>
              <a:t>现在还没有打完</a:t>
            </a:r>
            <a:endParaRPr lang="en-US" altLang="zh-CN" dirty="0" smtClean="0"/>
          </a:p>
          <a:p>
            <a:r>
              <a:rPr lang="zh-CN" altLang="en-US" dirty="0" smtClean="0"/>
              <a:t>这样是不会带来笑容的</a:t>
            </a:r>
            <a:r>
              <a:rPr lang="en-US" altLang="zh-CN" dirty="0" smtClean="0"/>
              <a:t>.jpg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泰</a:t>
            </a:r>
            <a:r>
              <a:rPr lang="zh-CN" altLang="en-US" dirty="0" smtClean="0"/>
              <a:t>勒展开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500187" y="1500174"/>
          <a:ext cx="6327009" cy="1652601"/>
        </p:xfrm>
        <a:graphic>
          <a:graphicData uri="http://schemas.openxmlformats.org/presentationml/2006/ole">
            <p:oleObj spid="_x0000_s12290" name="公式" r:id="rId3" imgW="1701720" imgH="4442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43042" y="3214686"/>
          <a:ext cx="2673364" cy="1765429"/>
        </p:xfrm>
        <a:graphic>
          <a:graphicData uri="http://schemas.openxmlformats.org/presentationml/2006/ole">
            <p:oleObj spid="_x0000_s12291" name="公式" r:id="rId4" imgW="672840" imgH="444240" progId="Equation.3">
              <p:embed/>
            </p:oleObj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麦克劳林展开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是泰勒展开的特殊情况，式子是这样的：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他有什么好？我们给</a:t>
            </a:r>
            <a:r>
              <a:rPr lang="en-US" altLang="zh-CN" dirty="0" smtClean="0"/>
              <a:t>G(0)</a:t>
            </a:r>
            <a:r>
              <a:rPr lang="zh-CN" altLang="en-US" dirty="0" smtClean="0"/>
              <a:t>求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阶导就可以得到</a:t>
            </a:r>
            <a:r>
              <a:rPr lang="en-US" altLang="zh-CN" dirty="0" smtClean="0"/>
              <a:t>G(x)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项系数。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  <p:graphicFrame>
        <p:nvGraphicFramePr>
          <p:cNvPr id="66562" name="内容占位符 3"/>
          <p:cNvGraphicFramePr>
            <a:graphicFrameLocks noChangeAspect="1"/>
          </p:cNvGraphicFramePr>
          <p:nvPr/>
        </p:nvGraphicFramePr>
        <p:xfrm>
          <a:off x="2111375" y="2714625"/>
          <a:ext cx="4675188" cy="1652588"/>
        </p:xfrm>
        <a:graphic>
          <a:graphicData uri="http://schemas.openxmlformats.org/presentationml/2006/ole">
            <p:oleObj spid="_x0000_s66562" name="公式" r:id="rId3" imgW="125712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指数型生成函数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这玩意有着自带组合数的神奇</a:t>
            </a:r>
            <a:r>
              <a:rPr lang="zh-CN" altLang="en-US" dirty="0" smtClean="0"/>
              <a:t>特效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记号(mod x^n)表示无视多项式的第n次之后的部分</a:t>
            </a:r>
          </a:p>
          <a:p>
            <a:r>
              <a:rPr lang="zh-CN" altLang="en-US" dirty="0" smtClean="0"/>
              <a:t>例如1+x+2x^2+5x^3≡1+x (mod x^2)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多项式求逆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需要知道的事情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这样我们就能用倍增来推导多项式求逆了</a:t>
            </a:r>
            <a:r>
              <a:rPr lang="en-US" altLang="zh-CN" dirty="0" smtClean="0"/>
              <a:t>!</a:t>
            </a:r>
          </a:p>
        </p:txBody>
      </p:sp>
      <p:pic>
        <p:nvPicPr>
          <p:cNvPr id="1029" name="Picture 5" descr="D:\CodeCogsEqn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71744"/>
            <a:ext cx="3929058" cy="500066"/>
          </a:xfrm>
          <a:prstGeom prst="rect">
            <a:avLst/>
          </a:prstGeom>
          <a:noFill/>
        </p:spPr>
      </p:pic>
      <p:pic>
        <p:nvPicPr>
          <p:cNvPr id="1030" name="Picture 6" descr="D:\CodeCogsEq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500306"/>
            <a:ext cx="4430710" cy="642942"/>
          </a:xfrm>
          <a:prstGeom prst="rect">
            <a:avLst/>
          </a:prstGeom>
          <a:noFill/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2018/2/26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1954</Words>
  <Application>Microsoft Office PowerPoint</Application>
  <PresentationFormat>全屏显示(4:3)</PresentationFormat>
  <Paragraphs>250</Paragraphs>
  <Slides>46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Office 主题</vt:lpstr>
      <vt:lpstr>公式</vt:lpstr>
      <vt:lpstr>Microsoft 公式 3.0</vt:lpstr>
      <vt:lpstr>多项式选讲</vt:lpstr>
      <vt:lpstr>前言</vt:lpstr>
      <vt:lpstr>前置技能</vt:lpstr>
      <vt:lpstr>导数和积分</vt:lpstr>
      <vt:lpstr>泰勒展开</vt:lpstr>
      <vt:lpstr>麦克劳林展开</vt:lpstr>
      <vt:lpstr>指数型生成函数</vt:lpstr>
      <vt:lpstr>一些定义</vt:lpstr>
      <vt:lpstr>多项式求逆</vt:lpstr>
      <vt:lpstr>多项式求逆</vt:lpstr>
      <vt:lpstr>多项式求逆</vt:lpstr>
      <vt:lpstr>多项式除法</vt:lpstr>
      <vt:lpstr>多项式除法</vt:lpstr>
      <vt:lpstr>幻灯片 14</vt:lpstr>
      <vt:lpstr>多项式开根</vt:lpstr>
      <vt:lpstr>多项式开根</vt:lpstr>
      <vt:lpstr>多项式取ln</vt:lpstr>
      <vt:lpstr>多项式取ln</vt:lpstr>
      <vt:lpstr>幻灯片 19</vt:lpstr>
      <vt:lpstr>牛顿迭代</vt:lpstr>
      <vt:lpstr>牛顿迭代</vt:lpstr>
      <vt:lpstr>多项式的exp</vt:lpstr>
      <vt:lpstr>幻灯片 23</vt:lpstr>
      <vt:lpstr>多项式多点求值</vt:lpstr>
      <vt:lpstr>奇妙定义</vt:lpstr>
      <vt:lpstr>我是代码，我鸽了</vt:lpstr>
      <vt:lpstr>幻灯片 27</vt:lpstr>
      <vt:lpstr>幻灯片 28</vt:lpstr>
      <vt:lpstr>多项式快速插值</vt:lpstr>
      <vt:lpstr>分治ing……</vt:lpstr>
      <vt:lpstr>幻灯片 31</vt:lpstr>
      <vt:lpstr>再一次咕咕咕咕咕的代码</vt:lpstr>
      <vt:lpstr>好(不可做)题选讲</vt:lpstr>
      <vt:lpstr>UOJ#182</vt:lpstr>
      <vt:lpstr>暗中观察</vt:lpstr>
      <vt:lpstr>继续撕考</vt:lpstr>
      <vt:lpstr>咋求？</vt:lpstr>
      <vt:lpstr>UOJ50</vt:lpstr>
      <vt:lpstr>UOJ50</vt:lpstr>
      <vt:lpstr>UOJ50</vt:lpstr>
      <vt:lpstr>简单的CDQ+FFT</vt:lpstr>
      <vt:lpstr>简单的CDQ+FFT</vt:lpstr>
      <vt:lpstr>UOJ86</vt:lpstr>
      <vt:lpstr>Myy的组合数</vt:lpstr>
      <vt:lpstr>Myy的组合数</vt:lpstr>
      <vt:lpstr>一些后话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多项式选讲</dc:title>
  <dc:creator>hzoi</dc:creator>
  <cp:lastModifiedBy>hzoi</cp:lastModifiedBy>
  <cp:revision>51</cp:revision>
  <dcterms:created xsi:type="dcterms:W3CDTF">2018-02-25T22:01:38Z</dcterms:created>
  <dcterms:modified xsi:type="dcterms:W3CDTF">2018-02-27T09:06:02Z</dcterms:modified>
</cp:coreProperties>
</file>