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424" r:id="rId10"/>
    <p:sldId id="423" r:id="rId11"/>
    <p:sldId id="263" r:id="rId12"/>
    <p:sldId id="425" r:id="rId13"/>
    <p:sldId id="287" r:id="rId14"/>
    <p:sldId id="264" r:id="rId15"/>
    <p:sldId id="422" r:id="rId16"/>
    <p:sldId id="426" r:id="rId17"/>
    <p:sldId id="427" r:id="rId18"/>
    <p:sldId id="429" r:id="rId19"/>
    <p:sldId id="430" r:id="rId20"/>
    <p:sldId id="267" r:id="rId21"/>
    <p:sldId id="288" r:id="rId22"/>
    <p:sldId id="266" r:id="rId23"/>
    <p:sldId id="269" r:id="rId24"/>
    <p:sldId id="290" r:id="rId25"/>
    <p:sldId id="273" r:id="rId26"/>
    <p:sldId id="292" r:id="rId27"/>
    <p:sldId id="293" r:id="rId28"/>
    <p:sldId id="294" r:id="rId29"/>
    <p:sldId id="274" r:id="rId30"/>
    <p:sldId id="271" r:id="rId31"/>
    <p:sldId id="295" r:id="rId32"/>
    <p:sldId id="275" r:id="rId33"/>
    <p:sldId id="276" r:id="rId34"/>
    <p:sldId id="277" r:id="rId35"/>
    <p:sldId id="278" r:id="rId36"/>
    <p:sldId id="313" r:id="rId37"/>
    <p:sldId id="314" r:id="rId38"/>
    <p:sldId id="279" r:id="rId39"/>
    <p:sldId id="316" r:id="rId40"/>
    <p:sldId id="280" r:id="rId42"/>
    <p:sldId id="315" r:id="rId43"/>
    <p:sldId id="281" r:id="rId44"/>
    <p:sldId id="282" r:id="rId45"/>
    <p:sldId id="319" r:id="rId46"/>
    <p:sldId id="322" r:id="rId47"/>
    <p:sldId id="323" r:id="rId48"/>
    <p:sldId id="320" r:id="rId49"/>
    <p:sldId id="324" r:id="rId50"/>
    <p:sldId id="317" r:id="rId51"/>
    <p:sldId id="285" r:id="rId52"/>
    <p:sldId id="318" r:id="rId53"/>
    <p:sldId id="325" r:id="rId54"/>
    <p:sldId id="326" r:id="rId55"/>
    <p:sldId id="327" r:id="rId56"/>
    <p:sldId id="328" r:id="rId57"/>
    <p:sldId id="329" r:id="rId58"/>
    <p:sldId id="331" r:id="rId59"/>
    <p:sldId id="321" r:id="rId60"/>
    <p:sldId id="330" r:id="rId61"/>
    <p:sldId id="332" r:id="rId62"/>
    <p:sldId id="339" r:id="rId63"/>
    <p:sldId id="340" r:id="rId64"/>
    <p:sldId id="341" r:id="rId65"/>
    <p:sldId id="342" r:id="rId66"/>
    <p:sldId id="344" r:id="rId67"/>
    <p:sldId id="345" r:id="rId68"/>
    <p:sldId id="346" r:id="rId69"/>
    <p:sldId id="347" r:id="rId70"/>
    <p:sldId id="348" r:id="rId71"/>
    <p:sldId id="351" r:id="rId72"/>
    <p:sldId id="343" r:id="rId73"/>
    <p:sldId id="352" r:id="rId74"/>
    <p:sldId id="364" r:id="rId75"/>
    <p:sldId id="353" r:id="rId76"/>
    <p:sldId id="356" r:id="rId77"/>
    <p:sldId id="357" r:id="rId78"/>
    <p:sldId id="359" r:id="rId79"/>
    <p:sldId id="354" r:id="rId80"/>
    <p:sldId id="355" r:id="rId81"/>
    <p:sldId id="358" r:id="rId82"/>
    <p:sldId id="365" r:id="rId83"/>
    <p:sldId id="366" r:id="rId84"/>
    <p:sldId id="367" r:id="rId85"/>
    <p:sldId id="374" r:id="rId86"/>
    <p:sldId id="368" r:id="rId87"/>
    <p:sldId id="375" r:id="rId88"/>
    <p:sldId id="376" r:id="rId89"/>
    <p:sldId id="369" r:id="rId90"/>
    <p:sldId id="372" r:id="rId91"/>
    <p:sldId id="373" r:id="rId92"/>
    <p:sldId id="370" r:id="rId93"/>
    <p:sldId id="371" r:id="rId94"/>
    <p:sldId id="377" r:id="rId95"/>
    <p:sldId id="378" r:id="rId96"/>
    <p:sldId id="379" r:id="rId97"/>
    <p:sldId id="380" r:id="rId98"/>
    <p:sldId id="389" r:id="rId99"/>
    <p:sldId id="390" r:id="rId100"/>
    <p:sldId id="391" r:id="rId101"/>
    <p:sldId id="392" r:id="rId102"/>
    <p:sldId id="393" r:id="rId103"/>
    <p:sldId id="394" r:id="rId104"/>
    <p:sldId id="399" r:id="rId105"/>
    <p:sldId id="395" r:id="rId106"/>
    <p:sldId id="396" r:id="rId107"/>
    <p:sldId id="397" r:id="rId108"/>
    <p:sldId id="400" r:id="rId109"/>
    <p:sldId id="404" r:id="rId110"/>
    <p:sldId id="401" r:id="rId111"/>
    <p:sldId id="402" r:id="rId112"/>
    <p:sldId id="403" r:id="rId113"/>
    <p:sldId id="409" r:id="rId114"/>
    <p:sldId id="410" r:id="rId115"/>
    <p:sldId id="417" r:id="rId116"/>
    <p:sldId id="411" r:id="rId117"/>
    <p:sldId id="412" r:id="rId118"/>
    <p:sldId id="416" r:id="rId119"/>
    <p:sldId id="418" r:id="rId1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1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3" Type="http://schemas.openxmlformats.org/officeDocument/2006/relationships/tableStyles" Target="tableStyles.xml"/><Relationship Id="rId122" Type="http://schemas.openxmlformats.org/officeDocument/2006/relationships/viewProps" Target="viewProps.xml"/><Relationship Id="rId121" Type="http://schemas.openxmlformats.org/officeDocument/2006/relationships/presProps" Target="presProps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6.xml"/><Relationship Id="rId2" Type="http://schemas.openxmlformats.org/officeDocument/2006/relationships/hyperlink" Target="http://poj.org/problem?id=3216" TargetMode="External"/><Relationship Id="rId1" Type="http://schemas.openxmlformats.org/officeDocument/2006/relationships/hyperlink" Target="http://www.cnblogs.com/TheRoadToTheGold/p/8010614.html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0.xml"/><Relationship Id="rId2" Type="http://schemas.openxmlformats.org/officeDocument/2006/relationships/hyperlink" Target="http://poj.org/problem?id=3020" TargetMode="External"/><Relationship Id="rId1" Type="http://schemas.openxmlformats.org/officeDocument/2006/relationships/hyperlink" Target="http://www.cnblogs.com/TheRoadToTheGold/p/6725976.html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0.xml"/><Relationship Id="rId2" Type="http://schemas.openxmlformats.org/officeDocument/2006/relationships/slide" Target="slide111.xml"/><Relationship Id="rId1" Type="http://schemas.openxmlformats.org/officeDocument/2006/relationships/slide" Target="slide10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08.xml"/><Relationship Id="rId2" Type="http://schemas.openxmlformats.org/officeDocument/2006/relationships/hyperlink" Target="http://cogs.pro:8080/cogs/problem/problem.php?pid=28" TargetMode="External"/><Relationship Id="rId1" Type="http://schemas.openxmlformats.org/officeDocument/2006/relationships/hyperlink" Target="http://www.cnblogs.com/TheRoadToTheGold/p/651173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08.xml"/><Relationship Id="rId2" Type="http://schemas.openxmlformats.org/officeDocument/2006/relationships/hyperlink" Target="https://www.luogu.org/problemnew/show/2805" TargetMode="External"/><Relationship Id="rId1" Type="http://schemas.openxmlformats.org/officeDocument/2006/relationships/hyperlink" Target="http://www.cnblogs.com/TheRoadToTheGold/p/6513123.html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oj.org/problem?id=315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luogu.org/problem/show?pid=3376" TargetMode="External"/><Relationship Id="rId1" Type="http://schemas.openxmlformats.org/officeDocument/2006/relationships/hyperlink" Target="http://www.cnblogs.com/TheRoadToTheGold/p/6502767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4.xml"/><Relationship Id="rId3" Type="http://schemas.openxmlformats.org/officeDocument/2006/relationships/slide" Target="slide41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hyperlink" Target="http://cdqz.openjudge.cn/2016/0003/" TargetMode="External"/><Relationship Id="rId1" Type="http://schemas.openxmlformats.org/officeDocument/2006/relationships/hyperlink" Target="http://www.cnblogs.com/TheRoadToTheGold/p/6497613.html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.xml"/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1.xml"/><Relationship Id="rId2" Type="http://schemas.openxmlformats.org/officeDocument/2006/relationships/hyperlink" Target="https://vjudge.net/problem/UVA-10779" TargetMode="External"/><Relationship Id="rId1" Type="http://schemas.openxmlformats.org/officeDocument/2006/relationships/hyperlink" Target="http://www.cnblogs.com/TheRoadToTheGold/p/6881710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ydsy.com/JudgeOnline/problem.php?id=4443" TargetMode="External"/><Relationship Id="rId1" Type="http://schemas.openxmlformats.org/officeDocument/2006/relationships/hyperlink" Target="http://www.cnblogs.com/TheRoadToTheGold/p/6498593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poj.org/problem?id=3281" TargetMode="External"/><Relationship Id="rId1" Type="http://schemas.openxmlformats.org/officeDocument/2006/relationships/hyperlink" Target="http://www.cnblogs.com/TheRoadToTheGold/p/6881404.html" TargetMode="Externa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.xml"/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8.xml"/><Relationship Id="rId2" Type="http://schemas.openxmlformats.org/officeDocument/2006/relationships/hyperlink" Target="http://poj.org/problem?id=3436" TargetMode="External"/><Relationship Id="rId1" Type="http://schemas.openxmlformats.org/officeDocument/2006/relationships/hyperlink" Target="http://www.cnblogs.com/TheRoadToTheGold/p/6496849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51nod.com/onlineJudge/questionCode.html#!problemId=1757" TargetMode="External"/><Relationship Id="rId1" Type="http://schemas.openxmlformats.org/officeDocument/2006/relationships/hyperlink" Target="http://www.cnblogs.com/TheRoadToTheGold/p/7512407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8.xml"/><Relationship Id="rId2" Type="http://schemas.openxmlformats.org/officeDocument/2006/relationships/hyperlink" Target="http://www.cnblogs.com/TheRoadToTheGold/p/6435621.html" TargetMode="External"/><Relationship Id="rId1" Type="http://schemas.openxmlformats.org/officeDocument/2006/relationships/hyperlink" Target="http://www.cnblogs.com/TheRoadToTheGold/p/6399157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poj.org/problem?id=1149" TargetMode="External"/><Relationship Id="rId1" Type="http://schemas.openxmlformats.org/officeDocument/2006/relationships/hyperlink" Target="http://www.cnblogs.com/TheRoadToTheGold/p/6498330.html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7.xml"/><Relationship Id="rId4" Type="http://schemas.openxmlformats.org/officeDocument/2006/relationships/slide" Target="slide26.xml"/><Relationship Id="rId3" Type="http://schemas.openxmlformats.org/officeDocument/2006/relationships/slide" Target="slide19.xml"/><Relationship Id="rId2" Type="http://schemas.openxmlformats.org/officeDocument/2006/relationships/slide" Target="slide8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0.xml"/><Relationship Id="rId4" Type="http://schemas.openxmlformats.org/officeDocument/2006/relationships/slide" Target="slide59.xml"/><Relationship Id="rId3" Type="http://schemas.openxmlformats.org/officeDocument/2006/relationships/slide" Target="slide48.xml"/><Relationship Id="rId2" Type="http://schemas.openxmlformats.org/officeDocument/2006/relationships/slide" Target="slide43.xml"/><Relationship Id="rId1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1.xml"/><Relationship Id="rId2" Type="http://schemas.openxmlformats.org/officeDocument/2006/relationships/slide" Target="slide46.xml"/><Relationship Id="rId1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3.xml"/><Relationship Id="rId3" Type="http://schemas.openxmlformats.org/officeDocument/2006/relationships/image" Target="../media/image13.png"/><Relationship Id="rId2" Type="http://schemas.openxmlformats.org/officeDocument/2006/relationships/hyperlink" Target="https://www.luogu.org/problem/show?pid=1345" TargetMode="External"/><Relationship Id="rId1" Type="http://schemas.openxmlformats.org/officeDocument/2006/relationships/hyperlink" Target="http://www.cnblogs.com/TheRoadToTheGold/p/6938480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3.xml"/><Relationship Id="rId2" Type="http://schemas.openxmlformats.org/officeDocument/2006/relationships/hyperlink" Target="https://www.luogu.org/problem/show?pid=2598" TargetMode="External"/><Relationship Id="rId1" Type="http://schemas.openxmlformats.org/officeDocument/2006/relationships/hyperlink" Target="http://www.cnblogs.com/TheRoadToTheGold/p/7039536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slide" Target="slide41.xml"/><Relationship Id="rId3" Type="http://schemas.openxmlformats.org/officeDocument/2006/relationships/slide" Target="slide54.xml"/><Relationship Id="rId2" Type="http://schemas.openxmlformats.org/officeDocument/2006/relationships/slide" Target="slide52.xml"/><Relationship Id="rId1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9.xml"/><Relationship Id="rId2" Type="http://schemas.openxmlformats.org/officeDocument/2006/relationships/hyperlink" Target="http://www.cogs.pro/cogs/problem/problem.php?pid=746" TargetMode="External"/><Relationship Id="rId1" Type="http://schemas.openxmlformats.org/officeDocument/2006/relationships/hyperlink" Target="http://www.cnblogs.com/TheRoadToTheGold/p/6510080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9.xml"/><Relationship Id="rId3" Type="http://schemas.openxmlformats.org/officeDocument/2006/relationships/image" Target="../media/image15.png"/><Relationship Id="rId2" Type="http://schemas.openxmlformats.org/officeDocument/2006/relationships/hyperlink" Target="http://www.lydsy.com/JudgeOnline/problem.php?id=2127" TargetMode="External"/><Relationship Id="rId1" Type="http://schemas.openxmlformats.org/officeDocument/2006/relationships/hyperlink" Target="http://www.cnblogs.com/TheRoadToTheGold/p/6882755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dechef.com/problems/RIN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hyperlink" Target="https://www.codechef.com/problems/RIN" TargetMode="External"/><Relationship Id="rId1" Type="http://schemas.openxmlformats.org/officeDocument/2006/relationships/hyperlink" Target="http://www.cnblogs.com/TheRoadToTheGold/p/6882446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9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1.xml"/><Relationship Id="rId2" Type="http://schemas.openxmlformats.org/officeDocument/2006/relationships/slide" Target="slide67.xml"/><Relationship Id="rId1" Type="http://schemas.openxmlformats.org/officeDocument/2006/relationships/slide" Target="slide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64.xml"/><Relationship Id="rId2" Type="http://schemas.openxmlformats.org/officeDocument/2006/relationships/hyperlink" Target="http://www.lydsy.com/JudgeOnline/problem.php?id=1001" TargetMode="External"/><Relationship Id="rId1" Type="http://schemas.openxmlformats.org/officeDocument/2006/relationships/hyperlink" Target="http://www.cnblogs.com/TheRoadToTheGold/p/6505581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uogu.org/problemnew/show/2046" TargetMode="External"/><Relationship Id="rId1" Type="http://schemas.openxmlformats.org/officeDocument/2006/relationships/hyperlink" Target="http://www.cnblogs.com/TheRoadToTheGold/p/8000957.html" TargetMode="Externa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slide" Target="slide6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" Target="slide4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41.xml"/><Relationship Id="rId6" Type="http://schemas.openxmlformats.org/officeDocument/2006/relationships/slide" Target="slide113.xml"/><Relationship Id="rId5" Type="http://schemas.openxmlformats.org/officeDocument/2006/relationships/slide" Target="slide106.xml"/><Relationship Id="rId4" Type="http://schemas.openxmlformats.org/officeDocument/2006/relationships/slide" Target="slide101.xml"/><Relationship Id="rId3" Type="http://schemas.openxmlformats.org/officeDocument/2006/relationships/slide" Target="slide94.xml"/><Relationship Id="rId2" Type="http://schemas.openxmlformats.org/officeDocument/2006/relationships/slide" Target="slide80.xml"/><Relationship Id="rId1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0.xml"/><Relationship Id="rId2" Type="http://schemas.openxmlformats.org/officeDocument/2006/relationships/slide" Target="slide99.xml"/><Relationship Id="rId1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4.xml"/><Relationship Id="rId1" Type="http://schemas.openxmlformats.org/officeDocument/2006/relationships/hyperlink" Target="http://poj.org/problem?id=3308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poj.org/problem?id=2125" TargetMode="External"/><Relationship Id="rId1" Type="http://schemas.openxmlformats.org/officeDocument/2006/relationships/hyperlink" Target="http://www.cnblogs.com/TheRoadToTheGold/p/6511146.html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70.xml"/><Relationship Id="rId3" Type="http://schemas.openxmlformats.org/officeDocument/2006/relationships/slide" Target="slide91.xml"/><Relationship Id="rId2" Type="http://schemas.openxmlformats.org/officeDocument/2006/relationships/slide" Target="slide87.xml"/><Relationship Id="rId1" Type="http://schemas.openxmlformats.org/officeDocument/2006/relationships/slide" Target="slide8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84.xml"/><Relationship Id="rId2" Type="http://schemas.openxmlformats.org/officeDocument/2006/relationships/hyperlink" Target="http://poj.org/problem?id=2771" TargetMode="External"/><Relationship Id="rId1" Type="http://schemas.openxmlformats.org/officeDocument/2006/relationships/hyperlink" Target="http://www.cnblogs.com/TheRoadToTheGold/p/7113022.html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hyperlink" Target="http://www.cogs.pro/cogs/problem/problem.php?pid=734" TargetMode="External"/><Relationship Id="rId1" Type="http://schemas.openxmlformats.org/officeDocument/2006/relationships/hyperlink" Target="http://www.cnblogs.com/TheRoadToTheGold/p/6506196.html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poj.org/problem?id=1419" TargetMode="External"/><Relationship Id="rId1" Type="http://schemas.openxmlformats.org/officeDocument/2006/relationships/hyperlink" Target="http://www.cnblogs.com/TheRoadToTheGold/p/8007192.html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70.xml"/><Relationship Id="rId2" Type="http://schemas.openxmlformats.org/officeDocument/2006/relationships/slide" Target="slide99.xml"/><Relationship Id="rId1" Type="http://schemas.openxmlformats.org/officeDocument/2006/relationships/slide" Target="slide9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6.xml"/><Relationship Id="rId2" Type="http://schemas.openxmlformats.org/officeDocument/2006/relationships/hyperlink" Target="http://poj.org/problem?id=2594" TargetMode="External"/><Relationship Id="rId1" Type="http://schemas.openxmlformats.org/officeDocument/2006/relationships/hyperlink" Target="http://www.cnblogs.com/TheRoadToTheGold/p/8010512.html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By </a:t>
            </a:r>
            <a:r>
              <a:rPr lang="en-US" altLang="zh-CN" dirty="0" err="1" smtClean="0"/>
              <a:t>xxy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214422"/>
            <a:ext cx="8305800" cy="2200510"/>
          </a:xfrm>
        </p:spPr>
        <p:txBody>
          <a:bodyPr/>
          <a:lstStyle/>
          <a:p>
            <a:r>
              <a:rPr lang="zh-CN" altLang="en-US" dirty="0" smtClean="0"/>
              <a:t>网络流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多路增广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分层</a:t>
            </a:r>
            <a:endParaRPr lang="en-US" altLang="zh-CN" dirty="0" smtClean="0"/>
          </a:p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算法使用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来在残余网络上建立分层图（就是找最短路），然后再分层图上进行不断增广。</a:t>
            </a:r>
            <a:endParaRPr lang="zh-CN" altLang="en-US" dirty="0" smtClean="0"/>
          </a:p>
          <a:p>
            <a:r>
              <a:rPr lang="zh-CN" altLang="en-US" dirty="0" smtClean="0"/>
              <a:t>经科学的证实表明，这种方法是最优的。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理论复杂度：</a:t>
            </a:r>
            <a:r>
              <a:rPr lang="en-US" altLang="zh-CN" dirty="0"/>
              <a:t>n^2 * m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②、</a:t>
            </a:r>
            <a:r>
              <a:rPr altLang="zh-CN" dirty="0" smtClean="0"/>
              <a:t>Dinic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http://www.cnblogs.com/TheRoadToTheGold/p/8010614.html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http://poj.org/problem?id=3216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zh-CN" altLang="en-US"/>
              <a:t>传递闭包</a:t>
            </a:r>
            <a:endParaRPr lang="zh-CN" altLang="en-US"/>
          </a:p>
          <a:p>
            <a:r>
              <a:rPr lang="zh-CN" altLang="en-US"/>
              <a:t>最小路径覆盖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299835" y="5156835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边覆盖集是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图的一个边集，使得该图中所有顶点都至少是集合内边的一个端点。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最小边覆盖集是在无向图中，边数最少的边覆盖集。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885825"/>
          </a:xfrm>
        </p:spPr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/>
              <a:t>D、边覆盖集</a:t>
            </a:r>
            <a:endParaRPr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最小边覆盖</a:t>
            </a:r>
            <a:r>
              <a:rPr lang="en-US" altLang="zh-CN"/>
              <a:t>=</a:t>
            </a:r>
            <a:r>
              <a:rPr lang="zh-CN" altLang="en-US">
                <a:ea typeface="宋体" panose="02010600030101010101" pitchFamily="2" charset="-122"/>
              </a:rPr>
              <a:t>最大点独立集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最小边覆盖</a:t>
            </a:r>
            <a:r>
              <a:rPr altLang="zh-CN">
                <a:ea typeface="宋体" panose="02010600030101010101" pitchFamily="2" charset="-122"/>
              </a:rPr>
              <a:t>	</a:t>
            </a:r>
            <a:endParaRPr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Antenna Placement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最小边覆盖</a:t>
            </a:r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n*m的网格中，有的城市需要覆盖无线网络</a:t>
            </a:r>
            <a:endParaRPr lang="zh-CN" altLang="en-US"/>
          </a:p>
          <a:p>
            <a:r>
              <a:rPr lang="zh-CN" altLang="en-US"/>
              <a:t>在一个城市建设基站，无线网络可以覆盖本身和他四周的任意一个城市</a:t>
            </a:r>
            <a:endParaRPr lang="zh-CN" altLang="en-US"/>
          </a:p>
          <a:p>
            <a:r>
              <a:rPr lang="zh-CN" altLang="en-US"/>
              <a:t>求最少需要建立多少个基站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n&lt;=40,m&lt;=10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Antenna Placement</a:t>
            </a:r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http://www.cnblogs.com/TheRoadToTheGold/p/6725976.html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http://poj.org/problem?id=3020</a:t>
            </a:r>
            <a:endParaRPr lang="zh-CN" altLang="en-US"/>
          </a:p>
          <a:p>
            <a:r>
              <a:rPr lang="zh-CN" altLang="en-US"/>
              <a:t>将每个点拆成两个，若点和点的上/下/左/右都需要无向网络，连边</a:t>
            </a:r>
            <a:endParaRPr lang="zh-CN" altLang="en-US"/>
          </a:p>
          <a:p>
            <a:r>
              <a:rPr lang="zh-CN" altLang="en-US"/>
              <a:t>然后就是选最少的边覆盖所有的点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5652135" y="5445125"/>
            <a:ext cx="15119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有向图</a:t>
            </a:r>
            <a:r>
              <a:rPr lang="zh-CN" altLang="en-US"/>
              <a:t>的闭合子图是一个点集，该点集的所有出边都还指向该点集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闭合子图中，点权和最大的点集称为最大权闭合子图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E</a:t>
            </a:r>
            <a:r>
              <a:rPr lang="zh-CN" altLang="en-US">
                <a:ea typeface="宋体" panose="02010600030101010101" pitchFamily="2" charset="-122"/>
              </a:rPr>
              <a:t>、闭合子图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最大权闭合子图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正点权和</a:t>
            </a:r>
            <a:r>
              <a:rPr lang="en-US" altLang="zh-CN"/>
              <a:t>-</a:t>
            </a:r>
            <a:r>
              <a:rPr lang="zh-CN" altLang="en-US">
                <a:ea typeface="宋体" panose="02010600030101010101" pitchFamily="2" charset="-122"/>
              </a:rPr>
              <a:t>最小割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2225675"/>
            <a:ext cx="771144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</a:t>
            </a:r>
            <a:r>
              <a:rPr lang="zh-CN" altLang="en-US" b="1"/>
              <a:t>、</a:t>
            </a:r>
            <a:r>
              <a:rPr lang="zh-CN" altLang="en-US" b="1">
                <a:hlinkClick r:id="rId1" tooltip="" action="ppaction://hlinksldjump"/>
              </a:rPr>
              <a:t>NOI2006 最大获利</a:t>
            </a:r>
            <a:endParaRPr lang="zh-CN" altLang="en-US" b="1"/>
          </a:p>
          <a:p>
            <a:r>
              <a:rPr lang="zh-CN" altLang="zh-CN" b="1">
                <a:ea typeface="宋体" panose="02010600030101010101" pitchFamily="2" charset="-122"/>
              </a:rPr>
              <a:t>②、</a:t>
            </a:r>
            <a:r>
              <a:rPr lang="zh-CN" altLang="zh-CN" b="1">
                <a:ea typeface="宋体" panose="02010600030101010101" pitchFamily="2" charset="-122"/>
                <a:hlinkClick r:id="rId2" tooltip="" action="ppaction://hlinksldjump"/>
              </a:rPr>
              <a:t>NOI2009 植物大战僵尸</a:t>
            </a:r>
            <a:endParaRPr lang="zh-CN" altLang="zh-CN" b="1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最大权闭合子图</a:t>
            </a:r>
            <a:endParaRPr lang="zh-CN" altLang="en-US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5652135" y="4149090"/>
            <a:ext cx="143954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N个地方可以建造中转站，第</a:t>
            </a:r>
            <a:r>
              <a:rPr lang="en-US" altLang="zh-CN"/>
              <a:t>i</a:t>
            </a:r>
            <a:r>
              <a:rPr lang="zh-CN" altLang="en-US">
                <a:ea typeface="宋体" panose="02010600030101010101" pitchFamily="2" charset="-122"/>
              </a:rPr>
              <a:t>个地方的</a:t>
            </a:r>
            <a:r>
              <a:rPr lang="zh-CN" altLang="en-US"/>
              <a:t>成本为</a:t>
            </a:r>
            <a:r>
              <a:rPr lang="en-US" altLang="zh-CN"/>
              <a:t>Pi</a:t>
            </a:r>
            <a:endParaRPr lang="en-US" altLang="zh-CN"/>
          </a:p>
          <a:p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个用户，第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个每个用户会使用中转站</a:t>
            </a:r>
            <a:r>
              <a:rPr lang="en-US" altLang="zh-CN">
                <a:ea typeface="宋体" panose="02010600030101010101" pitchFamily="2" charset="-122"/>
              </a:rPr>
              <a:t>Ai</a:t>
            </a:r>
            <a:r>
              <a:rPr lang="zh-CN" altLang="en-US">
                <a:ea typeface="宋体" panose="02010600030101010101" pitchFamily="2" charset="-122"/>
              </a:rPr>
              <a:t>和中转站</a:t>
            </a:r>
            <a:r>
              <a:rPr lang="en-US" altLang="zh-CN">
                <a:ea typeface="宋体" panose="02010600030101010101" pitchFamily="2" charset="-122"/>
              </a:rPr>
              <a:t>Bi</a:t>
            </a:r>
            <a:r>
              <a:rPr lang="zh-CN" altLang="en-US">
                <a:ea typeface="宋体" panose="02010600030101010101" pitchFamily="2" charset="-122"/>
              </a:rPr>
              <a:t>，公司会获得</a:t>
            </a:r>
            <a:r>
              <a:rPr lang="en-US" altLang="zh-CN">
                <a:ea typeface="宋体" panose="02010600030101010101" pitchFamily="2" charset="-122"/>
              </a:rPr>
              <a:t>Ci</a:t>
            </a:r>
            <a:r>
              <a:rPr lang="zh-CN" altLang="en-US">
                <a:ea typeface="宋体" panose="02010600030101010101" pitchFamily="2" charset="-122"/>
              </a:rPr>
              <a:t>的收益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如何建造中转站使公司的净获利最大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NOI2006 最大获利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、构建分层图和残量网络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、如果汇点不在分层图中，算法结束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、否则，开始多路增广，修改弧的流量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、循环，执行步骤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Dinic</a:t>
            </a:r>
            <a:r>
              <a:rPr lang="zh-CN" altLang="en-US"/>
              <a:t>算法流程</a:t>
            </a:r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http://www.cnblogs.com/TheRoadToTheGold/p/6511732.html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http://cogs.pro:8080/cogs/problem/problem.php?pid=28</a:t>
            </a:r>
            <a:endParaRPr lang="zh-CN" altLang="en-US"/>
          </a:p>
          <a:p>
            <a:r>
              <a:rPr lang="zh-CN" altLang="en-US"/>
              <a:t>源点向所有用户连流量为收益的边</a:t>
            </a:r>
            <a:endParaRPr lang="zh-CN" altLang="en-US"/>
          </a:p>
          <a:p>
            <a:r>
              <a:rPr lang="zh-CN" altLang="en-US"/>
              <a:t>所有中转站向汇点连流量为成本的边</a:t>
            </a:r>
            <a:endParaRPr lang="zh-CN" altLang="en-US"/>
          </a:p>
          <a:p>
            <a:r>
              <a:rPr lang="zh-CN" altLang="en-US"/>
              <a:t>用户所需要的中转站，由用户向需要的中转站连inf边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948170" y="5661025"/>
            <a:ext cx="863600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n*m</a:t>
            </a:r>
            <a:r>
              <a:rPr lang="zh-CN" altLang="en-US">
                <a:ea typeface="宋体" panose="02010600030101010101" pitchFamily="2" charset="-122"/>
              </a:rPr>
              <a:t>地图，僵尸只能从最右边依次吃植物，僵尸行进过程中不能换行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每吃掉一个植物，要么获得能源，要么付出能源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有的植物具有攻击力，可以保护某些位置的植物，但自己不能保护自己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僵尸一旦进入植物的攻击位置，立刻死亡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n&lt;=20,m&lt;=30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②NOI2009 植物大战僵尸</a:t>
            </a:r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hlinkClick r:id="rId1"/>
              </a:rPr>
              <a:t>http://www.cnblogs.com/TheRoadToTheGold/p/6513123.html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 action="ppaction://hlinkfile"/>
              </a:rPr>
              <a:t>https://www.luogu.org/problemnew/show/2805</a:t>
            </a:r>
            <a:endParaRPr lang="zh-CN" altLang="en-US">
              <a:hlinkClick r:id="rId2" action="ppaction://hlinkfile"/>
            </a:endParaRPr>
          </a:p>
          <a:p>
            <a:endParaRPr lang="zh-CN" altLang="en-US"/>
          </a:p>
          <a:p>
            <a:r>
              <a:rPr lang="zh-CN" altLang="en-US"/>
              <a:t>源点向每个正权植物连流量为score的边</a:t>
            </a:r>
            <a:endParaRPr lang="zh-CN" altLang="en-US"/>
          </a:p>
          <a:p>
            <a:r>
              <a:rPr lang="zh-CN" altLang="en-US"/>
              <a:t>负权植物向汇点连流量为-score的边</a:t>
            </a:r>
            <a:endParaRPr lang="zh-CN" altLang="en-US"/>
          </a:p>
          <a:p>
            <a:r>
              <a:rPr lang="zh-CN" altLang="en-US"/>
              <a:t>植物a可以攻击b，由b向a连正无穷的边</a:t>
            </a:r>
            <a:endParaRPr lang="zh-CN" altLang="en-US"/>
          </a:p>
          <a:p>
            <a:r>
              <a:rPr lang="zh-CN" altLang="en-US"/>
              <a:t>除最右边一列的植物，向右边直接相邻的植物连正无穷的边</a:t>
            </a:r>
            <a:endParaRPr lang="zh-CN" altLang="en-US"/>
          </a:p>
          <a:p>
            <a:r>
              <a:rPr lang="zh-CN" altLang="en-US"/>
              <a:t>如果a保护b，b保护a，那么a、b形成环，无敌</a:t>
            </a:r>
            <a:endParaRPr lang="zh-CN" altLang="en-US"/>
          </a:p>
          <a:p>
            <a:r>
              <a:rPr lang="zh-CN" altLang="en-US"/>
              <a:t>所以对于所有的环，由其向汇点连inf边，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7019925" y="5732780"/>
            <a:ext cx="1080135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给定一个无向图，要求它的一个子图，使得子图中边数 |E| 与点数 |V| 的比值最大</a:t>
            </a:r>
            <a:endParaRPr lang="zh-CN" altLang="en-US"/>
          </a:p>
          <a:p>
            <a:r>
              <a:rPr lang="zh-CN" altLang="en-US">
                <a:latin typeface="+mn-ea"/>
              </a:rPr>
              <a:t>即最大化 </a:t>
            </a:r>
            <a:r>
              <a:rPr lang="en-US" altLang="zh-CN">
                <a:latin typeface="+mn-ea"/>
              </a:rPr>
              <a:t>|E|/|V|</a:t>
            </a:r>
            <a:endParaRPr lang="en-US" altLang="zh-CN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>
                <a:latin typeface="+mj-ea"/>
              </a:rPr>
              <a:t>F</a:t>
            </a:r>
            <a:r>
              <a:rPr lang="zh-CN" altLang="en-US">
                <a:latin typeface="+mj-ea"/>
              </a:rPr>
              <a:t>、最大密度子图</a:t>
            </a:r>
            <a:endParaRPr lang="zh-CN" altLang="en-US">
              <a:latin typeface="+mj-ea"/>
            </a:endParaRPr>
          </a:p>
        </p:txBody>
      </p:sp>
      <p:sp>
        <p:nvSpPr>
          <p:cNvPr id="4" name="流程图: 可选过程 3">
            <a:hlinkClick r:id="rId1" tooltip="" action="ppaction://hlinksldjump"/>
          </p:cNvPr>
          <p:cNvSpPr/>
          <p:nvPr/>
        </p:nvSpPr>
        <p:spPr>
          <a:xfrm>
            <a:off x="5795645" y="4869180"/>
            <a:ext cx="136842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+mn-ea"/>
              </a:rPr>
              <a:t>n</a:t>
            </a:r>
            <a:r>
              <a:rPr lang="zh-CN" altLang="en-US">
                <a:latin typeface="+mn-ea"/>
              </a:rPr>
              <a:t>个数对，</a:t>
            </a:r>
            <a:r>
              <a:rPr lang="en-US" altLang="zh-CN">
                <a:latin typeface="+mn-ea"/>
              </a:rPr>
              <a:t>Ai</a:t>
            </a:r>
            <a:r>
              <a:rPr lang="zh-CN" altLang="en-US">
                <a:latin typeface="+mn-ea"/>
              </a:rPr>
              <a:t>，</a:t>
            </a:r>
            <a:r>
              <a:rPr lang="en-US" altLang="zh-CN">
                <a:latin typeface="+mn-ea"/>
              </a:rPr>
              <a:t>Bi</a:t>
            </a:r>
            <a:r>
              <a:rPr lang="zh-CN" altLang="en-US">
                <a:latin typeface="+mn-ea"/>
              </a:rPr>
              <a:t>，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选出</a:t>
            </a:r>
            <a:r>
              <a:rPr lang="en-US" altLang="zh-CN">
                <a:latin typeface="+mn-ea"/>
              </a:rPr>
              <a:t>m</a:t>
            </a:r>
            <a:r>
              <a:rPr lang="zh-CN" altLang="en-US">
                <a:latin typeface="+mn-ea"/>
              </a:rPr>
              <a:t>个数对，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最大化 </a:t>
            </a:r>
            <a:r>
              <a:rPr lang="en-US" altLang="zh-CN">
                <a:latin typeface="+mn-ea"/>
              </a:rPr>
              <a:t>ΣA/ΣB</a:t>
            </a:r>
            <a:endParaRPr lang="en-US" altLang="zh-CN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ea"/>
              </a:rPr>
              <a:t>四、</a:t>
            </a:r>
            <a:r>
              <a:rPr altLang="zh-CN">
                <a:latin typeface="+mj-ea"/>
              </a:rPr>
              <a:t>01</a:t>
            </a:r>
            <a:r>
              <a:rPr lang="zh-CN" altLang="en-US">
                <a:latin typeface="+mj-ea"/>
              </a:rPr>
              <a:t>分数规划</a:t>
            </a:r>
            <a:endParaRPr lang="zh-CN" altLang="en-US">
              <a:latin typeface="+mj-e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令∑Ak/∑Bk=ans ，最大化ans</a:t>
            </a:r>
            <a:endParaRPr lang="zh-CN" altLang="en-US"/>
          </a:p>
          <a:p>
            <a:r>
              <a:rPr lang="zh-CN" altLang="en-US"/>
              <a:t>假设只有2个数</a:t>
            </a:r>
            <a:endParaRPr lang="zh-CN" altLang="en-US"/>
          </a:p>
          <a:p>
            <a:r>
              <a:rPr lang="zh-CN" altLang="en-US"/>
              <a:t>（A1+A2）/(B1+B2)=ans</a:t>
            </a:r>
            <a:endParaRPr lang="zh-CN" altLang="en-US"/>
          </a:p>
          <a:p>
            <a:r>
              <a:rPr lang="zh-CN" altLang="en-US"/>
              <a:t>转化：A1+A2=(B1+B2)*ans</a:t>
            </a:r>
            <a:endParaRPr lang="zh-CN" altLang="en-US"/>
          </a:p>
          <a:p>
            <a:r>
              <a:rPr lang="zh-CN" altLang="en-US"/>
              <a:t>去括号、移项：A1-B1*ans+A2-B2*ans=0</a:t>
            </a:r>
            <a:endParaRPr lang="zh-CN" altLang="en-US"/>
          </a:p>
          <a:p>
            <a:r>
              <a:rPr lang="zh-CN" altLang="en-US"/>
              <a:t>假设指定一个f，设ans为最终答案</a:t>
            </a:r>
            <a:endParaRPr lang="zh-CN" altLang="en-US"/>
          </a:p>
          <a:p>
            <a:r>
              <a:rPr lang="zh-CN" altLang="en-US"/>
              <a:t>若f&lt;ans,那么式子&gt;0</a:t>
            </a:r>
            <a:endParaRPr lang="zh-CN" altLang="en-US"/>
          </a:p>
          <a:p>
            <a:r>
              <a:rPr lang="zh-CN" altLang="en-US"/>
              <a:t>若f&gt;ans，那么式子&lt;0</a:t>
            </a:r>
            <a:endParaRPr lang="zh-CN" altLang="en-US"/>
          </a:p>
          <a:p>
            <a:r>
              <a:rPr lang="zh-CN" altLang="en-US"/>
              <a:t>所以二分ans，每次取出前</a:t>
            </a:r>
            <a:r>
              <a:rPr lang="en-US" altLang="zh-CN"/>
              <a:t>m</a:t>
            </a:r>
            <a:r>
              <a:rPr lang="zh-CN" altLang="en-US"/>
              <a:t>个最大（Ai-Bi*ans）判断是否&gt;0</a:t>
            </a:r>
            <a:endParaRPr lang="zh-CN" altLang="en-US"/>
          </a:p>
          <a:p>
            <a:r>
              <a:rPr lang="zh-CN" altLang="en-US"/>
              <a:t>若&gt;0,移动下界，否则，移动上界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>
                <a:latin typeface="+mj-ea"/>
              </a:rPr>
              <a:t>01</a:t>
            </a:r>
            <a:r>
              <a:rPr lang="zh-CN" altLang="en-US">
                <a:latin typeface="+mj-ea"/>
              </a:rPr>
              <a:t>分数规划解法</a:t>
            </a:r>
            <a:endParaRPr lang="zh-CN" altLang="en-US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比值</a:t>
            </a:r>
            <a:r>
              <a:rPr lang="en-US" altLang="zh-CN"/>
              <a:t>--&gt;01</a:t>
            </a:r>
            <a:r>
              <a:rPr lang="zh-CN" altLang="en-US">
                <a:ea typeface="宋体" panose="02010600030101010101" pitchFamily="2" charset="-122"/>
              </a:rPr>
              <a:t>分数规划</a:t>
            </a:r>
            <a:endParaRPr lang="zh-CN" altLang="en-US"/>
          </a:p>
          <a:p>
            <a:r>
              <a:rPr lang="zh-CN" altLang="en-US"/>
              <a:t>选边必选点，边依赖于两个点</a:t>
            </a:r>
            <a:r>
              <a:rPr lang="en-US" altLang="zh-CN"/>
              <a:t>--&gt;</a:t>
            </a:r>
            <a:r>
              <a:rPr lang="zh-CN" altLang="en-US">
                <a:ea typeface="宋体" panose="02010600030101010101" pitchFamily="2" charset="-122"/>
              </a:rPr>
              <a:t>最大权闭合子图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/>
          </a:p>
          <a:p>
            <a:r>
              <a:rPr lang="zh-CN" altLang="en-US">
                <a:latin typeface="+mn-ea"/>
              </a:rPr>
              <a:t>把边看做点</a:t>
            </a:r>
            <a:endParaRPr lang="zh-CN" altLang="en-US">
              <a:latin typeface="+mn-ea"/>
            </a:endParaRPr>
          </a:p>
          <a:p>
            <a:r>
              <a:rPr lang="en-US" altLang="zh-CN">
                <a:latin typeface="+mn-ea"/>
              </a:rPr>
              <a:t>S</a:t>
            </a:r>
            <a:r>
              <a:rPr lang="zh-CN" altLang="en-US">
                <a:latin typeface="+mn-ea"/>
              </a:rPr>
              <a:t>向每条边连流量为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的边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原图中的点向</a:t>
            </a:r>
            <a:r>
              <a:rPr lang="en-US" altLang="zh-CN">
                <a:latin typeface="+mn-ea"/>
              </a:rPr>
              <a:t>T</a:t>
            </a:r>
            <a:r>
              <a:rPr lang="zh-CN" altLang="en-US">
                <a:latin typeface="+mn-ea"/>
              </a:rPr>
              <a:t>连流量为</a:t>
            </a:r>
            <a:r>
              <a:rPr lang="en-US" altLang="zh-CN">
                <a:latin typeface="+mn-ea"/>
              </a:rPr>
              <a:t>mid</a:t>
            </a:r>
            <a:r>
              <a:rPr lang="zh-CN" altLang="en-US">
                <a:latin typeface="+mn-ea"/>
              </a:rPr>
              <a:t>的边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边</a:t>
            </a:r>
            <a:r>
              <a:rPr lang="en-US" altLang="zh-CN">
                <a:latin typeface="+mn-ea"/>
              </a:rPr>
              <a:t>i</a:t>
            </a:r>
            <a:r>
              <a:rPr lang="zh-CN" altLang="en-US">
                <a:latin typeface="+mn-ea"/>
              </a:rPr>
              <a:t>的端点为</a:t>
            </a:r>
            <a:r>
              <a:rPr lang="en-US" altLang="zh-CN">
                <a:latin typeface="+mn-ea"/>
              </a:rPr>
              <a:t>ui</a:t>
            </a:r>
            <a:r>
              <a:rPr lang="zh-CN" altLang="en-US">
                <a:latin typeface="+mn-ea"/>
              </a:rPr>
              <a:t>，</a:t>
            </a:r>
            <a:r>
              <a:rPr lang="en-US" altLang="zh-CN">
                <a:latin typeface="+mn-ea"/>
              </a:rPr>
              <a:t>vi</a:t>
            </a:r>
            <a:r>
              <a:rPr lang="zh-CN" altLang="en-US">
                <a:latin typeface="+mn-ea"/>
              </a:rPr>
              <a:t>，由</a:t>
            </a:r>
            <a:r>
              <a:rPr lang="en-US" altLang="zh-CN">
                <a:latin typeface="+mn-ea"/>
              </a:rPr>
              <a:t>i</a:t>
            </a:r>
            <a:r>
              <a:rPr lang="zh-CN" altLang="en-US">
                <a:latin typeface="+mn-ea"/>
              </a:rPr>
              <a:t>向</a:t>
            </a:r>
            <a:r>
              <a:rPr lang="en-US" altLang="zh-CN">
                <a:latin typeface="+mn-ea"/>
              </a:rPr>
              <a:t>u</a:t>
            </a:r>
            <a:r>
              <a:rPr lang="zh-CN" altLang="en-US">
                <a:latin typeface="+mn-ea"/>
              </a:rPr>
              <a:t>，向</a:t>
            </a:r>
            <a:r>
              <a:rPr lang="en-US" altLang="zh-CN">
                <a:latin typeface="+mn-ea"/>
              </a:rPr>
              <a:t>v</a:t>
            </a:r>
            <a:r>
              <a:rPr lang="zh-CN" altLang="en-US">
                <a:latin typeface="+mn-ea"/>
              </a:rPr>
              <a:t>连</a:t>
            </a:r>
            <a:r>
              <a:rPr lang="en-US" altLang="zh-CN">
                <a:latin typeface="+mn-ea"/>
              </a:rPr>
              <a:t>inf</a:t>
            </a:r>
            <a:r>
              <a:rPr lang="zh-CN" altLang="en-US">
                <a:latin typeface="+mn-ea"/>
              </a:rPr>
              <a:t>边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一种最大密度子图解法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一个公司有n个人，给出了一些有冲突的人的对数(u,v)</a:t>
            </a:r>
            <a:endParaRPr lang="zh-CN" altLang="en-US"/>
          </a:p>
          <a:p>
            <a:r>
              <a:rPr lang="zh-CN" altLang="en-US"/>
              <a:t>公司决定裁掉冲突率最高的那些人</a:t>
            </a:r>
            <a:endParaRPr lang="zh-CN" altLang="en-US"/>
          </a:p>
          <a:p>
            <a:r>
              <a:rPr lang="zh-CN" altLang="en-US"/>
              <a:t>冲突率=在这些人中存在的冲突数/人数。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hlinkClick r:id="rId1"/>
              </a:rPr>
              <a:t>http://poj.org/problem?id=3155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最大密度子图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、当前弧优化，访问这个点的出边时，从上一次访问的下一条边开始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、当增广到某个点时，增广过程中，已出去的流量</a:t>
            </a:r>
            <a:r>
              <a:rPr lang="en-US" altLang="zh-CN" dirty="0" smtClean="0">
                <a:sym typeface="+mn-ea"/>
              </a:rPr>
              <a:t>==</a:t>
            </a:r>
            <a:r>
              <a:rPr lang="zh-CN" altLang="en-US" dirty="0" smtClean="0">
                <a:sym typeface="+mn-ea"/>
              </a:rPr>
              <a:t>进来的，停止增广；增广完毕时，出去的流量</a:t>
            </a:r>
            <a:r>
              <a:rPr lang="en-US" altLang="zh-CN" dirty="0" smtClean="0">
                <a:sym typeface="+mn-ea"/>
              </a:rPr>
              <a:t>&lt;</a:t>
            </a:r>
            <a:r>
              <a:rPr lang="zh-CN" altLang="en-US" dirty="0" smtClean="0">
                <a:sym typeface="+mn-ea"/>
              </a:rPr>
              <a:t>进来的流量，标记这个点，以后不再访问此点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、分层时，找到汇点后即刻</a:t>
            </a:r>
            <a:r>
              <a:rPr lang="en-US" altLang="zh-CN" dirty="0" smtClean="0">
                <a:sym typeface="+mn-ea"/>
              </a:rPr>
              <a:t>return</a:t>
            </a:r>
            <a:r>
              <a:rPr lang="zh-CN" altLang="en-US" dirty="0" smtClean="0">
                <a:sym typeface="+mn-ea"/>
              </a:rPr>
              <a:t>，不要等到队列为空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sz="1800" dirty="0" err="1" smtClean="0">
                <a:sym typeface="+mn-ea"/>
              </a:rPr>
              <a:t>Dinic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zh-CN" altLang="en-US" sz="1800" dirty="0" smtClean="0">
                <a:sym typeface="+mn-ea"/>
              </a:rPr>
              <a:t>有此</a:t>
            </a:r>
            <a:r>
              <a:rPr lang="en-US" altLang="zh-CN" sz="1800" dirty="0" smtClean="0">
                <a:sym typeface="+mn-ea"/>
              </a:rPr>
              <a:t>3</a:t>
            </a:r>
            <a:r>
              <a:rPr lang="zh-CN" altLang="en-US" sz="1800" dirty="0" smtClean="0">
                <a:sym typeface="+mn-ea"/>
              </a:rPr>
              <a:t>个优化，足矣不学其他算法</a:t>
            </a:r>
            <a:endParaRPr lang="zh-CN" altLang="en-US" sz="1800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7790" y="4011295"/>
            <a:ext cx="3307080" cy="221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>
                <a:sym typeface="+mn-ea"/>
                <a:hlinkClick r:id="rId1"/>
              </a:rPr>
              <a:t>http://www.cnblogs.com/TheRoadToTheGold/p/6502767.html</a:t>
            </a:r>
            <a:endParaRPr lang="zh-CN" altLang="en-US">
              <a:hlinkClick r:id="rId1"/>
            </a:endParaRPr>
          </a:p>
          <a:p>
            <a:r>
              <a:rPr lang="zh-CN" altLang="en-US">
                <a:sym typeface="+mn-ea"/>
                <a:hlinkClick r:id="rId2" action="ppaction://hlinkfile"/>
              </a:rPr>
              <a:t>https://www.luogu.org/problem/show?pid=3376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Dinic  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2767330"/>
            <a:ext cx="4621530" cy="3714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395" y="2753995"/>
            <a:ext cx="4352290" cy="3727450"/>
          </a:xfrm>
          <a:prstGeom prst="rect">
            <a:avLst/>
          </a:prstGeom>
        </p:spPr>
      </p:pic>
      <p:sp>
        <p:nvSpPr>
          <p:cNvPr id="4" name="流程图: 可选过程 3">
            <a:hlinkClick r:id="rId5" tooltip="" action="ppaction://hlinksldjump"/>
          </p:cNvPr>
          <p:cNvSpPr/>
          <p:nvPr/>
        </p:nvSpPr>
        <p:spPr>
          <a:xfrm>
            <a:off x="7092315" y="764540"/>
            <a:ext cx="935990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ISAP</a:t>
            </a:r>
            <a:r>
              <a:rPr lang="zh-CN" altLang="en-US"/>
              <a:t>：Improved Shortest Augmenting 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每次都沿着残量网络中的最短增广路增广</a:t>
            </a:r>
            <a:endParaRPr lang="zh-CN" altLang="en-US"/>
          </a:p>
          <a:p>
            <a:r>
              <a:rPr lang="zh-CN" altLang="en-US"/>
              <a:t>当找不到路的时候撤退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它省去了Dinic每次增广后需要重新构建分层图的麻烦，而是在每次增广完成后自动更新每个点层次号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③、</a:t>
            </a:r>
            <a:r>
              <a:rPr altLang="zh-CN"/>
              <a:t>ISAP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、计算每个点到汇点的最短路，即倒着分层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、沿分层图走最短路增广，记录路径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、当到达汇点时，计算记录的路径的流量最小值，更新流量，回到源点，重复步骤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、当找不到可以路时，retreat ，更新点到汇点的最短路，即更新点在残量网络中的层次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、当源点到汇点的距离</a:t>
            </a:r>
            <a:r>
              <a:rPr lang="en-US" altLang="zh-CN"/>
              <a:t>&gt;=</a:t>
            </a:r>
            <a:r>
              <a:rPr lang="zh-CN" altLang="en-US"/>
              <a:t>总点数时，算法结束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理论复杂度：</a:t>
            </a:r>
            <a:r>
              <a:rPr lang="en-US" altLang="zh-CN"/>
              <a:t>n^2 * m </a:t>
            </a:r>
            <a:r>
              <a:rPr lang="zh-CN" altLang="en-US"/>
              <a:t>，一般比</a:t>
            </a:r>
            <a:r>
              <a:rPr lang="en-US" altLang="zh-CN"/>
              <a:t>Dinic</a:t>
            </a:r>
            <a:r>
              <a:rPr lang="zh-CN" altLang="en-US"/>
              <a:t>快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ISAP</a:t>
            </a:r>
            <a:r>
              <a:rPr lang="zh-CN" altLang="en-US"/>
              <a:t>算法流程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、当前弧优化，下次从上次访问的那一条边开始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GAP</a:t>
            </a:r>
            <a:r>
              <a:rPr lang="zh-CN" altLang="en-US"/>
              <a:t>优化：</a:t>
            </a:r>
            <a:endParaRPr lang="zh-CN" altLang="en-US"/>
          </a:p>
          <a:p>
            <a:r>
              <a:rPr lang="zh-CN" altLang="en-US"/>
              <a:t>设当前点和汇点的距离为</a:t>
            </a:r>
            <a:r>
              <a:rPr lang="en-US" altLang="zh-CN"/>
              <a:t>d[i]</a:t>
            </a:r>
            <a:r>
              <a:rPr lang="zh-CN" altLang="en-US"/>
              <a:t>，当进入</a:t>
            </a:r>
            <a:r>
              <a:rPr lang="en-US" altLang="zh-CN"/>
              <a:t>retreat</a:t>
            </a:r>
            <a:r>
              <a:rPr lang="zh-CN" altLang="en-US"/>
              <a:t>环节时，说明当前点与汇点不连通了。若当前点是最后一个和汇点距离</a:t>
            </a:r>
            <a:r>
              <a:rPr lang="en-US" altLang="zh-CN"/>
              <a:t>d[i] </a:t>
            </a:r>
            <a:r>
              <a:rPr lang="zh-CN" altLang="en-US"/>
              <a:t>的点，则结束算法。因为走的是最短路，其他点到汇点的距离一定</a:t>
            </a:r>
            <a:r>
              <a:rPr lang="en-US" altLang="zh-CN"/>
              <a:t>&gt;d[i]</a:t>
            </a:r>
            <a:r>
              <a:rPr lang="zh-CN" altLang="en-US"/>
              <a:t>，必定要经过和汇点距离为</a:t>
            </a:r>
            <a:r>
              <a:rPr lang="en-US" altLang="zh-CN"/>
              <a:t>d[i]</a:t>
            </a:r>
            <a:r>
              <a:rPr lang="zh-CN" altLang="en-US"/>
              <a:t>的点，而最后一个距离为</a:t>
            </a:r>
            <a:r>
              <a:rPr lang="en-US" altLang="zh-CN"/>
              <a:t>d[i]</a:t>
            </a:r>
            <a:r>
              <a:rPr lang="zh-CN" altLang="en-US"/>
              <a:t>的点已和汇点不连通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ISAP </a:t>
            </a:r>
            <a:r>
              <a:rPr lang="zh-CN" altLang="en-US"/>
              <a:t>模板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980" y="1272540"/>
            <a:ext cx="3919220" cy="54184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85" y="239395"/>
            <a:ext cx="3012440" cy="3155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3395345"/>
            <a:ext cx="2795270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时间复杂度： 一般 </a:t>
            </a:r>
            <a:r>
              <a:rPr lang="en-US" altLang="zh-CN"/>
              <a:t>ISAP </a:t>
            </a:r>
            <a:r>
              <a:rPr lang="zh-CN" altLang="en-US"/>
              <a:t>优于 </a:t>
            </a:r>
            <a:r>
              <a:rPr lang="en-US" altLang="zh-CN"/>
              <a:t>VS</a:t>
            </a:r>
            <a:endParaRPr lang="en-US" altLang="zh-CN"/>
          </a:p>
          <a:p>
            <a:r>
              <a:rPr lang="zh-CN" altLang="en-US"/>
              <a:t>空间复杂度： 差不多</a:t>
            </a:r>
            <a:endParaRPr lang="zh-CN" altLang="en-US"/>
          </a:p>
          <a:p>
            <a:r>
              <a:rPr lang="zh-CN" altLang="en-US"/>
              <a:t>编程复杂度：</a:t>
            </a:r>
            <a:r>
              <a:rPr lang="en-US" altLang="zh-CN"/>
              <a:t>Dinic </a:t>
            </a:r>
            <a:r>
              <a:rPr lang="zh-CN" altLang="en-US"/>
              <a:t>优于 </a:t>
            </a:r>
            <a:r>
              <a:rPr lang="en-US" altLang="zh-CN"/>
              <a:t>ISAP</a:t>
            </a:r>
            <a:endParaRPr lang="en-US" altLang="zh-CN"/>
          </a:p>
          <a:p>
            <a:r>
              <a:rPr lang="zh-CN" altLang="en-US"/>
              <a:t>理解难度：</a:t>
            </a:r>
            <a:r>
              <a:rPr lang="en-US" altLang="zh-CN"/>
              <a:t>Dinic </a:t>
            </a:r>
            <a:r>
              <a:rPr lang="zh-CN" altLang="en-US"/>
              <a:t>优于 </a:t>
            </a:r>
            <a:r>
              <a:rPr lang="en-US" altLang="zh-CN"/>
              <a:t>ISAP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建议：初学者先学</a:t>
            </a:r>
            <a:r>
              <a:rPr lang="en-US" altLang="zh-CN"/>
              <a:t>Dinic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Dinic VS  ISAP</a:t>
            </a:r>
            <a:endParaRPr altLang="zh-CN"/>
          </a:p>
        </p:txBody>
      </p:sp>
      <p:sp>
        <p:nvSpPr>
          <p:cNvPr id="4" name="矩形 3"/>
          <p:cNvSpPr/>
          <p:nvPr/>
        </p:nvSpPr>
        <p:spPr>
          <a:xfrm>
            <a:off x="5292090" y="5156835"/>
            <a:ext cx="187198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下一部分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n*n </a:t>
            </a:r>
            <a:r>
              <a:rPr lang="zh-CN" altLang="en-US" dirty="0" smtClean="0"/>
              <a:t>平面有一些按键需要按，你的“肉质手”一次可以按特定矩形区域内的五个键，你的意念手一次可以按全局中任意一个键，问最多能按下多少键</a:t>
            </a:r>
            <a:endParaRPr lang="zh-CN" altLang="en-US" dirty="0" smtClean="0"/>
          </a:p>
          <a:p>
            <a:r>
              <a:rPr lang="en-US" altLang="zh-CN" dirty="0" smtClean="0"/>
              <a:t>n ≤ 40,m,q </a:t>
            </a:r>
            <a:r>
              <a:rPr lang="zh-CN" altLang="en-US" dirty="0" smtClean="0"/>
              <a:t>（肉质手、意念手个数）</a:t>
            </a:r>
            <a:r>
              <a:rPr lang="en-US" altLang="zh-CN" dirty="0" smtClean="0"/>
              <a:t>≤ 30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</a:t>
            </a:r>
            <a:r>
              <a:rPr altLang="zh-CN" dirty="0" smtClean="0"/>
              <a:t>Jubeeeeeat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 smtClean="0"/>
              <a:t>一、</a:t>
            </a:r>
            <a:r>
              <a:rPr lang="zh-CN" altLang="en-US" dirty="0" smtClean="0">
                <a:hlinkClick r:id="rId1" tooltip="" action="ppaction://hlinksldjump"/>
              </a:rPr>
              <a:t>网络流的基本定义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zh-CN" altLang="en-US" dirty="0" smtClean="0">
                <a:hlinkClick r:id="rId2" tooltip="" action="ppaction://hlinksldjump"/>
              </a:rPr>
              <a:t>最大流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zh-CN" altLang="en-US" dirty="0" smtClean="0">
                <a:hlinkClick r:id="rId3" tooltip="" action="ppaction://hlinksldjump"/>
              </a:rPr>
              <a:t>最小割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四、</a:t>
            </a:r>
            <a:r>
              <a:rPr lang="en-US" altLang="zh-CN" dirty="0" smtClean="0">
                <a:sym typeface="+mn-ea"/>
                <a:hlinkClick r:id="rId4" tooltip="" action="ppaction://hlinksldjump"/>
              </a:rPr>
              <a:t>01</a:t>
            </a:r>
            <a:r>
              <a:rPr lang="zh-CN" altLang="en-US" dirty="0" smtClean="0">
                <a:sym typeface="+mn-ea"/>
                <a:hlinkClick r:id="rId4" tooltip="" action="ppaction://hlinksldjump"/>
              </a:rPr>
              <a:t>分数规划</a:t>
            </a:r>
            <a:endParaRPr lang="en-US" altLang="zh-CN" dirty="0" smtClean="0"/>
          </a:p>
          <a:p>
            <a:r>
              <a:rPr lang="zh-CN" altLang="en-US" dirty="0" smtClean="0"/>
              <a:t>五、费用流</a:t>
            </a:r>
            <a:endParaRPr lang="zh-CN" altLang="en-US" dirty="0" smtClean="0"/>
          </a:p>
          <a:p>
            <a:r>
              <a:rPr lang="zh-CN" altLang="en-US" dirty="0" smtClean="0"/>
              <a:t>六、上下界网络流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难度评定：入门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进阶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强化，主要在进阶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sz="2000" dirty="0"/>
              <a:t>注：</a:t>
            </a:r>
            <a:endParaRPr lang="zh-CN" altLang="en-US" sz="2000" dirty="0"/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、每个知识点赋带</a:t>
            </a:r>
            <a:r>
              <a:rPr lang="en-US" altLang="zh-CN" sz="2000" dirty="0"/>
              <a:t>3</a:t>
            </a:r>
            <a:r>
              <a:rPr lang="zh-CN" altLang="en-US" sz="2000" dirty="0"/>
              <a:t>道题目，易中难各一道，各别知识点少于</a:t>
            </a:r>
            <a:r>
              <a:rPr lang="en-US" altLang="zh-CN" sz="2000" dirty="0"/>
              <a:t>3</a:t>
            </a:r>
            <a:r>
              <a:rPr lang="zh-CN" altLang="en-US" sz="2000" dirty="0"/>
              <a:t>道，难度不定</a:t>
            </a:r>
            <a:endParaRPr lang="zh-CN" altLang="en-US" sz="1845" dirty="0"/>
          </a:p>
          <a:p>
            <a:r>
              <a:rPr lang="en-US" altLang="zh-CN" sz="2000" dirty="0"/>
              <a:t>b</a:t>
            </a:r>
            <a:r>
              <a:rPr lang="zh-CN" altLang="en-US" sz="2000" dirty="0"/>
              <a:t>、每张</a:t>
            </a:r>
            <a:r>
              <a:rPr lang="en-US" altLang="zh-CN" sz="2000" dirty="0"/>
              <a:t>solution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个链接是我的博客，第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个链接是</a:t>
            </a:r>
            <a:r>
              <a:rPr lang="en-US" altLang="zh-CN" sz="2000" dirty="0"/>
              <a:t>OJ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10" name="内容占位符 9"/>
          <p:cNvSpPr/>
          <p:nvPr>
            <p:ph idx="1"/>
          </p:nvPr>
        </p:nvSpPr>
        <p:spPr>
          <a:xfrm>
            <a:off x="541020" y="1371600"/>
            <a:ext cx="8229600" cy="4572000"/>
          </a:xfrm>
        </p:spPr>
        <p:txBody>
          <a:bodyPr/>
          <a:p>
            <a:r>
              <a:rPr lang="zh-CN" altLang="en-US">
                <a:hlinkClick r:id="rId1"/>
              </a:rPr>
              <a:t>http://www.cnblogs.com/TheRoadToTheGold/p/6497613.html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http://cdqz.openjudge.cn/2016/0003/</a:t>
            </a:r>
            <a:endParaRPr lang="zh-CN" altLang="en-US">
              <a:hlinkClick r:id="rId2"/>
            </a:endParaRPr>
          </a:p>
          <a:p>
            <a:endParaRPr lang="zh-CN" altLang="en-US"/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2670175"/>
            <a:ext cx="5009515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①、</a:t>
            </a:r>
            <a:r>
              <a:rPr lang="en-US" altLang="zh-CN" dirty="0" err="1" smtClean="0">
                <a:hlinkClick r:id="rId1" tooltip="" action="ppaction://hlinksldjump"/>
              </a:rPr>
              <a:t>Jubeeeeeat</a:t>
            </a:r>
            <a:endParaRPr lang="en-US" altLang="zh-CN" dirty="0" smtClean="0"/>
          </a:p>
          <a:p>
            <a:r>
              <a:rPr lang="zh-CN" altLang="en-US" dirty="0" smtClean="0"/>
              <a:t>②、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 tooltip="" action="ppaction://hlinksldjump"/>
              </a:rPr>
              <a:t>Collector’s Problem </a:t>
            </a:r>
            <a:endParaRPr lang="en-US" altLang="zh-CN" dirty="0" smtClean="0"/>
          </a:p>
          <a:p>
            <a:r>
              <a:rPr lang="zh-CN" altLang="en-US" dirty="0" smtClean="0"/>
              <a:t>③、</a:t>
            </a:r>
            <a:r>
              <a:rPr altLang="zh-CN" dirty="0" smtClean="0">
                <a:sym typeface="+mn-ea"/>
                <a:hlinkClick r:id="rId3" tooltip="" action="ppaction://hlinksldjump"/>
              </a:rPr>
              <a:t>[Scoi2015]小凸玩矩阵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3</a:t>
            </a:r>
            <a:r>
              <a:rPr lang="zh-CN" altLang="en-US" dirty="0" smtClean="0"/>
              <a:t>、朴素的建图</a:t>
            </a:r>
            <a:endParaRPr lang="zh-CN" altLang="en-US" dirty="0"/>
          </a:p>
        </p:txBody>
      </p:sp>
      <p:sp>
        <p:nvSpPr>
          <p:cNvPr id="4" name="流程图: 可选过程 3">
            <a:hlinkClick r:id="rId4" tooltip="" action="ppaction://hlinksldjump"/>
          </p:cNvPr>
          <p:cNvSpPr/>
          <p:nvPr/>
        </p:nvSpPr>
        <p:spPr>
          <a:xfrm>
            <a:off x="5868035" y="4869180"/>
            <a:ext cx="14401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n个人，m种贴纸，每个人开始</a:t>
            </a:r>
            <a:r>
              <a:rPr lang="en-US" altLang="zh-CN" dirty="0"/>
              <a:t>ki</a:t>
            </a:r>
            <a:r>
              <a:rPr lang="zh-CN" altLang="en-US" dirty="0"/>
              <a:t>张贴纸</a:t>
            </a:r>
            <a:endParaRPr lang="zh-CN" altLang="en-US" dirty="0"/>
          </a:p>
          <a:p>
            <a:r>
              <a:rPr lang="zh-CN" altLang="en-US" dirty="0"/>
              <a:t>第一个人可以跟任何人交换任何贴纸</a:t>
            </a:r>
            <a:endParaRPr lang="zh-CN" altLang="en-US" dirty="0"/>
          </a:p>
          <a:p>
            <a:r>
              <a:rPr lang="zh-CN" altLang="en-US" dirty="0"/>
              <a:t>其余人只能用重复的贴纸 跟第一个人交换他们没有的贴纸</a:t>
            </a:r>
            <a:endParaRPr lang="zh-CN" altLang="en-US" dirty="0"/>
          </a:p>
          <a:p>
            <a:r>
              <a:rPr lang="zh-CN" altLang="en-US" dirty="0"/>
              <a:t>问第一个人最后最多有多少种贴纸</a:t>
            </a:r>
            <a:endParaRPr lang="zh-CN" altLang="en-US" dirty="0"/>
          </a:p>
          <a:p>
            <a:r>
              <a:rPr lang="zh-CN" altLang="en-US" dirty="0"/>
              <a:t> (2 ≤ n ≤ 10, 5 ≤ m ≤ 25，</a:t>
            </a:r>
            <a:r>
              <a:rPr lang="en-US" altLang="zh-CN" dirty="0"/>
              <a:t>ki&lt;=50,T</a:t>
            </a:r>
            <a:r>
              <a:rPr lang="zh-CN" altLang="en-US" dirty="0"/>
              <a:t>组数据</a:t>
            </a:r>
            <a:r>
              <a:rPr lang="en-US" altLang="zh-CN" dirty="0"/>
              <a:t>&lt;=25</a:t>
            </a:r>
            <a:r>
              <a:rPr lang="zh-CN" altLang="en-US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 </a:t>
            </a:r>
            <a:r>
              <a:rPr altLang="zh-CN" dirty="0" smtClean="0"/>
              <a:t>Collector’s Problem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hlinkClick r:id="rId1"/>
              </a:rPr>
              <a:t>http://www.cnblogs.com/TheRoadToTheGold/p/6881710.html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 action="ppaction://hlinkfile"/>
              </a:rPr>
              <a:t>https://vjudge.net/problem/UVA-10779</a:t>
            </a:r>
            <a:endParaRPr lang="zh-CN" altLang="en-US"/>
          </a:p>
          <a:p>
            <a:r>
              <a:rPr lang="zh-CN" altLang="en-US"/>
              <a:t>关键点：其余人只能从第一个人手中得到一张他们没有的贴纸，每种贴纸 最多给第一个人 这种贴纸数-1张 </a:t>
            </a:r>
            <a:endParaRPr lang="zh-CN" altLang="en-US"/>
          </a:p>
          <a:p>
            <a:r>
              <a:rPr lang="zh-CN" altLang="en-US"/>
              <a:t>建图：</a:t>
            </a:r>
            <a:endParaRPr lang="zh-CN" altLang="en-US"/>
          </a:p>
          <a:p>
            <a:r>
              <a:rPr lang="zh-CN" altLang="en-US"/>
              <a:t>第一个人向它有的贴纸连边，流量为他有的贴纸数量</a:t>
            </a:r>
            <a:endParaRPr lang="zh-CN" altLang="en-US"/>
          </a:p>
          <a:p>
            <a:r>
              <a:rPr lang="zh-CN" altLang="en-US"/>
              <a:t>每一种贴纸向汇点连流量为1的边</a:t>
            </a:r>
            <a:endParaRPr lang="zh-CN" altLang="en-US"/>
          </a:p>
          <a:p>
            <a:r>
              <a:rPr lang="zh-CN" altLang="en-US"/>
              <a:t>其余人，如果没有贴纸i，由i向这个人连一条流量为1的边，</a:t>
            </a:r>
            <a:endParaRPr lang="zh-CN" altLang="en-US"/>
          </a:p>
          <a:p>
            <a:r>
              <a:rPr lang="zh-CN" altLang="en-US"/>
              <a:t> 如果贴纸i数量&gt;1，由这个人向i连一条流量为数量-1的边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7091680" y="6165215"/>
            <a:ext cx="1224280" cy="28765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 </a:t>
            </a:r>
            <a:r>
              <a:rPr lang="en-US" altLang="zh-CN" dirty="0" smtClean="0"/>
              <a:t>N ∗ M </a:t>
            </a:r>
            <a:r>
              <a:rPr lang="zh-CN" altLang="en-US" dirty="0" smtClean="0"/>
              <a:t>矩形方阵，求选出不共行不共列的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个数，使得的第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大数最小。</a:t>
            </a:r>
            <a:endParaRPr lang="zh-CN" altLang="en-US" dirty="0" smtClean="0"/>
          </a:p>
          <a:p>
            <a:r>
              <a:rPr lang="zh-CN" altLang="en-US" dirty="0"/>
              <a:t>1&lt;=K&lt;=N&lt;=M&lt;=250,1&lt;=矩阵元素&lt;=10^9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 </a:t>
            </a:r>
            <a:r>
              <a:rPr altLang="zh-CN" dirty="0" smtClean="0"/>
              <a:t>[Scoi2015]小凸玩矩阵</a:t>
            </a:r>
            <a:endParaRPr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hlinkClick r:id="rId1"/>
              </a:rPr>
              <a:t>http://www.cnblogs.com/TheRoadToTheGold/p/6498593.html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http://www.lydsy.com/JudgeOnline/problem.php?id=4443</a:t>
            </a:r>
            <a:endParaRPr lang="zh-CN" altLang="en-US"/>
          </a:p>
          <a:p>
            <a:r>
              <a:rPr lang="zh-CN" altLang="en-US"/>
              <a:t>二分+最大流</a:t>
            </a:r>
            <a:endParaRPr lang="zh-CN" altLang="en-US"/>
          </a:p>
          <a:p>
            <a:r>
              <a:rPr lang="zh-CN" altLang="en-US"/>
              <a:t>二分一个x，矩阵中的数i若&lt;=x，在这个点和行、列间各连一条边</a:t>
            </a:r>
            <a:endParaRPr lang="zh-CN" altLang="en-US"/>
          </a:p>
          <a:p>
            <a:r>
              <a:rPr lang="zh-CN" altLang="en-US"/>
              <a:t>源点向每一行连一条流量为1的边，列向汇点连一条流量为1的边</a:t>
            </a:r>
            <a:endParaRPr lang="zh-CN" altLang="en-US"/>
          </a:p>
          <a:p>
            <a:r>
              <a:rPr lang="zh-CN" altLang="en-US"/>
              <a:t>最后判断流量是否&gt;=n-k+1，大于则下调上界， 否则上调下界</a:t>
            </a:r>
            <a:endParaRPr lang="zh-CN" altLang="en-US"/>
          </a:p>
          <a:p>
            <a:r>
              <a:rPr lang="en-US" altLang="zh-CN"/>
              <a:t>TLE </a:t>
            </a:r>
            <a:r>
              <a:rPr lang="zh-CN" altLang="en-US"/>
              <a:t>优化？</a:t>
            </a:r>
            <a:endParaRPr lang="zh-CN" altLang="en-US"/>
          </a:p>
          <a:p>
            <a:r>
              <a:rPr lang="zh-CN" altLang="en-US"/>
              <a:t>矩阵中的数i若&lt;=x，就从数i的行向列连一条流量为1的边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5" name="矩形 4"/>
          <p:cNvSpPr/>
          <p:nvPr/>
        </p:nvSpPr>
        <p:spPr>
          <a:xfrm>
            <a:off x="6948170" y="6309360"/>
            <a:ext cx="165608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下一部分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n头牛，f种食物，d种饮料，</a:t>
            </a:r>
            <a:endParaRPr lang="zh-CN" altLang="en-US"/>
          </a:p>
          <a:p>
            <a:r>
              <a:rPr lang="zh-CN" altLang="en-US"/>
              <a:t>每头牛有喜欢的食物、饮料，</a:t>
            </a:r>
            <a:endParaRPr lang="zh-CN" altLang="en-US"/>
          </a:p>
          <a:p>
            <a:r>
              <a:rPr lang="zh-CN" altLang="en-US"/>
              <a:t>每头牛只能分配一种食物和一种饮料</a:t>
            </a:r>
            <a:endParaRPr lang="zh-CN" altLang="en-US"/>
          </a:p>
          <a:p>
            <a:r>
              <a:rPr lang="zh-CN" altLang="en-US"/>
              <a:t>问最后最多能满足多少头牛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</a:t>
            </a:r>
            <a:r>
              <a:rPr altLang="zh-CN" smtClean="0">
                <a:sym typeface="+mn-ea"/>
              </a:rPr>
              <a:t>Dining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http://www.cnblogs.com/TheRoadToTheGold/p/6881404.html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http://poj.org/problem?id=3281</a:t>
            </a:r>
            <a:endParaRPr lang="zh-CN" altLang="en-US"/>
          </a:p>
          <a:p>
            <a:r>
              <a:rPr lang="zh-CN" altLang="en-US"/>
              <a:t>把牛拆点，放在中间，左边食物，右边饮料，最大流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①、</a:t>
            </a:r>
            <a:r>
              <a:rPr lang="en-US" altLang="zh-CN" dirty="0" smtClean="0">
                <a:hlinkClick r:id="rId1" tooltip="" action="ppaction://hlinksldjump"/>
              </a:rPr>
              <a:t>Dining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②、</a:t>
            </a:r>
            <a:r>
              <a:rPr altLang="zh-CN" dirty="0" smtClean="0">
                <a:sym typeface="+mn-ea"/>
                <a:hlinkClick r:id="rId2" tooltip="" action="ppaction://hlinksldjump"/>
              </a:rPr>
              <a:t>ACM Computer Factory</a:t>
            </a:r>
            <a:endParaRPr altLang="zh-CN" dirty="0" smtClean="0">
              <a:sym typeface="+mn-ea"/>
            </a:endParaRPr>
          </a:p>
          <a:p>
            <a:r>
              <a:rPr lang="zh-CN" dirty="0" smtClean="0">
                <a:sym typeface="+mn-ea"/>
              </a:rPr>
              <a:t>③、</a:t>
            </a:r>
            <a:r>
              <a:rPr lang="zh-CN" dirty="0" smtClean="0">
                <a:sym typeface="+mn-ea"/>
                <a:hlinkClick r:id="rId3" tooltip="" action="ppaction://hlinksldjump"/>
              </a:rPr>
              <a:t>大灾变</a:t>
            </a:r>
            <a:endParaRPr lang="zh-CN" dirty="0" smtClean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4</a:t>
            </a:r>
            <a:r>
              <a:rPr lang="zh-CN" altLang="en-US" dirty="0" smtClean="0"/>
              <a:t>、拆点</a:t>
            </a:r>
            <a:endParaRPr lang="zh-CN" altLang="en-US" dirty="0"/>
          </a:p>
        </p:txBody>
      </p:sp>
      <p:sp>
        <p:nvSpPr>
          <p:cNvPr id="4" name="流程图: 可选过程 3">
            <a:hlinkClick r:id="rId4" tooltip="" action="ppaction://hlinksldjump"/>
          </p:cNvPr>
          <p:cNvSpPr/>
          <p:nvPr/>
        </p:nvSpPr>
        <p:spPr>
          <a:xfrm>
            <a:off x="5723890" y="4652645"/>
            <a:ext cx="1367790" cy="7924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 smtClean="0"/>
              <a:t>电脑公司生产电脑有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个机器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每个机器单位时间产量为 </a:t>
            </a:r>
            <a:r>
              <a:rPr lang="en-US" altLang="zh-CN" dirty="0" smtClean="0"/>
              <a:t>Q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。电脑由 </a:t>
            </a:r>
            <a:r>
              <a:rPr lang="en-US" altLang="zh-CN" dirty="0" smtClean="0"/>
              <a:t>P </a:t>
            </a:r>
            <a:r>
              <a:rPr lang="zh-CN" altLang="en-US" dirty="0" smtClean="0"/>
              <a:t>个部件组成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每个机器工作时只能把有某些部件的半成品电脑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或什么都没有的空电脑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变成有另一些部件的半成品电脑或完整电脑 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也可能移除某些部件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求电脑公司的单位时间最大产量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以及哪些机器有协作关系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即一台机器把它的产品交给哪些机器加工。</a:t>
            </a:r>
            <a:endParaRPr lang="zh-CN" altLang="en-US" dirty="0" smtClean="0"/>
          </a:p>
          <a:p>
            <a:r>
              <a:rPr lang="en-US" altLang="zh-CN" dirty="0" smtClean="0"/>
              <a:t>N ≤ 1500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输入格式：</a:t>
            </a:r>
            <a:endParaRPr lang="zh-CN" altLang="en-US" dirty="0" smtClean="0"/>
          </a:p>
          <a:p>
            <a:r>
              <a:rPr lang="zh-CN" altLang="en-US" dirty="0"/>
              <a:t>p，n</a:t>
            </a:r>
            <a:endParaRPr lang="zh-CN" altLang="en-US" dirty="0"/>
          </a:p>
          <a:p>
            <a:r>
              <a:rPr lang="zh-CN" altLang="en-US" dirty="0"/>
              <a:t>接下来n行，每行</a:t>
            </a:r>
            <a:endParaRPr lang="zh-CN" altLang="en-US" dirty="0"/>
          </a:p>
          <a:p>
            <a:r>
              <a:rPr lang="zh-CN" altLang="en-US" dirty="0"/>
              <a:t>第一个数字表示</a:t>
            </a:r>
            <a:r>
              <a:rPr lang="en-US" altLang="zh-CN" dirty="0"/>
              <a:t>Qi</a:t>
            </a:r>
            <a:endParaRPr lang="en-US" altLang="zh-CN" dirty="0"/>
          </a:p>
          <a:p>
            <a:r>
              <a:rPr lang="zh-CN" altLang="en-US" dirty="0"/>
              <a:t>后面p个数，表示要由这台机器组装，零部件要满足的条件 ，可能为0,1,2，分别表示这个零部件必须还没有组装，必须已经组装，组装不组装都行</a:t>
            </a:r>
            <a:endParaRPr lang="zh-CN" altLang="en-US" dirty="0"/>
          </a:p>
          <a:p>
            <a:r>
              <a:rPr lang="zh-CN" altLang="en-US" dirty="0"/>
              <a:t>后面再p个数 ，表示由这台机器组装完毕后，零部件的情况，可能为0,1，分别表示 这个零部件没有组装，已经组装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</a:t>
            </a:r>
            <a:r>
              <a:rPr altLang="zh-CN" dirty="0" smtClean="0"/>
              <a:t>ACM Computer Factory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源点</a:t>
            </a:r>
            <a:endParaRPr lang="zh-CN" altLang="en-US" dirty="0" smtClean="0"/>
          </a:p>
          <a:p>
            <a:r>
              <a:rPr lang="zh-CN" altLang="en-US" dirty="0" smtClean="0"/>
              <a:t>汇点</a:t>
            </a:r>
            <a:endParaRPr lang="zh-CN" altLang="en-US" dirty="0" smtClean="0"/>
          </a:p>
          <a:p>
            <a:r>
              <a:rPr lang="zh-CN" altLang="en-US" dirty="0" smtClean="0"/>
              <a:t>残余网络</a:t>
            </a:r>
            <a:endParaRPr lang="zh-CN" altLang="en-US" dirty="0" smtClean="0"/>
          </a:p>
          <a:p>
            <a:r>
              <a:rPr lang="zh-CN" altLang="en-US" dirty="0" smtClean="0"/>
              <a:t>增广路</a:t>
            </a:r>
            <a:endParaRPr lang="zh-CN" altLang="en-US" dirty="0" smtClean="0"/>
          </a:p>
          <a:p>
            <a:r>
              <a:rPr lang="zh-CN" altLang="en-US" dirty="0" smtClean="0"/>
              <a:t>反向弧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一、网络流的基本定义</a:t>
            </a:r>
            <a:endParaRPr lang="zh-CN" altLang="en-US" dirty="0"/>
          </a:p>
        </p:txBody>
      </p:sp>
      <p:sp>
        <p:nvSpPr>
          <p:cNvPr id="4" name="流程图: 可选过程 3">
            <a:hlinkClick r:id="rId1" action="ppaction://hlinksldjump"/>
          </p:cNvPr>
          <p:cNvSpPr/>
          <p:nvPr/>
        </p:nvSpPr>
        <p:spPr>
          <a:xfrm>
            <a:off x="6228080" y="5012690"/>
            <a:ext cx="86360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hlinkClick r:id="rId1"/>
              </a:rPr>
              <a:t>http://www.cnblogs.com/TheRoadToTheGold/p/6496849.html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http://poj.org/problem?id=3436</a:t>
            </a:r>
            <a:endParaRPr lang="zh-CN" altLang="en-US"/>
          </a:p>
          <a:p>
            <a:r>
              <a:rPr lang="zh-CN" altLang="en-US"/>
              <a:t>1、</a:t>
            </a:r>
            <a:r>
              <a:rPr lang="zh-CN" altLang="en-US">
                <a:sym typeface="+mn-ea"/>
              </a:rPr>
              <a:t>每台机器拆为2个点，i和n+i，流量为机器最多组装零件数</a:t>
            </a:r>
            <a:r>
              <a:rPr lang="zh-CN" altLang="en-US"/>
              <a:t>若机器组装零部件</a:t>
            </a:r>
            <a:endParaRPr lang="zh-CN" altLang="en-US"/>
          </a:p>
          <a:p>
            <a:r>
              <a:rPr lang="zh-CN" altLang="en-US"/>
              <a:t>2、</a:t>
            </a:r>
            <a:r>
              <a:rPr lang="zh-CN" altLang="en-US">
                <a:sym typeface="+mn-ea"/>
              </a:rPr>
              <a:t>要满足的情况中没有1，源点向这个机器连一条inf边</a:t>
            </a:r>
            <a:endParaRPr lang="zh-CN" altLang="en-US"/>
          </a:p>
          <a:p>
            <a:r>
              <a:rPr lang="zh-CN" altLang="en-US"/>
              <a:t>3、若机器i组装零件完毕后，零件的情况 与机器j组装之前零件的情况相等  或 不相等的零件在机器j中条件为2，由i+n向j连一条inf边</a:t>
            </a:r>
            <a:endParaRPr lang="zh-CN" altLang="en-US"/>
          </a:p>
          <a:p>
            <a:r>
              <a:rPr lang="zh-CN" altLang="en-US"/>
              <a:t>4、若机器i组装零件后全是1，由i+n向汇点连一条inf边</a:t>
            </a:r>
            <a:endParaRPr lang="zh-CN" altLang="en-US"/>
          </a:p>
          <a:p>
            <a:r>
              <a:rPr lang="zh-CN" altLang="en-US"/>
              <a:t>路径输出方法：</a:t>
            </a:r>
            <a:endParaRPr lang="zh-CN" altLang="en-US"/>
          </a:p>
          <a:p>
            <a:r>
              <a:rPr lang="zh-CN" altLang="en-US"/>
              <a:t>枚举所有与n+i相连的边，如果这条边指向的点不是汇点，不是i，流量不是inf，就记录i，to[i]，inf-cap[i]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443980" y="5949315"/>
            <a:ext cx="1080135" cy="50355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艾泽拉斯的结构是一棵树，这棵树上的一些节点是地精建造的通往地下避难所的洞口。</a:t>
            </a:r>
            <a:endParaRPr lang="zh-CN" altLang="en-US" dirty="0"/>
          </a:p>
          <a:p>
            <a:r>
              <a:rPr lang="zh-CN" altLang="en-US" dirty="0"/>
              <a:t>除了这些洞口之外，树上的每个节点上都有一个种族，每个种族通过树上的一条边都需要一个单位时间。</a:t>
            </a:r>
            <a:endParaRPr lang="zh-CN" altLang="en-US" dirty="0"/>
          </a:p>
          <a:p>
            <a:r>
              <a:rPr lang="zh-CN" altLang="en-US" dirty="0"/>
              <a:t>每个单位时间只能让一个种族通过，但是一个单位时间内的一个节点上可以存在多个种族。</a:t>
            </a:r>
            <a:endParaRPr lang="zh-CN" altLang="en-US" dirty="0"/>
          </a:p>
          <a:p>
            <a:r>
              <a:rPr lang="zh-CN" altLang="en-US" dirty="0"/>
              <a:t>求最少需要多少单位时间才能让所有种族躲进地下避难所。</a:t>
            </a:r>
            <a:endParaRPr lang="zh-CN" altLang="en-US" dirty="0"/>
          </a:p>
          <a:p>
            <a:r>
              <a:rPr lang="zh-CN" altLang="en-US" dirty="0"/>
              <a:t>节点&lt;=2000    避难所&lt;=4</a:t>
            </a:r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③大灾变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>
                <a:hlinkClick r:id="rId1"/>
              </a:rPr>
              <a:t>http://www.cnblogs.com/TheRoadToTheGold/p/7512407.html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http://www.51nod.com/onlineJudge/questionCode.html#!problemId=1757</a:t>
            </a:r>
            <a:endParaRPr lang="zh-CN" altLang="en-US"/>
          </a:p>
          <a:p>
            <a:r>
              <a:rPr lang="zh-CN" altLang="en-US"/>
              <a:t>二分答案mid</a:t>
            </a:r>
            <a:endParaRPr lang="zh-CN" altLang="en-US"/>
          </a:p>
          <a:p>
            <a:r>
              <a:rPr lang="zh-CN" altLang="en-US"/>
              <a:t>避难所拆为mid个点</a:t>
            </a:r>
            <a:endParaRPr lang="zh-CN" altLang="en-US"/>
          </a:p>
          <a:p>
            <a:r>
              <a:rPr lang="zh-CN" altLang="en-US"/>
              <a:t>每个避难所的第一个点向第二个点，第二个点向第三个点……连inf边</a:t>
            </a:r>
            <a:endParaRPr lang="zh-CN" altLang="en-US"/>
          </a:p>
          <a:p>
            <a:r>
              <a:rPr lang="zh-CN" altLang="en-US"/>
              <a:t>每个点向汇点连流量为1的边</a:t>
            </a:r>
            <a:endParaRPr lang="zh-CN" altLang="en-US"/>
          </a:p>
          <a:p>
            <a:r>
              <a:rPr lang="zh-CN" altLang="en-US"/>
              <a:t>枚举能在mid时间内到达避难所i的点j，假设时间为t，由点j向点i的第t个点连流量为1的边</a:t>
            </a:r>
            <a:endParaRPr lang="zh-CN" altLang="en-US"/>
          </a:p>
          <a:p>
            <a:r>
              <a:rPr lang="zh-CN" altLang="en-US"/>
              <a:t>源点向每个非避难所节点连流量为1的边</a:t>
            </a:r>
            <a:endParaRPr lang="zh-CN" altLang="en-US"/>
          </a:p>
          <a:p>
            <a:r>
              <a:rPr lang="zh-CN" altLang="en-US"/>
              <a:t>最大流判断能否==n-m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①</a:t>
            </a:r>
            <a:r>
              <a:rPr altLang="zh-CN" smtClean="0">
                <a:sym typeface="+mn-ea"/>
              </a:rPr>
              <a:t>Dining  </a:t>
            </a:r>
            <a:r>
              <a:rPr lang="zh-CN" smtClean="0">
                <a:sym typeface="+mn-ea"/>
              </a:rPr>
              <a:t>？</a:t>
            </a:r>
            <a:endParaRPr lang="zh-CN" smtClean="0">
              <a:sym typeface="+mn-ea"/>
            </a:endParaRPr>
          </a:p>
          <a:p>
            <a:r>
              <a:rPr lang="zh-CN" smtClean="0">
                <a:sym typeface="+mn-ea"/>
              </a:rPr>
              <a:t>限制一头牛只搭配一种食物和一种饮料</a:t>
            </a:r>
            <a:endParaRPr 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②</a:t>
            </a:r>
            <a:r>
              <a:rPr altLang="zh-CN" dirty="0" smtClean="0">
                <a:sym typeface="+mn-ea"/>
              </a:rPr>
              <a:t>ACM Computer Factory  </a:t>
            </a:r>
            <a:r>
              <a:rPr lang="zh-CN" dirty="0" smtClean="0">
                <a:sym typeface="+mn-ea"/>
              </a:rPr>
              <a:t>？</a:t>
            </a:r>
            <a:endParaRPr lang="zh-CN" dirty="0" smtClean="0">
              <a:sym typeface="+mn-ea"/>
            </a:endParaRPr>
          </a:p>
          <a:p>
            <a:r>
              <a:rPr lang="zh-CN" dirty="0" smtClean="0">
                <a:sym typeface="+mn-ea"/>
              </a:rPr>
              <a:t>限制每台机器单位时间产量最大为</a:t>
            </a:r>
            <a:r>
              <a:rPr lang="en-US" altLang="zh-CN" dirty="0" smtClean="0">
                <a:sym typeface="+mn-ea"/>
              </a:rPr>
              <a:t>Q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③</a:t>
            </a:r>
            <a:r>
              <a:rPr lang="zh-CN" altLang="en-US" dirty="0">
                <a:sym typeface="+mn-ea"/>
              </a:rPr>
              <a:t>大灾变 ？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限制一个单位时间只能通过一个种族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所以拆点的意义？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dirty="0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拆点的意义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限流</a:t>
            </a:r>
            <a:endParaRPr lang="zh-CN" altLang="en-US"/>
          </a:p>
          <a:p>
            <a:r>
              <a:rPr lang="zh-CN" altLang="en-US"/>
              <a:t>将对点的限制转化为对边的限制</a:t>
            </a:r>
            <a:endParaRPr lang="zh-CN" altLang="en-US"/>
          </a:p>
          <a:p>
            <a:r>
              <a:rPr lang="zh-CN" altLang="en-US"/>
              <a:t>（还有其他的欢迎补充）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网络流中还可以怎么限流？</a:t>
            </a:r>
            <a:endParaRPr lang="zh-CN" altLang="en-US"/>
          </a:p>
          <a:p>
            <a:r>
              <a:rPr lang="zh-CN" altLang="en-US"/>
              <a:t>源点与汇点，所以有时调整建图可以避免拆点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拆完点要注意什么？</a:t>
            </a:r>
            <a:endParaRPr lang="zh-CN" altLang="en-US"/>
          </a:p>
          <a:p>
            <a:r>
              <a:rPr lang="zh-CN" altLang="en-US"/>
              <a:t>拆完的点如何与原图连接？</a:t>
            </a:r>
            <a:endParaRPr lang="zh-CN" altLang="en-US"/>
          </a:p>
          <a:p>
            <a:r>
              <a:rPr lang="zh-CN" altLang="en-US"/>
              <a:t>提示：大灾变拆出了</a:t>
            </a:r>
            <a:r>
              <a:rPr lang="en-US" altLang="zh-CN"/>
              <a:t>mid</a:t>
            </a:r>
            <a:r>
              <a:rPr lang="zh-CN" altLang="en-US"/>
              <a:t>个点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拆点的意义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边权与点权的转换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你做过哪些需要边权与点权转换的题目？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树链剖分</a:t>
            </a:r>
            <a:endParaRPr lang="zh-CN" altLang="en-US"/>
          </a:p>
          <a:p>
            <a:r>
              <a:rPr lang="zh-CN" altLang="en-US">
                <a:sym typeface="+mn-ea"/>
              </a:rPr>
              <a:t>每条边额外增加一个点，将对边的限制转化为对点的权制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  <a:hlinkClick r:id="rId1"/>
              </a:rPr>
              <a:t>http://www.cnblogs.com/TheRoadToTheGold/p/6399157.html</a:t>
            </a:r>
            <a:r>
              <a:rPr lang="zh-CN" altLang="en-US">
                <a:sym typeface="+mn-ea"/>
              </a:rPr>
              <a:t> （本题也可以不拆）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随便写的一点儿总结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  <a:hlinkClick r:id="rId2"/>
              </a:rPr>
              <a:t>http://www.cnblogs.com/TheRoadToTheGold/p/6435621.html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26025" y="5795645"/>
            <a:ext cx="158432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下一部分</a:t>
            </a:r>
            <a:endParaRPr lang="zh-CN" altLang="en-US"/>
          </a:p>
        </p:txBody>
      </p:sp>
      <p:sp>
        <p:nvSpPr>
          <p:cNvPr id="5" name="流程图: 可选过程 4">
            <a:hlinkClick r:id="rId3" tooltip="" action="ppaction://hlinksldjump"/>
          </p:cNvPr>
          <p:cNvSpPr/>
          <p:nvPr/>
        </p:nvSpPr>
        <p:spPr>
          <a:xfrm>
            <a:off x="7308215" y="5949315"/>
            <a:ext cx="1151890" cy="3600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/>
              <a:t>Mirko 养着一些猪, 猪关在一些猪圈里面, 猪圈是锁着的他自己没有钥匙 (汗)</a:t>
            </a:r>
            <a:endParaRPr lang="zh-CN" altLang="en-US"/>
          </a:p>
          <a:p>
            <a:r>
              <a:rPr lang="zh-CN" altLang="en-US"/>
              <a:t>只有要来买猪的顾客才有钥匙, 顾客依次来每个顾客会用他的钥匙打开一些猪圈买走一些猪, 然后锁上.</a:t>
            </a:r>
            <a:endParaRPr lang="zh-CN" altLang="en-US"/>
          </a:p>
          <a:p>
            <a:r>
              <a:rPr lang="zh-CN" altLang="en-US"/>
              <a:t>在锁上之前 Mirko 有机会重新分配这几个已打开猪圈的猪, 现在给出一开始每个猪圈的猪数, 每个顾客所有的钥匙和要买走的猪数问 Mirko 最多能卖掉几头猪</a:t>
            </a:r>
            <a:endParaRPr lang="zh-CN" altLang="en-US"/>
          </a:p>
          <a:p>
            <a:r>
              <a:rPr lang="zh-CN" altLang="en-US"/>
              <a:t>1 &lt;= 猪圈数 &lt;= 1000, 1 &lt;= 顾客数 &lt;= 100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输入描述：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个猪圈，</a:t>
            </a:r>
            <a:r>
              <a:rPr lang="en-US" altLang="zh-CN"/>
              <a:t>n</a:t>
            </a:r>
            <a:r>
              <a:rPr lang="zh-CN" altLang="en-US"/>
              <a:t>个顾客</a:t>
            </a:r>
            <a:endParaRPr lang="zh-CN" altLang="en-US"/>
          </a:p>
          <a:p>
            <a:r>
              <a:rPr lang="zh-CN" altLang="en-US"/>
              <a:t>接下来一行有</a:t>
            </a:r>
            <a:r>
              <a:rPr lang="en-US" altLang="zh-CN"/>
              <a:t>m</a:t>
            </a:r>
            <a:r>
              <a:rPr lang="zh-CN" altLang="en-US"/>
              <a:t>个数，表示每个猪圈开始猪的数量</a:t>
            </a:r>
            <a:endParaRPr lang="zh-CN" altLang="en-US"/>
          </a:p>
          <a:p>
            <a:r>
              <a:rPr lang="zh-CN" altLang="en-US"/>
              <a:t>接下来m行，</a:t>
            </a:r>
            <a:endParaRPr lang="zh-CN" altLang="en-US"/>
          </a:p>
          <a:p>
            <a:r>
              <a:rPr lang="zh-CN" altLang="en-US"/>
              <a:t>每行第一个数表示第i个顾客手里的钥匙数p，后面p个数表示是哪个猪圈的钥匙，最后一个数表示他要买的猪的数量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5</a:t>
            </a:r>
            <a:r>
              <a:rPr lang="zh-CN" altLang="en-US" dirty="0" smtClean="0"/>
              <a:t>、点的合并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pic>
        <p:nvPicPr>
          <p:cNvPr id="7" name="图片占位符 6" descr="图片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1495" y="1226185"/>
            <a:ext cx="5778500" cy="440626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点的数量</a:t>
            </a:r>
            <a:endParaRPr lang="zh-CN" altLang="en-US"/>
          </a:p>
          <a:p>
            <a:r>
              <a:rPr lang="en-US" altLang="zh-CN"/>
              <a:t>mn = 1e5</a:t>
            </a:r>
            <a:endParaRPr lang="en-US" altLang="zh-CN"/>
          </a:p>
          <a:p>
            <a:r>
              <a:rPr lang="zh-CN" altLang="en-US"/>
              <a:t>边的数量</a:t>
            </a:r>
            <a:endParaRPr lang="zh-CN" altLang="en-US"/>
          </a:p>
          <a:p>
            <a:r>
              <a:rPr lang="en-US" altLang="zh-CN"/>
              <a:t>4mn*2 = 8e5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就是最快的最大流算法也跑不出来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r>
              <a:rPr lang="zh-CN" altLang="en-US" sz="2000">
                <a:hlinkClick r:id="rId1"/>
              </a:rPr>
              <a:t>http://www.cnblogs.com/TheRoadToTheGold/p/6498330.html</a:t>
            </a:r>
            <a:endParaRPr lang="zh-CN" altLang="en-US" sz="2000">
              <a:hlinkClick r:id="rId1"/>
            </a:endParaRPr>
          </a:p>
          <a:p>
            <a:r>
              <a:rPr lang="zh-CN" altLang="en-US" sz="2000">
                <a:hlinkClick r:id="rId2"/>
              </a:rPr>
              <a:t>http://poj.org/problem?id=1149</a:t>
            </a:r>
            <a:endParaRPr lang="zh-CN" altLang="en-US" sz="2000">
              <a:hlinkClick r:id="rId2"/>
            </a:endParaRPr>
          </a:p>
          <a:p>
            <a:endParaRPr lang="zh-CN" altLang="en-US" sz="2000"/>
          </a:p>
          <a:p>
            <a:r>
              <a:rPr lang="zh-CN" altLang="en-US" sz="2000"/>
              <a:t>1、由源点向每个猪圈第一个要访问的顾客连一条边，流量为一开始猪的数量，如果源点向同一个顾客有多条边，就把他们合并为1条边，流量相加。</a:t>
            </a:r>
            <a:endParaRPr lang="zh-CN" altLang="en-US" sz="2000"/>
          </a:p>
          <a:p>
            <a:r>
              <a:rPr lang="zh-CN" altLang="en-US" sz="2000"/>
              <a:t>2、如果顾客j在顾客i后访问猪圈k，则由i向j连一条流量为inf的边</a:t>
            </a:r>
            <a:endParaRPr lang="zh-CN" altLang="en-US" sz="2000"/>
          </a:p>
          <a:p>
            <a:r>
              <a:rPr lang="zh-CN" altLang="en-US" sz="2000"/>
              <a:t>3、每个顾客向汇点连一条边，流量为他要买的猪的数量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1" tooltip="" action="ppaction://hlinksldjump"/>
              </a:rPr>
              <a:t>最大流定理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2" tooltip="" action="ppaction://hlinksldjump"/>
              </a:rPr>
              <a:t>增广路算法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3" tooltip="" action="ppaction://hlinksldjump"/>
              </a:rPr>
              <a:t>朴素的建图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 tooltip="" action="ppaction://hlinksldjump"/>
              </a:rPr>
              <a:t>拆点</a:t>
            </a:r>
            <a:endParaRPr lang="en-US" altLang="zh-CN" dirty="0" smtClean="0"/>
          </a:p>
          <a:p>
            <a:r>
              <a:rPr lang="zh-CN" altLang="en-US" dirty="0" smtClean="0"/>
              <a:t>选讲：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5" tooltip="" action="ppaction://hlinksldjump"/>
              </a:rPr>
              <a:t>点的合并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二、最大流</a:t>
            </a:r>
            <a:endParaRPr lang="zh-CN" altLang="en-US" dirty="0"/>
          </a:p>
        </p:txBody>
      </p:sp>
      <p:sp>
        <p:nvSpPr>
          <p:cNvPr id="4" name="流程图: 可选过程 3">
            <a:hlinkClick r:id="rId6" tooltip="" action="ppaction://hlinksldjump"/>
          </p:cNvPr>
          <p:cNvSpPr/>
          <p:nvPr/>
        </p:nvSpPr>
        <p:spPr>
          <a:xfrm>
            <a:off x="6083935" y="5085080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（摘自网上，仅供参考，不要拘泥于此规律）</a:t>
            </a:r>
            <a:endParaRPr lang="zh-CN" altLang="en-US"/>
          </a:p>
          <a:p>
            <a:r>
              <a:rPr lang="zh-CN" altLang="en-US"/>
              <a:t>规律 1. 如果几个节点的流量的来源完全相同，则可以把它们合并成一个。</a:t>
            </a:r>
            <a:endParaRPr lang="zh-CN" altLang="en-US"/>
          </a:p>
          <a:p>
            <a:r>
              <a:rPr lang="zh-CN" altLang="en-US"/>
              <a:t> 规律 2. 如果几个节点的流量的去向完全相同，则可以把它们合并成一个。</a:t>
            </a:r>
            <a:endParaRPr lang="zh-CN" altLang="en-US"/>
          </a:p>
          <a:p>
            <a:r>
              <a:rPr lang="zh-CN" altLang="en-US"/>
              <a:t> 规律 3. 如果从点 u 到点 v 有一条容量为 +∞ 的边，并且 u 是 v 的唯一流量来源，或者 v 是 u 的唯一流量去向，则可以把 u 和 v 合并成一个节点。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合并规律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1" tooltip="" action="ppaction://hlinksldjump"/>
              </a:rPr>
              <a:t>最小割最大流定理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2" tooltip="" action="ppaction://hlinksldjump"/>
              </a:rPr>
              <a:t>最小割的直接应用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3" tooltip="" action="ppaction://hlinksldjump"/>
              </a:rPr>
              <a:t>角度的转换</a:t>
            </a:r>
            <a:r>
              <a:rPr lang="en-US" altLang="zh-CN" dirty="0" smtClean="0">
                <a:hlinkClick r:id="rId3" tooltip="" action="ppaction://hlinksldjump"/>
              </a:rPr>
              <a:t>——</a:t>
            </a:r>
            <a:r>
              <a:rPr lang="zh-CN" altLang="en-US" dirty="0" smtClean="0">
                <a:hlinkClick r:id="rId3" tooltip="" action="ppaction://hlinksldjump"/>
              </a:rPr>
              <a:t>正难则反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 tooltip="" action="ppaction://hlinksldjump"/>
              </a:rPr>
              <a:t>对偶图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5" tooltip="" action="ppaction://hlinksldjump"/>
              </a:rPr>
              <a:t>最小割模型的应用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三、最小割</a:t>
            </a:r>
            <a:endParaRPr lang="zh-CN" altLang="en-US" dirty="0"/>
          </a:p>
        </p:txBody>
      </p:sp>
      <p:sp>
        <p:nvSpPr>
          <p:cNvPr id="5" name="流程图: 可选过程 4">
            <a:hlinkClick r:id="rId6" tooltip="" action="ppaction://hlinksldjump"/>
          </p:cNvPr>
          <p:cNvSpPr/>
          <p:nvPr/>
        </p:nvSpPr>
        <p:spPr>
          <a:xfrm>
            <a:off x="6228080" y="4725035"/>
            <a:ext cx="1440180" cy="8642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最小割：</a:t>
            </a:r>
            <a:endParaRPr lang="en-US" altLang="zh-CN" dirty="0" smtClean="0"/>
          </a:p>
          <a:p>
            <a:r>
              <a:rPr lang="zh-CN" altLang="en-US" dirty="0" smtClean="0"/>
              <a:t>寻找权值最小且删去能够使源汇不联通的边集。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最小割最大流定理：</a:t>
            </a:r>
            <a:endParaRPr lang="en-US" altLang="zh-CN" dirty="0" smtClean="0"/>
          </a:p>
          <a:p>
            <a:r>
              <a:rPr lang="zh-CN" altLang="en-US" dirty="0" smtClean="0"/>
              <a:t>最小割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最大流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如何理解？</a:t>
            </a:r>
            <a:endParaRPr lang="en-US" altLang="zh-CN" dirty="0" smtClean="0"/>
          </a:p>
          <a:p>
            <a:r>
              <a:rPr lang="zh-CN" altLang="en-US" dirty="0" smtClean="0"/>
              <a:t>一条增广路中，必有一条边满流，满流的流量即为这条增广路的流量，那么删除满流的这条边即可阻断一条增广路。删去一些边使源汇不连通即阻断所有的增广路，代价之和即为最大流。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1</a:t>
            </a:r>
            <a:r>
              <a:rPr lang="zh-CN" altLang="en-US" dirty="0" smtClean="0"/>
              <a:t>、最小割最大流定理</a:t>
            </a:r>
            <a:endParaRPr lang="zh-CN" altLang="en-US" dirty="0"/>
          </a:p>
        </p:txBody>
      </p:sp>
      <p:sp>
        <p:nvSpPr>
          <p:cNvPr id="4" name="流程图: 可选过程 3">
            <a:hlinkClick r:id="rId1" tooltip="" action="ppaction://hlinksldjump"/>
          </p:cNvPr>
          <p:cNvSpPr/>
          <p:nvPr/>
        </p:nvSpPr>
        <p:spPr>
          <a:xfrm>
            <a:off x="6659880" y="5949315"/>
            <a:ext cx="1224280" cy="4318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Telecowmunication</a:t>
            </a:r>
            <a:endParaRPr lang="zh-CN" altLang="en-US">
              <a:hlinkClick r:id="rId1" tooltip="" action="ppaction://hlinksldjump"/>
            </a:endParaRPr>
          </a:p>
          <a:p>
            <a:r>
              <a:rPr lang="zh-CN" altLang="en-US">
                <a:sym typeface="+mn-ea"/>
              </a:rPr>
              <a:t>②、</a:t>
            </a:r>
            <a:r>
              <a:rPr lang="zh-CN" altLang="en-US">
                <a:sym typeface="+mn-ea"/>
                <a:hlinkClick r:id="rId2" tooltip="" action="ppaction://hlinksldjump"/>
              </a:rPr>
              <a:t>[ZJOI2009]狼和羊的故事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2</a:t>
            </a:r>
            <a:r>
              <a:rPr lang="zh-CN" altLang="en-US"/>
              <a:t>、最小割的直接应用</a:t>
            </a:r>
            <a:endParaRPr lang="zh-CN" altLang="en-US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083935" y="4869180"/>
            <a:ext cx="1584325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个点</a:t>
            </a:r>
            <a:r>
              <a:rPr lang="en-US" altLang="zh-CN"/>
              <a:t>m</a:t>
            </a:r>
            <a:r>
              <a:rPr lang="zh-CN" altLang="en-US"/>
              <a:t>条边的无向连通图，点与点之间可能有多条边，删除最少的点，使给定的两个点不连通</a:t>
            </a:r>
            <a:endParaRPr lang="zh-CN" altLang="en-US"/>
          </a:p>
          <a:p>
            <a:r>
              <a:rPr lang="en-US" altLang="zh-CN"/>
              <a:t>n&lt;=100,m&lt;=600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①Telecowmunication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hlinkClick r:id="rId1"/>
              </a:rPr>
              <a:t>http://www.cnblogs.com/TheRoadToTheGold/p/6938480.html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 action="ppaction://hlinkfile"/>
              </a:rPr>
              <a:t>https://www.luogu.org/problem/show?pid=1345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/>
              <a:t>最小割的定义是什么？</a:t>
            </a:r>
            <a:endParaRPr lang="zh-CN" altLang="en-US"/>
          </a:p>
          <a:p>
            <a:r>
              <a:rPr lang="zh-CN" altLang="en-US" dirty="0" smtClean="0">
                <a:sym typeface="+mn-ea"/>
              </a:rPr>
              <a:t>寻找权值最小且删去能够使源汇不联通的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边</a:t>
            </a:r>
            <a:r>
              <a:rPr lang="zh-CN" altLang="en-US" dirty="0" smtClean="0">
                <a:sym typeface="+mn-ea"/>
              </a:rPr>
              <a:t>集。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这里要求什么？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寻找权值最小且删去能够使源汇不联通的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点</a:t>
            </a:r>
            <a:r>
              <a:rPr lang="zh-CN" altLang="en-US" dirty="0" smtClean="0">
                <a:sym typeface="+mn-ea"/>
              </a:rPr>
              <a:t>集。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所以怎么办？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拆点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拆完怎么连边？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 add(x+n,y,inf);  add(y+n,x,inf);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不拆会怎么样？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5377180"/>
            <a:ext cx="2912745" cy="1355090"/>
          </a:xfrm>
          <a:prstGeom prst="rect">
            <a:avLst/>
          </a:prstGeom>
        </p:spPr>
      </p:pic>
      <p:sp>
        <p:nvSpPr>
          <p:cNvPr id="5" name="流程图: 可选过程 4">
            <a:hlinkClick r:id="rId4" tooltip="" action="ppaction://hlinksldjump"/>
          </p:cNvPr>
          <p:cNvSpPr/>
          <p:nvPr/>
        </p:nvSpPr>
        <p:spPr>
          <a:xfrm>
            <a:off x="7451725" y="5445125"/>
            <a:ext cx="1008380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一个n*m个矩阵格子，这个矩阵的边缘已经装上了篱笆。每个格子可能是羊的领地，可能是狼的领地，也可能是空地。</a:t>
            </a:r>
            <a:endParaRPr lang="zh-CN" altLang="en-US"/>
          </a:p>
          <a:p>
            <a:r>
              <a:rPr lang="zh-CN" altLang="en-US"/>
              <a:t>修建最短的篱笆，将狼与羊分离。</a:t>
            </a:r>
            <a:endParaRPr lang="zh-CN" altLang="en-US"/>
          </a:p>
          <a:p>
            <a:r>
              <a:rPr lang="zh-CN" altLang="en-US"/>
              <a:t>篱笆只能建在单位格子的边界上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m&lt;=100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②[ZJOI2009]狼和羊的故事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hlinkClick r:id="rId1"/>
              </a:rPr>
              <a:t>http://www.cnblogs.com/TheRoadToTheGold/p/7039</a:t>
            </a:r>
            <a:r>
              <a:rPr lang="zh-CN" altLang="en-US">
                <a:hlinkClick r:id="rId2" action="ppaction://hlinkfile"/>
              </a:rPr>
              <a:t>536.html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https://www.luogu.org/problem/show?pid=2598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/>
              <a:t>如果没有空地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/>
              <a:t>源点向羊连流量为inf的边，狼向汇点连流量为inf的边</a:t>
            </a:r>
            <a:endParaRPr lang="en-US" altLang="zh-CN"/>
          </a:p>
          <a:p>
            <a:r>
              <a:rPr lang="en-US" altLang="zh-CN"/>
              <a:t>羊向相邻的狼连流量为1的边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空地？</a:t>
            </a:r>
            <a:endParaRPr lang="zh-CN" altLang="en-US"/>
          </a:p>
          <a:p>
            <a:r>
              <a:rPr lang="en-US" altLang="zh-CN"/>
              <a:t>羊向相邻的空地连流量为1的边</a:t>
            </a:r>
            <a:endParaRPr lang="en-US" altLang="zh-CN"/>
          </a:p>
          <a:p>
            <a:r>
              <a:rPr lang="en-US" altLang="zh-CN"/>
              <a:t>狼向相邻的空地连流量为1的边</a:t>
            </a:r>
            <a:endParaRPr lang="en-US" altLang="zh-CN"/>
          </a:p>
          <a:p>
            <a:r>
              <a:rPr lang="en-US" altLang="zh-CN"/>
              <a:t>空地之间连流量为1的边</a:t>
            </a:r>
            <a:endParaRPr lang="en-US" altLang="zh-CN"/>
          </a:p>
          <a:p>
            <a:r>
              <a:rPr lang="en-US" altLang="zh-CN"/>
              <a:t>相邻指上下左右，均是单向边</a:t>
            </a:r>
            <a:endParaRPr lang="en-US" altLang="zh-CN"/>
          </a:p>
          <a:p>
            <a:r>
              <a:rPr lang="en-US" altLang="zh-CN"/>
              <a:t>空地之间需要双向边，但两块两邻空地会枚举两</a:t>
            </a:r>
            <a:r>
              <a:rPr lang="zh-CN" altLang="en-US"/>
              <a:t>遍</a:t>
            </a:r>
            <a:r>
              <a:rPr lang="en-US" altLang="zh-CN"/>
              <a:t>，所以相当于连了双向边</a:t>
            </a:r>
            <a:endParaRPr lang="en-US" altLang="zh-CN"/>
          </a:p>
          <a:p>
            <a:r>
              <a:rPr lang="en-US" altLang="zh-CN"/>
              <a:t>最小割就是答案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7091680" y="5732780"/>
            <a:ext cx="122428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>
                <a:sym typeface="+mn-ea"/>
              </a:rPr>
              <a:t>最大流</a:t>
            </a:r>
            <a:r>
              <a:rPr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最小割   </a:t>
            </a:r>
            <a:r>
              <a:rPr lang="zh-CN" altLang="en-US"/>
              <a:t>你能想到什么？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大与小的转换</a:t>
            </a:r>
            <a:endParaRPr lang="zh-CN" altLang="en-US"/>
          </a:p>
          <a:p>
            <a:r>
              <a:rPr lang="zh-CN" altLang="en-US"/>
              <a:t>留下最多与拿走最少的转换</a:t>
            </a:r>
            <a:endParaRPr lang="zh-CN" altLang="en-US"/>
          </a:p>
          <a:p>
            <a:r>
              <a:rPr lang="zh-CN" altLang="en-US"/>
              <a:t>最大收益与最小损失的转换</a:t>
            </a:r>
            <a:endParaRPr lang="zh-CN" altLang="en-US"/>
          </a:p>
          <a:p>
            <a:r>
              <a:rPr lang="zh-CN" altLang="en-US"/>
              <a:t>选最优与不选最差的转换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什么时候转换？</a:t>
            </a:r>
            <a:endParaRPr lang="zh-CN" altLang="en-US"/>
          </a:p>
          <a:p>
            <a:r>
              <a:rPr lang="zh-CN" altLang="en-US"/>
              <a:t>凭直觉，看经验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最大流，每条增广路流量实际上是增广路上的最小流量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3</a:t>
            </a:r>
            <a:r>
              <a:rPr lang="zh-CN" altLang="en-US"/>
              <a:t>、角度的转换</a:t>
            </a:r>
            <a:r>
              <a:rPr altLang="zh-CN"/>
              <a:t>——</a:t>
            </a:r>
            <a:r>
              <a:rPr lang="zh-CN" altLang="en-US"/>
              <a:t>正难则反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骑士共存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2" tooltip="" action="ppaction://hlinksldjump"/>
              </a:rPr>
              <a:t>happiness</a:t>
            </a:r>
            <a:endParaRPr lang="zh-CN" altLang="en-US"/>
          </a:p>
          <a:p>
            <a:r>
              <a:rPr lang="zh-CN" altLang="en-US"/>
              <a:t>③、</a:t>
            </a:r>
            <a:r>
              <a:rPr lang="zh-CN" altLang="en-US">
                <a:hlinkClick r:id="rId3" tooltip="" action="ppaction://hlinksldjump"/>
              </a:rPr>
              <a:t>Course Selection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3</a:t>
            </a:r>
            <a:r>
              <a:rPr lang="zh-CN" altLang="en-US"/>
              <a:t>、角度的转换</a:t>
            </a:r>
            <a:endParaRPr lang="zh-CN" altLang="en-US"/>
          </a:p>
        </p:txBody>
      </p:sp>
      <p:sp>
        <p:nvSpPr>
          <p:cNvPr id="4" name="流程图: 可选过程 3">
            <a:hlinkClick r:id="rId4" tooltip="" action="ppaction://hlinksldjump"/>
          </p:cNvPr>
          <p:cNvSpPr/>
          <p:nvPr/>
        </p:nvSpPr>
        <p:spPr>
          <a:xfrm>
            <a:off x="6443980" y="5085080"/>
            <a:ext cx="1367790" cy="8642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如果残留网络上找不到增广路径，则当前流为最大流；反之，如果当前流不为最大流，则一定有增广路径。</a:t>
            </a:r>
            <a:endParaRPr lang="zh-CN" altLang="en-US" noProof="1" smtClean="0"/>
          </a:p>
          <a:p>
            <a:r>
              <a:rPr lang="zh-CN" altLang="en-US" noProof="1" smtClean="0"/>
              <a:t>那么我们要做的就是不断找到增广路</a:t>
            </a:r>
            <a:endParaRPr lang="en-US" altLang="zh-CN" noProof="1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1</a:t>
            </a:r>
            <a:r>
              <a:rPr lang="zh-CN" altLang="en-US" dirty="0" smtClean="0"/>
              <a:t>、最大流定理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n*n</a:t>
            </a:r>
            <a:r>
              <a:rPr lang="zh-CN" altLang="en-US"/>
              <a:t>棋盘，骑士的攻击如图所示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棋盘上还有一些障碍</a:t>
            </a:r>
            <a:endParaRPr lang="zh-CN" altLang="en-US"/>
          </a:p>
          <a:p>
            <a:r>
              <a:rPr lang="zh-CN" altLang="en-US"/>
              <a:t>在骑士不攻击的前提下，最多可以放多少个骑士</a:t>
            </a:r>
            <a:endParaRPr lang="zh-CN" altLang="en-US"/>
          </a:p>
          <a:p>
            <a:r>
              <a:rPr lang="en-US" altLang="zh-CN"/>
              <a:t>n&lt;=200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①骑士共存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2040255"/>
            <a:ext cx="19335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hlinkClick r:id="rId1"/>
              </a:rPr>
              <a:t>http://www.cnblogs.com/TheRoadToTheGold/p/6510080.html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http://www.cogs.pro/cogs/problem/problem.php?pid=746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zh-CN" altLang="en-US"/>
              <a:t>黄格只能攻击红格，红格只能攻击黄格</a:t>
            </a:r>
            <a:endParaRPr lang="zh-CN" altLang="en-US"/>
          </a:p>
          <a:p>
            <a:r>
              <a:rPr lang="zh-CN" altLang="en-US"/>
              <a:t>二分图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转换：</a:t>
            </a:r>
            <a:endParaRPr lang="zh-CN" altLang="en-US"/>
          </a:p>
          <a:p>
            <a:r>
              <a:rPr lang="zh-CN" altLang="en-US"/>
              <a:t>最多放置多少个互不攻击的骑士</a:t>
            </a:r>
            <a:endParaRPr lang="zh-CN" altLang="en-US"/>
          </a:p>
          <a:p>
            <a:r>
              <a:rPr lang="zh-CN" altLang="en-US"/>
              <a:t>最少拿去几个骑士使剩下的骑士互不攻击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根据红黄格构建二分图</a:t>
            </a:r>
            <a:endParaRPr lang="zh-CN" altLang="en-US"/>
          </a:p>
          <a:p>
            <a:r>
              <a:rPr lang="zh-CN" altLang="en-US"/>
              <a:t>源点向所有红格连流量为1的边</a:t>
            </a:r>
            <a:endParaRPr lang="zh-CN" altLang="en-US"/>
          </a:p>
          <a:p>
            <a:r>
              <a:rPr lang="zh-CN" altLang="en-US"/>
              <a:t>所有黄格向汇点连流量为1的边</a:t>
            </a:r>
            <a:endParaRPr lang="zh-CN" altLang="en-US"/>
          </a:p>
          <a:p>
            <a:r>
              <a:rPr lang="zh-CN" altLang="en-US"/>
              <a:t>能互相攻击的格，统一由红格向黄格连流量为1的边</a:t>
            </a:r>
            <a:endParaRPr lang="zh-CN" altLang="en-US"/>
          </a:p>
          <a:p>
            <a:r>
              <a:rPr lang="zh-CN" altLang="en-US"/>
              <a:t>障碍格不练边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083935" y="5229225"/>
            <a:ext cx="12960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要分文理科了，每个同学对于选择文科与理科有着自己的喜悦值。</a:t>
            </a:r>
            <a:endParaRPr lang="zh-CN" altLang="en-US"/>
          </a:p>
          <a:p>
            <a:r>
              <a:rPr lang="zh-CN" altLang="en-US"/>
              <a:t>每个同学有几个好朋友</a:t>
            </a:r>
            <a:endParaRPr lang="zh-CN" altLang="en-US"/>
          </a:p>
          <a:p>
            <a:r>
              <a:rPr lang="zh-CN" altLang="en-US"/>
              <a:t>一对好朋友如果能同时选文科或者理科，那么他们又将收获一些喜悦值。</a:t>
            </a:r>
            <a:endParaRPr lang="zh-CN" altLang="en-US"/>
          </a:p>
          <a:p>
            <a:r>
              <a:rPr lang="zh-CN" altLang="en-US"/>
              <a:t>如何分配可以使得喜悦值总和最大。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同学数</a:t>
            </a:r>
            <a:r>
              <a:rPr lang="en-US" altLang="zh-CN"/>
              <a:t>&lt;=10000</a:t>
            </a:r>
            <a:r>
              <a:rPr lang="zh-CN" altLang="en-US"/>
              <a:t>，每个同学的朋友数</a:t>
            </a:r>
            <a:r>
              <a:rPr lang="en-US" altLang="zh-CN"/>
              <a:t>&lt;=4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②happiness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p>
            <a:r>
              <a:rPr lang="zh-CN" altLang="en-US" sz="1800">
                <a:hlinkClick r:id="rId1"/>
              </a:rPr>
              <a:t>http://www.cnblogs.com/TheRoadToTheGold/p/6882755.html</a:t>
            </a:r>
            <a:endParaRPr lang="zh-CN" altLang="en-US" sz="1800">
              <a:hlinkClick r:id="rId1"/>
            </a:endParaRPr>
          </a:p>
          <a:p>
            <a:r>
              <a:rPr lang="zh-CN" altLang="en-US" sz="1800">
                <a:hlinkClick r:id="rId2"/>
              </a:rPr>
              <a:t>http://www.lydsy.com/JudgeOnline/problem.php?id=2127</a:t>
            </a:r>
            <a:endParaRPr lang="zh-CN" altLang="en-US" sz="1800">
              <a:hlinkClick r:id="rId2"/>
            </a:endParaRPr>
          </a:p>
          <a:p>
            <a:r>
              <a:rPr lang="zh-CN" altLang="en-US" sz="1800"/>
              <a:t>以下建图方法适用于</a:t>
            </a:r>
            <a:endParaRPr lang="zh-CN" altLang="en-US" sz="1800"/>
          </a:p>
          <a:p>
            <a:r>
              <a:rPr lang="zh-CN" altLang="en-US" sz="1800"/>
              <a:t>有两类东西，选其中一样会有一定的收益，几样共选会有加成收益</a:t>
            </a:r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2755265"/>
            <a:ext cx="5187315" cy="4087495"/>
          </a:xfrm>
          <a:prstGeom prst="rect">
            <a:avLst/>
          </a:prstGeom>
        </p:spPr>
      </p:pic>
      <p:sp>
        <p:nvSpPr>
          <p:cNvPr id="2" name="流程图: 可选过程 1">
            <a:hlinkClick r:id="rId4" tooltip="" action="ppaction://hlinksldjump"/>
          </p:cNvPr>
          <p:cNvSpPr/>
          <p:nvPr/>
        </p:nvSpPr>
        <p:spPr>
          <a:xfrm>
            <a:off x="7955915" y="5085080"/>
            <a:ext cx="864235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hlinkClick r:id="rId1" action="ppaction://hlinkfile"/>
              </a:rPr>
              <a:t>https://www.codechef.com/problems/RIN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  <a:p>
            <a:r>
              <a:rPr lang="zh-CN" altLang="en-US"/>
              <a:t>n个课程要在m个学期中的某一个完成，</a:t>
            </a:r>
            <a:endParaRPr lang="zh-CN" altLang="en-US"/>
          </a:p>
          <a:p>
            <a:r>
              <a:rPr lang="zh-CN" altLang="en-US"/>
              <a:t>有k个限制关系a，b ，表示a课程必须在b课程之前</a:t>
            </a:r>
            <a:endParaRPr lang="zh-CN" altLang="en-US"/>
          </a:p>
          <a:p>
            <a:r>
              <a:rPr lang="zh-CN" altLang="en-US"/>
              <a:t>每个课程在每个学期有相应得分</a:t>
            </a:r>
            <a:endParaRPr lang="zh-CN" altLang="en-US"/>
          </a:p>
          <a:p>
            <a:r>
              <a:rPr lang="zh-CN" altLang="en-US"/>
              <a:t>-1 表示本学期不开设此课程</a:t>
            </a:r>
            <a:endParaRPr lang="zh-CN" altLang="en-US"/>
          </a:p>
          <a:p>
            <a:r>
              <a:rPr lang="zh-CN" altLang="en-US"/>
              <a:t>最大化课程总得分的平均值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③Course Selection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000">
                <a:hlinkClick r:id="rId1"/>
              </a:rPr>
              <a:t>http://www.cnblogs.com/TheRoadToTheGold/p/6882446.html</a:t>
            </a:r>
            <a:endParaRPr lang="zh-CN" altLang="en-US" sz="1000">
              <a:hlinkClick r:id="rId1"/>
            </a:endParaRPr>
          </a:p>
          <a:p>
            <a:r>
              <a:rPr lang="zh-CN" altLang="en-US" sz="1000">
                <a:hlinkClick r:id="rId2" action="ppaction://hlinkfile"/>
              </a:rPr>
              <a:t>https://www.codechef.com/problems/RIN</a:t>
            </a:r>
            <a:endParaRPr lang="zh-CN" altLang="en-US" sz="1000">
              <a:hlinkClick r:id="rId2" action="ppaction://hlinkfile"/>
            </a:endParaRPr>
          </a:p>
          <a:p>
            <a:r>
              <a:rPr lang="zh-CN" altLang="en-US" sz="2000"/>
              <a:t>对于有前驱限制的点，</a:t>
            </a:r>
            <a:endParaRPr lang="zh-CN" altLang="en-US" sz="2000"/>
          </a:p>
          <a:p>
            <a:r>
              <a:rPr lang="zh-CN" altLang="en-US" sz="2000"/>
              <a:t>可以通过</a:t>
            </a:r>
            <a:r>
              <a:rPr lang="en-US" altLang="zh-CN" sz="2000"/>
              <a:t>inf</a:t>
            </a:r>
            <a:r>
              <a:rPr lang="zh-CN" altLang="en-US" sz="2000"/>
              <a:t>边解决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注：最小扣分不是不选</a:t>
            </a:r>
            <a:endParaRPr lang="zh-CN" altLang="en-US" sz="2000"/>
          </a:p>
          <a:p>
            <a:r>
              <a:rPr lang="zh-CN" altLang="en-US" sz="2000"/>
              <a:t>的扣分，是选的扣分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05" y="1118235"/>
            <a:ext cx="5244465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a课程必须在b课程之前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个学期，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个学期，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个学期？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挑战[HNOI 2013]切糕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inf</a:t>
            </a:r>
            <a:r>
              <a:rPr lang="zh-CN" altLang="en-US"/>
              <a:t>边的作用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②happiness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同选文、同选理、选文、选理冲突时，经过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③Course Selection</a:t>
            </a:r>
            <a:endParaRPr lang="zh-CN" altLang="en-US"/>
          </a:p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、学期不开设的课程，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、没有完成前置课程，通过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边与汇点相连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所以，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边的作用？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不会割掉不合法方案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使不合法方案经过</a:t>
            </a:r>
            <a:r>
              <a:rPr lang="en-US" altLang="zh-CN">
                <a:sym typeface="+mn-ea"/>
              </a:rPr>
              <a:t>inf</a:t>
            </a:r>
            <a:r>
              <a:rPr lang="zh-CN" altLang="en-US">
                <a:sym typeface="+mn-ea"/>
              </a:rPr>
              <a:t>边，从而保证割出的方案合法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inf</a:t>
            </a:r>
            <a:r>
              <a:rPr lang="zh-CN" altLang="en-US"/>
              <a:t>边的作用</a:t>
            </a:r>
            <a:endParaRPr lang="zh-CN" altLang="en-US"/>
          </a:p>
        </p:txBody>
      </p:sp>
      <p:sp>
        <p:nvSpPr>
          <p:cNvPr id="4" name="流程图: 可选过程 3">
            <a:hlinkClick r:id="rId1" tooltip="" action="ppaction://hlinksldjump"/>
          </p:cNvPr>
          <p:cNvSpPr/>
          <p:nvPr/>
        </p:nvSpPr>
        <p:spPr>
          <a:xfrm>
            <a:off x="6299835" y="5445125"/>
            <a:ext cx="12960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网格图的最小割是什么样子的？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4</a:t>
            </a:r>
            <a:r>
              <a:rPr lang="zh-CN" altLang="en-US"/>
              <a:t>、对偶图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319020"/>
            <a:ext cx="2618740" cy="2685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95" y="2328545"/>
            <a:ext cx="2609215" cy="2666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65" y="2338070"/>
            <a:ext cx="2524125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缺陷</a:t>
            </a:r>
            <a:endParaRPr lang="zh-CN" alt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z="2800" dirty="0" smtClean="0"/>
              <a:t>S-&gt;1-&gt;2-&gt;T</a:t>
            </a:r>
            <a:endParaRPr lang="en-US" altLang="zh-CN" sz="2800" dirty="0" smtClean="0"/>
          </a:p>
          <a:p>
            <a:r>
              <a:rPr lang="zh-CN" altLang="en-US" sz="2800" dirty="0" smtClean="0"/>
              <a:t>增广过程混乱，不能保证最优解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7" name="图片 4" descr="360截图2017030117064789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/>
          <a:srcRect l="13345" r="13345"/>
          <a:stretch>
            <a:fillRect/>
          </a:stretch>
        </p:blipFill>
        <p:spPr bwMode="auto">
          <a:xfrm>
            <a:off x="571472" y="785794"/>
            <a:ext cx="525705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一条</a:t>
            </a:r>
            <a:r>
              <a:rPr lang="zh-CN" altLang="en-US"/>
              <a:t>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源点到汇点的流量最短路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网格图的最小割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对于网络中的每一条弧，加一条权值为流量的边与它交叉，走这条边就代表着割掉这条弧</a:t>
            </a:r>
            <a:endParaRPr lang="zh-CN" altLang="en-US"/>
          </a:p>
          <a:p>
            <a:r>
              <a:rPr lang="zh-CN" altLang="en-US"/>
              <a:t>新建起点和终点</a:t>
            </a:r>
            <a:endParaRPr lang="zh-CN" altLang="en-US"/>
          </a:p>
          <a:p>
            <a:r>
              <a:rPr lang="zh-CN" altLang="en-US"/>
              <a:t>跑最短路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平面图转对偶图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对偶图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3325" y="1618615"/>
            <a:ext cx="60864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  <a:p>
            <a:r>
              <a:rPr lang="zh-CN" altLang="en-US"/>
              <a:t>有次序的给边编号</a:t>
            </a:r>
            <a:endParaRPr lang="zh-CN" altLang="en-US"/>
          </a:p>
          <a:p>
            <a:r>
              <a:rPr lang="zh-CN" altLang="en-US"/>
              <a:t>边的方向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对偶图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[BeiJing2006]狼抓兔子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2" tooltip="" action="ppaction://hlinksldjump"/>
              </a:rPr>
              <a:t>[Noi2010]海拔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对偶图</a:t>
            </a:r>
            <a:endParaRPr lang="zh-CN" altLang="en-US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012180" y="4580890"/>
            <a:ext cx="1296035" cy="5041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① [BeiJing2006]狼抓兔子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zh-CN"/>
              <a:t>用最少的花费，封锁从左上角到右下角的所有路径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2624455"/>
            <a:ext cx="437134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http://www.cnblogs.com/TheRoadToTheGold/p/6505581.html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http://www.lydsy.com/JudgeOnline/problem.php?id=1001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zh-CN" altLang="en-US"/>
              <a:t>转对偶图，跑最短路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5219700" y="4869180"/>
            <a:ext cx="12960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城市划分为</a:t>
            </a:r>
            <a:r>
              <a:rPr lang="en-US" altLang="zh-CN" sz="2000"/>
              <a:t>n*n</a:t>
            </a:r>
            <a:r>
              <a:rPr lang="zh-CN" altLang="en-US" sz="2000"/>
              <a:t>个区域，共（</a:t>
            </a:r>
            <a:r>
              <a:rPr lang="en-US" altLang="zh-CN" sz="2000"/>
              <a:t>n+1</a:t>
            </a:r>
            <a:r>
              <a:rPr lang="zh-CN" altLang="en-US" sz="2000"/>
              <a:t>）</a:t>
            </a:r>
            <a:r>
              <a:rPr lang="en-US" altLang="zh-CN" sz="2000"/>
              <a:t>*2*n </a:t>
            </a:r>
            <a:r>
              <a:rPr lang="zh-CN" altLang="en-US" sz="2000"/>
              <a:t>条双向道路，（</a:t>
            </a:r>
            <a:r>
              <a:rPr lang="en-US" altLang="zh-CN" sz="2000"/>
              <a:t>n+1</a:t>
            </a:r>
            <a:r>
              <a:rPr lang="zh-CN" altLang="en-US" sz="2000"/>
              <a:t>）</a:t>
            </a:r>
            <a:r>
              <a:rPr lang="en-US" altLang="zh-CN" sz="2000"/>
              <a:t>*</a:t>
            </a:r>
            <a:r>
              <a:rPr lang="zh-CN" altLang="en-US" sz="2000"/>
              <a:t>（</a:t>
            </a:r>
            <a:r>
              <a:rPr lang="en-US" altLang="zh-CN" sz="2000"/>
              <a:t>n+1</a:t>
            </a:r>
            <a:r>
              <a:rPr lang="zh-CN" altLang="en-US" sz="2000"/>
              <a:t>）个交叉路口。</a:t>
            </a:r>
            <a:endParaRPr lang="zh-CN" altLang="en-US" sz="2000"/>
          </a:p>
          <a:p>
            <a:r>
              <a:rPr lang="zh-CN" altLang="en-US" sz="2000"/>
              <a:t>每个交叉路口有格子的海拔，上坡需要消耗的体力为海拔差，下坡不需要消耗体力</a:t>
            </a:r>
            <a:endParaRPr lang="zh-CN" altLang="en-US" sz="2000"/>
          </a:p>
          <a:p>
            <a:r>
              <a:rPr lang="zh-CN" altLang="en-US" sz="2000"/>
              <a:t>左上角海拔为</a:t>
            </a:r>
            <a:r>
              <a:rPr lang="en-US" altLang="zh-CN" sz="2000"/>
              <a:t>0</a:t>
            </a:r>
            <a:r>
              <a:rPr lang="zh-CN" altLang="en-US" sz="2000"/>
              <a:t>，右下角海拔为</a:t>
            </a:r>
            <a:r>
              <a:rPr lang="en-US" altLang="zh-CN" sz="2000"/>
              <a:t>1</a:t>
            </a:r>
            <a:endParaRPr lang="en-US" altLang="zh-CN" sz="2000"/>
          </a:p>
          <a:p>
            <a:r>
              <a:rPr lang="zh-CN" altLang="en-US" sz="2000"/>
              <a:t>已知每条道路 两个方向的通过人数</a:t>
            </a:r>
            <a:endParaRPr lang="zh-CN" altLang="en-US" sz="2000"/>
          </a:p>
          <a:p>
            <a:r>
              <a:rPr lang="zh-CN" altLang="en-US" sz="2000"/>
              <a:t>你可以任意决定每个交叉路口（除左上角和右下角）的海拔高度，使所有人的体力消耗总和最小</a:t>
            </a:r>
            <a:endParaRPr lang="zh-CN" altLang="en-US" sz="2000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② [Noi2010]海拔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835" y="4093845"/>
            <a:ext cx="343852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hlinkClick r:id="rId1"/>
              </a:rPr>
              <a:t>http://www.cnblogs.com/TheRoadToTheGold/p/8000957.html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 action="ppaction://hlinkfile"/>
              </a:rPr>
              <a:t>https://www.luogu.org/problemnew/show/2046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/>
              <a:t>1、所有点的高度一定在0~1之间，</a:t>
            </a:r>
            <a:endParaRPr lang="zh-CN" altLang="en-US"/>
          </a:p>
          <a:p>
            <a:r>
              <a:rPr lang="zh-CN" altLang="en-US"/>
              <a:t>2、所有点高度一定可以转化为非0即1</a:t>
            </a:r>
            <a:endParaRPr lang="zh-CN" altLang="en-US"/>
          </a:p>
          <a:p>
            <a:r>
              <a:rPr lang="zh-CN" altLang="en-US"/>
              <a:t>3、上了坡之后一定不会再下坡，下了坡之后一定不会再上坡</a:t>
            </a:r>
            <a:endParaRPr lang="zh-CN" altLang="en-US"/>
          </a:p>
          <a:p>
            <a:r>
              <a:rPr lang="zh-CN" altLang="en-US"/>
              <a:t>01分界线，线的左上方高度为0，右下方高度为1</a:t>
            </a:r>
            <a:endParaRPr lang="zh-CN" altLang="en-US"/>
          </a:p>
          <a:p>
            <a:r>
              <a:rPr lang="zh-CN" altLang="en-US"/>
              <a:t>最小割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zh-CN"/>
              <a:t>solution</a:t>
            </a:r>
            <a:endParaRPr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 sz="2000"/>
              <a:t>有向图 转平面图</a:t>
            </a:r>
            <a:endParaRPr lang="zh-CN" altLang="en-US" sz="2000"/>
          </a:p>
          <a:p>
            <a:r>
              <a:rPr lang="zh-CN" altLang="en-US" sz="2000"/>
              <a:t>统一旋转</a:t>
            </a:r>
            <a:r>
              <a:rPr lang="en-US" altLang="zh-CN" sz="2000"/>
              <a:t>90</a:t>
            </a:r>
            <a:r>
              <a:rPr lang="zh-CN" altLang="en-US" sz="2000"/>
              <a:t>°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180" y="2586355"/>
            <a:ext cx="4071620" cy="258318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" y="2513965"/>
            <a:ext cx="4161155" cy="2727960"/>
          </a:xfrm>
          <a:prstGeom prst="rect">
            <a:avLst/>
          </a:prstGeom>
        </p:spPr>
      </p:pic>
      <p:sp>
        <p:nvSpPr>
          <p:cNvPr id="2" name="流程图: 可选过程 1">
            <a:hlinkClick r:id="rId3" tooltip="" action="ppaction://hlinksldjump"/>
          </p:cNvPr>
          <p:cNvSpPr/>
          <p:nvPr/>
        </p:nvSpPr>
        <p:spPr>
          <a:xfrm>
            <a:off x="6155690" y="5661025"/>
            <a:ext cx="1440180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2057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反向弧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4414" y="5072074"/>
            <a:ext cx="7129498" cy="141920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退掉非最优方案的流，</a:t>
            </a:r>
            <a:endParaRPr lang="en-US" altLang="zh-CN" sz="3200" dirty="0" smtClean="0"/>
          </a:p>
          <a:p>
            <a:r>
              <a:rPr lang="zh-CN" altLang="en-US" sz="3200" dirty="0" smtClean="0"/>
              <a:t>而又不会影响非最最优方案的贡献</a:t>
            </a:r>
            <a:endParaRPr lang="en-US" altLang="zh-CN" sz="3200" dirty="0" smtClean="0"/>
          </a:p>
        </p:txBody>
      </p:sp>
      <p:pic>
        <p:nvPicPr>
          <p:cNvPr id="1034" name="Picture 1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 bwMode="auto">
          <a:xfrm>
            <a:off x="857224" y="928670"/>
            <a:ext cx="7266014" cy="405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流程图: 过程 2">
            <a:hlinkClick r:id="rId2" tooltip="" action="ppaction://hlinksldjump"/>
          </p:cNvPr>
          <p:cNvSpPr/>
          <p:nvPr/>
        </p:nvSpPr>
        <p:spPr>
          <a:xfrm>
            <a:off x="7668260" y="5372735"/>
            <a:ext cx="791845" cy="50419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zh-CN" altLang="en-US">
                <a:hlinkClick r:id="rId1" tooltip="" action="ppaction://hlinksldjump"/>
              </a:rPr>
              <a:t>点覆盖集</a:t>
            </a:r>
            <a:endParaRPr lang="zh-CN" altLang="en-US"/>
          </a:p>
          <a:p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  <a:hlinkClick r:id="rId2" tooltip="" action="ppaction://hlinksldjump"/>
              </a:rPr>
              <a:t>点独立集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zh-CN" altLang="en-US">
                <a:hlinkClick r:id="rId3" tooltip="" action="ppaction://hlinksldjump"/>
              </a:rPr>
              <a:t>路径覆盖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zh-CN" altLang="en-US">
                <a:hlinkClick r:id="rId4" tooltip="" action="ppaction://hlinksldjump"/>
              </a:rPr>
              <a:t>边覆盖集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zh-CN" altLang="en-US">
                <a:hlinkClick r:id="rId5" tooltip="" action="ppaction://hlinksldjump"/>
              </a:rPr>
              <a:t>闭合子图</a:t>
            </a:r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、</a:t>
            </a:r>
            <a:r>
              <a:rPr lang="zh-CN" altLang="en-US">
                <a:hlinkClick r:id="rId6" tooltip="" action="ppaction://hlinksldjump"/>
              </a:rPr>
              <a:t>最大密度子图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4</a:t>
            </a:r>
            <a:r>
              <a:rPr lang="zh-CN" altLang="en-US"/>
              <a:t>、最小割模型的应用</a:t>
            </a:r>
            <a:endParaRPr lang="zh-CN" altLang="en-US"/>
          </a:p>
        </p:txBody>
      </p:sp>
      <p:sp>
        <p:nvSpPr>
          <p:cNvPr id="4" name="流程图: 可选过程 3">
            <a:hlinkClick r:id="rId7" tooltip="" action="ppaction://hlinksldjump"/>
          </p:cNvPr>
          <p:cNvSpPr/>
          <p:nvPr/>
        </p:nvSpPr>
        <p:spPr>
          <a:xfrm>
            <a:off x="5868035" y="5012690"/>
            <a:ext cx="1223645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点覆盖集是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 的一个点集，使得该图中所有边都至少有一个端点在该集合内。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最小点覆盖集是在无向图中，点数最少的点覆盖集。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Arial" panose="020B0604020202020204" pitchFamily="34" charset="0"/>
              </a:rPr>
              <a:t>最小点权覆盖集是在带点权无向图中，点权之和最小的点覆盖集。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A</a:t>
            </a:r>
            <a:r>
              <a:rPr lang="zh-CN" altLang="en-US"/>
              <a:t>、点覆盖集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最小点覆盖集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二分图</a:t>
            </a:r>
            <a:r>
              <a:rPr lang="zh-CN" altLang="en-US">
                <a:sym typeface="+mn-ea"/>
              </a:rPr>
              <a:t>最大匹配数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/>
          </a:p>
          <a:p>
            <a:r>
              <a:rPr lang="zh-CN" altLang="en-US">
                <a:sym typeface="+mn-ea"/>
              </a:rPr>
              <a:t>边分为匹配边和未匹配边</a:t>
            </a:r>
            <a:endParaRPr lang="zh-CN" altLang="en-US"/>
          </a:p>
          <a:p>
            <a:r>
              <a:rPr lang="zh-CN" altLang="en-US">
                <a:sym typeface="+mn-ea"/>
              </a:rPr>
              <a:t>未匹配边一定至少有一个点被选中，否则会增加一个新的匹配，与最大匹配不符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最小点覆盖集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>
              <a:sym typeface="Arial" panose="020B0604020202020204" pitchFamily="34" charset="0"/>
            </a:endParaRPr>
          </a:p>
          <a:p>
            <a:endParaRPr lang="zh-CN" altLang="en-US"/>
          </a:p>
          <a:p>
            <a:r>
              <a:rPr lang="zh-CN" altLang="en-US"/>
              <a:t>最小点权覆盖</a:t>
            </a:r>
            <a:r>
              <a:rPr lang="en-US" altLang="zh-CN"/>
              <a:t>=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最小割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证明：</a:t>
            </a:r>
            <a:endParaRPr lang="zh-CN" altLang="en-US"/>
          </a:p>
          <a:p>
            <a:r>
              <a:rPr lang="zh-CN" altLang="en-US"/>
              <a:t>把每一个匹配看做一条增广路，那么就是选一些点，使剩下的点两两之间无法连通，即割一些点使图不连通，即最小割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最小点权覆盖集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Paratroopers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2" tooltip="" action="ppaction://hlinksldjump"/>
              </a:rPr>
              <a:t>Destroying The Graph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697865"/>
            <a:ext cx="8229600" cy="673735"/>
          </a:xfrm>
        </p:spPr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>
                <a:sym typeface="+mn-ea"/>
              </a:rPr>
              <a:t>最小覆盖集</a:t>
            </a:r>
            <a:endParaRPr lang="zh-CN" altLang="en-US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5723890" y="4509135"/>
            <a:ext cx="1440180" cy="6477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r*c的地图</a:t>
            </a:r>
            <a:endParaRPr lang="zh-CN" altLang="en-US"/>
          </a:p>
          <a:p>
            <a:r>
              <a:rPr lang="zh-CN" altLang="en-US"/>
              <a:t>每一个大炮可以消灭一行一列的敌人</a:t>
            </a:r>
            <a:endParaRPr lang="zh-CN" altLang="en-US"/>
          </a:p>
          <a:p>
            <a:r>
              <a:rPr lang="zh-CN" altLang="en-US"/>
              <a:t>安装消灭第i行的大炮花费是ri</a:t>
            </a:r>
            <a:endParaRPr lang="zh-CN" altLang="en-US"/>
          </a:p>
          <a:p>
            <a:r>
              <a:rPr lang="zh-CN" altLang="en-US"/>
              <a:t>安装消灭第j行的大炮花费是ci</a:t>
            </a:r>
            <a:endParaRPr lang="zh-CN" altLang="en-US"/>
          </a:p>
          <a:p>
            <a:r>
              <a:rPr lang="zh-CN" altLang="en-US"/>
              <a:t>已知敌人坐标，同时消灭所有敌人，问最小花费</a:t>
            </a:r>
            <a:endParaRPr lang="zh-CN" altLang="en-US"/>
          </a:p>
          <a:p>
            <a:r>
              <a:rPr lang="zh-CN" altLang="en-US"/>
              <a:t>花费为所有大炮消费的乘积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c&lt;=50</a:t>
            </a:r>
            <a:endParaRPr lang="en-US" altLang="zh-CN"/>
          </a:p>
          <a:p>
            <a:r>
              <a:rPr lang="zh-CN" altLang="en-US"/>
              <a:t>敌人数</a:t>
            </a:r>
            <a:r>
              <a:rPr lang="en-US" altLang="zh-CN"/>
              <a:t>&lt;=500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①Paratroopers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71295"/>
            <a:ext cx="8229600" cy="457200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sz="2000">
                <a:hlinkClick r:id="rId1"/>
              </a:rPr>
              <a:t>http://www.cnblogs.com/TheRoadToTheGold/p/8001339.html</a:t>
            </a:r>
            <a:endParaRPr lang="zh-CN" altLang="en-US" sz="2000">
              <a:hlinkClick r:id="rId1"/>
            </a:endParaRPr>
          </a:p>
          <a:p>
            <a:r>
              <a:rPr lang="zh-CN" altLang="en-US">
                <a:hlinkClick r:id="rId1"/>
              </a:rPr>
              <a:t>http://poj.org/problem?id=3308</a:t>
            </a:r>
            <a:endParaRPr lang="zh-CN" altLang="en-US">
              <a:hlinkClick r:id="rId1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乘转加：log（a*b*c）=log（a）+log（b）+log（c）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源点向行连，列向汇点连，流量为花费</a:t>
            </a:r>
            <a:endParaRPr lang="zh-CN" altLang="en-US"/>
          </a:p>
          <a:p>
            <a:r>
              <a:rPr lang="zh-CN" altLang="en-US"/>
              <a:t>第i行j列有敌人，点i向点j连inf边</a:t>
            </a:r>
            <a:endParaRPr lang="zh-CN" altLang="en-US"/>
          </a:p>
          <a:p>
            <a:r>
              <a:rPr lang="zh-CN" altLang="en-US"/>
              <a:t>最小割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2" tooltip="" action="ppaction://hlinksldjump"/>
          </p:cNvPr>
          <p:cNvSpPr/>
          <p:nvPr/>
        </p:nvSpPr>
        <p:spPr>
          <a:xfrm>
            <a:off x="7164070" y="5516880"/>
            <a:ext cx="10801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n个点m条边的有向图</a:t>
            </a:r>
            <a:endParaRPr lang="zh-CN" altLang="en-US"/>
          </a:p>
          <a:p>
            <a:r>
              <a:rPr lang="zh-CN" altLang="en-US"/>
              <a:t>需要移走这张图里所有的边</a:t>
            </a:r>
            <a:endParaRPr lang="zh-CN" altLang="en-US"/>
          </a:p>
          <a:p>
            <a:r>
              <a:rPr lang="zh-CN" altLang="en-US"/>
              <a:t>每次可以选择移走点i的所有入边或所有出边</a:t>
            </a:r>
            <a:endParaRPr lang="zh-CN" altLang="en-US"/>
          </a:p>
          <a:p>
            <a:r>
              <a:rPr lang="zh-CN" altLang="en-US"/>
              <a:t>每步操作都有对应的代价</a:t>
            </a:r>
            <a:endParaRPr lang="zh-CN" altLang="en-US"/>
          </a:p>
          <a:p>
            <a:r>
              <a:rPr lang="zh-CN" altLang="en-US"/>
              <a:t>求最小代价移走所有的边</a:t>
            </a:r>
            <a:endParaRPr lang="zh-CN" altLang="en-US"/>
          </a:p>
          <a:p>
            <a:r>
              <a:rPr lang="zh-CN" altLang="en-US"/>
              <a:t>注：有自环和重边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n&lt;=100.m&lt;=5000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输出方案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②Destroying The Graph</a:t>
            </a:r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http://www.cnblogs.com/TheRoadToTheGold/p/6511146.html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http://poj.org/problem?id=2125</a:t>
            </a:r>
            <a:endParaRPr lang="zh-CN" altLang="en-US">
              <a:hlinkClick r:id="rId2"/>
            </a:endParaRPr>
          </a:p>
          <a:p>
            <a:r>
              <a:rPr lang="zh-CN" altLang="en-US"/>
              <a:t>拆点</a:t>
            </a:r>
            <a:endParaRPr lang="zh-CN" altLang="en-US"/>
          </a:p>
          <a:p>
            <a:r>
              <a:rPr lang="zh-CN" altLang="en-US"/>
              <a:t>源点向每个点连一条边，流量为移走出边代价</a:t>
            </a:r>
            <a:endParaRPr lang="zh-CN" altLang="en-US"/>
          </a:p>
          <a:p>
            <a:r>
              <a:rPr lang="zh-CN" altLang="en-US"/>
              <a:t>拆出的点向汇点连一条边，流量为移走入边的代价</a:t>
            </a:r>
            <a:endParaRPr lang="zh-CN" altLang="en-US"/>
          </a:p>
          <a:p>
            <a:r>
              <a:rPr lang="zh-CN" altLang="en-US"/>
              <a:t>原图中的边i</a:t>
            </a:r>
            <a:r>
              <a:rPr lang="en-US" altLang="zh-CN"/>
              <a:t>-&gt;</a:t>
            </a:r>
            <a:r>
              <a:rPr lang="zh-CN" altLang="en-US"/>
              <a:t>j，由i向拆出的j连inf边</a:t>
            </a:r>
            <a:endParaRPr lang="zh-CN" altLang="en-US"/>
          </a:p>
          <a:p>
            <a:r>
              <a:rPr lang="zh-CN" altLang="en-US"/>
              <a:t>跑最小割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输出方案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从源点遍历残量网络，边还有流量就遍历，记录所有遍历到的点</a:t>
            </a:r>
            <a:endParaRPr lang="zh-CN" altLang="en-US"/>
          </a:p>
          <a:p>
            <a:r>
              <a:rPr lang="zh-CN" altLang="en-US"/>
              <a:t>原本就有的点，如果没有被遍历到，就说明它被割了</a:t>
            </a:r>
            <a:endParaRPr lang="zh-CN" altLang="en-US"/>
          </a:p>
          <a:p>
            <a:r>
              <a:rPr lang="zh-CN" altLang="en-US"/>
              <a:t>拆出的点，如果被遍历到，说明它被割了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1" action="ppaction://hlinksldjump"/>
          </p:cNvPr>
          <p:cNvSpPr/>
          <p:nvPr/>
        </p:nvSpPr>
        <p:spPr>
          <a:xfrm>
            <a:off x="6731635" y="5372735"/>
            <a:ext cx="1152525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 </a:t>
            </a:r>
            <a:r>
              <a:rPr lang="en-US" altLang="zh-CN">
                <a:hlinkClick r:id="rId1" tooltip="" action="ppaction://hlinksldjump"/>
              </a:rPr>
              <a:t>EK</a:t>
            </a:r>
            <a:r>
              <a:rPr lang="zh-CN" altLang="en-US">
                <a:hlinkClick r:id="rId1" tooltip="" action="ppaction://hlinksldjump"/>
              </a:rPr>
              <a:t>算法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>
                <a:hlinkClick r:id="rId2" tooltip="" action="ppaction://hlinksldjump"/>
              </a:rPr>
              <a:t>Dinic</a:t>
            </a:r>
            <a:r>
              <a:rPr lang="zh-CN" altLang="en-US">
                <a:hlinkClick r:id="rId2" tooltip="" action="ppaction://hlinksldjump"/>
              </a:rPr>
              <a:t>算法</a:t>
            </a:r>
            <a:endParaRPr lang="zh-CN" altLang="en-US"/>
          </a:p>
          <a:p>
            <a:r>
              <a:rPr lang="zh-CN" altLang="en-US"/>
              <a:t>③</a:t>
            </a:r>
            <a:r>
              <a:rPr lang="en-US" altLang="zh-CN">
                <a:hlinkClick r:id="rId3" tooltip="" action="ppaction://hlinksldjump"/>
              </a:rPr>
              <a:t>ISAP</a:t>
            </a:r>
            <a:r>
              <a:rPr lang="zh-CN" altLang="en-US">
                <a:hlinkClick r:id="rId3" tooltip="" action="ppaction://hlinksldjump"/>
              </a:rPr>
              <a:t>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与增广路算法相对应的是预流推进算法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2</a:t>
            </a:r>
            <a:r>
              <a:rPr lang="zh-CN" altLang="en-US"/>
              <a:t>、增广路算法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点独立集是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无向</a:t>
            </a:r>
            <a:r>
              <a:rPr lang="zh-CN" altLang="en-US">
                <a:sym typeface="+mn-ea"/>
              </a:rPr>
              <a:t>图 的一个点集，使得任两个在该集合中的点在原图中都不相邻。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最大点独立集是在无向图 中，点数最多的点独立集。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最大点权独立集是在带点权无向图中，点权之和最大的点独立集。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B</a:t>
            </a:r>
            <a:r>
              <a:rPr lang="zh-CN" altLang="en-US"/>
              <a:t>、点独立集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最大点独立集</a:t>
            </a:r>
            <a:r>
              <a:rPr lang="en-US" altLang="zh-CN"/>
              <a:t>=V-</a:t>
            </a:r>
            <a:r>
              <a:rPr lang="zh-CN" altLang="en-US"/>
              <a:t>最小点覆盖集</a:t>
            </a:r>
            <a:endParaRPr lang="zh-CN" altLang="en-US"/>
          </a:p>
          <a:p>
            <a:r>
              <a:rPr lang="zh-CN" altLang="en-US"/>
              <a:t>最大点独立集</a:t>
            </a:r>
            <a:r>
              <a:rPr lang="en-US" altLang="zh-CN"/>
              <a:t>=V-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最大匹配数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证明：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、当删去</a:t>
            </a:r>
            <a:r>
              <a:rPr lang="zh-CN" altLang="en-US">
                <a:sym typeface="+mn-ea"/>
              </a:rPr>
              <a:t>最小覆盖集时，剩下的点一定不会有连边，即剩下的点在原图中一定不相邻，所以最大点独立集至少包含非最小点覆盖集的所有点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、点覆盖集已经是最小，即最小点覆盖集中如果再删去点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必将和独立集中的点有边相连，不符合独立集的概念，所以最大点独立集至多包含非最小点覆盖集的所有点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、综上所述，最大点独立集</a:t>
            </a:r>
            <a:r>
              <a:rPr lang="en-US" altLang="zh-CN">
                <a:sym typeface="+mn-ea"/>
              </a:rPr>
              <a:t>=V-</a:t>
            </a:r>
            <a:r>
              <a:rPr lang="zh-CN" altLang="en-US">
                <a:sym typeface="+mn-ea"/>
              </a:rPr>
              <a:t>最小点覆盖集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最大点独立集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最大点权独立集</a:t>
            </a:r>
            <a:r>
              <a:rPr lang="en-US" altLang="zh-CN"/>
              <a:t>=</a:t>
            </a:r>
            <a:r>
              <a:rPr lang="zh-CN" altLang="en-US"/>
              <a:t>总点权</a:t>
            </a:r>
            <a:r>
              <a:rPr lang="en-US" altLang="zh-CN"/>
              <a:t>-</a:t>
            </a:r>
            <a:r>
              <a:rPr lang="zh-CN" altLang="en-US"/>
              <a:t>最小点权覆盖集</a:t>
            </a:r>
            <a:endParaRPr lang="zh-CN" altLang="en-US"/>
          </a:p>
          <a:p>
            <a:r>
              <a:rPr lang="zh-CN" altLang="en-US"/>
              <a:t>最大点权独立集</a:t>
            </a:r>
            <a:r>
              <a:rPr lang="en-US" altLang="zh-CN"/>
              <a:t>=</a:t>
            </a:r>
            <a:r>
              <a:rPr lang="zh-CN" altLang="en-US"/>
              <a:t>总点权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二分图</a:t>
            </a:r>
            <a:r>
              <a:rPr lang="zh-CN" altLang="en-US"/>
              <a:t>最小割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最大点权独立集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最小割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最大点独立集</a:t>
            </a:r>
            <a:r>
              <a:rPr lang="en-US" altLang="zh-CN"/>
              <a:t>——</a:t>
            </a:r>
            <a:r>
              <a:rPr lang="zh-CN" altLang="en-US"/>
              <a:t>最小点覆盖集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又一个角度转换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Guardian of Decency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2" tooltip="" action="ppaction://hlinksldjump"/>
              </a:rPr>
              <a:t>方格取数问题</a:t>
            </a:r>
            <a:endParaRPr lang="zh-CN" altLang="en-US"/>
          </a:p>
          <a:p>
            <a:r>
              <a:rPr lang="zh-CN" altLang="en-US"/>
              <a:t>③、</a:t>
            </a:r>
            <a:r>
              <a:rPr lang="zh-CN" altLang="en-US">
                <a:hlinkClick r:id="rId3" tooltip="" action="ppaction://hlinksldjump"/>
              </a:rPr>
              <a:t>Graph Coloring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点独立集</a:t>
            </a:r>
            <a:endParaRPr lang="zh-CN" altLang="en-US"/>
          </a:p>
        </p:txBody>
      </p:sp>
      <p:sp>
        <p:nvSpPr>
          <p:cNvPr id="4" name="流程图: 可选过程 3">
            <a:hlinkClick r:id="rId4" tooltip="" action="ppaction://hlinksldjump"/>
          </p:cNvPr>
          <p:cNvSpPr/>
          <p:nvPr/>
        </p:nvSpPr>
        <p:spPr>
          <a:xfrm>
            <a:off x="5363845" y="5012690"/>
            <a:ext cx="14401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个条件</a:t>
            </a:r>
            <a:endParaRPr lang="zh-CN" altLang="en-US"/>
          </a:p>
          <a:p>
            <a:r>
              <a:rPr lang="zh-CN" altLang="en-US"/>
              <a:t>几个人要想都去旅游，必须满足 任意两个人都至少符合其中的一个条件</a:t>
            </a:r>
            <a:endParaRPr lang="zh-CN" altLang="en-US"/>
          </a:p>
          <a:p>
            <a:r>
              <a:rPr lang="zh-CN" altLang="en-US"/>
              <a:t>最多能使多少人去旅游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n&lt;=500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①Guardian of Decency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hlinkClick r:id="rId1"/>
              </a:rPr>
              <a:t>http://www.cnblogs.com/TheRoadToTheGold/p/7113022.html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http://poj.org/problem?id=2771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zh-CN" altLang="en-US"/>
              <a:t>四个条件有一个满足就可以同时出去，那么四个条件都不满足就不能同时出去</a:t>
            </a:r>
            <a:endParaRPr lang="zh-CN" altLang="en-US"/>
          </a:p>
          <a:p>
            <a:r>
              <a:rPr lang="zh-CN" altLang="en-US"/>
              <a:t>四个条件都不满足的两个人之间连一条边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最大点独立集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匈牙利算法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拆点构图，</a:t>
            </a:r>
            <a:r>
              <a:rPr lang="en-US" altLang="zh-CN"/>
              <a:t>V-</a:t>
            </a:r>
            <a:r>
              <a:rPr lang="zh-CN" altLang="en-US"/>
              <a:t>匹配数就是答案吗？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515735" y="5085080"/>
            <a:ext cx="115252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</a:t>
            </a:r>
            <a:r>
              <a:rPr lang="en-US" altLang="zh-CN"/>
              <a:t>*m</a:t>
            </a:r>
            <a:r>
              <a:rPr lang="zh-CN" altLang="en-US"/>
              <a:t> 个方格的棋盘中，每个方格中有一个正整数。</a:t>
            </a:r>
            <a:endParaRPr lang="zh-CN" altLang="en-US"/>
          </a:p>
          <a:p>
            <a:r>
              <a:rPr lang="zh-CN" altLang="en-US"/>
              <a:t>从方格中取数，使任意2 个数所在方格没有公共边，且取出的数的总和最大。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967105"/>
          </a:xfrm>
        </p:spPr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br>
              <a:rPr lang="zh-CN" altLang="en-US"/>
            </a:br>
            <a:r>
              <a:rPr lang="zh-CN" altLang="en-US"/>
              <a:t>②</a:t>
            </a:r>
            <a:r>
              <a:rPr lang="zh-CN" altLang="en-US">
                <a:sym typeface="+mn-ea"/>
              </a:rPr>
              <a:t>方格取数问题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hlinkClick r:id="rId1"/>
              </a:rPr>
              <a:t>http://www.cnblogs.com/TheRoadToTheGold/p/6506196.html</a:t>
            </a:r>
            <a:endParaRPr lang="zh-CN" altLang="en-US" sz="2000">
              <a:hlinkClick r:id="rId1"/>
            </a:endParaRPr>
          </a:p>
          <a:p>
            <a:r>
              <a:rPr lang="zh-CN" altLang="en-US" sz="2000">
                <a:hlinkClick r:id="rId2"/>
              </a:rPr>
              <a:t>http://www.cogs.pro/cogs/problem/problem.php?pid=734</a:t>
            </a:r>
            <a:endParaRPr lang="zh-CN" altLang="en-US" sz="2000">
              <a:hlinkClick r:id="rId2"/>
            </a:endParaRPr>
          </a:p>
          <a:p>
            <a:r>
              <a:rPr lang="zh-CN" altLang="en-US" sz="2000"/>
              <a:t>取得数总和最大转化为不取的损失最小</a:t>
            </a:r>
            <a:endParaRPr lang="zh-CN" altLang="en-US" sz="2000">
              <a:hlinkClick r:id="rId2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95" y="3235960"/>
            <a:ext cx="5171440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、遇到方格图，奇偶分治</a:t>
            </a:r>
            <a:endParaRPr lang="zh-CN" altLang="en-US"/>
          </a:p>
          <a:p>
            <a:r>
              <a:rPr lang="zh-CN" altLang="en-US"/>
              <a:t>与同一奇格相连的偶格都不与这个奇格在同一集合内</a:t>
            </a:r>
            <a:endParaRPr lang="zh-CN" altLang="en-US"/>
          </a:p>
          <a:p>
            <a:r>
              <a:rPr lang="zh-CN" altLang="en-US"/>
              <a:t>选了奇格之后，最小割一定不会去选与它相连的偶格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、体会</a:t>
            </a:r>
            <a:r>
              <a:rPr lang="en-US" altLang="zh-CN"/>
              <a:t>inf</a:t>
            </a:r>
            <a:r>
              <a:rPr lang="zh-CN" altLang="en-US"/>
              <a:t>边在二分图中的作用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EK</a:t>
            </a:r>
            <a:r>
              <a:rPr lang="zh-CN" altLang="en-US"/>
              <a:t>：EdmondsKarp</a:t>
            </a:r>
            <a:endParaRPr lang="zh-CN" altLang="en-US"/>
          </a:p>
          <a:p>
            <a:r>
              <a:rPr lang="zh-CN" altLang="en-US"/>
              <a:t>每次找一条增广路增广</a:t>
            </a:r>
            <a:endParaRPr lang="zh-CN" altLang="en-US"/>
          </a:p>
          <a:p>
            <a:r>
              <a:rPr lang="zh-CN" altLang="en-US"/>
              <a:t>理论复杂度：</a:t>
            </a:r>
            <a:r>
              <a:rPr lang="en-US" altLang="zh-CN"/>
              <a:t>m^2 * 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没写过所以没有代码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①、</a:t>
            </a:r>
            <a:r>
              <a:rPr altLang="zh-CN"/>
              <a:t>EK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" name="流程图: 可选过程 1">
            <a:hlinkClick r:id="rId1" tooltip="" action="ppaction://hlinksldjump"/>
          </p:cNvPr>
          <p:cNvSpPr/>
          <p:nvPr/>
        </p:nvSpPr>
        <p:spPr>
          <a:xfrm>
            <a:off x="6155690" y="5156835"/>
            <a:ext cx="1152525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原题可以用最小割的前提：</a:t>
            </a:r>
            <a:endParaRPr lang="zh-CN" altLang="en-US"/>
          </a:p>
          <a:p>
            <a:r>
              <a:rPr lang="zh-CN" altLang="en-US">
                <a:sym typeface="+mn-ea"/>
              </a:rPr>
              <a:t>每个方格中有一个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正整数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变式：</a:t>
            </a:r>
            <a:endParaRPr lang="zh-CN" altLang="en-US"/>
          </a:p>
          <a:p>
            <a:r>
              <a:rPr lang="zh-CN" altLang="en-US">
                <a:sym typeface="+mn-ea"/>
              </a:rPr>
              <a:t>每个方格中一个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爆搜：</a:t>
            </a:r>
            <a:r>
              <a:rPr lang="en-US" altLang="zh-CN"/>
              <a:t>2^(nm)</a:t>
            </a:r>
            <a:endParaRPr lang="en-US" altLang="zh-CN"/>
          </a:p>
          <a:p>
            <a:r>
              <a:rPr lang="zh-CN" altLang="en-US"/>
              <a:t>状压</a:t>
            </a:r>
            <a:r>
              <a:rPr lang="en-US" altLang="zh-CN"/>
              <a:t>DP</a:t>
            </a:r>
            <a:r>
              <a:rPr lang="zh-CN" altLang="en-US"/>
              <a:t>：</a:t>
            </a:r>
            <a:r>
              <a:rPr lang="en-US" altLang="zh-CN"/>
              <a:t>n*2^(2m)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方格取数问题的变式</a:t>
            </a:r>
            <a:endParaRPr lang="zh-CN" altLang="en-US"/>
          </a:p>
        </p:txBody>
      </p:sp>
      <p:sp>
        <p:nvSpPr>
          <p:cNvPr id="4" name="流程图: 可选过程 3">
            <a:hlinkClick r:id="rId1" tooltip="" action="ppaction://hlinksldjump"/>
          </p:cNvPr>
          <p:cNvSpPr/>
          <p:nvPr/>
        </p:nvSpPr>
        <p:spPr>
          <a:xfrm>
            <a:off x="6515735" y="5372735"/>
            <a:ext cx="1224280" cy="5765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一张图黑白染色，相邻点不能都染黑色，最多能染几个黑色点</a:t>
            </a:r>
            <a:endParaRPr lang="zh-CN" altLang="en-US"/>
          </a:p>
          <a:p>
            <a:r>
              <a:rPr lang="en-US" altLang="zh-CN"/>
              <a:t>n&lt;=100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③Graph Coloring</a:t>
            </a:r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34795"/>
            <a:ext cx="8229600" cy="4572000"/>
          </a:xfrm>
        </p:spPr>
        <p:txBody>
          <a:bodyPr/>
          <a:p>
            <a:r>
              <a:rPr lang="zh-CN" altLang="en-US">
                <a:hlinkClick r:id="rId1"/>
              </a:rPr>
              <a:t>http://www.cnblogs.com/TheRoadToTheGold/p/8007192.html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http://poj.org/problem?id=1419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、无法确定图是否能同构为二分图，所以不能用二分图匹配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、图的最大点独立集问题都可以转化为其补图的最大团问题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、这是一个</a:t>
            </a:r>
            <a:r>
              <a:rPr lang="en-US" altLang="zh-CN"/>
              <a:t>NP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、爆搜或者 求补图最大团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1</a:t>
            </a:r>
            <a:r>
              <a:rPr lang="zh-CN" altLang="en-US"/>
              <a:t>、图是否能同构为二分图</a:t>
            </a:r>
            <a:endParaRPr lang="zh-CN" altLang="en-US"/>
          </a:p>
          <a:p>
            <a:r>
              <a:rPr lang="zh-CN" altLang="en-US"/>
              <a:t>二分图染色 或 者 没有奇环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、补图</a:t>
            </a:r>
            <a:endParaRPr lang="zh-CN" altLang="en-US"/>
          </a:p>
          <a:p>
            <a:r>
              <a:rPr lang="zh-CN" altLang="en-US"/>
              <a:t>一个图G的补图或者反面是一个图有着跟G相同的点，而且这些点之间有边相连当且仅当在G里面他们没有边相连。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、团</a:t>
            </a:r>
            <a:endParaRPr lang="zh-CN" altLang="en-US"/>
          </a:p>
          <a:p>
            <a:r>
              <a:rPr lang="zh-CN" altLang="en-US"/>
              <a:t>图的任意两点之间都有连边，点数最多的团称为最大团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NP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多项式非确定性问题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</a:t>
            </a:r>
            <a:endParaRPr lang="zh-CN" altLang="en-US"/>
          </a:p>
        </p:txBody>
      </p:sp>
      <p:sp>
        <p:nvSpPr>
          <p:cNvPr id="4" name="流程图: 可选过程 3">
            <a:hlinkClick r:id="rId1" tooltip="" action="ppaction://hlinksldjump"/>
          </p:cNvPr>
          <p:cNvSpPr/>
          <p:nvPr/>
        </p:nvSpPr>
        <p:spPr>
          <a:xfrm>
            <a:off x="6443980" y="5445125"/>
            <a:ext cx="1224280" cy="72009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路径覆盖就是在一个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（有向无环图）</a:t>
            </a:r>
            <a:r>
              <a:rPr lang="zh-CN" altLang="en-US">
                <a:sym typeface="+mn-ea"/>
              </a:rPr>
              <a:t>中找一些路经，使之覆盖了图中的所有顶点，且任何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一个顶点有且只有一条路径</a:t>
            </a:r>
            <a:r>
              <a:rPr lang="zh-CN" altLang="en-US">
                <a:sym typeface="+mn-ea"/>
              </a:rPr>
              <a:t>与之关联。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最小路径覆盖就是最少的路径条数的路径覆盖。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C</a:t>
            </a:r>
            <a:r>
              <a:rPr lang="zh-CN" altLang="en-US"/>
              <a:t>、路径覆盖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3615055"/>
            <a:ext cx="2466975" cy="158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最小路径覆盖</a:t>
            </a:r>
            <a:r>
              <a:rPr lang="en-US" altLang="zh-CN"/>
              <a:t>=V-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二分图</a:t>
            </a:r>
            <a:r>
              <a:rPr lang="zh-CN" altLang="en-US"/>
              <a:t>最大匹配数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证明：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若匹配数为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，因为每个点都是一条路径，所以最小路径覆盖数为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当有一个匹配出现时，路径数就减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最小路径覆盖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①、</a:t>
            </a:r>
            <a:r>
              <a:rPr lang="zh-CN" altLang="en-US">
                <a:hlinkClick r:id="rId1" tooltip="" action="ppaction://hlinksldjump"/>
              </a:rPr>
              <a:t>Treasure Exploration</a:t>
            </a:r>
            <a:endParaRPr lang="zh-CN" altLang="en-US"/>
          </a:p>
          <a:p>
            <a:r>
              <a:rPr lang="zh-CN" altLang="en-US"/>
              <a:t>②、</a:t>
            </a:r>
            <a:r>
              <a:rPr lang="zh-CN" altLang="en-US">
                <a:hlinkClick r:id="rId2" tooltip="" action="ppaction://hlinksldjump"/>
              </a:rPr>
              <a:t>Repairing Company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最小路径覆盖</a:t>
            </a:r>
            <a:endParaRPr lang="zh-CN" altLang="en-US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5652135" y="4580890"/>
            <a:ext cx="1367790" cy="7918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n个点m条边有向无环图</a:t>
            </a:r>
            <a:endParaRPr lang="zh-CN" altLang="en-US"/>
          </a:p>
          <a:p>
            <a:r>
              <a:rPr lang="zh-CN" altLang="en-US"/>
              <a:t>求最少用多少路径，使得这些路径可以覆盖所有的点</a:t>
            </a:r>
            <a:endParaRPr lang="zh-CN" altLang="en-US"/>
          </a:p>
          <a:p>
            <a:r>
              <a:rPr lang="zh-CN" altLang="en-US"/>
              <a:t>每个点可以被多条路径覆盖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①Treasure Exploration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http://www.cnblogs.com/TheRoadToTheGold/p/8010512.html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http://poj.org/problem?id=2594</a:t>
            </a:r>
            <a:endParaRPr lang="zh-CN" altLang="en-US">
              <a:hlinkClick r:id="rId2"/>
            </a:endParaRPr>
          </a:p>
          <a:p>
            <a:endParaRPr lang="zh-CN" altLang="en-US"/>
          </a:p>
          <a:p>
            <a:r>
              <a:rPr lang="zh-CN" altLang="en-US"/>
              <a:t>floyd求一遍传递闭包</a:t>
            </a:r>
            <a:endParaRPr lang="zh-CN" altLang="en-US"/>
          </a:p>
          <a:p>
            <a:r>
              <a:rPr lang="zh-CN" altLang="en-US"/>
              <a:t>然后最小路径覆盖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solution</a:t>
            </a:r>
            <a:endParaRPr altLang="zh-CN"/>
          </a:p>
        </p:txBody>
      </p:sp>
      <p:sp>
        <p:nvSpPr>
          <p:cNvPr id="4" name="流程图: 可选过程 3">
            <a:hlinkClick r:id="rId3" tooltip="" action="ppaction://hlinksldjump"/>
          </p:cNvPr>
          <p:cNvSpPr/>
          <p:nvPr/>
        </p:nvSpPr>
        <p:spPr>
          <a:xfrm>
            <a:off x="6083935" y="5300980"/>
            <a:ext cx="864235" cy="5759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n个地点，从一个地点到另一个需要一定的时间</a:t>
            </a:r>
            <a:endParaRPr lang="zh-CN" altLang="en-US"/>
          </a:p>
          <a:p>
            <a:r>
              <a:rPr lang="zh-CN" altLang="en-US">
                <a:sym typeface="+mn-ea"/>
              </a:rPr>
              <a:t>m个任务，</a:t>
            </a:r>
            <a:r>
              <a:rPr lang="zh-CN" altLang="en-US"/>
              <a:t>每个任务有工作地点，开始时间，持续时间</a:t>
            </a:r>
            <a:endParaRPr lang="zh-CN" altLang="en-US"/>
          </a:p>
          <a:p>
            <a:r>
              <a:rPr lang="zh-CN" altLang="en-US"/>
              <a:t>最少派多少人可以完成所有的任务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n&lt;=20,m&lt;=200</a:t>
            </a:r>
            <a:endParaRPr lang="en-US" altLang="zh-CN"/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②Repairing Company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12058</Words>
  <Application>WPS 演示</Application>
  <PresentationFormat>全屏显示(4:3)</PresentationFormat>
  <Paragraphs>1022</Paragraphs>
  <Slides>117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30" baseType="lpstr">
      <vt:lpstr>Arial</vt:lpstr>
      <vt:lpstr>宋体</vt:lpstr>
      <vt:lpstr>Wingdings</vt:lpstr>
      <vt:lpstr>Wingdings 2</vt:lpstr>
      <vt:lpstr>Wingdings 2</vt:lpstr>
      <vt:lpstr>Constantia</vt:lpstr>
      <vt:lpstr>Courier New</vt:lpstr>
      <vt:lpstr>华文新魏</vt:lpstr>
      <vt:lpstr>微软雅黑</vt:lpstr>
      <vt:lpstr>黑体</vt:lpstr>
      <vt:lpstr>Calibri</vt:lpstr>
      <vt:lpstr>Lucida Sans Unicode</vt:lpstr>
      <vt:lpstr>纸张</vt:lpstr>
      <vt:lpstr>网络流</vt:lpstr>
      <vt:lpstr>索引</vt:lpstr>
      <vt:lpstr>一、网络流的基本定义</vt:lpstr>
      <vt:lpstr>二、最大流</vt:lpstr>
      <vt:lpstr>1、最大流定理</vt:lpstr>
      <vt:lpstr>缺陷</vt:lpstr>
      <vt:lpstr>反向弧</vt:lpstr>
      <vt:lpstr>2、增广路算法</vt:lpstr>
      <vt:lpstr>①、EK算法</vt:lpstr>
      <vt:lpstr>②、Dinic 算法</vt:lpstr>
      <vt:lpstr>Dinic算法流程</vt:lpstr>
      <vt:lpstr>优化</vt:lpstr>
      <vt:lpstr>Dinic  模板</vt:lpstr>
      <vt:lpstr>③、ISAP算法</vt:lpstr>
      <vt:lpstr>ISAP算法流程</vt:lpstr>
      <vt:lpstr>优化</vt:lpstr>
      <vt:lpstr>ISAP 模板</vt:lpstr>
      <vt:lpstr>Dinic VS  ISAP</vt:lpstr>
      <vt:lpstr>① Jubeeeeeat</vt:lpstr>
      <vt:lpstr>solution</vt:lpstr>
      <vt:lpstr>3、朴素的建图</vt:lpstr>
      <vt:lpstr>② Collector’s Problem</vt:lpstr>
      <vt:lpstr>solution</vt:lpstr>
      <vt:lpstr>③ [Scoi2015]小凸玩矩阵</vt:lpstr>
      <vt:lpstr>solution</vt:lpstr>
      <vt:lpstr>①Dining</vt:lpstr>
      <vt:lpstr>solution</vt:lpstr>
      <vt:lpstr>4、拆点</vt:lpstr>
      <vt:lpstr>②ACM Computer Factory</vt:lpstr>
      <vt:lpstr>solution</vt:lpstr>
      <vt:lpstr>③大灾变</vt:lpstr>
      <vt:lpstr>solution</vt:lpstr>
      <vt:lpstr>拆点的意义</vt:lpstr>
      <vt:lpstr>拆点的意义</vt:lpstr>
      <vt:lpstr>扩展</vt:lpstr>
      <vt:lpstr>扩展</vt:lpstr>
      <vt:lpstr>5、点的合并</vt:lpstr>
      <vt:lpstr>solution</vt:lpstr>
      <vt:lpstr>solution</vt:lpstr>
      <vt:lpstr>合并规律</vt:lpstr>
      <vt:lpstr>三、最小割</vt:lpstr>
      <vt:lpstr>1、最小割最大流定理</vt:lpstr>
      <vt:lpstr>2、最小割的直接应用</vt:lpstr>
      <vt:lpstr>①Telecowmunication</vt:lpstr>
      <vt:lpstr>solution</vt:lpstr>
      <vt:lpstr>②[ZJOI2009]狼和羊的故事</vt:lpstr>
      <vt:lpstr>solution</vt:lpstr>
      <vt:lpstr>2、角度的转换——正难则反</vt:lpstr>
      <vt:lpstr>2、角度的转换</vt:lpstr>
      <vt:lpstr>①骑士共存</vt:lpstr>
      <vt:lpstr>solution</vt:lpstr>
      <vt:lpstr>②happiness</vt:lpstr>
      <vt:lpstr>solution</vt:lpstr>
      <vt:lpstr>③Course Selection</vt:lpstr>
      <vt:lpstr>solution</vt:lpstr>
      <vt:lpstr>变式</vt:lpstr>
      <vt:lpstr>inf边的作用</vt:lpstr>
      <vt:lpstr>inf边的作用</vt:lpstr>
      <vt:lpstr>3、对偶图</vt:lpstr>
      <vt:lpstr>网格图的最小割</vt:lpstr>
      <vt:lpstr>平面图转对偶图</vt:lpstr>
      <vt:lpstr>对偶图</vt:lpstr>
      <vt:lpstr>对偶图</vt:lpstr>
      <vt:lpstr>PowerPoint 演示文稿</vt:lpstr>
      <vt:lpstr>① [BeiJing2006]狼抓兔子</vt:lpstr>
      <vt:lpstr>solution</vt:lpstr>
      <vt:lpstr>② [Noi2010]海拔</vt:lpstr>
      <vt:lpstr>solution</vt:lpstr>
      <vt:lpstr>solution</vt:lpstr>
      <vt:lpstr>4、最小割模型的应用</vt:lpstr>
      <vt:lpstr>A、点覆盖集</vt:lpstr>
      <vt:lpstr>最小点覆盖集</vt:lpstr>
      <vt:lpstr>最小点权覆盖集</vt:lpstr>
      <vt:lpstr>  最小覆盖集</vt:lpstr>
      <vt:lpstr>①Paratroopers</vt:lpstr>
      <vt:lpstr>solution</vt:lpstr>
      <vt:lpstr>②Destroying The Graph</vt:lpstr>
      <vt:lpstr>solution</vt:lpstr>
      <vt:lpstr>solution</vt:lpstr>
      <vt:lpstr>B、点独立集</vt:lpstr>
      <vt:lpstr>最大点独立集</vt:lpstr>
      <vt:lpstr>最大点权独立集</vt:lpstr>
      <vt:lpstr>又一个角度转换</vt:lpstr>
      <vt:lpstr>点独立集</vt:lpstr>
      <vt:lpstr>①Guardian of Decency</vt:lpstr>
      <vt:lpstr>solution</vt:lpstr>
      <vt:lpstr>  ②方格取数问题</vt:lpstr>
      <vt:lpstr>solution</vt:lpstr>
      <vt:lpstr>思考</vt:lpstr>
      <vt:lpstr>方格取数问题的变式</vt:lpstr>
      <vt:lpstr>③Graph Coloring</vt:lpstr>
      <vt:lpstr>solution</vt:lpstr>
      <vt:lpstr>补充</vt:lpstr>
      <vt:lpstr>C、路径覆盖</vt:lpstr>
      <vt:lpstr>最小路径覆盖</vt:lpstr>
      <vt:lpstr>最小路径覆盖</vt:lpstr>
      <vt:lpstr>①Treasure Exploration</vt:lpstr>
      <vt:lpstr>solution</vt:lpstr>
      <vt:lpstr>②Repairing Company</vt:lpstr>
      <vt:lpstr>PowerPoint 演示文稿</vt:lpstr>
      <vt:lpstr>    D、边覆盖集</vt:lpstr>
      <vt:lpstr>最小边覆盖	</vt:lpstr>
      <vt:lpstr>最小边覆盖</vt:lpstr>
      <vt:lpstr>Antenna Placement</vt:lpstr>
      <vt:lpstr>solution</vt:lpstr>
      <vt:lpstr>E、闭合子图</vt:lpstr>
      <vt:lpstr>最大权闭合子图</vt:lpstr>
      <vt:lpstr>最大权闭合子图</vt:lpstr>
      <vt:lpstr>NOI2006 最大获利</vt:lpstr>
      <vt:lpstr>solution</vt:lpstr>
      <vt:lpstr>②NOI2009 植物大战僵尸</vt:lpstr>
      <vt:lpstr>solution</vt:lpstr>
      <vt:lpstr>F、最大密度子图</vt:lpstr>
      <vt:lpstr>四、01分数规划</vt:lpstr>
      <vt:lpstr>01分数规划解法</vt:lpstr>
      <vt:lpstr>一种最大密度子图解法</vt:lpstr>
      <vt:lpstr>最大密度子图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l</dc:creator>
  <cp:lastModifiedBy>Administrator</cp:lastModifiedBy>
  <cp:revision>22</cp:revision>
  <dcterms:created xsi:type="dcterms:W3CDTF">2017-12-04T11:31:00Z</dcterms:created>
  <dcterms:modified xsi:type="dcterms:W3CDTF">2017-12-17T01:29:36Z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