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86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85" r:id="rId18"/>
    <p:sldId id="271" r:id="rId19"/>
    <p:sldId id="259" r:id="rId20"/>
    <p:sldId id="272" r:id="rId21"/>
    <p:sldId id="273" r:id="rId22"/>
    <p:sldId id="274" r:id="rId23"/>
    <p:sldId id="275" r:id="rId24"/>
    <p:sldId id="277" r:id="rId25"/>
    <p:sldId id="279" r:id="rId26"/>
    <p:sldId id="280" r:id="rId27"/>
    <p:sldId id="278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B1E78-C403-4886-9B3D-EDB3F570B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CDBF57D-D0CC-4A32-9F3D-7E7D7842CACE}">
      <dgm:prSet phldrT="[文本]"/>
      <dgm:spPr/>
      <dgm:t>
        <a:bodyPr/>
        <a:lstStyle/>
        <a:p>
          <a:r>
            <a:rPr lang="zh-CN" altLang="en-US" dirty="0"/>
            <a:t>新世界的大门</a:t>
          </a:r>
          <a:r>
            <a:rPr lang="en-US" altLang="zh-CN" dirty="0"/>
            <a:t>1</a:t>
          </a:r>
          <a:endParaRPr lang="zh-CN" altLang="en-US" dirty="0"/>
        </a:p>
      </dgm:t>
    </dgm:pt>
    <dgm:pt modelId="{5CD108B0-A7A5-43F2-A091-83873E591E57}" type="par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6792DDDD-4E1D-4638-A072-1959022734BE}" type="sib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9D27212D-BF44-49DF-9A74-F9245D6126AF}" type="pres">
      <dgm:prSet presAssocID="{9EEB1E78-C403-4886-9B3D-EDB3F570BA1F}" presName="Name0" presStyleCnt="0">
        <dgm:presLayoutVars>
          <dgm:dir/>
          <dgm:animLvl val="lvl"/>
          <dgm:resizeHandles val="exact"/>
        </dgm:presLayoutVars>
      </dgm:prSet>
      <dgm:spPr/>
    </dgm:pt>
    <dgm:pt modelId="{92C9A0BF-1075-4383-8CBC-75E35EECB8E1}" type="pres">
      <dgm:prSet presAssocID="{9EEB1E78-C403-4886-9B3D-EDB3F570BA1F}" presName="dummy" presStyleCnt="0"/>
      <dgm:spPr/>
    </dgm:pt>
    <dgm:pt modelId="{3C5FB35B-5181-406C-82B0-DA91F8562FC3}" type="pres">
      <dgm:prSet presAssocID="{9EEB1E78-C403-4886-9B3D-EDB3F570BA1F}" presName="linH" presStyleCnt="0"/>
      <dgm:spPr/>
    </dgm:pt>
    <dgm:pt modelId="{1B17B7B8-74FB-4A03-BDE2-FC96BF8373A2}" type="pres">
      <dgm:prSet presAssocID="{9EEB1E78-C403-4886-9B3D-EDB3F570BA1F}" presName="padding1" presStyleCnt="0"/>
      <dgm:spPr/>
    </dgm:pt>
    <dgm:pt modelId="{22E7A14C-685F-47CC-93C7-5A2B2681A5C5}" type="pres">
      <dgm:prSet presAssocID="{2CDBF57D-D0CC-4A32-9F3D-7E7D7842CACE}" presName="linV" presStyleCnt="0"/>
      <dgm:spPr/>
    </dgm:pt>
    <dgm:pt modelId="{E0D07F4B-DEC3-4EAD-BBC6-29AB7A7212EF}" type="pres">
      <dgm:prSet presAssocID="{2CDBF57D-D0CC-4A32-9F3D-7E7D7842CACE}" presName="spVertical1" presStyleCnt="0"/>
      <dgm:spPr/>
    </dgm:pt>
    <dgm:pt modelId="{5988CBC8-D2A1-4763-8F26-AE8AEA45C07C}" type="pres">
      <dgm:prSet presAssocID="{2CDBF57D-D0CC-4A32-9F3D-7E7D7842CACE}" presName="parTx" presStyleLbl="revTx" presStyleIdx="0" presStyleCnt="1" custLinFactNeighborX="11508" custLinFactNeighborY="494">
        <dgm:presLayoutVars>
          <dgm:chMax val="0"/>
          <dgm:chPref val="0"/>
          <dgm:bulletEnabled val="1"/>
        </dgm:presLayoutVars>
      </dgm:prSet>
      <dgm:spPr/>
    </dgm:pt>
    <dgm:pt modelId="{BD731B6A-18B0-478F-9711-2BDF7B6AE380}" type="pres">
      <dgm:prSet presAssocID="{2CDBF57D-D0CC-4A32-9F3D-7E7D7842CACE}" presName="spVertical2" presStyleCnt="0"/>
      <dgm:spPr/>
    </dgm:pt>
    <dgm:pt modelId="{E5FC7E9E-D046-41C8-995B-F78899E4C6D5}" type="pres">
      <dgm:prSet presAssocID="{2CDBF57D-D0CC-4A32-9F3D-7E7D7842CACE}" presName="spVertical3" presStyleCnt="0"/>
      <dgm:spPr/>
    </dgm:pt>
    <dgm:pt modelId="{FB9EB151-5C68-4728-B763-1666CEEE6359}" type="pres">
      <dgm:prSet presAssocID="{9EEB1E78-C403-4886-9B3D-EDB3F570BA1F}" presName="padding2" presStyleCnt="0"/>
      <dgm:spPr/>
    </dgm:pt>
    <dgm:pt modelId="{B6E5019A-29D5-4ED8-B8B7-443F5E36137B}" type="pres">
      <dgm:prSet presAssocID="{9EEB1E78-C403-4886-9B3D-EDB3F570BA1F}" presName="negArrow" presStyleCnt="0"/>
      <dgm:spPr/>
    </dgm:pt>
    <dgm:pt modelId="{2628A53A-9038-4135-81B8-6FED5DA68394}" type="pres">
      <dgm:prSet presAssocID="{9EEB1E78-C403-4886-9B3D-EDB3F570BA1F}" presName="backgroundArrow" presStyleLbl="node1" presStyleIdx="0" presStyleCnt="1" custAng="10800000" custLinFactNeighborX="11414" custLinFactNeighborY="-6350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00DABC2F-A522-4E0C-9F2F-4EDDA7EF2D36}" type="presOf" srcId="{2CDBF57D-D0CC-4A32-9F3D-7E7D7842CACE}" destId="{5988CBC8-D2A1-4763-8F26-AE8AEA45C07C}" srcOrd="0" destOrd="0" presId="urn:microsoft.com/office/officeart/2005/8/layout/hProcess3"/>
    <dgm:cxn modelId="{8372ED89-8E0D-4E3E-B5BA-C62DA0EA4A46}" srcId="{9EEB1E78-C403-4886-9B3D-EDB3F570BA1F}" destId="{2CDBF57D-D0CC-4A32-9F3D-7E7D7842CACE}" srcOrd="0" destOrd="0" parTransId="{5CD108B0-A7A5-43F2-A091-83873E591E57}" sibTransId="{6792DDDD-4E1D-4638-A072-1959022734BE}"/>
    <dgm:cxn modelId="{9BAFDCCC-F15B-4861-B762-7CD4805DFAB9}" type="presOf" srcId="{9EEB1E78-C403-4886-9B3D-EDB3F570BA1F}" destId="{9D27212D-BF44-49DF-9A74-F9245D6126AF}" srcOrd="0" destOrd="0" presId="urn:microsoft.com/office/officeart/2005/8/layout/hProcess3"/>
    <dgm:cxn modelId="{27A7004A-89C5-4E77-AE88-08F1BBE0C953}" type="presParOf" srcId="{9D27212D-BF44-49DF-9A74-F9245D6126AF}" destId="{92C9A0BF-1075-4383-8CBC-75E35EECB8E1}" srcOrd="0" destOrd="0" presId="urn:microsoft.com/office/officeart/2005/8/layout/hProcess3"/>
    <dgm:cxn modelId="{02440B81-747A-4A5D-ADF7-E70A628F69AD}" type="presParOf" srcId="{9D27212D-BF44-49DF-9A74-F9245D6126AF}" destId="{3C5FB35B-5181-406C-82B0-DA91F8562FC3}" srcOrd="1" destOrd="0" presId="urn:microsoft.com/office/officeart/2005/8/layout/hProcess3"/>
    <dgm:cxn modelId="{2ACED735-9AAA-4BD9-9DEC-EC0140DD3757}" type="presParOf" srcId="{3C5FB35B-5181-406C-82B0-DA91F8562FC3}" destId="{1B17B7B8-74FB-4A03-BDE2-FC96BF8373A2}" srcOrd="0" destOrd="0" presId="urn:microsoft.com/office/officeart/2005/8/layout/hProcess3"/>
    <dgm:cxn modelId="{D96A8FF4-BC29-4B13-9ED3-0567B8B298A3}" type="presParOf" srcId="{3C5FB35B-5181-406C-82B0-DA91F8562FC3}" destId="{22E7A14C-685F-47CC-93C7-5A2B2681A5C5}" srcOrd="1" destOrd="0" presId="urn:microsoft.com/office/officeart/2005/8/layout/hProcess3"/>
    <dgm:cxn modelId="{4E78A12C-08C0-4A30-A806-214DE9D1374C}" type="presParOf" srcId="{22E7A14C-685F-47CC-93C7-5A2B2681A5C5}" destId="{E0D07F4B-DEC3-4EAD-BBC6-29AB7A7212EF}" srcOrd="0" destOrd="0" presId="urn:microsoft.com/office/officeart/2005/8/layout/hProcess3"/>
    <dgm:cxn modelId="{90B73CF0-8329-407D-8CE5-1A5AE1595DD4}" type="presParOf" srcId="{22E7A14C-685F-47CC-93C7-5A2B2681A5C5}" destId="{5988CBC8-D2A1-4763-8F26-AE8AEA45C07C}" srcOrd="1" destOrd="0" presId="urn:microsoft.com/office/officeart/2005/8/layout/hProcess3"/>
    <dgm:cxn modelId="{5D8C8A83-FCD8-44A8-8A15-666BEC17222F}" type="presParOf" srcId="{22E7A14C-685F-47CC-93C7-5A2B2681A5C5}" destId="{BD731B6A-18B0-478F-9711-2BDF7B6AE380}" srcOrd="2" destOrd="0" presId="urn:microsoft.com/office/officeart/2005/8/layout/hProcess3"/>
    <dgm:cxn modelId="{EDA9A721-74B0-426D-A7AA-5C085539980E}" type="presParOf" srcId="{22E7A14C-685F-47CC-93C7-5A2B2681A5C5}" destId="{E5FC7E9E-D046-41C8-995B-F78899E4C6D5}" srcOrd="3" destOrd="0" presId="urn:microsoft.com/office/officeart/2005/8/layout/hProcess3"/>
    <dgm:cxn modelId="{C9884B2A-09BB-4418-B4C9-59C08B16A735}" type="presParOf" srcId="{3C5FB35B-5181-406C-82B0-DA91F8562FC3}" destId="{FB9EB151-5C68-4728-B763-1666CEEE6359}" srcOrd="2" destOrd="0" presId="urn:microsoft.com/office/officeart/2005/8/layout/hProcess3"/>
    <dgm:cxn modelId="{6AAB89BC-908E-4919-A84F-6DE33BE3AABB}" type="presParOf" srcId="{3C5FB35B-5181-406C-82B0-DA91F8562FC3}" destId="{B6E5019A-29D5-4ED8-B8B7-443F5E36137B}" srcOrd="3" destOrd="0" presId="urn:microsoft.com/office/officeart/2005/8/layout/hProcess3"/>
    <dgm:cxn modelId="{E11674B2-56D4-4C28-937B-20D01614CC0E}" type="presParOf" srcId="{3C5FB35B-5181-406C-82B0-DA91F8562FC3}" destId="{2628A53A-9038-4135-81B8-6FED5DA6839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EB1E78-C403-4886-9B3D-EDB3F570B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CDBF57D-D0CC-4A32-9F3D-7E7D7842CACE}">
      <dgm:prSet phldrT="[文本]"/>
      <dgm:spPr/>
      <dgm:t>
        <a:bodyPr/>
        <a:lstStyle/>
        <a:p>
          <a:r>
            <a:rPr lang="zh-CN" altLang="en-US" dirty="0"/>
            <a:t>新世界的大门</a:t>
          </a:r>
          <a:r>
            <a:rPr lang="en-US" altLang="zh-CN" dirty="0"/>
            <a:t>2</a:t>
          </a:r>
          <a:endParaRPr lang="zh-CN" altLang="en-US" dirty="0"/>
        </a:p>
      </dgm:t>
    </dgm:pt>
    <dgm:pt modelId="{5CD108B0-A7A5-43F2-A091-83873E591E57}" type="par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6792DDDD-4E1D-4638-A072-1959022734BE}" type="sib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9D27212D-BF44-49DF-9A74-F9245D6126AF}" type="pres">
      <dgm:prSet presAssocID="{9EEB1E78-C403-4886-9B3D-EDB3F570BA1F}" presName="Name0" presStyleCnt="0">
        <dgm:presLayoutVars>
          <dgm:dir/>
          <dgm:animLvl val="lvl"/>
          <dgm:resizeHandles val="exact"/>
        </dgm:presLayoutVars>
      </dgm:prSet>
      <dgm:spPr/>
    </dgm:pt>
    <dgm:pt modelId="{92C9A0BF-1075-4383-8CBC-75E35EECB8E1}" type="pres">
      <dgm:prSet presAssocID="{9EEB1E78-C403-4886-9B3D-EDB3F570BA1F}" presName="dummy" presStyleCnt="0"/>
      <dgm:spPr/>
    </dgm:pt>
    <dgm:pt modelId="{3C5FB35B-5181-406C-82B0-DA91F8562FC3}" type="pres">
      <dgm:prSet presAssocID="{9EEB1E78-C403-4886-9B3D-EDB3F570BA1F}" presName="linH" presStyleCnt="0"/>
      <dgm:spPr/>
    </dgm:pt>
    <dgm:pt modelId="{1B17B7B8-74FB-4A03-BDE2-FC96BF8373A2}" type="pres">
      <dgm:prSet presAssocID="{9EEB1E78-C403-4886-9B3D-EDB3F570BA1F}" presName="padding1" presStyleCnt="0"/>
      <dgm:spPr/>
    </dgm:pt>
    <dgm:pt modelId="{22E7A14C-685F-47CC-93C7-5A2B2681A5C5}" type="pres">
      <dgm:prSet presAssocID="{2CDBF57D-D0CC-4A32-9F3D-7E7D7842CACE}" presName="linV" presStyleCnt="0"/>
      <dgm:spPr/>
    </dgm:pt>
    <dgm:pt modelId="{E0D07F4B-DEC3-4EAD-BBC6-29AB7A7212EF}" type="pres">
      <dgm:prSet presAssocID="{2CDBF57D-D0CC-4A32-9F3D-7E7D7842CACE}" presName="spVertical1" presStyleCnt="0"/>
      <dgm:spPr/>
    </dgm:pt>
    <dgm:pt modelId="{5988CBC8-D2A1-4763-8F26-AE8AEA45C07C}" type="pres">
      <dgm:prSet presAssocID="{2CDBF57D-D0CC-4A32-9F3D-7E7D7842CACE}" presName="parTx" presStyleLbl="revTx" presStyleIdx="0" presStyleCnt="1" custLinFactNeighborX="-9389" custLinFactNeighborY="-3522">
        <dgm:presLayoutVars>
          <dgm:chMax val="0"/>
          <dgm:chPref val="0"/>
          <dgm:bulletEnabled val="1"/>
        </dgm:presLayoutVars>
      </dgm:prSet>
      <dgm:spPr/>
    </dgm:pt>
    <dgm:pt modelId="{BD731B6A-18B0-478F-9711-2BDF7B6AE380}" type="pres">
      <dgm:prSet presAssocID="{2CDBF57D-D0CC-4A32-9F3D-7E7D7842CACE}" presName="spVertical2" presStyleCnt="0"/>
      <dgm:spPr/>
    </dgm:pt>
    <dgm:pt modelId="{E5FC7E9E-D046-41C8-995B-F78899E4C6D5}" type="pres">
      <dgm:prSet presAssocID="{2CDBF57D-D0CC-4A32-9F3D-7E7D7842CACE}" presName="spVertical3" presStyleCnt="0"/>
      <dgm:spPr/>
    </dgm:pt>
    <dgm:pt modelId="{FB9EB151-5C68-4728-B763-1666CEEE6359}" type="pres">
      <dgm:prSet presAssocID="{9EEB1E78-C403-4886-9B3D-EDB3F570BA1F}" presName="padding2" presStyleCnt="0"/>
      <dgm:spPr/>
    </dgm:pt>
    <dgm:pt modelId="{B6E5019A-29D5-4ED8-B8B7-443F5E36137B}" type="pres">
      <dgm:prSet presAssocID="{9EEB1E78-C403-4886-9B3D-EDB3F570BA1F}" presName="negArrow" presStyleCnt="0"/>
      <dgm:spPr/>
    </dgm:pt>
    <dgm:pt modelId="{2628A53A-9038-4135-81B8-6FED5DA68394}" type="pres">
      <dgm:prSet presAssocID="{9EEB1E78-C403-4886-9B3D-EDB3F570BA1F}" presName="backgroundArrow" presStyleLbl="node1" presStyleIdx="0" presStyleCnt="1" custAng="0" custLinFactNeighborX="7324" custLinFactNeighborY="-12876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00DABC2F-A522-4E0C-9F2F-4EDDA7EF2D36}" type="presOf" srcId="{2CDBF57D-D0CC-4A32-9F3D-7E7D7842CACE}" destId="{5988CBC8-D2A1-4763-8F26-AE8AEA45C07C}" srcOrd="0" destOrd="0" presId="urn:microsoft.com/office/officeart/2005/8/layout/hProcess3"/>
    <dgm:cxn modelId="{8372ED89-8E0D-4E3E-B5BA-C62DA0EA4A46}" srcId="{9EEB1E78-C403-4886-9B3D-EDB3F570BA1F}" destId="{2CDBF57D-D0CC-4A32-9F3D-7E7D7842CACE}" srcOrd="0" destOrd="0" parTransId="{5CD108B0-A7A5-43F2-A091-83873E591E57}" sibTransId="{6792DDDD-4E1D-4638-A072-1959022734BE}"/>
    <dgm:cxn modelId="{9BAFDCCC-F15B-4861-B762-7CD4805DFAB9}" type="presOf" srcId="{9EEB1E78-C403-4886-9B3D-EDB3F570BA1F}" destId="{9D27212D-BF44-49DF-9A74-F9245D6126AF}" srcOrd="0" destOrd="0" presId="urn:microsoft.com/office/officeart/2005/8/layout/hProcess3"/>
    <dgm:cxn modelId="{27A7004A-89C5-4E77-AE88-08F1BBE0C953}" type="presParOf" srcId="{9D27212D-BF44-49DF-9A74-F9245D6126AF}" destId="{92C9A0BF-1075-4383-8CBC-75E35EECB8E1}" srcOrd="0" destOrd="0" presId="urn:microsoft.com/office/officeart/2005/8/layout/hProcess3"/>
    <dgm:cxn modelId="{02440B81-747A-4A5D-ADF7-E70A628F69AD}" type="presParOf" srcId="{9D27212D-BF44-49DF-9A74-F9245D6126AF}" destId="{3C5FB35B-5181-406C-82B0-DA91F8562FC3}" srcOrd="1" destOrd="0" presId="urn:microsoft.com/office/officeart/2005/8/layout/hProcess3"/>
    <dgm:cxn modelId="{2ACED735-9AAA-4BD9-9DEC-EC0140DD3757}" type="presParOf" srcId="{3C5FB35B-5181-406C-82B0-DA91F8562FC3}" destId="{1B17B7B8-74FB-4A03-BDE2-FC96BF8373A2}" srcOrd="0" destOrd="0" presId="urn:microsoft.com/office/officeart/2005/8/layout/hProcess3"/>
    <dgm:cxn modelId="{D96A8FF4-BC29-4B13-9ED3-0567B8B298A3}" type="presParOf" srcId="{3C5FB35B-5181-406C-82B0-DA91F8562FC3}" destId="{22E7A14C-685F-47CC-93C7-5A2B2681A5C5}" srcOrd="1" destOrd="0" presId="urn:microsoft.com/office/officeart/2005/8/layout/hProcess3"/>
    <dgm:cxn modelId="{4E78A12C-08C0-4A30-A806-214DE9D1374C}" type="presParOf" srcId="{22E7A14C-685F-47CC-93C7-5A2B2681A5C5}" destId="{E0D07F4B-DEC3-4EAD-BBC6-29AB7A7212EF}" srcOrd="0" destOrd="0" presId="urn:microsoft.com/office/officeart/2005/8/layout/hProcess3"/>
    <dgm:cxn modelId="{90B73CF0-8329-407D-8CE5-1A5AE1595DD4}" type="presParOf" srcId="{22E7A14C-685F-47CC-93C7-5A2B2681A5C5}" destId="{5988CBC8-D2A1-4763-8F26-AE8AEA45C07C}" srcOrd="1" destOrd="0" presId="urn:microsoft.com/office/officeart/2005/8/layout/hProcess3"/>
    <dgm:cxn modelId="{5D8C8A83-FCD8-44A8-8A15-666BEC17222F}" type="presParOf" srcId="{22E7A14C-685F-47CC-93C7-5A2B2681A5C5}" destId="{BD731B6A-18B0-478F-9711-2BDF7B6AE380}" srcOrd="2" destOrd="0" presId="urn:microsoft.com/office/officeart/2005/8/layout/hProcess3"/>
    <dgm:cxn modelId="{EDA9A721-74B0-426D-A7AA-5C085539980E}" type="presParOf" srcId="{22E7A14C-685F-47CC-93C7-5A2B2681A5C5}" destId="{E5FC7E9E-D046-41C8-995B-F78899E4C6D5}" srcOrd="3" destOrd="0" presId="urn:microsoft.com/office/officeart/2005/8/layout/hProcess3"/>
    <dgm:cxn modelId="{C9884B2A-09BB-4418-B4C9-59C08B16A735}" type="presParOf" srcId="{3C5FB35B-5181-406C-82B0-DA91F8562FC3}" destId="{FB9EB151-5C68-4728-B763-1666CEEE6359}" srcOrd="2" destOrd="0" presId="urn:microsoft.com/office/officeart/2005/8/layout/hProcess3"/>
    <dgm:cxn modelId="{6AAB89BC-908E-4919-A84F-6DE33BE3AABB}" type="presParOf" srcId="{3C5FB35B-5181-406C-82B0-DA91F8562FC3}" destId="{B6E5019A-29D5-4ED8-B8B7-443F5E36137B}" srcOrd="3" destOrd="0" presId="urn:microsoft.com/office/officeart/2005/8/layout/hProcess3"/>
    <dgm:cxn modelId="{E11674B2-56D4-4C28-937B-20D01614CC0E}" type="presParOf" srcId="{3C5FB35B-5181-406C-82B0-DA91F8562FC3}" destId="{2628A53A-9038-4135-81B8-6FED5DA6839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B1E78-C403-4886-9B3D-EDB3F570B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CDBF57D-D0CC-4A32-9F3D-7E7D7842CACE}">
      <dgm:prSet phldrT="[文本]"/>
      <dgm:spPr/>
      <dgm:t>
        <a:bodyPr/>
        <a:lstStyle/>
        <a:p>
          <a:r>
            <a:rPr lang="zh-CN" altLang="en-US" dirty="0"/>
            <a:t>回到旧世界</a:t>
          </a:r>
        </a:p>
      </dgm:t>
    </dgm:pt>
    <dgm:pt modelId="{5CD108B0-A7A5-43F2-A091-83873E591E57}" type="par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6792DDDD-4E1D-4638-A072-1959022734BE}" type="sib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9D27212D-BF44-49DF-9A74-F9245D6126AF}" type="pres">
      <dgm:prSet presAssocID="{9EEB1E78-C403-4886-9B3D-EDB3F570BA1F}" presName="Name0" presStyleCnt="0">
        <dgm:presLayoutVars>
          <dgm:dir/>
          <dgm:animLvl val="lvl"/>
          <dgm:resizeHandles val="exact"/>
        </dgm:presLayoutVars>
      </dgm:prSet>
      <dgm:spPr/>
    </dgm:pt>
    <dgm:pt modelId="{92C9A0BF-1075-4383-8CBC-75E35EECB8E1}" type="pres">
      <dgm:prSet presAssocID="{9EEB1E78-C403-4886-9B3D-EDB3F570BA1F}" presName="dummy" presStyleCnt="0"/>
      <dgm:spPr/>
    </dgm:pt>
    <dgm:pt modelId="{3C5FB35B-5181-406C-82B0-DA91F8562FC3}" type="pres">
      <dgm:prSet presAssocID="{9EEB1E78-C403-4886-9B3D-EDB3F570BA1F}" presName="linH" presStyleCnt="0"/>
      <dgm:spPr/>
    </dgm:pt>
    <dgm:pt modelId="{1B17B7B8-74FB-4A03-BDE2-FC96BF8373A2}" type="pres">
      <dgm:prSet presAssocID="{9EEB1E78-C403-4886-9B3D-EDB3F570BA1F}" presName="padding1" presStyleCnt="0"/>
      <dgm:spPr/>
    </dgm:pt>
    <dgm:pt modelId="{22E7A14C-685F-47CC-93C7-5A2B2681A5C5}" type="pres">
      <dgm:prSet presAssocID="{2CDBF57D-D0CC-4A32-9F3D-7E7D7842CACE}" presName="linV" presStyleCnt="0"/>
      <dgm:spPr/>
    </dgm:pt>
    <dgm:pt modelId="{E0D07F4B-DEC3-4EAD-BBC6-29AB7A7212EF}" type="pres">
      <dgm:prSet presAssocID="{2CDBF57D-D0CC-4A32-9F3D-7E7D7842CACE}" presName="spVertical1" presStyleCnt="0"/>
      <dgm:spPr/>
    </dgm:pt>
    <dgm:pt modelId="{5988CBC8-D2A1-4763-8F26-AE8AEA45C07C}" type="pres">
      <dgm:prSet presAssocID="{2CDBF57D-D0CC-4A32-9F3D-7E7D7842CACE}" presName="parTx" presStyleLbl="revTx" presStyleIdx="0" presStyleCnt="1" custLinFactNeighborX="11508" custLinFactNeighborY="494">
        <dgm:presLayoutVars>
          <dgm:chMax val="0"/>
          <dgm:chPref val="0"/>
          <dgm:bulletEnabled val="1"/>
        </dgm:presLayoutVars>
      </dgm:prSet>
      <dgm:spPr/>
    </dgm:pt>
    <dgm:pt modelId="{BD731B6A-18B0-478F-9711-2BDF7B6AE380}" type="pres">
      <dgm:prSet presAssocID="{2CDBF57D-D0CC-4A32-9F3D-7E7D7842CACE}" presName="spVertical2" presStyleCnt="0"/>
      <dgm:spPr/>
    </dgm:pt>
    <dgm:pt modelId="{E5FC7E9E-D046-41C8-995B-F78899E4C6D5}" type="pres">
      <dgm:prSet presAssocID="{2CDBF57D-D0CC-4A32-9F3D-7E7D7842CACE}" presName="spVertical3" presStyleCnt="0"/>
      <dgm:spPr/>
    </dgm:pt>
    <dgm:pt modelId="{FB9EB151-5C68-4728-B763-1666CEEE6359}" type="pres">
      <dgm:prSet presAssocID="{9EEB1E78-C403-4886-9B3D-EDB3F570BA1F}" presName="padding2" presStyleCnt="0"/>
      <dgm:spPr/>
    </dgm:pt>
    <dgm:pt modelId="{B6E5019A-29D5-4ED8-B8B7-443F5E36137B}" type="pres">
      <dgm:prSet presAssocID="{9EEB1E78-C403-4886-9B3D-EDB3F570BA1F}" presName="negArrow" presStyleCnt="0"/>
      <dgm:spPr/>
    </dgm:pt>
    <dgm:pt modelId="{2628A53A-9038-4135-81B8-6FED5DA68394}" type="pres">
      <dgm:prSet presAssocID="{9EEB1E78-C403-4886-9B3D-EDB3F570BA1F}" presName="backgroundArrow" presStyleLbl="node1" presStyleIdx="0" presStyleCnt="1" custAng="10800000" custLinFactNeighborX="11414" custLinFactNeighborY="-6350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00DABC2F-A522-4E0C-9F2F-4EDDA7EF2D36}" type="presOf" srcId="{2CDBF57D-D0CC-4A32-9F3D-7E7D7842CACE}" destId="{5988CBC8-D2A1-4763-8F26-AE8AEA45C07C}" srcOrd="0" destOrd="0" presId="urn:microsoft.com/office/officeart/2005/8/layout/hProcess3"/>
    <dgm:cxn modelId="{8372ED89-8E0D-4E3E-B5BA-C62DA0EA4A46}" srcId="{9EEB1E78-C403-4886-9B3D-EDB3F570BA1F}" destId="{2CDBF57D-D0CC-4A32-9F3D-7E7D7842CACE}" srcOrd="0" destOrd="0" parTransId="{5CD108B0-A7A5-43F2-A091-83873E591E57}" sibTransId="{6792DDDD-4E1D-4638-A072-1959022734BE}"/>
    <dgm:cxn modelId="{9BAFDCCC-F15B-4861-B762-7CD4805DFAB9}" type="presOf" srcId="{9EEB1E78-C403-4886-9B3D-EDB3F570BA1F}" destId="{9D27212D-BF44-49DF-9A74-F9245D6126AF}" srcOrd="0" destOrd="0" presId="urn:microsoft.com/office/officeart/2005/8/layout/hProcess3"/>
    <dgm:cxn modelId="{27A7004A-89C5-4E77-AE88-08F1BBE0C953}" type="presParOf" srcId="{9D27212D-BF44-49DF-9A74-F9245D6126AF}" destId="{92C9A0BF-1075-4383-8CBC-75E35EECB8E1}" srcOrd="0" destOrd="0" presId="urn:microsoft.com/office/officeart/2005/8/layout/hProcess3"/>
    <dgm:cxn modelId="{02440B81-747A-4A5D-ADF7-E70A628F69AD}" type="presParOf" srcId="{9D27212D-BF44-49DF-9A74-F9245D6126AF}" destId="{3C5FB35B-5181-406C-82B0-DA91F8562FC3}" srcOrd="1" destOrd="0" presId="urn:microsoft.com/office/officeart/2005/8/layout/hProcess3"/>
    <dgm:cxn modelId="{2ACED735-9AAA-4BD9-9DEC-EC0140DD3757}" type="presParOf" srcId="{3C5FB35B-5181-406C-82B0-DA91F8562FC3}" destId="{1B17B7B8-74FB-4A03-BDE2-FC96BF8373A2}" srcOrd="0" destOrd="0" presId="urn:microsoft.com/office/officeart/2005/8/layout/hProcess3"/>
    <dgm:cxn modelId="{D96A8FF4-BC29-4B13-9ED3-0567B8B298A3}" type="presParOf" srcId="{3C5FB35B-5181-406C-82B0-DA91F8562FC3}" destId="{22E7A14C-685F-47CC-93C7-5A2B2681A5C5}" srcOrd="1" destOrd="0" presId="urn:microsoft.com/office/officeart/2005/8/layout/hProcess3"/>
    <dgm:cxn modelId="{4E78A12C-08C0-4A30-A806-214DE9D1374C}" type="presParOf" srcId="{22E7A14C-685F-47CC-93C7-5A2B2681A5C5}" destId="{E0D07F4B-DEC3-4EAD-BBC6-29AB7A7212EF}" srcOrd="0" destOrd="0" presId="urn:microsoft.com/office/officeart/2005/8/layout/hProcess3"/>
    <dgm:cxn modelId="{90B73CF0-8329-407D-8CE5-1A5AE1595DD4}" type="presParOf" srcId="{22E7A14C-685F-47CC-93C7-5A2B2681A5C5}" destId="{5988CBC8-D2A1-4763-8F26-AE8AEA45C07C}" srcOrd="1" destOrd="0" presId="urn:microsoft.com/office/officeart/2005/8/layout/hProcess3"/>
    <dgm:cxn modelId="{5D8C8A83-FCD8-44A8-8A15-666BEC17222F}" type="presParOf" srcId="{22E7A14C-685F-47CC-93C7-5A2B2681A5C5}" destId="{BD731B6A-18B0-478F-9711-2BDF7B6AE380}" srcOrd="2" destOrd="0" presId="urn:microsoft.com/office/officeart/2005/8/layout/hProcess3"/>
    <dgm:cxn modelId="{EDA9A721-74B0-426D-A7AA-5C085539980E}" type="presParOf" srcId="{22E7A14C-685F-47CC-93C7-5A2B2681A5C5}" destId="{E5FC7E9E-D046-41C8-995B-F78899E4C6D5}" srcOrd="3" destOrd="0" presId="urn:microsoft.com/office/officeart/2005/8/layout/hProcess3"/>
    <dgm:cxn modelId="{C9884B2A-09BB-4418-B4C9-59C08B16A735}" type="presParOf" srcId="{3C5FB35B-5181-406C-82B0-DA91F8562FC3}" destId="{FB9EB151-5C68-4728-B763-1666CEEE6359}" srcOrd="2" destOrd="0" presId="urn:microsoft.com/office/officeart/2005/8/layout/hProcess3"/>
    <dgm:cxn modelId="{6AAB89BC-908E-4919-A84F-6DE33BE3AABB}" type="presParOf" srcId="{3C5FB35B-5181-406C-82B0-DA91F8562FC3}" destId="{B6E5019A-29D5-4ED8-B8B7-443F5E36137B}" srcOrd="3" destOrd="0" presId="urn:microsoft.com/office/officeart/2005/8/layout/hProcess3"/>
    <dgm:cxn modelId="{E11674B2-56D4-4C28-937B-20D01614CC0E}" type="presParOf" srcId="{3C5FB35B-5181-406C-82B0-DA91F8562FC3}" destId="{2628A53A-9038-4135-81B8-6FED5DA6839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A53A-9038-4135-81B8-6FED5DA68394}">
      <dsp:nvSpPr>
        <dsp:cNvPr id="0" name=""/>
        <dsp:cNvSpPr/>
      </dsp:nvSpPr>
      <dsp:spPr>
        <a:xfrm rot="10800000">
          <a:off x="0" y="0"/>
          <a:ext cx="3204376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BC8-D2A1-4763-8F26-AE8AEA45C07C}">
      <dsp:nvSpPr>
        <dsp:cNvPr id="0" name=""/>
        <dsp:cNvSpPr/>
      </dsp:nvSpPr>
      <dsp:spPr>
        <a:xfrm>
          <a:off x="560615" y="411083"/>
          <a:ext cx="2625460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新世界的大门</a:t>
          </a:r>
          <a:r>
            <a:rPr lang="en-US" altLang="zh-CN" sz="2200" kern="1200" dirty="0"/>
            <a:t>1</a:t>
          </a:r>
          <a:endParaRPr lang="zh-CN" altLang="en-US" sz="2200" kern="1200" dirty="0"/>
        </a:p>
      </dsp:txBody>
      <dsp:txXfrm>
        <a:off x="560615" y="411083"/>
        <a:ext cx="2625460" cy="79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A53A-9038-4135-81B8-6FED5DA68394}">
      <dsp:nvSpPr>
        <dsp:cNvPr id="0" name=""/>
        <dsp:cNvSpPr/>
      </dsp:nvSpPr>
      <dsp:spPr>
        <a:xfrm>
          <a:off x="0" y="0"/>
          <a:ext cx="3204376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BC8-D2A1-4763-8F26-AE8AEA45C07C}">
      <dsp:nvSpPr>
        <dsp:cNvPr id="0" name=""/>
        <dsp:cNvSpPr/>
      </dsp:nvSpPr>
      <dsp:spPr>
        <a:xfrm>
          <a:off x="11973" y="395179"/>
          <a:ext cx="2625460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新世界的大门</a:t>
          </a:r>
          <a:r>
            <a:rPr lang="en-US" altLang="zh-CN" sz="2200" kern="1200" dirty="0"/>
            <a:t>2</a:t>
          </a:r>
          <a:endParaRPr lang="zh-CN" altLang="en-US" sz="2200" kern="1200" dirty="0"/>
        </a:p>
      </dsp:txBody>
      <dsp:txXfrm>
        <a:off x="11973" y="395179"/>
        <a:ext cx="2625460" cy="79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A53A-9038-4135-81B8-6FED5DA68394}">
      <dsp:nvSpPr>
        <dsp:cNvPr id="0" name=""/>
        <dsp:cNvSpPr/>
      </dsp:nvSpPr>
      <dsp:spPr>
        <a:xfrm rot="10800000">
          <a:off x="0" y="0"/>
          <a:ext cx="3204376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BC8-D2A1-4763-8F26-AE8AEA45C07C}">
      <dsp:nvSpPr>
        <dsp:cNvPr id="0" name=""/>
        <dsp:cNvSpPr/>
      </dsp:nvSpPr>
      <dsp:spPr>
        <a:xfrm>
          <a:off x="560615" y="411083"/>
          <a:ext cx="2625460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回到旧世界</a:t>
          </a:r>
        </a:p>
      </dsp:txBody>
      <dsp:txXfrm>
        <a:off x="560615" y="411083"/>
        <a:ext cx="2625460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0C769-C0D2-4EBB-A615-A7AB3A5D158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6791-B8D0-48F1-B70C-9D052D337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2283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1324720"/>
            <a:ext cx="10205094" cy="8605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93469"/>
            <a:ext cx="10437812" cy="707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939548" y="9952"/>
            <a:ext cx="1249276" cy="1090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2967" y="-196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87000"/>
                <a:lumOff val="13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mi.com/problem/list/view?id=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wfymqz/p/10272796.html" TargetMode="External"/><Relationship Id="rId2" Type="http://schemas.openxmlformats.org/officeDocument/2006/relationships/hyperlink" Target="https://codeforces.com/contest/97/problem/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deforces.com/contest/232/problem/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ydsy.com/JudgeOnline/problem.php?id=450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hyperlink" Target="https://www.luogu.org/problemnew/show/P43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acm.hdu.edu.cn/showproblem.php?pid=503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anti.jisuanke.com/t/1121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78DC-3405-4D08-953C-F929CD3C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4" y="2463961"/>
            <a:ext cx="8959628" cy="137307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从位运算到动态传递闭包问题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9DB3B-2812-414F-BAFF-2913364ED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attack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88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5AD6-364F-4876-A9F5-86103B8A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C1C4D5-9BED-4DA6-90D7-02E7084D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8"/>
            <a:ext cx="9375449" cy="4723845"/>
          </a:xfrm>
        </p:spPr>
        <p:txBody>
          <a:bodyPr>
            <a:normAutofit/>
          </a:bodyPr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个数字。其中仅有一个数字出现过一次，其他数字均出现过两次，找出这个出现且只出现过一次的数字。</a:t>
            </a:r>
            <a:endParaRPr lang="en-US" altLang="zh-CN" dirty="0"/>
          </a:p>
          <a:p>
            <a:r>
              <a:rPr lang="en-US" altLang="zh-CN"/>
              <a:t>1e7 </a:t>
            </a:r>
            <a:r>
              <a:rPr lang="en-US" altLang="zh-CN" dirty="0"/>
              <a:t>1s 1m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给出一个数组，数组中的数字皆为正整数，除了某一个数字，其他的数字都会出现三次。 找出那个只出现一次的数。</a:t>
            </a:r>
            <a:endParaRPr lang="en-US" altLang="zh-CN" dirty="0"/>
          </a:p>
          <a:p>
            <a:r>
              <a:rPr lang="en-US" altLang="zh-CN" dirty="0"/>
              <a:t>1e7 1s 1m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94847C-C1B9-4E82-97BC-5A93FB40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5" y="2062208"/>
            <a:ext cx="1362075" cy="1295400"/>
          </a:xfrm>
          <a:prstGeom prst="rect">
            <a:avLst/>
          </a:prstGeom>
        </p:spPr>
      </p:pic>
      <p:sp>
        <p:nvSpPr>
          <p:cNvPr id="9" name="AutoShape 2" descr="qq://txfile/MyCollectionImagePath:414CF10E-3966-426B-954D-D8ED13E5314D.jpg">
            <a:extLst>
              <a:ext uri="{FF2B5EF4-FFF2-40B4-BE49-F238E27FC236}">
                <a16:creationId xmlns:a16="http://schemas.microsoft.com/office/drawing/2014/main" id="{0BB24055-C774-433D-BE2D-E5F06CCD5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F06458-37A6-4826-BA0D-EEDF46678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3" y="4362085"/>
            <a:ext cx="1465648" cy="14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E80D8-9E44-45DE-97EB-5E541BE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CE916-8C54-480A-9CA4-B974B9B4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985414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https://code.mi.com/problem/list/view?id=73</a:t>
            </a:r>
            <a:endParaRPr lang="en-US" altLang="zh-CN" dirty="0"/>
          </a:p>
          <a:p>
            <a:r>
              <a:rPr lang="zh-CN" altLang="en-US" dirty="0"/>
              <a:t>直接维护出现过</a:t>
            </a:r>
            <a:r>
              <a:rPr lang="en-US" altLang="zh-CN" dirty="0"/>
              <a:t>1/2/3</a:t>
            </a:r>
            <a:r>
              <a:rPr lang="zh-CN" altLang="en-US" dirty="0"/>
              <a:t>次的数的异或值</a:t>
            </a:r>
            <a:endParaRPr lang="en-US" altLang="zh-CN" dirty="0"/>
          </a:p>
          <a:p>
            <a:r>
              <a:rPr lang="zh-CN" altLang="en-US" dirty="0"/>
              <a:t>意会一下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D1F014-1DBF-4B86-9729-5F16D414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3" y="2467060"/>
            <a:ext cx="3597880" cy="42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88573-16C8-433F-A904-42ACF251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Robot in Basement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2295D9B-225E-4651-8CBF-2E2AA7427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7" y="1473693"/>
                <a:ext cx="10156684" cy="2965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的网格上，有一些格子是障碍，并且网格边界上的格子均是障碍，另有一个非障碍的格子是出口。</a:t>
                </a:r>
                <a:endParaRPr lang="en-US" altLang="zh-CN" dirty="0"/>
              </a:p>
              <a:p>
                <a:r>
                  <a:rPr lang="zh-CN" altLang="en-US" dirty="0"/>
                  <a:t>有一个机器人可以根据程序在该网格上行走。一段程序是一个由</a:t>
                </a:r>
                <a:r>
                  <a:rPr lang="en-US" altLang="zh-CN" dirty="0"/>
                  <a:t>UDLR</a:t>
                </a:r>
                <a:r>
                  <a:rPr lang="zh-CN" altLang="en-US" dirty="0"/>
                  <a:t>四种指令组成的字符串。</a:t>
                </a:r>
                <a:endParaRPr lang="en-US" altLang="zh-CN" dirty="0"/>
              </a:p>
              <a:p>
                <a:r>
                  <a:rPr lang="zh-CN" altLang="en-US" dirty="0"/>
                  <a:t>机器人会依次执行每个指令，一个指令会使机器人向指定的方向移动一格，如果对应格子为障碍则不动。</a:t>
                </a:r>
              </a:p>
              <a:p>
                <a:r>
                  <a:rPr lang="zh-CN" altLang="en-US" dirty="0"/>
                  <a:t>现在给定一个长度为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的程序，求它的一个最短前缀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，使得对于一开始在网格图上任意非障码位罝的机器人，在执行完程序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之后都停在出口上。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2295D9B-225E-4651-8CBF-2E2AA742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7" y="1473693"/>
                <a:ext cx="10156684" cy="2965142"/>
              </a:xfrm>
              <a:prstGeom prst="rect">
                <a:avLst/>
              </a:prstGeom>
              <a:blipFill>
                <a:blip r:embed="rId2"/>
                <a:stretch>
                  <a:fillRect l="-60" t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943B2-5313-44DF-8835-05799D79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41702-9EB1-4C1F-B9E8-C49ACFFA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08218"/>
                <a:ext cx="9970253" cy="439124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https://codeforces.com/contest/97/problem/d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首先考虑一种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的暴力，我们在初始的每个位置上都放上机器人，每次枚举当前应该怎么走。当只有出口位置上有机器人停止</a:t>
                </a:r>
                <a:endParaRPr lang="en-US" altLang="zh-CN" dirty="0"/>
              </a:p>
              <a:p>
                <a:r>
                  <a:rPr lang="zh-CN" altLang="en-US" dirty="0"/>
                  <a:t>然后用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优化，上下走分别对应着右移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左移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位，左右走对应着右移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左移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zh-CN" altLang="en-US" dirty="0"/>
                  <a:t>但是撞到墙是一件很蛋疼的事情，也就是说当这一位是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，且目标位置是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的话，这一位仍然是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。若这一位是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，目标位置是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的话，这一位应该是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我们可以直接预处理出能走的格子和不能走的格子，每次走的时候先全都走过去，再把撞到墙上的补回来即可</a:t>
                </a:r>
              </a:p>
              <a:p>
                <a:r>
                  <a:rPr lang="en-US" altLang="zh-CN" dirty="0">
                    <a:hlinkClick r:id="rId3"/>
                  </a:rPr>
                  <a:t>https://www.cnblogs.com/zwfymqz/p/10272796.html</a:t>
                </a:r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41702-9EB1-4C1F-B9E8-C49ACFFA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08218"/>
                <a:ext cx="9970253" cy="4391246"/>
              </a:xfrm>
              <a:blipFill>
                <a:blip r:embed="rId4"/>
                <a:stretch>
                  <a:fillRect l="-61"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BE178-7AC0-4646-AA50-50C45994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Tortoise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416A38-1E35-4525-85B8-87F00927A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05873"/>
                <a:ext cx="9970253" cy="8756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的网格上，有一些网格是障碍。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次询问是否能只通过向下走和向右走从格子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走到格子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 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416A38-1E35-4525-85B8-87F00927A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05873"/>
                <a:ext cx="9970253" cy="875689"/>
              </a:xfrm>
              <a:blipFill>
                <a:blip r:embed="rId2"/>
                <a:stretch>
                  <a:fillRect l="-61" t="-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9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2910-2252-40D1-9BD6-F8A0DEF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cf232E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215CB03-F291-4CE5-9746-AE3172063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05872"/>
                <a:ext cx="9970253" cy="44622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https://codeforces.com/contest/232/problem/E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考虑这样一种离线算法，我们把所有询问操作记录下来。</a:t>
                </a:r>
                <a:endParaRPr lang="en-US" altLang="zh-CN" dirty="0"/>
              </a:p>
              <a:p>
                <a:r>
                  <a:rPr lang="zh-CN" altLang="en-US" dirty="0"/>
                  <a:t>首先依次枚举每一行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，统计这一行能回答多少询问。</a:t>
                </a:r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行上面的点，用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 记录出这些点能到达第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行的哪些点。</a:t>
                </a:r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行下面的点，用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记录出第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行上的点哪些能到达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显然，当询问的点对的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时表示该询问是成立的。</a:t>
                </a:r>
                <a:endParaRPr lang="en-US" altLang="zh-CN" dirty="0"/>
              </a:p>
              <a:p>
                <a:r>
                  <a:rPr lang="zh-CN" altLang="en-US" dirty="0"/>
                  <a:t>直接这样做的复杂度是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转移以及判相交的时候可以用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优化一下。</a:t>
                </a:r>
                <a:endParaRPr lang="en-US" altLang="zh-CN" dirty="0"/>
              </a:p>
              <a:p>
                <a:r>
                  <a:rPr lang="zh-CN" altLang="en-US" dirty="0"/>
                  <a:t>同时我们可以用分治来加速求解的过程，也就是说我们只考虑询问满足过中间行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的答案，然后分类后不断递归处理</a:t>
                </a:r>
                <a:endParaRPr lang="en-US" altLang="zh-CN" dirty="0"/>
              </a:p>
              <a:p>
                <a:r>
                  <a:rPr lang="zh-CN" altLang="en-US" dirty="0"/>
                  <a:t>如果只对行分治的话复杂度是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如果行列不断交替分治的话复杂度是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215CB03-F291-4CE5-9746-AE3172063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05872"/>
                <a:ext cx="9970253" cy="4462267"/>
              </a:xfrm>
              <a:blipFill>
                <a:blip r:embed="rId3"/>
                <a:stretch>
                  <a:fillRect l="-61" t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2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DA38-0EF6-42E4-A557-23FA940D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感觉有必要说一下这个知识点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F926EE-03E5-438C-AB2E-DEB2E3FDD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给出两个字符串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中出现了多少字，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中可能含有通配符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F926EE-03E5-438C-AB2E-DEB2E3FDD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0CCB-3E59-449B-9165-227BE29D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E9F3D-9036-43C3-936A-154D636AE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https://lydsy.com/JudgeOnline/problem.php?id=4503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直接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一波</a:t>
                </a:r>
                <a:endParaRPr lang="en-US" altLang="zh-CN" dirty="0"/>
              </a:p>
              <a:p>
                <a:r>
                  <a:rPr lang="zh-CN" altLang="en-US" dirty="0"/>
                  <a:t>预处理出每个字符出现的位置，存在一个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zh-CN" altLang="en-US" dirty="0"/>
                  <a:t>依次枚举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中的每个字符，对于第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个字符，将其字符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右移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CN" altLang="en-US" dirty="0"/>
                  <a:t>位，最后全都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zh-CN" altLang="en-US" dirty="0"/>
                  <a:t>起来即可</a:t>
                </a:r>
                <a:endParaRPr lang="en-US" altLang="zh-CN" dirty="0"/>
              </a:p>
              <a:p>
                <a:r>
                  <a:rPr lang="zh-CN" altLang="en-US" dirty="0"/>
                  <a:t>若第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dirty="0"/>
                  <a:t>上是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，说明这一位可以匹配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E9F3D-9036-43C3-936A-154D636AE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D91C-49B2-4B17-A0F2-2DB2B0CC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FA5BCB-097C-4268-807B-C98625BEF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69" y="1647825"/>
            <a:ext cx="1533525" cy="17811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48CF05-82D9-499E-964A-5A73028F1B4A}"/>
              </a:ext>
            </a:extLst>
          </p:cNvPr>
          <p:cNvSpPr txBox="1"/>
          <p:nvPr/>
        </p:nvSpPr>
        <p:spPr>
          <a:xfrm>
            <a:off x="887766" y="3773010"/>
            <a:ext cx="503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下面给大家介绍一些最前沿</a:t>
            </a:r>
            <a:r>
              <a:rPr lang="en-US" altLang="zh-CN" dirty="0"/>
              <a:t>(</a:t>
            </a:r>
            <a:r>
              <a:rPr lang="zh-CN" altLang="en-US" dirty="0"/>
              <a:t>个屁</a:t>
            </a:r>
            <a:r>
              <a:rPr lang="en-US" altLang="zh-CN" dirty="0"/>
              <a:t>)</a:t>
            </a:r>
            <a:r>
              <a:rPr lang="zh-CN" altLang="en-US" dirty="0"/>
              <a:t>的科技，请各位坐稳扶好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6A5155A-B336-4A47-A805-6915347D3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971480"/>
              </p:ext>
            </p:extLst>
          </p:nvPr>
        </p:nvGraphicFramePr>
        <p:xfrm>
          <a:off x="6411763" y="4480467"/>
          <a:ext cx="3204376" cy="161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6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BB9-598E-4732-8AB7-153F9D2E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56" y="390427"/>
            <a:ext cx="9613861" cy="707272"/>
          </a:xfrm>
        </p:spPr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92B3-E17B-4722-B898-77E483DF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3" y="3391828"/>
            <a:ext cx="6570105" cy="743982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都会吧。。。</a:t>
            </a:r>
            <a:endParaRPr lang="en-US" altLang="zh-CN" dirty="0"/>
          </a:p>
          <a:p>
            <a:r>
              <a:rPr lang="zh-CN" altLang="en-US" dirty="0"/>
              <a:t>如何用</a:t>
            </a:r>
            <a:r>
              <a:rPr lang="en-US" altLang="zh-CN" dirty="0"/>
              <a:t>Floyd</a:t>
            </a:r>
            <a:r>
              <a:rPr lang="zh-CN" altLang="en-US" dirty="0"/>
              <a:t>求传递闭包？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7B4CFF-017D-4E55-80E7-4CCF4A46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3" y="4373326"/>
            <a:ext cx="5476190" cy="1123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346ACEE5-81CF-406E-93AA-817EE01C1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3" y="1360864"/>
                <a:ext cx="9810457" cy="1805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定义</a:t>
                </a:r>
                <a:r>
                  <a:rPr lang="zh-CN" altLang="en-US" b="1" dirty="0"/>
                  <a:t>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 2, 3…,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表示点集，集合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表示边集。</a:t>
                </a:r>
                <a:endParaRPr lang="en-US" altLang="zh-CN" dirty="0"/>
              </a:p>
              <a:p>
                <a:r>
                  <a:rPr lang="zh-CN" altLang="en-US" dirty="0"/>
                  <a:t>称点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的可达点，当且仅当图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中存在一条从点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到点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的路径。此时，称点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祖先</a:t>
                </a:r>
                <a:r>
                  <a:rPr lang="en-US" altLang="zh-CN" b="1" dirty="0"/>
                  <a:t>(ancestor)</a:t>
                </a:r>
                <a:r>
                  <a:rPr lang="zh-CN" altLang="en-US" dirty="0"/>
                  <a:t>，且点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后代</a:t>
                </a:r>
                <a:r>
                  <a:rPr lang="en-US" altLang="zh-CN" b="1" dirty="0"/>
                  <a:t>(descendant)</a:t>
                </a:r>
                <a:r>
                  <a:rPr lang="zh-CN" altLang="en-US" dirty="0"/>
                  <a:t>。特别的，点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即使自己的祖先，又是自己的后代。同时，称由点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所有祖先点构成的集合为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所有后代点构成的集合为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若有向图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，与图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拥有相同的点集，且将边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置于集合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当且仅当图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中存在从点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到点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的路径，则成图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为图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传递闭包</a:t>
                </a:r>
                <a:r>
                  <a:rPr lang="en-US" altLang="zh-CN" b="1" dirty="0"/>
                  <a:t>(transitive closure)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346ACEE5-81CF-406E-93AA-817EE01C1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3" y="1360864"/>
                <a:ext cx="9810457" cy="1805883"/>
              </a:xfrm>
              <a:prstGeom prst="rect">
                <a:avLst/>
              </a:prstGeom>
              <a:blipFill>
                <a:blip r:embed="rId3"/>
                <a:stretch>
                  <a:fillRect l="-62" t="-1689" r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5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E80A-2799-4F8C-88B4-F6C5E1BF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&amp;&amp;</a:t>
            </a:r>
            <a:r>
              <a:rPr lang="zh-CN" altLang="en-US" dirty="0"/>
              <a:t> 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A1FD-CD5B-48A5-89CF-6E22CA9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今天我们讲什么呀？</a:t>
            </a:r>
            <a:endParaRPr lang="en-US" altLang="zh-CN" dirty="0"/>
          </a:p>
          <a:p>
            <a:r>
              <a:rPr lang="en-US" altLang="zh-CN" dirty="0"/>
              <a:t>| &amp; ^ ! </a:t>
            </a:r>
            <a:r>
              <a:rPr lang="en-US" altLang="zh-CN" dirty="0" err="1"/>
              <a:t>Bitset</a:t>
            </a:r>
            <a:r>
              <a:rPr lang="en-US" altLang="zh-CN" dirty="0"/>
              <a:t> Floyd </a:t>
            </a:r>
          </a:p>
          <a:p>
            <a:r>
              <a:rPr lang="zh-CN" altLang="en-US" dirty="0"/>
              <a:t>这不是普及知识点么？</a:t>
            </a:r>
            <a:endParaRPr lang="en-US" altLang="zh-CN" dirty="0"/>
          </a:p>
          <a:p>
            <a:r>
              <a:rPr lang="zh-CN" altLang="en-US" dirty="0"/>
              <a:t>对呀，因为</a:t>
            </a:r>
            <a:r>
              <a:rPr lang="en-US" altLang="zh-CN" dirty="0"/>
              <a:t>attack</a:t>
            </a:r>
            <a:r>
              <a:rPr lang="zh-CN" altLang="en-US" dirty="0"/>
              <a:t>菜到只会普及组知识呀</a:t>
            </a:r>
            <a:r>
              <a:rPr lang="en-US" altLang="zh-CN" dirty="0" err="1"/>
              <a:t>qwq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793C9AD-702C-435D-95BC-E79F95B01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31646"/>
              </p:ext>
            </p:extLst>
          </p:nvPr>
        </p:nvGraphicFramePr>
        <p:xfrm>
          <a:off x="1582310" y="3570136"/>
          <a:ext cx="3204376" cy="161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B7BB566-5789-4F48-8888-77261D12B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306346"/>
              </p:ext>
            </p:extLst>
          </p:nvPr>
        </p:nvGraphicFramePr>
        <p:xfrm>
          <a:off x="5090386" y="3570136"/>
          <a:ext cx="3204376" cy="161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76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874A0-2238-4A59-8E43-A29F505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一道紫题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7CB11-B59B-4070-93C5-7B8130F9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给出一张图，求图中所有可达点数</a:t>
            </a:r>
            <a:endParaRPr lang="en-US" altLang="zh-CN" dirty="0"/>
          </a:p>
          <a:p>
            <a:r>
              <a:rPr lang="en-US" altLang="zh-CN" dirty="0"/>
              <a:t>N &lt;= 2000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D1674C-5EA3-4C07-A04C-71B5755C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5" y="2102535"/>
            <a:ext cx="2723809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C3A05-EF61-4165-84B5-B955C2E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060A84-E41D-4890-84E1-A61D4E799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6445818" cy="11816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https://www.luogu.org/problemnew/show/P4306</a:t>
                </a:r>
                <a:endParaRPr lang="en-US" altLang="zh-CN" dirty="0"/>
              </a:p>
              <a:p>
                <a:r>
                  <a:rPr lang="zh-CN" altLang="en-US" dirty="0"/>
                  <a:t>可能是最水的紫题。。</a:t>
                </a:r>
                <a:endParaRPr lang="en-US" altLang="zh-CN" dirty="0"/>
              </a:p>
              <a:p>
                <a:r>
                  <a:rPr lang="zh-CN" altLang="en-US" dirty="0"/>
                  <a:t>直接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显然会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掉，那么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优化一下就好了，时间复杂度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060A84-E41D-4890-84E1-A61D4E799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6445818" cy="1181655"/>
              </a:xfrm>
              <a:blipFill>
                <a:blip r:embed="rId3"/>
                <a:stretch>
                  <a:fillRect l="-95" t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C97F0A8-A399-4C9C-811B-49E70E8F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81" y="2539014"/>
            <a:ext cx="5647619" cy="20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B33DE8-75C0-4FEA-8CAF-5C1043D75442}"/>
                  </a:ext>
                </a:extLst>
              </p:cNvPr>
              <p:cNvSpPr txBox="1"/>
              <p:nvPr/>
            </p:nvSpPr>
            <p:spPr>
              <a:xfrm>
                <a:off x="448381" y="5104660"/>
                <a:ext cx="4436920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也可以</a:t>
                </a:r>
                <a:r>
                  <a:rPr lang="en-US" altLang="zh-CN" dirty="0" err="1"/>
                  <a:t>tarjan</a:t>
                </a:r>
                <a:r>
                  <a:rPr lang="zh-CN" altLang="en-US" dirty="0"/>
                  <a:t>之后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算，复杂度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B33DE8-75C0-4FEA-8CAF-5C1043D75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1" y="5104660"/>
                <a:ext cx="4436920" cy="524118"/>
              </a:xfrm>
              <a:prstGeom prst="rect">
                <a:avLst/>
              </a:prstGeom>
              <a:blipFill>
                <a:blip r:embed="rId5"/>
                <a:stretch>
                  <a:fillRect l="-1238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434E9-86BB-4249-B34E-BA54C8D1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加点期望？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CF92F0D-3ECF-40FE-BCA4-B5EAD34DB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6445818" cy="207164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个房间，每个房间内有打开一些门的钥匙。初始时所有房间门都被锁了，且你手上没有任何钥匙。</a:t>
                </a:r>
              </a:p>
              <a:p>
                <a:r>
                  <a:rPr lang="zh-CN" altLang="en-US" dirty="0"/>
                  <a:t>当你没法用手上的钥匙打开房间门时，你会在还未被打开的房间中，随机选择一个并轰炸它，从而得到该房间内的所有钥匙。当你能用手上的钥匙打开房间门时，就会立即打开它并获得钥匙，不会选择轰炸。</a:t>
                </a:r>
              </a:p>
              <a:p>
                <a:r>
                  <a:rPr lang="zh-CN" altLang="en-US" dirty="0"/>
                  <a:t>求期望轰炸多少次，使得所有房间门都被打开。</a:t>
                </a:r>
              </a:p>
              <a:p>
                <a:r>
                  <a:rPr lang="zh-CN" altLang="en-US" dirty="0"/>
                  <a:t>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CF92F0D-3ECF-40FE-BCA4-B5EAD34DB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6445818" cy="2071641"/>
              </a:xfrm>
              <a:blipFill>
                <a:blip r:embed="rId2"/>
                <a:stretch>
                  <a:fillRect l="-95"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7634-068D-4887-8F99-2562272C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52A5F-5C2B-4AF6-92DD-A7DD25F20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57359"/>
                <a:ext cx="11266393" cy="2921678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http://acm.hdu.edu.cn/showproblem.php?pid=5036</a:t>
                </a:r>
                <a:endParaRPr lang="en-US" altLang="zh-CN" dirty="0"/>
              </a:p>
              <a:p>
                <a:r>
                  <a:rPr lang="zh-CN" altLang="en-US" dirty="0"/>
                  <a:t>显然这是一道图论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数学题。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位置能打开的点，向其连一条边。如果我们拿到了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房门的钥匙，那么我们会打开所有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内的点</a:t>
                </a:r>
                <a:endParaRPr lang="en-US" altLang="zh-CN" dirty="0"/>
              </a:p>
              <a:p>
                <a:r>
                  <a:rPr lang="zh-CN" altLang="en-US" dirty="0"/>
                  <a:t>根据期望的线性性，总的期望次数等于各个点被经过的期望次数之和</a:t>
                </a:r>
                <a:endParaRPr lang="en-US" altLang="zh-CN" dirty="0"/>
              </a:p>
              <a:p>
                <a:r>
                  <a:rPr lang="zh-CN" altLang="en-US" dirty="0"/>
                  <a:t>而每个点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被期望经过的次数至于他的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的大小有关，也就是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内的点都不能选，因此它的期望次数为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52A5F-5C2B-4AF6-92DD-A7DD25F20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57359"/>
                <a:ext cx="11266393" cy="2921678"/>
              </a:xfrm>
              <a:blipFill>
                <a:blip r:embed="rId3"/>
                <a:stretch>
                  <a:fillRect l="-54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29F1-9954-4CE3-89AB-5B746710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只有加边操作的传递闭包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896A2-92A0-4BDA-8E6B-17C30BB81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19703"/>
                <a:ext cx="8619475" cy="3306205"/>
              </a:xfrm>
            </p:spPr>
            <p:txBody>
              <a:bodyPr/>
              <a:lstStyle/>
              <a:p>
                <a:r>
                  <a:rPr lang="zh-CN" altLang="en-US" dirty="0"/>
                  <a:t>一种思路清奇的离线算法</a:t>
                </a:r>
                <a:endParaRPr lang="en-US" altLang="zh-CN" dirty="0"/>
              </a:p>
              <a:p>
                <a:r>
                  <a:rPr lang="zh-CN" altLang="en-US" dirty="0"/>
                  <a:t>构造一张新图</a:t>
                </a:r>
                <a:endParaRPr lang="en-US" altLang="zh-CN" dirty="0"/>
              </a:p>
              <a:p>
                <a:r>
                  <a:rPr lang="zh-CN" altLang="en-US" dirty="0"/>
                  <a:t>对于原图中的所有边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，在新图中连边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,′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0)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次加入的边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，在新图中连边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求一下任意两点间的最短路即可得到答案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896A2-92A0-4BDA-8E6B-17C30BB81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19703"/>
                <a:ext cx="8619475" cy="3306205"/>
              </a:xfrm>
              <a:blipFill>
                <a:blip r:embed="rId2"/>
                <a:stretch>
                  <a:fillRect l="-71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8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335B4-85E9-40E3-B7B2-FEED23E6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有没有不离线的算法？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C30BED4-5C28-45BC-A68E-BD6C41772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1404892"/>
                <a:ext cx="8741893" cy="2334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我们需要深入理解一下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个点的无向图，定义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表示不经过点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的最短路，求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 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C30BED4-5C28-45BC-A68E-BD6C4177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1404892"/>
                <a:ext cx="8741893" cy="2334626"/>
              </a:xfrm>
              <a:prstGeom prst="rect">
                <a:avLst/>
              </a:prstGeom>
              <a:blipFill>
                <a:blip r:embed="rId2"/>
                <a:stretch>
                  <a:fillRect l="-70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5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635E9-EBF9-4AD3-9CA0-3962EC8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41285-F3D0-4E1C-9224-3F572B75A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842789" cy="34277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>
                    <a:hlinkClick r:id="rId2"/>
                  </a:rPr>
                  <a:t>https://nanti.jisuanke.com/t/11217</a:t>
                </a:r>
                <a:endParaRPr lang="en-US" altLang="zh-CN" dirty="0"/>
              </a:p>
              <a:p>
                <a:r>
                  <a:rPr lang="zh-CN" altLang="en-US" dirty="0"/>
                  <a:t>首先一个结论：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算法的正确性与最外层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的顺序无关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只要保证是排列即可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我大概想到一种证明方式就是把最短路树上的链拿出来，不论怎样枚举都会合并其中的两段，所以正确性是对的</a:t>
                </a:r>
                <a:endParaRPr lang="en-US" altLang="zh-CN" dirty="0"/>
              </a:p>
              <a:p>
                <a:r>
                  <a:rPr lang="zh-CN" altLang="en-US" dirty="0"/>
                  <a:t>这道题的话显然一个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的暴力是枚举哪个点不选，再跑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这个暴力等价于求出每个点除它之外的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矩阵</a:t>
                </a:r>
                <a:endParaRPr lang="en-US" altLang="zh-CN" dirty="0"/>
              </a:p>
              <a:p>
                <a:r>
                  <a:rPr lang="zh-CN" altLang="en-US" dirty="0"/>
                  <a:t>那么考虑暴力分治，对于当前的区间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每次找一个中间点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，我们先统计左边所有点的贡献，暴力向右递归，回溯的时候删除左边点的贡献，加入右边点的贡献，暴力向左递归即可</a:t>
                </a:r>
                <a:endParaRPr lang="en-US" altLang="zh-CN" dirty="0"/>
              </a:p>
              <a:p>
                <a:r>
                  <a:rPr lang="zh-CN" altLang="en-US" dirty="0"/>
                  <a:t>当只有一个点的时候统计答案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41285-F3D0-4E1C-9224-3F572B75A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842789" cy="3427705"/>
              </a:xfrm>
              <a:blipFill>
                <a:blip r:embed="rId3"/>
                <a:stretch>
                  <a:fillRect l="-69" t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8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C9D36-5791-4DFF-89EF-CF08701E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/>
          <a:p>
            <a:r>
              <a:rPr lang="zh-CN" altLang="en-US" dirty="0"/>
              <a:t>不离线的做法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D3D95-D6B2-4981-8402-E190576FC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875775" cy="5354159"/>
              </a:xfrm>
            </p:spPr>
            <p:txBody>
              <a:bodyPr/>
              <a:lstStyle/>
              <a:p>
                <a:r>
                  <a:rPr lang="zh-CN" altLang="en-US" dirty="0"/>
                  <a:t>效仿刚刚的算法动态中加入中转点的思想，对于每次操作加入的边，都拿它作为 “中转边”来更新传递闭包。</a:t>
                </a:r>
                <a:endParaRPr lang="en-US" altLang="zh-CN" dirty="0"/>
              </a:p>
              <a:p>
                <a:r>
                  <a:rPr lang="zh-CN" altLang="en-US" dirty="0"/>
                  <a:t>假设当前操作加入边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。若已有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的加入不会更新传递闭包，故忽视这次操作。</a:t>
                </a:r>
                <a:endParaRPr lang="en-US" altLang="zh-CN" dirty="0"/>
              </a:p>
              <a:p>
                <a:r>
                  <a:rPr lang="zh-CN" altLang="en-US" dirty="0"/>
                  <a:t>我们来考虑哪些点会受到影响，显然这个必须满足能到达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，但是到不了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𝑎𝑛𝑐</m:t>
                        </m:r>
                        <m:d>
                          <m:d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𝑎𝑛𝑐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，对于所有点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的加入会使得：</a:t>
                </a:r>
                <a14:m>
                  <m:oMath xmlns:m="http://schemas.openxmlformats.org/officeDocument/2006/math"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⋃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/>
              </a:p>
              <a:p>
                <a:r>
                  <a:rPr lang="zh-CN" altLang="en-US" dirty="0"/>
                  <a:t>而对于所有点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的加入不会更新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如何维护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𝑎𝑛𝑐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直接建反图加反边。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:endParaRPr lang="en-US" altLang="zh-CN" dirty="0"/>
              </a:p>
              <a:p>
                <a:r>
                  <a:rPr lang="zh-CN" altLang="en-US" dirty="0"/>
                  <a:t>我们每次对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进行取并操作时，新的集合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都会比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新增元素，而不同的可达关系只有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对，因此集合取并操作最多会有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次，又因为每次加边时最对会对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个集合进行取并操作</a:t>
                </a:r>
                <a:endParaRPr lang="en-US" altLang="zh-CN" dirty="0"/>
              </a:p>
              <a:p>
                <a:r>
                  <a:rPr lang="en-US" altLang="zh-CN" dirty="0" err="1"/>
                  <a:t>Bitset</a:t>
                </a:r>
                <a:r>
                  <a:rPr lang="zh-CN" altLang="en-US" dirty="0"/>
                  <a:t>优化之后复杂度为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D3D95-D6B2-4981-8402-E190576FC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875775" cy="5354159"/>
              </a:xfrm>
              <a:blipFill>
                <a:blip r:embed="rId2"/>
                <a:stretch>
                  <a:fillRect l="-56" t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C901-7CC3-4E3D-ACFB-41D420CC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带删边的动态传递闭包？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7EC9F-27C4-421D-BB24-071A03677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929041" cy="19096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我们现在已经学会了可以加边的动态传递闭包问题。</a:t>
                </a:r>
                <a:endParaRPr lang="en-US" altLang="zh-CN" dirty="0"/>
              </a:p>
              <a:p>
                <a:r>
                  <a:rPr lang="zh-CN" altLang="en-US" dirty="0"/>
                  <a:t>那么考虑直接暴力线段树分治</a:t>
                </a:r>
                <a:endParaRPr lang="en-US" altLang="zh-CN" dirty="0"/>
              </a:p>
              <a:p>
                <a:r>
                  <a:rPr lang="zh-CN" altLang="en-US" dirty="0"/>
                  <a:t>开一棵大小为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时间线段树，同时统计出每条边出现的时间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，我们暴力在线段树上的区间打上标记</a:t>
                </a:r>
                <a:endParaRPr lang="en-US" altLang="zh-CN" dirty="0"/>
              </a:p>
              <a:p>
                <a:r>
                  <a:rPr lang="zh-CN" altLang="en-US" dirty="0"/>
                  <a:t>由于原图有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条边，共有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次操作，那么在线段树中最多有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zh-CN" altLang="en-US" dirty="0"/>
                  <a:t>个节点被打上了标记。</a:t>
                </a:r>
                <a:endParaRPr lang="en-US" altLang="zh-CN" dirty="0"/>
              </a:p>
              <a:p>
                <a:r>
                  <a:rPr lang="zh-CN" altLang="en-US" dirty="0"/>
                  <a:t>接下来直接暴力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整棵树，每访问到一个标记最多会耗费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dirty="0"/>
                  <a:t>的时间统计它的影响，因此总的时间复杂度为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7EC9F-27C4-421D-BB24-071A03677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929041" cy="1909625"/>
              </a:xfrm>
              <a:blipFill>
                <a:blip r:embed="rId2"/>
                <a:stretch>
                  <a:fillRect l="-56" t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562A1-EEB6-4BAC-AE76-7F0AC249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有没有在线算法？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9FC9-60B3-4315-8B4E-33B681F9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 course</a:t>
            </a:r>
          </a:p>
          <a:p>
            <a:r>
              <a:rPr lang="zh-CN" altLang="en-US" dirty="0"/>
              <a:t>但是我不会</a:t>
            </a:r>
            <a:endParaRPr lang="en-US" altLang="zh-CN" dirty="0"/>
          </a:p>
          <a:p>
            <a:r>
              <a:rPr lang="zh-CN" altLang="en-US" dirty="0"/>
              <a:t>留给你们给你们的学弟们讲了。。。。。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C9A37-AAB3-4733-A34F-EF6B1F32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87" y="558663"/>
            <a:ext cx="2429923" cy="3261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5214B0-CB77-42D6-8CEF-1BF1D9B3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840" y="3819778"/>
            <a:ext cx="2275578" cy="2799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F3B569-822A-4A4B-A519-3BA62EEA3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110" y="657923"/>
            <a:ext cx="2275578" cy="3062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5B4A62-39C3-43EF-BD2A-A3A37B7E0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418" y="3720517"/>
            <a:ext cx="2550347" cy="2682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C40A56-A675-412A-A951-3E5B9FD02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12" y="2597979"/>
            <a:ext cx="5923809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F1F3C-98AE-4F99-A1ED-5EF7C7E9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ECAAE-C1DA-4028-B8D0-3C787EAD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基本知识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B51B4E-24B1-4FD8-8867-4B4822BB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4" y="1874475"/>
            <a:ext cx="2295238" cy="14476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3143F1-66A4-471F-BA05-BAC35ABBD0E7}"/>
              </a:ext>
            </a:extLst>
          </p:cNvPr>
          <p:cNvSpPr txBox="1"/>
          <p:nvPr/>
        </p:nvSpPr>
        <p:spPr>
          <a:xfrm>
            <a:off x="339114" y="3635195"/>
            <a:ext cx="89162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移位运算：</a:t>
            </a:r>
            <a:endParaRPr lang="en-US" altLang="zh-CN" sz="1400" dirty="0"/>
          </a:p>
          <a:p>
            <a:r>
              <a:rPr lang="en-US" altLang="zh-CN" sz="1400" dirty="0"/>
              <a:t>(</a:t>
            </a:r>
            <a:r>
              <a:rPr lang="zh-CN" altLang="en-US" sz="1400" dirty="0"/>
              <a:t>以右移为例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逻辑移位：左边补零，右边溢出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算术移位：左边由符号位决定，右边溢出</a:t>
            </a:r>
            <a:r>
              <a:rPr lang="en-US" altLang="zh-CN" sz="1400" dirty="0"/>
              <a:t>(</a:t>
            </a:r>
            <a:r>
              <a:rPr lang="zh-CN" altLang="en-US" sz="1400" dirty="0"/>
              <a:t>左移时右边补零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循环移位：把</a:t>
            </a:r>
            <a:r>
              <a:rPr lang="en-US" altLang="zh-CN" sz="1400" dirty="0"/>
              <a:t>x</a:t>
            </a:r>
            <a:r>
              <a:rPr lang="zh-CN" altLang="en-US" sz="1400" dirty="0"/>
              <a:t>的每个二进制位向右移，左侧空白由右侧溢出的位补充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为了方便讲述，下面均以</a:t>
            </a:r>
            <a:r>
              <a:rPr lang="en-US" altLang="zh-CN" sz="1400" dirty="0"/>
              <a:t>32</a:t>
            </a:r>
            <a:r>
              <a:rPr lang="zh-CN" altLang="en-US" sz="1400" dirty="0"/>
              <a:t>位无符号整形举例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19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95C30-6FE4-4CD0-AA8F-A488C3BA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</p:spTree>
    <p:extLst>
      <p:ext uri="{BB962C8B-B14F-4D97-AF65-F5344CB8AC3E}">
        <p14:creationId xmlns:p14="http://schemas.microsoft.com/office/powerpoint/2010/main" val="405293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5132-83E6-451C-BBCA-3B1E9ABF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5" y="399303"/>
            <a:ext cx="9613861" cy="707272"/>
          </a:xfrm>
        </p:spPr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75A64-6C5A-447E-995E-92E5DD426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435" y="1375113"/>
                <a:ext cx="8820787" cy="53614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读取某些位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&amp;1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改变某些位</a:t>
                </a:r>
                <a:r>
                  <a:rPr lang="en-US" altLang="zh-CN" dirty="0"/>
                  <a:t>: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|= (1 &lt;&lt;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&amp;= (1 &lt;&lt;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^= (1 &lt;&lt;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翻转二进制位？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求前缀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后缀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的个数同理</a:t>
                </a:r>
                <a:endParaRPr lang="en-US" altLang="zh-CN" dirty="0"/>
              </a:p>
              <a:p>
                <a:r>
                  <a:rPr lang="en-US" altLang="zh-CN" dirty="0"/>
                  <a:t>64</a:t>
                </a:r>
                <a:r>
                  <a:rPr lang="zh-CN" altLang="en-US" dirty="0"/>
                  <a:t>位呢？</a:t>
                </a:r>
                <a:endParaRPr lang="en-US" altLang="zh-CN" dirty="0"/>
              </a:p>
              <a:p>
                <a:r>
                  <a:rPr lang="zh-CN" altLang="en-US" dirty="0"/>
                  <a:t>查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次。。。。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75A64-6C5A-447E-995E-92E5DD426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35" y="1375113"/>
                <a:ext cx="8820787" cy="5361493"/>
              </a:xfrm>
              <a:blipFill>
                <a:blip r:embed="rId2"/>
                <a:stretch>
                  <a:fillRect l="-138" t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16C9DFD-35DB-4438-9348-8CFC6E9D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7" y="2419518"/>
            <a:ext cx="7000000" cy="9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8E7F7C-1868-432A-88FC-F83D34BB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8" y="3943011"/>
            <a:ext cx="6447619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4EE9-6183-4E2B-AFE3-05216DF9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有没有更便捷的写法？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FED98-D751-4F25-BAA6-7E6AF969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9739433" cy="3720668"/>
          </a:xfrm>
        </p:spPr>
        <p:txBody>
          <a:bodyPr>
            <a:normAutofit/>
          </a:bodyPr>
          <a:lstStyle/>
          <a:p>
            <a:r>
              <a:rPr lang="en-US" altLang="zh-CN" dirty="0"/>
              <a:t>Of course</a:t>
            </a:r>
          </a:p>
          <a:p>
            <a:r>
              <a:rPr lang="en-US" altLang="zh-CN" dirty="0"/>
              <a:t>__</a:t>
            </a:r>
            <a:r>
              <a:rPr lang="en-US" altLang="zh-CN" dirty="0" err="1"/>
              <a:t>builtin_popcount</a:t>
            </a:r>
            <a:r>
              <a:rPr lang="en-US" altLang="zh-CN" dirty="0"/>
              <a:t>(x) </a:t>
            </a:r>
            <a:r>
              <a:rPr lang="zh-CN" altLang="en-US" dirty="0"/>
              <a:t>统计二进制下</a:t>
            </a:r>
            <a:r>
              <a:rPr lang="en-US" altLang="zh-CN" dirty="0"/>
              <a:t>0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builtin_ctz</a:t>
            </a:r>
            <a:r>
              <a:rPr lang="en-US" altLang="zh-CN" dirty="0"/>
              <a:t>(x) </a:t>
            </a:r>
            <a:r>
              <a:rPr lang="zh-CN" altLang="en-US" dirty="0"/>
              <a:t>统计末尾</a:t>
            </a:r>
            <a:r>
              <a:rPr lang="en-US" altLang="zh-CN" dirty="0"/>
              <a:t>0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builtin_clz</a:t>
            </a:r>
            <a:r>
              <a:rPr lang="en-US" altLang="zh-CN" dirty="0"/>
              <a:t>(x) </a:t>
            </a:r>
            <a:r>
              <a:rPr lang="zh-CN" altLang="en-US" dirty="0"/>
              <a:t>统计前缀</a:t>
            </a:r>
            <a:r>
              <a:rPr lang="en-US" altLang="zh-CN" dirty="0"/>
              <a:t>0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builtin_parity</a:t>
            </a:r>
            <a:r>
              <a:rPr lang="en-US" altLang="zh-CN" dirty="0"/>
              <a:t>(x) </a:t>
            </a:r>
            <a:r>
              <a:rPr lang="zh-CN" altLang="en-US" dirty="0"/>
              <a:t>判断奇偶性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类型请自行在后面加上</a:t>
            </a:r>
            <a:r>
              <a:rPr lang="en-US" altLang="zh-CN" dirty="0" err="1"/>
              <a:t>ll</a:t>
            </a:r>
            <a:r>
              <a:rPr lang="zh-CN" altLang="en-US" dirty="0"/>
              <a:t>，例如</a:t>
            </a:r>
            <a:r>
              <a:rPr lang="en-US" altLang="zh-CN" dirty="0"/>
              <a:t>__</a:t>
            </a:r>
            <a:r>
              <a:rPr lang="en-US" altLang="zh-CN" dirty="0" err="1"/>
              <a:t>builtin_popcountll</a:t>
            </a:r>
            <a:r>
              <a:rPr lang="en-US" altLang="zh-CN" dirty="0"/>
              <a:t>(x)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E6C21-675D-4986-9E77-A361327F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160F7-ECFB-4828-8EA9-4CDAFC9FB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57358"/>
                <a:ext cx="9091363" cy="27138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提取末尾连续的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&amp; 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^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+ 1))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提取最后一个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𝑤𝑏𝑖𝑡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&amp; 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160F7-ECFB-4828-8EA9-4CDAFC9FB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57358"/>
                <a:ext cx="9091363" cy="2713836"/>
              </a:xfrm>
              <a:blipFill>
                <a:blip r:embed="rId2"/>
                <a:stretch>
                  <a:fillRect l="-67" t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322CF4F-9191-4E8C-B494-07EF060CEBDA}"/>
              </a:ext>
            </a:extLst>
          </p:cNvPr>
          <p:cNvSpPr txBox="1"/>
          <p:nvPr/>
        </p:nvSpPr>
        <p:spPr>
          <a:xfrm>
            <a:off x="395618" y="2624643"/>
            <a:ext cx="3856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的反码：原码上各个位取反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的补码：反码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xxxxx10000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其反码为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yyyyy011111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之后与起来正好可以得到最后的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ABE176-2F6A-427A-BE00-D6C844ACBBFA}"/>
              </a:ext>
            </a:extLst>
          </p:cNvPr>
          <p:cNvSpPr txBox="1">
            <a:spLocks/>
          </p:cNvSpPr>
          <p:nvPr/>
        </p:nvSpPr>
        <p:spPr>
          <a:xfrm>
            <a:off x="283455" y="4625930"/>
            <a:ext cx="6170295" cy="142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遍历所有的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每次减</a:t>
            </a:r>
            <a:r>
              <a:rPr lang="en-US" altLang="zh-CN" dirty="0" err="1"/>
              <a:t>lowbit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66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95CC6-C102-4044-92F7-1D6BA26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B30BF1-6263-4CEF-875E-5DBA25039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3294725"/>
                <a:ext cx="9738688" cy="30574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枚举子集的子集复杂度是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B30BF1-6263-4CEF-875E-5DBA25039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3294725"/>
                <a:ext cx="9738688" cy="3057440"/>
              </a:xfrm>
              <a:blipFill>
                <a:blip r:embed="rId3"/>
                <a:stretch>
                  <a:fillRect l="-63" t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176EF51-4E0A-4F14-93D5-B9123188B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19" y="2110145"/>
            <a:ext cx="4180952" cy="94285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D796D72-8016-409D-9BF9-859E2452F005}"/>
              </a:ext>
            </a:extLst>
          </p:cNvPr>
          <p:cNvSpPr txBox="1">
            <a:spLocks/>
          </p:cNvSpPr>
          <p:nvPr/>
        </p:nvSpPr>
        <p:spPr>
          <a:xfrm>
            <a:off x="283456" y="1390499"/>
            <a:ext cx="2792985" cy="70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枚举子集？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3942-C6EB-467F-8704-D33DE497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F8EEC-BA4B-4746-A660-A3C2C3BCC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297019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的所有数？</a:t>
                </a:r>
                <a:endParaRPr lang="en-US" altLang="zh-CN" dirty="0"/>
              </a:p>
              <a:p>
                <a:r>
                  <a:rPr lang="zh-CN" altLang="en-US" dirty="0"/>
                  <a:t>首先找到最小的含有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(1&lt;&lt;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)–1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接下来不断找比它字典序大的答案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考虑这样一种做法：</a:t>
                </a:r>
                <a:endParaRPr lang="en-US" altLang="zh-CN" dirty="0"/>
              </a:p>
              <a:p>
                <a:r>
                  <a:rPr lang="zh-CN" altLang="en-US" dirty="0"/>
                  <a:t>设最右边连续的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是第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位，我们可以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，同时原来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zh-CN" altLang="en-US" dirty="0"/>
                  <a:t>位上的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移到最后</a:t>
                </a:r>
                <a:endParaRPr lang="en-US" altLang="zh-CN" dirty="0"/>
              </a:p>
              <a:p>
                <a:r>
                  <a:rPr lang="zh-CN" altLang="en-US" dirty="0"/>
                  <a:t>比如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101110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位置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110000</m:t>
                    </m:r>
                  </m:oMath>
                </a14:m>
                <a:r>
                  <a:rPr lang="zh-CN" altLang="en-US" dirty="0"/>
                  <a:t>，再把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位置的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移到最后，变为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110011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如何用位运算实现？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F8EEC-BA4B-4746-A660-A3C2C3BCC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2970198"/>
              </a:xfrm>
              <a:blipFill>
                <a:blip r:embed="rId2"/>
                <a:stretch>
                  <a:fillRect l="-71" t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1B5F52D-B788-45D6-B936-B28ED318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0" y="4395879"/>
            <a:ext cx="4590476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C984-6345-47DD-A475-911AF49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B153E-E8D8-40D8-A3B2-C14E97D5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都会就不讲了。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下面来几道水题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4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483</TotalTime>
  <Words>2596</Words>
  <Application>Microsoft Office PowerPoint</Application>
  <PresentationFormat>宽屏</PresentationFormat>
  <Paragraphs>229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Cambria Math</vt:lpstr>
      <vt:lpstr>Trebuchet MS</vt:lpstr>
      <vt:lpstr>柏林</vt:lpstr>
      <vt:lpstr>《从位运算到动态传递闭包问题》</vt:lpstr>
      <vt:lpstr>FAQ &amp;&amp; 目录</vt:lpstr>
      <vt:lpstr>位运算</vt:lpstr>
      <vt:lpstr>常见运算</vt:lpstr>
      <vt:lpstr>有没有更便捷的写法？</vt:lpstr>
      <vt:lpstr>常见运算</vt:lpstr>
      <vt:lpstr>常见运算</vt:lpstr>
      <vt:lpstr>常见运算</vt:lpstr>
      <vt:lpstr>bitset</vt:lpstr>
      <vt:lpstr>经典题目</vt:lpstr>
      <vt:lpstr>Sol</vt:lpstr>
      <vt:lpstr>Robot in Basement </vt:lpstr>
      <vt:lpstr>Sol</vt:lpstr>
      <vt:lpstr>Quick Tortoise</vt:lpstr>
      <vt:lpstr>cf232E</vt:lpstr>
      <vt:lpstr>感觉有必要说一下这个知识点</vt:lpstr>
      <vt:lpstr>Sol</vt:lpstr>
      <vt:lpstr>完结撒花</vt:lpstr>
      <vt:lpstr>传递闭包</vt:lpstr>
      <vt:lpstr>一道紫题</vt:lpstr>
      <vt:lpstr>Sol</vt:lpstr>
      <vt:lpstr>加点期望？</vt:lpstr>
      <vt:lpstr>Sol</vt:lpstr>
      <vt:lpstr>只有加边操作的传递闭包</vt:lpstr>
      <vt:lpstr>有没有不离线的算法？</vt:lpstr>
      <vt:lpstr>Sol</vt:lpstr>
      <vt:lpstr>不离线的做法</vt:lpstr>
      <vt:lpstr>带删边的动态传递闭包？</vt:lpstr>
      <vt:lpstr>有没有在线算法？</vt:lpstr>
      <vt:lpstr>完结撒花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goaji</dc:creator>
  <cp:lastModifiedBy>liu goaji</cp:lastModifiedBy>
  <cp:revision>57</cp:revision>
  <dcterms:created xsi:type="dcterms:W3CDTF">2019-01-16T11:33:30Z</dcterms:created>
  <dcterms:modified xsi:type="dcterms:W3CDTF">2019-01-21T02:17:50Z</dcterms:modified>
</cp:coreProperties>
</file>