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5" r:id="rId4"/>
    <p:sldId id="271" r:id="rId5"/>
    <p:sldId id="267" r:id="rId6"/>
    <p:sldId id="275" r:id="rId7"/>
    <p:sldId id="276" r:id="rId8"/>
    <p:sldId id="277" r:id="rId9"/>
    <p:sldId id="278" r:id="rId10"/>
    <p:sldId id="272" r:id="rId11"/>
    <p:sldId id="279" r:id="rId12"/>
    <p:sldId id="280" r:id="rId13"/>
    <p:sldId id="273" r:id="rId14"/>
    <p:sldId id="274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1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备忘：背景之后改回去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58204" cy="504827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(</a:t>
            </a:r>
            <a:r>
              <a:rPr lang="zh-CN" altLang="en-US" sz="2400" dirty="0"/>
              <a:t>在线线性构造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假设串</a:t>
            </a:r>
            <a:r>
              <a:rPr lang="en-US" altLang="zh-CN" sz="2400" dirty="0"/>
              <a:t>s</a:t>
            </a:r>
            <a:r>
              <a:rPr lang="zh-CN" altLang="en-US" sz="2400" dirty="0"/>
              <a:t>已经构造了</a:t>
            </a:r>
            <a:r>
              <a:rPr lang="en-US" altLang="zh-CN" sz="2400" dirty="0"/>
              <a:t>1...i-1</a:t>
            </a:r>
            <a:r>
              <a:rPr lang="zh-CN" altLang="en-US" sz="2400" dirty="0"/>
              <a:t>这些点。</a:t>
            </a:r>
            <a:endParaRPr lang="en-US" altLang="zh-CN" sz="2400" dirty="0"/>
          </a:p>
          <a:p>
            <a:r>
              <a:rPr lang="zh-CN" altLang="en-US" sz="2400" dirty="0"/>
              <a:t>设表示</a:t>
            </a:r>
            <a:r>
              <a:rPr lang="en-US" altLang="zh-CN" sz="2400" dirty="0"/>
              <a:t>s[1...i-1]</a:t>
            </a:r>
            <a:r>
              <a:rPr lang="zh-CN" altLang="en-US" sz="2400" dirty="0"/>
              <a:t>的点为</a:t>
            </a:r>
            <a:r>
              <a:rPr lang="en-US" altLang="zh-CN" sz="2400" dirty="0" err="1"/>
              <a:t>las</a:t>
            </a:r>
            <a:r>
              <a:rPr lang="zh-CN" altLang="en-US" sz="2400" dirty="0"/>
              <a:t>，要构建第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个点，其状态为</a:t>
            </a:r>
            <a:r>
              <a:rPr lang="en-US" altLang="zh-CN" sz="2400" dirty="0"/>
              <a:t>now</a:t>
            </a:r>
            <a:r>
              <a:rPr lang="zh-CN" altLang="en-US" sz="2400" dirty="0"/>
              <a:t>，那么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(now)=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las</a:t>
            </a:r>
            <a:r>
              <a:rPr lang="en-US" altLang="zh-CN" sz="2400" dirty="0"/>
              <a:t>)+1.</a:t>
            </a:r>
          </a:p>
          <a:p>
            <a:r>
              <a:rPr lang="zh-CN" altLang="en-US" sz="2400" dirty="0"/>
              <a:t>现在更新</a:t>
            </a:r>
            <a:r>
              <a:rPr lang="en-US" altLang="zh-CN" sz="2400" dirty="0" err="1"/>
              <a:t>fa</a:t>
            </a:r>
            <a:r>
              <a:rPr lang="en-US" altLang="zh-CN" sz="2400" dirty="0"/>
              <a:t>(now)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那就是看与</a:t>
            </a:r>
            <a:r>
              <a:rPr lang="en-US" altLang="zh-CN" sz="2400" dirty="0" err="1"/>
              <a:t>las</a:t>
            </a:r>
            <a:r>
              <a:rPr lang="zh-CN" altLang="en-US" sz="2400" dirty="0"/>
              <a:t>不同等价类的状态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las</a:t>
            </a:r>
            <a:r>
              <a:rPr lang="en-US" altLang="zh-CN" sz="2400" dirty="0"/>
              <a:t>))</a:t>
            </a:r>
            <a:r>
              <a:rPr lang="zh-CN" altLang="en-US" sz="2400" dirty="0"/>
              <a:t>是否有</a:t>
            </a:r>
            <a:r>
              <a:rPr lang="en-US" altLang="zh-CN" sz="2400" dirty="0"/>
              <a:t>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的出边。当然</a:t>
            </a:r>
            <a:r>
              <a:rPr lang="en-US" altLang="zh-CN" sz="2400" dirty="0" err="1"/>
              <a:t>fa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las</a:t>
            </a:r>
            <a:r>
              <a:rPr lang="en-US" altLang="zh-CN" sz="2400" dirty="0"/>
              <a:t>)</a:t>
            </a:r>
            <a:r>
              <a:rPr lang="zh-CN" altLang="en-US" sz="2400" dirty="0"/>
              <a:t>没有的话，</a:t>
            </a:r>
            <a:r>
              <a:rPr lang="en-US" altLang="zh-CN" sz="2400" dirty="0" err="1"/>
              <a:t>fa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las</a:t>
            </a:r>
            <a:r>
              <a:rPr lang="en-US" altLang="zh-CN" sz="2400" dirty="0"/>
              <a:t>))...</a:t>
            </a:r>
            <a:r>
              <a:rPr lang="zh-CN" altLang="en-US" sz="2400" dirty="0"/>
              <a:t>可能有。</a:t>
            </a:r>
            <a:endParaRPr lang="en-US" altLang="zh-CN" sz="2400" dirty="0"/>
          </a:p>
          <a:p>
            <a:r>
              <a:rPr lang="zh-CN" altLang="en-US" sz="2400" dirty="0"/>
              <a:t>设</a:t>
            </a:r>
            <a:r>
              <a:rPr lang="en-US" altLang="zh-CN" sz="2400" dirty="0"/>
              <a:t>p=</a:t>
            </a:r>
            <a:r>
              <a:rPr lang="en-US" altLang="zh-CN" sz="2400" dirty="0" err="1"/>
              <a:t>las</a:t>
            </a:r>
            <a:r>
              <a:rPr lang="zh-CN" altLang="en-US" sz="2400" dirty="0"/>
              <a:t>。这样一直找到</a:t>
            </a:r>
            <a:r>
              <a:rPr lang="en-US" altLang="zh-CN" sz="2400" dirty="0"/>
              <a:t>p=0</a:t>
            </a:r>
            <a:r>
              <a:rPr lang="zh-CN" altLang="en-US" sz="2400" dirty="0"/>
              <a:t>或是</a:t>
            </a:r>
            <a:r>
              <a:rPr lang="en-US" altLang="zh-CN" sz="2400" dirty="0"/>
              <a:t>p</a:t>
            </a:r>
            <a:r>
              <a:rPr lang="zh-CN" altLang="en-US" sz="2400" dirty="0"/>
              <a:t>有</a:t>
            </a:r>
            <a:r>
              <a:rPr lang="en-US" altLang="zh-CN" sz="2400" dirty="0"/>
              <a:t>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的出边。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为方便，没有</a:t>
            </a:r>
            <a:r>
              <a:rPr lang="en-US" altLang="zh-CN" sz="2400" dirty="0"/>
              <a:t>0</a:t>
            </a:r>
            <a:r>
              <a:rPr lang="zh-CN" altLang="en-US" sz="2400" dirty="0"/>
              <a:t>号点，初始状态为</a:t>
            </a:r>
            <a:r>
              <a:rPr lang="en-US" altLang="zh-CN" sz="2400" dirty="0"/>
              <a:t>1</a:t>
            </a:r>
            <a:r>
              <a:rPr lang="zh-CN" altLang="en-US" sz="2400" dirty="0"/>
              <a:t>号点，</a:t>
            </a:r>
            <a:r>
              <a:rPr lang="en-US" altLang="zh-CN" sz="2400" dirty="0" err="1"/>
              <a:t>fa</a:t>
            </a:r>
            <a:r>
              <a:rPr lang="en-US" altLang="zh-CN" sz="2400" dirty="0"/>
              <a:t>[1]=0.)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144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后缀自动机的构造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58204" cy="50482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若</a:t>
            </a:r>
            <a:r>
              <a:rPr lang="en-US" altLang="zh-CN" sz="2400" dirty="0"/>
              <a:t>p=0</a:t>
            </a:r>
            <a:r>
              <a:rPr lang="zh-CN" altLang="en-US" sz="2400" dirty="0"/>
              <a:t>，即走过了初始状态，因为</a:t>
            </a:r>
            <a:r>
              <a:rPr lang="en-US" altLang="zh-CN" sz="2400" dirty="0"/>
              <a:t>right(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  <a:r>
              <a:rPr lang="zh-CN" altLang="en-US" sz="2400" dirty="0"/>
              <a:t>一定包含于</a:t>
            </a:r>
            <a:r>
              <a:rPr lang="en-US" altLang="zh-CN" sz="2400" dirty="0"/>
              <a:t>right(S)</a:t>
            </a:r>
            <a:r>
              <a:rPr lang="zh-CN" altLang="en-US" sz="2400" dirty="0"/>
              <a:t>，所以</a:t>
            </a:r>
            <a:r>
              <a:rPr lang="en-US" altLang="zh-CN" sz="2400" dirty="0" err="1"/>
              <a:t>fa</a:t>
            </a:r>
            <a:r>
              <a:rPr lang="en-US" altLang="zh-CN" sz="2400" dirty="0"/>
              <a:t>[now]=1;</a:t>
            </a:r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144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后缀自动机的构造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58204" cy="5048272"/>
          </a:xfrm>
        </p:spPr>
        <p:txBody>
          <a:bodyPr>
            <a:normAutofit/>
          </a:bodyPr>
          <a:lstStyle/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144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后缀自动机的构造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58204" cy="5048272"/>
          </a:xfrm>
        </p:spPr>
        <p:txBody>
          <a:bodyPr>
            <a:normAutofit/>
          </a:bodyPr>
          <a:lstStyle/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14434"/>
          </a:xfrm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58204" cy="5048272"/>
          </a:xfrm>
        </p:spPr>
        <p:txBody>
          <a:bodyPr>
            <a:normAutofit/>
          </a:bodyPr>
          <a:lstStyle/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14434"/>
          </a:xfrm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考虑字符串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的任意非空子串</a:t>
            </a:r>
            <a:r>
              <a:rPr lang="en-US" altLang="zh-CN" sz="2400" dirty="0">
                <a:latin typeface="+mn-ea"/>
              </a:rPr>
              <a:t>t</a:t>
            </a:r>
            <a:r>
              <a:rPr lang="zh-CN" altLang="en-US" sz="2400" dirty="0">
                <a:latin typeface="+mn-ea"/>
              </a:rPr>
              <a:t>。我们称终点集合</a:t>
            </a:r>
            <a:r>
              <a:rPr lang="en-US" altLang="zh-CN" sz="2400" dirty="0">
                <a:latin typeface="+mn-ea"/>
              </a:rPr>
              <a:t>right(t)</a:t>
            </a:r>
            <a:r>
              <a:rPr lang="zh-CN" altLang="en-US" sz="2400" dirty="0">
                <a:latin typeface="+mn-ea"/>
              </a:rPr>
              <a:t>为：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中所有</a:t>
            </a:r>
            <a:r>
              <a:rPr lang="en-US" altLang="zh-CN" sz="2400" dirty="0">
                <a:latin typeface="+mn-ea"/>
              </a:rPr>
              <a:t>t</a:t>
            </a:r>
            <a:r>
              <a:rPr lang="zh-CN" altLang="en-US" sz="2400" dirty="0">
                <a:latin typeface="+mn-ea"/>
              </a:rPr>
              <a:t>出现位置终点的集合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即串的右端点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4299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结束位置</a:t>
            </a:r>
            <a:r>
              <a:rPr lang="en-US" altLang="zh-CN" sz="4000" dirty="0">
                <a:solidFill>
                  <a:schemeClr val="tx1"/>
                </a:solidFill>
              </a:rPr>
              <a:t>right</a:t>
            </a:r>
            <a:r>
              <a:rPr lang="zh-CN" altLang="en-US" sz="4000" dirty="0">
                <a:solidFill>
                  <a:schemeClr val="tx1"/>
                </a:solidFill>
              </a:rPr>
              <a:t>及其性质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引理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：两个非空子串</a:t>
            </a:r>
            <a:r>
              <a:rPr lang="en-US" altLang="zh-CN" sz="2400" dirty="0" err="1">
                <a:latin typeface="+mn-ea"/>
              </a:rPr>
              <a:t>u,v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 err="1">
                <a:latin typeface="+mn-ea"/>
              </a:rPr>
              <a:t>len</a:t>
            </a:r>
            <a:r>
              <a:rPr lang="en-US" altLang="zh-CN" sz="2400" dirty="0">
                <a:latin typeface="+mn-ea"/>
              </a:rPr>
              <a:t>(u)</a:t>
            </a:r>
            <a:r>
              <a:rPr lang="zh-CN" altLang="en-US" sz="2400" dirty="0">
                <a:latin typeface="+mn-ea"/>
              </a:rPr>
              <a:t>≤</a:t>
            </a:r>
            <a:r>
              <a:rPr lang="en-US" altLang="zh-CN" sz="2400" dirty="0" err="1">
                <a:latin typeface="+mn-ea"/>
              </a:rPr>
              <a:t>len</a:t>
            </a:r>
            <a:r>
              <a:rPr lang="en-US" altLang="zh-CN" sz="2400" dirty="0">
                <a:latin typeface="+mn-ea"/>
              </a:rPr>
              <a:t>(v))</a:t>
            </a:r>
            <a:r>
              <a:rPr lang="zh-CN" altLang="en-US" sz="2400" dirty="0">
                <a:latin typeface="+mn-ea"/>
              </a:rPr>
              <a:t>是终点等价的，当且仅当</a:t>
            </a:r>
            <a:r>
              <a:rPr lang="en-US" altLang="zh-CN" sz="2400" dirty="0">
                <a:latin typeface="+mn-ea"/>
              </a:rPr>
              <a:t>u</a:t>
            </a:r>
            <a:r>
              <a:rPr lang="zh-CN" altLang="en-US" sz="2400" dirty="0">
                <a:latin typeface="+mn-ea"/>
              </a:rPr>
              <a:t>在母串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中作为</a:t>
            </a:r>
            <a:r>
              <a:rPr lang="en-US" altLang="zh-CN" sz="2400" dirty="0">
                <a:latin typeface="+mn-ea"/>
              </a:rPr>
              <a:t>v</a:t>
            </a:r>
            <a:r>
              <a:rPr lang="zh-CN" altLang="en-US" sz="2400" dirty="0">
                <a:latin typeface="+mn-ea"/>
              </a:rPr>
              <a:t>的后缀出现。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证明：显然。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引理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：两个非空子串</a:t>
            </a:r>
            <a:r>
              <a:rPr lang="en-US" altLang="zh-CN" sz="2400" dirty="0" err="1">
                <a:latin typeface="+mn-ea"/>
              </a:rPr>
              <a:t>u,v</a:t>
            </a:r>
            <a:r>
              <a:rPr lang="en-US" altLang="zh-CN" sz="2400" dirty="0">
                <a:latin typeface="+mn-ea"/>
              </a:rPr>
              <a:t>(</a:t>
            </a:r>
            <a:r>
              <a:rPr lang="en-US" altLang="zh-CN" sz="2400" dirty="0" err="1">
                <a:latin typeface="+mn-ea"/>
              </a:rPr>
              <a:t>len</a:t>
            </a:r>
            <a:r>
              <a:rPr lang="en-US" altLang="zh-CN" sz="2400" dirty="0">
                <a:latin typeface="+mn-ea"/>
              </a:rPr>
              <a:t>(u)</a:t>
            </a:r>
            <a:r>
              <a:rPr lang="zh-CN" altLang="en-US" sz="2400" dirty="0">
                <a:latin typeface="+mn-ea"/>
              </a:rPr>
              <a:t>≤</a:t>
            </a:r>
            <a:r>
              <a:rPr lang="en-US" altLang="zh-CN" sz="2400" dirty="0" err="1">
                <a:latin typeface="+mn-ea"/>
              </a:rPr>
              <a:t>len</a:t>
            </a:r>
            <a:r>
              <a:rPr lang="en-US" altLang="zh-CN" sz="2400" dirty="0">
                <a:latin typeface="+mn-ea"/>
              </a:rPr>
              <a:t>(v))</a:t>
            </a:r>
            <a:r>
              <a:rPr lang="zh-CN" altLang="en-US" sz="2400" dirty="0">
                <a:latin typeface="+mn-ea"/>
              </a:rPr>
              <a:t>，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如果</a:t>
            </a:r>
            <a:r>
              <a:rPr lang="en-US" altLang="zh-CN" sz="2400" dirty="0">
                <a:latin typeface="+mn-ea"/>
              </a:rPr>
              <a:t>u</a:t>
            </a:r>
            <a:r>
              <a:rPr lang="zh-CN" altLang="en-US" sz="2400" dirty="0">
                <a:latin typeface="+mn-ea"/>
              </a:rPr>
              <a:t>是</a:t>
            </a:r>
            <a:r>
              <a:rPr lang="en-US" altLang="zh-CN" sz="2400" dirty="0">
                <a:latin typeface="+mn-ea"/>
              </a:rPr>
              <a:t>v</a:t>
            </a:r>
            <a:r>
              <a:rPr lang="zh-CN" altLang="en-US" sz="2400" dirty="0">
                <a:latin typeface="+mn-ea"/>
              </a:rPr>
              <a:t>的后缀，那么</a:t>
            </a:r>
            <a:r>
              <a:rPr lang="en-US" altLang="zh-CN" sz="2400" dirty="0">
                <a:latin typeface="+mn-ea"/>
              </a:rPr>
              <a:t>right(v)</a:t>
            </a:r>
            <a:r>
              <a:rPr lang="zh-CN" altLang="en-US" sz="2400" dirty="0">
                <a:latin typeface="+mn-ea"/>
              </a:rPr>
              <a:t>是</a:t>
            </a:r>
            <a:r>
              <a:rPr lang="en-US" altLang="zh-CN" sz="2400" dirty="0">
                <a:latin typeface="+mn-ea"/>
              </a:rPr>
              <a:t>right(u)</a:t>
            </a:r>
            <a:r>
              <a:rPr lang="zh-CN" altLang="en-US" sz="2400" dirty="0">
                <a:latin typeface="+mn-ea"/>
              </a:rPr>
              <a:t>的子集；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否则</a:t>
            </a:r>
            <a:r>
              <a:rPr lang="en-US" altLang="zh-CN" sz="2400" dirty="0">
                <a:latin typeface="+mn-ea"/>
              </a:rPr>
              <a:t>right(u)</a:t>
            </a:r>
            <a:r>
              <a:rPr lang="zh-CN" altLang="en-US" sz="2400" dirty="0">
                <a:latin typeface="+mn-ea"/>
              </a:rPr>
              <a:t>与</a:t>
            </a:r>
            <a:r>
              <a:rPr lang="en-US" altLang="zh-CN" sz="2400" dirty="0">
                <a:latin typeface="+mn-ea"/>
              </a:rPr>
              <a:t>right(v)</a:t>
            </a:r>
            <a:r>
              <a:rPr lang="zh-CN" altLang="en-US" sz="2400" dirty="0">
                <a:latin typeface="+mn-ea"/>
              </a:rPr>
              <a:t>不相交。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证明：假设</a:t>
            </a:r>
            <a:r>
              <a:rPr lang="en-US" altLang="zh-CN" sz="2400" dirty="0">
                <a:latin typeface="+mn-ea"/>
              </a:rPr>
              <a:t>right(u)</a:t>
            </a:r>
            <a:r>
              <a:rPr lang="zh-CN" altLang="en-US" sz="2400" dirty="0">
                <a:latin typeface="+mn-ea"/>
              </a:rPr>
              <a:t>与</a:t>
            </a:r>
            <a:r>
              <a:rPr lang="en-US" altLang="zh-CN" sz="2400" dirty="0">
                <a:latin typeface="+mn-ea"/>
              </a:rPr>
              <a:t>right(v)</a:t>
            </a:r>
            <a:r>
              <a:rPr lang="zh-CN" altLang="en-US" sz="2400" dirty="0">
                <a:latin typeface="+mn-ea"/>
              </a:rPr>
              <a:t>有一个公共元素，那么</a:t>
            </a:r>
            <a:r>
              <a:rPr lang="en-US" altLang="zh-CN" sz="2400" dirty="0" err="1">
                <a:latin typeface="+mn-ea"/>
              </a:rPr>
              <a:t>u,v</a:t>
            </a:r>
            <a:r>
              <a:rPr lang="zh-CN" altLang="en-US" sz="2400" dirty="0">
                <a:latin typeface="+mn-ea"/>
              </a:rPr>
              <a:t>在同一位置结束，即</a:t>
            </a:r>
            <a:r>
              <a:rPr lang="en-US" altLang="zh-CN" sz="2400" dirty="0">
                <a:latin typeface="+mn-ea"/>
              </a:rPr>
              <a:t>u</a:t>
            </a:r>
            <a:r>
              <a:rPr lang="zh-CN" altLang="en-US" sz="2400" dirty="0">
                <a:latin typeface="+mn-ea"/>
              </a:rPr>
              <a:t>是</a:t>
            </a:r>
            <a:r>
              <a:rPr lang="en-US" altLang="zh-CN" sz="2400" dirty="0">
                <a:latin typeface="+mn-ea"/>
              </a:rPr>
              <a:t>v</a:t>
            </a:r>
            <a:r>
              <a:rPr lang="zh-CN" altLang="en-US" sz="2400" dirty="0">
                <a:latin typeface="+mn-ea"/>
              </a:rPr>
              <a:t>的后缀。这样</a:t>
            </a:r>
            <a:r>
              <a:rPr lang="en-US" altLang="zh-CN" sz="2400" dirty="0">
                <a:latin typeface="+mn-ea"/>
              </a:rPr>
              <a:t>v</a:t>
            </a:r>
            <a:r>
              <a:rPr lang="zh-CN" altLang="en-US" sz="2400" dirty="0">
                <a:latin typeface="+mn-ea"/>
              </a:rPr>
              <a:t>出现的每次终点</a:t>
            </a:r>
            <a:r>
              <a:rPr lang="en-US" altLang="zh-CN" sz="2400" dirty="0">
                <a:latin typeface="+mn-ea"/>
              </a:rPr>
              <a:t>u</a:t>
            </a:r>
            <a:r>
              <a:rPr lang="zh-CN" altLang="en-US" sz="2400" dirty="0">
                <a:latin typeface="+mn-ea"/>
              </a:rPr>
              <a:t>都会出现，即</a:t>
            </a:r>
            <a:r>
              <a:rPr lang="en-US" altLang="zh-CN" sz="2400" dirty="0">
                <a:latin typeface="+mn-ea"/>
              </a:rPr>
              <a:t>right(v)</a:t>
            </a:r>
            <a:r>
              <a:rPr lang="zh-CN" altLang="en-US" sz="2400" dirty="0"/>
              <a:t> ⊂ </a:t>
            </a:r>
            <a:r>
              <a:rPr lang="en-US" altLang="zh-CN" sz="2400" dirty="0">
                <a:latin typeface="+mn-ea"/>
              </a:rPr>
              <a:t>right(u)</a:t>
            </a:r>
            <a:r>
              <a:rPr lang="zh-CN" altLang="en-US" sz="2400" dirty="0">
                <a:latin typeface="+mn-ea"/>
              </a:rPr>
              <a:t>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4299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结束位置</a:t>
            </a:r>
            <a:r>
              <a:rPr lang="en-US" altLang="zh-CN" sz="4000" dirty="0">
                <a:solidFill>
                  <a:schemeClr val="tx1"/>
                </a:solidFill>
              </a:rPr>
              <a:t>right</a:t>
            </a:r>
            <a:r>
              <a:rPr lang="zh-CN" altLang="en-US" sz="4000" dirty="0">
                <a:solidFill>
                  <a:schemeClr val="tx1"/>
                </a:solidFill>
              </a:rPr>
              <a:t>及其性质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115328" cy="5119710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+mn-ea"/>
              </a:rPr>
              <a:t>引理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：考虑一个终点等价类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其中的子串互不相同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将该终点等价类中的子串按长度递减排序。排序后的序列中，每个子串将比上一个子串短，且是上一个子串的后缀。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即：某一终点等价类的子串中互为后缀，且长度依次为区间</a:t>
            </a:r>
            <a:r>
              <a:rPr lang="en-US" altLang="zh-CN" sz="2000" dirty="0">
                <a:latin typeface="+mn-ea"/>
              </a:rPr>
              <a:t>[min(</a:t>
            </a:r>
            <a:r>
              <a:rPr lang="en-US" altLang="zh-CN" sz="2000" dirty="0" err="1">
                <a:latin typeface="+mn-ea"/>
              </a:rPr>
              <a:t>len</a:t>
            </a:r>
            <a:r>
              <a:rPr lang="en-US" altLang="zh-CN" sz="2000" dirty="0">
                <a:latin typeface="+mn-ea"/>
              </a:rPr>
              <a:t>),max(</a:t>
            </a:r>
            <a:r>
              <a:rPr lang="en-US" altLang="zh-CN" sz="2000" dirty="0" err="1">
                <a:latin typeface="+mn-ea"/>
              </a:rPr>
              <a:t>len</a:t>
            </a:r>
            <a:r>
              <a:rPr lang="en-US" altLang="zh-CN" sz="2000" dirty="0">
                <a:latin typeface="+mn-ea"/>
              </a:rPr>
              <a:t>)]</a:t>
            </a:r>
            <a:r>
              <a:rPr lang="zh-CN" altLang="en-US" sz="2000" dirty="0">
                <a:latin typeface="+mn-ea"/>
              </a:rPr>
              <a:t>中的所有数。</a:t>
            </a:r>
            <a:endParaRPr lang="en-US" altLang="zh-CN" sz="2000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r>
              <a:rPr lang="zh-CN" altLang="en-US" sz="1800" dirty="0">
                <a:latin typeface="+mn-ea"/>
              </a:rPr>
              <a:t>证明</a:t>
            </a:r>
            <a:r>
              <a:rPr lang="zh-CN" altLang="en-US" sz="1800" dirty="0">
                <a:latin typeface="+mn-ea"/>
                <a:sym typeface="Wingdings" pitchFamily="2" charset="2"/>
              </a:rPr>
              <a:t>：</a:t>
            </a:r>
            <a:r>
              <a:rPr lang="en-US" altLang="zh-CN" sz="1800" dirty="0">
                <a:latin typeface="+mn-ea"/>
                <a:sym typeface="Wingdings" pitchFamily="2" charset="2"/>
              </a:rPr>
              <a:t>(</a:t>
            </a:r>
            <a:r>
              <a:rPr lang="zh-CN" altLang="en-US" sz="1800" dirty="0">
                <a:latin typeface="+mn-ea"/>
                <a:sym typeface="Wingdings" pitchFamily="2" charset="2"/>
              </a:rPr>
              <a:t>凭理解好像显然</a:t>
            </a:r>
            <a:r>
              <a:rPr lang="en-US" altLang="zh-CN" sz="1800" dirty="0">
                <a:latin typeface="+mn-ea"/>
                <a:sym typeface="Wingdings" pitchFamily="2" charset="2"/>
              </a:rPr>
              <a:t>)</a:t>
            </a:r>
          </a:p>
          <a:p>
            <a:r>
              <a:rPr lang="zh-CN" altLang="en-US" sz="1600" dirty="0">
                <a:latin typeface="+mn-ea"/>
              </a:rPr>
              <a:t>考虑这个终点等价类。如果它只包含一个子串，那么引理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的正确性显然。假设现在子串的个数多于一个。</a:t>
            </a:r>
          </a:p>
          <a:p>
            <a:r>
              <a:rPr lang="zh-CN" altLang="en-US" sz="1600" dirty="0">
                <a:latin typeface="+mn-ea"/>
              </a:rPr>
              <a:t> </a:t>
            </a:r>
          </a:p>
          <a:p>
            <a:r>
              <a:rPr lang="zh-CN" altLang="en-US" sz="1600" dirty="0">
                <a:latin typeface="+mn-ea"/>
              </a:rPr>
              <a:t>根据引理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，两个不同的终点等价子串总满足一个是另一个的严格后缀。因此，在同一终点等价类中的子串不可能有相同的长</a:t>
            </a:r>
          </a:p>
          <a:p>
            <a:r>
              <a:rPr lang="zh-CN" altLang="en-US" sz="1600" dirty="0">
                <a:latin typeface="+mn-ea"/>
              </a:rPr>
              <a:t>度。</a:t>
            </a:r>
          </a:p>
          <a:p>
            <a:r>
              <a:rPr lang="zh-CN" altLang="en-US" sz="1600" dirty="0">
                <a:latin typeface="+mn-ea"/>
              </a:rPr>
              <a:t> 令</a:t>
            </a:r>
            <a:r>
              <a:rPr lang="en-US" altLang="zh-CN" sz="1600" dirty="0">
                <a:latin typeface="+mn-ea"/>
              </a:rPr>
              <a:t>v</a:t>
            </a:r>
            <a:r>
              <a:rPr lang="zh-CN" altLang="en-US" sz="1600" dirty="0">
                <a:latin typeface="+mn-ea"/>
              </a:rPr>
              <a:t>较长，</a:t>
            </a:r>
            <a:r>
              <a:rPr lang="en-US" altLang="zh-CN" sz="1600" dirty="0">
                <a:latin typeface="+mn-ea"/>
              </a:rPr>
              <a:t>u</a:t>
            </a:r>
            <a:r>
              <a:rPr lang="zh-CN" altLang="en-US" sz="1600" dirty="0">
                <a:latin typeface="+mn-ea"/>
              </a:rPr>
              <a:t>是等价类中的最短子串。根据引理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u</a:t>
            </a:r>
            <a:r>
              <a:rPr lang="zh-CN" altLang="en-US" sz="1600" dirty="0">
                <a:latin typeface="+mn-ea"/>
              </a:rPr>
              <a:t>是</a:t>
            </a:r>
            <a:r>
              <a:rPr lang="en-US" altLang="zh-CN" sz="1600" dirty="0">
                <a:latin typeface="+mn-ea"/>
              </a:rPr>
              <a:t>w</a:t>
            </a:r>
            <a:r>
              <a:rPr lang="zh-CN" altLang="en-US" sz="1600" dirty="0">
                <a:latin typeface="+mn-ea"/>
              </a:rPr>
              <a:t>的严格后缀。考虑</a:t>
            </a:r>
            <a:r>
              <a:rPr lang="en-US" altLang="zh-CN" sz="1600" dirty="0">
                <a:latin typeface="+mn-ea"/>
              </a:rPr>
              <a:t>v</a:t>
            </a:r>
            <a:r>
              <a:rPr lang="zh-CN" altLang="en-US" sz="1600" dirty="0">
                <a:latin typeface="+mn-ea"/>
              </a:rPr>
              <a:t>任意一个长度为</a:t>
            </a:r>
            <a:r>
              <a:rPr lang="en-US" altLang="zh-CN" sz="1600" dirty="0">
                <a:latin typeface="+mn-ea"/>
              </a:rPr>
              <a:t>[length(u),length(v)]</a:t>
            </a:r>
            <a:r>
              <a:rPr lang="zh-CN" altLang="en-US" sz="1600" dirty="0">
                <a:latin typeface="+mn-ea"/>
              </a:rPr>
              <a:t>之间的后缀，</a:t>
            </a:r>
          </a:p>
          <a:p>
            <a:r>
              <a:rPr lang="zh-CN" altLang="en-US" sz="1600" dirty="0">
                <a:latin typeface="+mn-ea"/>
              </a:rPr>
              <a:t>由引理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，显然它在终点等价类中。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4299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</a:rPr>
              <a:t>结束位置</a:t>
            </a:r>
            <a:r>
              <a:rPr lang="en-US" altLang="zh-CN" sz="4000" dirty="0">
                <a:solidFill>
                  <a:schemeClr val="tx1"/>
                </a:solidFill>
              </a:rPr>
              <a:t>right</a:t>
            </a:r>
            <a:r>
              <a:rPr lang="zh-CN" altLang="en-US" sz="4000" dirty="0">
                <a:solidFill>
                  <a:schemeClr val="tx1"/>
                </a:solidFill>
              </a:rPr>
              <a:t>及其性质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58204" cy="50482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初始状态</a:t>
            </a:r>
            <a:r>
              <a:rPr lang="en-US" altLang="zh-CN" sz="2400" dirty="0"/>
              <a:t>S</a:t>
            </a:r>
            <a:r>
              <a:rPr lang="zh-CN" altLang="en-US" sz="2400" dirty="0"/>
              <a:t>：</a:t>
            </a:r>
            <a:r>
              <a:rPr lang="en-US" altLang="zh-CN" sz="2400" dirty="0"/>
              <a:t>S</a:t>
            </a:r>
            <a:r>
              <a:rPr lang="zh-CN" altLang="en-US" sz="2400" dirty="0"/>
              <a:t>在一个单独的等价类中</a:t>
            </a:r>
            <a:r>
              <a:rPr lang="en-US" altLang="zh-CN" sz="2400" dirty="0"/>
              <a:t>(</a:t>
            </a:r>
            <a:r>
              <a:rPr lang="zh-CN" altLang="en-US" sz="2400" dirty="0"/>
              <a:t>仅包含空字符串</a:t>
            </a:r>
            <a:r>
              <a:rPr lang="en-US" altLang="zh-CN" sz="2400" dirty="0"/>
              <a:t>)</a:t>
            </a:r>
            <a:r>
              <a:rPr lang="zh-CN" altLang="en-US" sz="2400" dirty="0"/>
              <a:t>，且</a:t>
            </a:r>
            <a:r>
              <a:rPr lang="en-US" altLang="zh-CN" sz="2400" dirty="0"/>
              <a:t>right(S)={-1(</a:t>
            </a:r>
            <a:r>
              <a:rPr lang="zh-CN" altLang="en-US" sz="2400" dirty="0"/>
              <a:t>结束状态</a:t>
            </a:r>
            <a:r>
              <a:rPr lang="en-US" altLang="zh-CN" sz="2400" dirty="0"/>
              <a:t>),0,1,...,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(s)-1}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考虑一个状态</a:t>
            </a:r>
            <a:r>
              <a:rPr lang="en-US" altLang="zh-CN" sz="2400" dirty="0"/>
              <a:t>v</a:t>
            </a:r>
            <a:r>
              <a:rPr lang="zh-CN" altLang="en-US" sz="2400" dirty="0"/>
              <a:t>≠</a:t>
            </a:r>
            <a:r>
              <a:rPr lang="en-US" altLang="zh-CN" sz="2400" dirty="0"/>
              <a:t>S</a:t>
            </a:r>
            <a:r>
              <a:rPr lang="zh-CN" altLang="en-US" sz="2400" dirty="0"/>
              <a:t>，有一个确定的子串集合，其中子串有和</a:t>
            </a:r>
            <a:r>
              <a:rPr lang="en-US" altLang="zh-CN" sz="2400" dirty="0"/>
              <a:t>v</a:t>
            </a:r>
            <a:r>
              <a:rPr lang="zh-CN" altLang="en-US" sz="2400" dirty="0"/>
              <a:t>相同的终点集合。并且，如果</a:t>
            </a:r>
            <a:r>
              <a:rPr lang="en-US" altLang="zh-CN" sz="2400" dirty="0"/>
              <a:t>u</a:t>
            </a:r>
            <a:r>
              <a:rPr lang="zh-CN" altLang="en-US" sz="2400" dirty="0"/>
              <a:t>是其中最长的子串，那么其它子串都是</a:t>
            </a:r>
            <a:r>
              <a:rPr lang="en-US" altLang="zh-CN" sz="2400" dirty="0"/>
              <a:t>u</a:t>
            </a:r>
            <a:r>
              <a:rPr lang="zh-CN" altLang="en-US" sz="2400" dirty="0"/>
              <a:t>的后缀。而且</a:t>
            </a:r>
            <a:r>
              <a:rPr lang="en-US" altLang="zh-CN" sz="2400" dirty="0"/>
              <a:t>u</a:t>
            </a:r>
            <a:r>
              <a:rPr lang="zh-CN" altLang="en-US" sz="2400" dirty="0"/>
              <a:t>的这前几个后缀</a:t>
            </a:r>
            <a:r>
              <a:rPr lang="en-US" altLang="zh-CN" sz="2400" dirty="0"/>
              <a:t>(</a:t>
            </a:r>
            <a:r>
              <a:rPr lang="zh-CN" altLang="en-US" sz="2400" dirty="0"/>
              <a:t>按照长度降序</a:t>
            </a:r>
            <a:r>
              <a:rPr lang="en-US" altLang="zh-CN" sz="2400" dirty="0"/>
              <a:t>)</a:t>
            </a:r>
            <a:r>
              <a:rPr lang="zh-CN" altLang="en-US" sz="2400" dirty="0"/>
              <a:t>与</a:t>
            </a:r>
            <a:r>
              <a:rPr lang="en-US" altLang="zh-CN" sz="2400" dirty="0"/>
              <a:t>u</a:t>
            </a:r>
            <a:r>
              <a:rPr lang="zh-CN" altLang="en-US" sz="2400" dirty="0"/>
              <a:t>在同一个终点等价类中，其余后缀</a:t>
            </a:r>
            <a:r>
              <a:rPr lang="en-US" altLang="zh-CN" sz="2400" dirty="0"/>
              <a:t>(</a:t>
            </a:r>
            <a:r>
              <a:rPr lang="zh-CN" altLang="en-US" sz="2400" dirty="0"/>
              <a:t>至少包括空串</a:t>
            </a:r>
            <a:r>
              <a:rPr lang="en-US" altLang="zh-CN" sz="2400" dirty="0"/>
              <a:t>)</a:t>
            </a:r>
            <a:r>
              <a:rPr lang="zh-CN" altLang="en-US" sz="2400" dirty="0"/>
              <a:t>在别的等价类中。我们对第一个这样的后缀建立后缀连接</a:t>
            </a:r>
            <a:r>
              <a:rPr lang="en-US" altLang="zh-CN" sz="2400" dirty="0"/>
              <a:t>link(v).</a:t>
            </a:r>
          </a:p>
          <a:p>
            <a:r>
              <a:rPr lang="zh-CN" altLang="en-US" sz="2400" dirty="0"/>
              <a:t>即，</a:t>
            </a:r>
            <a:r>
              <a:rPr lang="en-US" altLang="zh-CN" sz="2400" dirty="0"/>
              <a:t>v</a:t>
            </a:r>
            <a:r>
              <a:rPr lang="zh-CN" altLang="en-US" sz="2400" dirty="0"/>
              <a:t>的后缀连接指向在不同等价类中</a:t>
            </a:r>
            <a:r>
              <a:rPr lang="en-US" altLang="zh-CN" sz="2400" dirty="0"/>
              <a:t>u</a:t>
            </a:r>
            <a:r>
              <a:rPr lang="zh-CN" altLang="en-US" sz="2400" dirty="0"/>
              <a:t>的最长的后缀。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144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后缀连接</a:t>
            </a:r>
            <a:r>
              <a:rPr altLang="zh-CN" dirty="0">
                <a:solidFill>
                  <a:schemeClr val="tx1"/>
                </a:solidFill>
              </a:rPr>
              <a:t>link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58204" cy="50482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例：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144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后缀连接</a:t>
            </a:r>
            <a:r>
              <a:rPr altLang="zh-CN" dirty="0">
                <a:solidFill>
                  <a:schemeClr val="tx1"/>
                </a:solidFill>
              </a:rPr>
              <a:t>link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00240"/>
            <a:ext cx="55245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58204" cy="50482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引理</a:t>
            </a:r>
            <a:r>
              <a:rPr lang="en-US" altLang="zh-CN" sz="2400" dirty="0"/>
              <a:t>4</a:t>
            </a:r>
            <a:r>
              <a:rPr lang="zh-CN" altLang="en-US" sz="2400" dirty="0"/>
              <a:t>：后缀连接构成了一棵以</a:t>
            </a:r>
            <a:r>
              <a:rPr lang="en-US" altLang="zh-CN" sz="2400" dirty="0"/>
              <a:t>S</a:t>
            </a:r>
            <a:r>
              <a:rPr lang="zh-CN" altLang="en-US" sz="2400" dirty="0"/>
              <a:t>为根的树。</a:t>
            </a:r>
            <a:endParaRPr lang="en-US" altLang="zh-CN" sz="2400" dirty="0"/>
          </a:p>
          <a:p>
            <a:r>
              <a:rPr lang="zh-CN" altLang="en-US" sz="2400" dirty="0"/>
              <a:t>证明：考虑任意状态</a:t>
            </a:r>
            <a:r>
              <a:rPr lang="en-US" altLang="zh-CN" sz="2400" dirty="0"/>
              <a:t>v</a:t>
            </a:r>
            <a:r>
              <a:rPr lang="zh-CN" altLang="en-US" sz="2400" dirty="0"/>
              <a:t>≠</a:t>
            </a:r>
            <a:r>
              <a:rPr lang="en-US" altLang="zh-CN" sz="2400" dirty="0"/>
              <a:t>S</a:t>
            </a:r>
            <a:r>
              <a:rPr lang="zh-CN" altLang="en-US" sz="2400" dirty="0"/>
              <a:t>，</a:t>
            </a:r>
            <a:r>
              <a:rPr lang="en-US" altLang="zh-CN" sz="2400" dirty="0"/>
              <a:t>link(v)</a:t>
            </a:r>
            <a:r>
              <a:rPr lang="zh-CN" altLang="en-US" sz="2400" dirty="0"/>
              <a:t>指向状态所对应的字符串长度严格小于</a:t>
            </a:r>
            <a:r>
              <a:rPr lang="en-US" altLang="zh-CN" sz="2400" dirty="0"/>
              <a:t>v</a:t>
            </a:r>
            <a:r>
              <a:rPr lang="zh-CN" altLang="en-US" sz="2400" dirty="0"/>
              <a:t>所对应字符串。</a:t>
            </a:r>
            <a:r>
              <a:rPr lang="en-US" altLang="zh-CN" sz="2400" dirty="0"/>
              <a:t>(</a:t>
            </a:r>
            <a:r>
              <a:rPr lang="zh-CN" altLang="en-US" sz="2400" dirty="0"/>
              <a:t>定义</a:t>
            </a:r>
            <a:r>
              <a:rPr lang="en-US" altLang="zh-CN" sz="2400" dirty="0"/>
              <a:t>+</a:t>
            </a:r>
            <a:r>
              <a:rPr lang="zh-CN" altLang="en-US" sz="2400" dirty="0"/>
              <a:t>引理</a:t>
            </a:r>
            <a:r>
              <a:rPr lang="en-US" altLang="zh-CN" sz="2400" dirty="0"/>
              <a:t>3)</a:t>
            </a:r>
          </a:p>
          <a:p>
            <a:r>
              <a:rPr lang="zh-CN" altLang="en-US" sz="2400" dirty="0"/>
              <a:t>所以，沿着后缀连接移动，早晚要到达</a:t>
            </a:r>
            <a:r>
              <a:rPr lang="en-US" altLang="zh-CN" sz="2400" dirty="0"/>
              <a:t>S</a:t>
            </a:r>
            <a:r>
              <a:rPr lang="zh-CN" altLang="en-US" sz="2400" dirty="0"/>
              <a:t>，</a:t>
            </a:r>
            <a:r>
              <a:rPr lang="en-US" altLang="zh-CN" sz="2400" dirty="0"/>
              <a:t>S</a:t>
            </a:r>
            <a:r>
              <a:rPr lang="zh-CN" altLang="en-US" sz="2400" dirty="0"/>
              <a:t>对应一个空串。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引理</a:t>
            </a:r>
            <a:r>
              <a:rPr lang="en-US" altLang="zh-CN" sz="2400" dirty="0"/>
              <a:t>5</a:t>
            </a:r>
            <a:r>
              <a:rPr lang="zh-CN" altLang="en-US" sz="2400" dirty="0"/>
              <a:t>：如果我们将所有合法的终点集合构成一棵树</a:t>
            </a:r>
            <a:r>
              <a:rPr lang="en-US" altLang="zh-CN" sz="2400" dirty="0"/>
              <a:t>(</a:t>
            </a:r>
            <a:r>
              <a:rPr lang="zh-CN" altLang="en-US" sz="2400" dirty="0"/>
              <a:t>使得子节点是父节点的子集</a:t>
            </a:r>
            <a:r>
              <a:rPr lang="en-US" altLang="zh-CN" sz="2400" dirty="0"/>
              <a:t>)</a:t>
            </a:r>
            <a:r>
              <a:rPr lang="zh-CN" altLang="en-US" sz="2400" dirty="0"/>
              <a:t>，这棵树和后缀连接所形成的树相同。</a:t>
            </a:r>
            <a:r>
              <a:rPr lang="en-US" altLang="zh-CN" sz="2400" dirty="0"/>
              <a:t>(</a:t>
            </a:r>
            <a:r>
              <a:rPr lang="zh-CN" altLang="en-US" sz="2400" dirty="0"/>
              <a:t>叫做</a:t>
            </a:r>
            <a:r>
              <a:rPr lang="en-US" altLang="zh-CN" sz="2400" dirty="0"/>
              <a:t>parent</a:t>
            </a:r>
            <a:r>
              <a:rPr lang="zh-CN" altLang="en-US" sz="2400" dirty="0"/>
              <a:t>树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证明：由引理</a:t>
            </a:r>
            <a:r>
              <a:rPr lang="en-US" altLang="zh-CN" sz="2400" dirty="0"/>
              <a:t>2(right</a:t>
            </a:r>
            <a:r>
              <a:rPr lang="zh-CN" altLang="en-US" sz="2400" dirty="0"/>
              <a:t>集合要么包含要么不相交</a:t>
            </a:r>
            <a:r>
              <a:rPr lang="en-US" altLang="zh-CN" sz="2400" dirty="0"/>
              <a:t>)</a:t>
            </a:r>
            <a:r>
              <a:rPr lang="zh-CN" altLang="en-US" sz="2400" dirty="0"/>
              <a:t>，终点集合能够构成一棵树。</a:t>
            </a:r>
            <a:endParaRPr lang="en-US" altLang="zh-CN" sz="2400" dirty="0"/>
          </a:p>
          <a:p>
            <a:r>
              <a:rPr lang="zh-CN" altLang="en-US" sz="2400" dirty="0"/>
              <a:t>　　而由后缀连接的定义和引理</a:t>
            </a:r>
            <a:r>
              <a:rPr lang="en-US" altLang="zh-CN" sz="2400" dirty="0"/>
              <a:t>2</a:t>
            </a:r>
            <a:r>
              <a:rPr lang="zh-CN" altLang="en-US" sz="2400" dirty="0"/>
              <a:t>可以得出，</a:t>
            </a:r>
            <a:r>
              <a:rPr lang="en-US" altLang="zh-CN" sz="2400" dirty="0"/>
              <a:t>right(v)</a:t>
            </a:r>
            <a:r>
              <a:rPr lang="zh-CN" altLang="en-US" sz="2400" dirty="0"/>
              <a:t> ⊂</a:t>
            </a:r>
            <a:r>
              <a:rPr lang="en-US" altLang="zh-CN" sz="2400" dirty="0"/>
              <a:t>right(link(v))</a:t>
            </a:r>
            <a:r>
              <a:rPr lang="zh-CN" altLang="en-US" sz="2400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144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后缀连接</a:t>
            </a:r>
            <a:r>
              <a:rPr altLang="zh-CN" dirty="0">
                <a:solidFill>
                  <a:schemeClr val="tx1"/>
                </a:solidFill>
              </a:rPr>
              <a:t>link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58204" cy="504827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</a:t>
            </a:r>
            <a:r>
              <a:rPr lang="zh-CN" altLang="en-US" sz="2400" dirty="0"/>
              <a:t>的所有子串可以按照其终点集合划分为不同等价类。</a:t>
            </a:r>
            <a:endParaRPr lang="en-US" altLang="zh-CN" sz="2400" dirty="0"/>
          </a:p>
          <a:p>
            <a:r>
              <a:rPr lang="en-US" altLang="zh-CN" sz="2400" dirty="0"/>
              <a:t>s</a:t>
            </a:r>
            <a:r>
              <a:rPr lang="zh-CN" altLang="en-US" sz="2400" dirty="0"/>
              <a:t>的后缀自动机由初始状态</a:t>
            </a:r>
            <a:r>
              <a:rPr lang="en-US" altLang="zh-CN" sz="2400" dirty="0"/>
              <a:t>S</a:t>
            </a:r>
            <a:r>
              <a:rPr lang="zh-CN" altLang="en-US" sz="2400" dirty="0"/>
              <a:t>和所有不同的终点等价类对应的状态构成。</a:t>
            </a:r>
            <a:endParaRPr lang="en-US" altLang="zh-CN" sz="2400" dirty="0"/>
          </a:p>
          <a:p>
            <a:r>
              <a:rPr lang="zh-CN" altLang="en-US" sz="2400" dirty="0"/>
              <a:t>每一个状态</a:t>
            </a:r>
            <a:r>
              <a:rPr lang="en-US" altLang="zh-CN" sz="2400" dirty="0"/>
              <a:t>v</a:t>
            </a:r>
            <a:r>
              <a:rPr lang="zh-CN" altLang="en-US" sz="2400" dirty="0"/>
              <a:t>对应一个或多个子串。令</a:t>
            </a:r>
            <a:r>
              <a:rPr lang="en-US" altLang="zh-CN" sz="2400" dirty="0"/>
              <a:t>longest(v)</a:t>
            </a:r>
            <a:r>
              <a:rPr lang="zh-CN" altLang="en-US" sz="2400" dirty="0"/>
              <a:t>为其中最长的，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(v)</a:t>
            </a:r>
            <a:r>
              <a:rPr lang="zh-CN" altLang="en-US" sz="2400" dirty="0"/>
              <a:t>为其长度；</a:t>
            </a:r>
            <a:r>
              <a:rPr lang="en-US" altLang="zh-CN" sz="2400" dirty="0"/>
              <a:t>shortest(v)</a:t>
            </a:r>
            <a:r>
              <a:rPr lang="zh-CN" altLang="en-US" sz="2400" dirty="0"/>
              <a:t>为其中最短的，</a:t>
            </a:r>
            <a:r>
              <a:rPr lang="en-US" altLang="zh-CN" sz="2400" dirty="0" err="1"/>
              <a:t>minlen</a:t>
            </a:r>
            <a:r>
              <a:rPr lang="en-US" altLang="zh-CN" sz="2400" dirty="0"/>
              <a:t>(v)</a:t>
            </a:r>
            <a:r>
              <a:rPr lang="zh-CN" altLang="en-US" sz="2400" dirty="0"/>
              <a:t>为它的长度。</a:t>
            </a:r>
            <a:endParaRPr lang="en-US" altLang="zh-CN" sz="2400" dirty="0"/>
          </a:p>
          <a:p>
            <a:r>
              <a:rPr lang="zh-CN" altLang="en-US" sz="2400" dirty="0"/>
              <a:t>那么状态</a:t>
            </a:r>
            <a:r>
              <a:rPr lang="en-US" altLang="zh-CN" sz="2400" dirty="0"/>
              <a:t>v</a:t>
            </a:r>
            <a:r>
              <a:rPr lang="zh-CN" altLang="en-US" sz="2400" dirty="0"/>
              <a:t>对应的所有串是</a:t>
            </a:r>
            <a:r>
              <a:rPr lang="en-US" altLang="zh-CN" sz="2400" dirty="0"/>
              <a:t>longest(v)</a:t>
            </a:r>
            <a:r>
              <a:rPr lang="zh-CN" altLang="en-US" sz="2400" dirty="0"/>
              <a:t>的不同后缀，且包括</a:t>
            </a:r>
            <a:r>
              <a:rPr lang="en-US" altLang="zh-CN" sz="2400" dirty="0"/>
              <a:t>[</a:t>
            </a:r>
            <a:r>
              <a:rPr lang="en-US" altLang="zh-CN" sz="2400" dirty="0" err="1"/>
              <a:t>minlen</a:t>
            </a:r>
            <a:r>
              <a:rPr lang="en-US" altLang="zh-CN" sz="2400" dirty="0"/>
              <a:t>(v),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(v)]</a:t>
            </a:r>
            <a:r>
              <a:rPr lang="zh-CN" altLang="en-US" sz="2400" dirty="0"/>
              <a:t>的所有长度。</a:t>
            </a:r>
            <a:endParaRPr lang="en-US" altLang="zh-CN" sz="2400" dirty="0"/>
          </a:p>
          <a:p>
            <a:r>
              <a:rPr lang="zh-CN" altLang="en-US" sz="2400" dirty="0"/>
              <a:t>对于每个</a:t>
            </a:r>
            <a:r>
              <a:rPr lang="en-US" altLang="zh-CN" sz="2400" dirty="0"/>
              <a:t>v</a:t>
            </a:r>
            <a:r>
              <a:rPr lang="zh-CN" altLang="en-US" sz="2400" dirty="0"/>
              <a:t>≠</a:t>
            </a:r>
            <a:r>
              <a:rPr lang="en-US" altLang="zh-CN" sz="2400" dirty="0"/>
              <a:t>S</a:t>
            </a:r>
            <a:r>
              <a:rPr lang="zh-CN" altLang="en-US" sz="2400" dirty="0"/>
              <a:t>，</a:t>
            </a:r>
            <a:r>
              <a:rPr lang="en-US" altLang="zh-CN" sz="2400" dirty="0"/>
              <a:t>link(v)</a:t>
            </a:r>
            <a:r>
              <a:rPr lang="zh-CN" altLang="en-US" sz="2400" dirty="0"/>
              <a:t>对应的串是</a:t>
            </a:r>
            <a:r>
              <a:rPr lang="en-US" altLang="zh-CN" sz="2400" dirty="0"/>
              <a:t>longest(v)</a:t>
            </a:r>
            <a:r>
              <a:rPr lang="zh-CN" altLang="en-US" sz="2400" dirty="0"/>
              <a:t>长度为</a:t>
            </a:r>
            <a:r>
              <a:rPr lang="en-US" altLang="zh-CN" sz="2400" dirty="0" err="1"/>
              <a:t>minlen</a:t>
            </a:r>
            <a:r>
              <a:rPr lang="en-US" altLang="zh-CN" sz="2400" dirty="0"/>
              <a:t>(v)-1</a:t>
            </a:r>
            <a:r>
              <a:rPr lang="zh-CN" altLang="en-US" sz="2400" dirty="0"/>
              <a:t>的后缀。即</a:t>
            </a:r>
            <a:r>
              <a:rPr lang="en-US" altLang="zh-CN" sz="2400" dirty="0" err="1"/>
              <a:t>minlen</a:t>
            </a:r>
            <a:r>
              <a:rPr lang="en-US" altLang="zh-CN" sz="2400" dirty="0"/>
              <a:t>(v)=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(link(v))+1.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144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小结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58204" cy="50482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后缀连接形成一棵以</a:t>
            </a:r>
            <a:r>
              <a:rPr lang="en-US" altLang="zh-CN" sz="2400" dirty="0"/>
              <a:t>S</a:t>
            </a:r>
            <a:r>
              <a:rPr lang="zh-CN" altLang="en-US" sz="2400" dirty="0"/>
              <a:t>为根的</a:t>
            </a:r>
            <a:r>
              <a:rPr lang="en-US" altLang="zh-CN" sz="2400" dirty="0"/>
              <a:t>parent</a:t>
            </a:r>
            <a:r>
              <a:rPr lang="zh-CN" altLang="en-US" sz="2400" dirty="0"/>
              <a:t>树。这棵树是终点集合的树状包含关系。</a:t>
            </a:r>
            <a:endParaRPr lang="en-US" altLang="zh-CN" sz="2400" dirty="0"/>
          </a:p>
          <a:p>
            <a:r>
              <a:rPr lang="en-US" altLang="zh-CN" sz="2400" dirty="0"/>
              <a:t>Parent</a:t>
            </a:r>
            <a:r>
              <a:rPr lang="zh-CN" altLang="en-US" sz="2400" dirty="0"/>
              <a:t>树从下到上</a:t>
            </a:r>
            <a:r>
              <a:rPr lang="en-US" altLang="zh-CN" sz="2400" dirty="0"/>
              <a:t>right</a:t>
            </a:r>
            <a:r>
              <a:rPr lang="zh-CN" altLang="en-US" sz="2400" dirty="0"/>
              <a:t>集合不断扩大，即寻找后缀的过程。</a:t>
            </a:r>
            <a:endParaRPr lang="en-US" altLang="zh-CN" sz="2400" dirty="0"/>
          </a:p>
          <a:p>
            <a:r>
              <a:rPr lang="zh-CN" altLang="en-US" sz="2400" dirty="0"/>
              <a:t>如果从任意节点</a:t>
            </a:r>
            <a:r>
              <a:rPr lang="en-US" altLang="zh-CN" sz="2400" dirty="0"/>
              <a:t>v_0</a:t>
            </a:r>
            <a:r>
              <a:rPr lang="zh-CN" altLang="en-US" sz="2400" dirty="0"/>
              <a:t>开始移动，早晚会到达初始状态</a:t>
            </a:r>
            <a:r>
              <a:rPr lang="en-US" altLang="zh-CN" sz="2400" dirty="0"/>
              <a:t>S</a:t>
            </a:r>
            <a:r>
              <a:rPr lang="zh-CN" altLang="en-US" sz="2400" dirty="0"/>
              <a:t>。这样，我们能得到一系列不相交的长度区间</a:t>
            </a:r>
            <a:r>
              <a:rPr lang="en-US" altLang="zh-CN" sz="2400" dirty="0"/>
              <a:t>[</a:t>
            </a:r>
            <a:r>
              <a:rPr lang="en-US" altLang="zh-CN" sz="2400" dirty="0" err="1"/>
              <a:t>minlen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v_i</a:t>
            </a:r>
            <a:r>
              <a:rPr lang="en-US" altLang="zh-CN" sz="2400" dirty="0"/>
              <a:t>),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v_i</a:t>
            </a:r>
            <a:r>
              <a:rPr lang="en-US" altLang="zh-CN" sz="2400" dirty="0"/>
              <a:t>)]</a:t>
            </a:r>
            <a:r>
              <a:rPr lang="zh-CN" altLang="en-US" sz="2400" dirty="0"/>
              <a:t>，且这些区间的并是一个连续区间。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之后</a:t>
            </a:r>
            <a:r>
              <a:rPr lang="en-US" altLang="zh-CN" sz="2400" dirty="0"/>
              <a:t>link(v)</a:t>
            </a:r>
            <a:r>
              <a:rPr lang="zh-CN" altLang="en-US" sz="2400" dirty="0"/>
              <a:t>直接记作</a:t>
            </a:r>
            <a:r>
              <a:rPr lang="en-US" altLang="zh-CN" sz="2400" dirty="0" err="1"/>
              <a:t>fa</a:t>
            </a:r>
            <a:r>
              <a:rPr lang="en-US" altLang="zh-CN" sz="2400" dirty="0"/>
              <a:t>(v)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1443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小结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258</TotalTime>
  <Words>1084</Words>
  <Application>Microsoft Office PowerPoint</Application>
  <PresentationFormat>全屏显示(4:3)</PresentationFormat>
  <Paragraphs>61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华文新魏</vt:lpstr>
      <vt:lpstr>Constantia</vt:lpstr>
      <vt:lpstr>Wingdings 2</vt:lpstr>
      <vt:lpstr>纸张</vt:lpstr>
      <vt:lpstr>PowerPoint 演示文稿</vt:lpstr>
      <vt:lpstr>结束位置right及其性质</vt:lpstr>
      <vt:lpstr>结束位置right及其性质</vt:lpstr>
      <vt:lpstr>结束位置right及其性质</vt:lpstr>
      <vt:lpstr>后缀连接link</vt:lpstr>
      <vt:lpstr>后缀连接link</vt:lpstr>
      <vt:lpstr>后缀连接link</vt:lpstr>
      <vt:lpstr>小结</vt:lpstr>
      <vt:lpstr>小结</vt:lpstr>
      <vt:lpstr>后缀自动机的构造</vt:lpstr>
      <vt:lpstr>后缀自动机的构造</vt:lpstr>
      <vt:lpstr>后缀自动机的构造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h'p</cp:lastModifiedBy>
  <cp:revision>31</cp:revision>
  <dcterms:modified xsi:type="dcterms:W3CDTF">2019-01-22T07:07:30Z</dcterms:modified>
</cp:coreProperties>
</file>