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4" r:id="rId5"/>
    <p:sldId id="265" r:id="rId6"/>
    <p:sldId id="270" r:id="rId7"/>
    <p:sldId id="271" r:id="rId8"/>
    <p:sldId id="278" r:id="rId9"/>
    <p:sldId id="268" r:id="rId10"/>
    <p:sldId id="269" r:id="rId11"/>
    <p:sldId id="274" r:id="rId12"/>
    <p:sldId id="275" r:id="rId13"/>
    <p:sldId id="276" r:id="rId14"/>
    <p:sldId id="277" r:id="rId15"/>
    <p:sldId id="279" r:id="rId16"/>
    <p:sldId id="280" r:id="rId17"/>
    <p:sldId id="284" r:id="rId18"/>
    <p:sldId id="285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997B5FA-0921-464F-AAE1-844C04324D75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54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4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74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26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0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4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3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9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22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97B5FA-0921-464F-AAE1-844C04324D75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75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luogu.org/problemnew/show/P370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luogu.org/problemnew/show/P468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luogu.org/problemnew/show/CF280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205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luogu.org/problemnew/show/P421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lydsy.com/JudgeOnline/problem.php?id=275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uogu.org/problemnew/show/CF1093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uogu.org/problemnew/show/P330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luogu.org/problemnew/show/P431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luogu.org/problemnew/show/P331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DE1C2-15F5-44C3-9432-26262718D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杂题瞎讲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31E1B6-F200-49AE-80DA-EECC2FD84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_ </a:t>
            </a:r>
            <a:r>
              <a:rPr lang="en-US" altLang="zh-CN" dirty="0" err="1"/>
              <a:t>whymhe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395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7F758-6347-4489-9021-916448ED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09376-72CE-4C33-9CFE-745408AC1F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zh-CN" altLang="en-US" dirty="0"/>
                  <a:t>不包含</a:t>
                </a:r>
                <a:r>
                  <a:rPr lang="en-US" altLang="zh-CN" dirty="0"/>
                  <a:t>XXX</a:t>
                </a:r>
                <a:r>
                  <a:rPr lang="zh-CN" altLang="en-US" dirty="0"/>
                  <a:t>的不大于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的数的个数？</a:t>
                </a:r>
                <a:endParaRPr lang="en-US" altLang="zh-CN" dirty="0"/>
              </a:p>
              <a:p>
                <a:r>
                  <a:rPr lang="zh-CN" altLang="en-US" dirty="0"/>
                  <a:t>数位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r>
                  <a:rPr lang="zh-CN" altLang="en-US" dirty="0"/>
                  <a:t>好几个</a:t>
                </a:r>
                <a:r>
                  <a:rPr lang="en-US" altLang="zh-CN" dirty="0"/>
                  <a:t>XXX</a:t>
                </a:r>
                <a:r>
                  <a:rPr lang="zh-CN" altLang="en-US" dirty="0"/>
                  <a:t>？不能包含子串？</a:t>
                </a:r>
                <a:endParaRPr lang="en-US" altLang="zh-CN" dirty="0"/>
              </a:p>
              <a:p>
                <a:r>
                  <a:rPr lang="en-US" altLang="zh-CN" dirty="0"/>
                  <a:t>AC</a:t>
                </a:r>
                <a:r>
                  <a:rPr lang="zh-CN" altLang="en-US" dirty="0"/>
                  <a:t>自动机？</a:t>
                </a:r>
                <a:endParaRPr lang="en-US" altLang="zh-CN" dirty="0"/>
              </a:p>
              <a:p>
                <a:r>
                  <a:rPr lang="en-US" altLang="zh-CN" dirty="0"/>
                  <a:t>AC</a:t>
                </a:r>
                <a:r>
                  <a:rPr lang="zh-CN" altLang="en-US" dirty="0"/>
                  <a:t>自动机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数位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！</a:t>
                </a:r>
                <a:endParaRPr lang="en-US" altLang="zh-CN" dirty="0"/>
              </a:p>
              <a:p>
                <a:r>
                  <a:rPr lang="zh-CN" altLang="en-US" dirty="0"/>
                  <a:t>因为不能包含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的子串，且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子串可能相互包含，所以我们给</a:t>
                </a:r>
                <a:r>
                  <a:rPr lang="en-US" altLang="zh-CN" dirty="0"/>
                  <a:t>AC</a:t>
                </a:r>
                <a:r>
                  <a:rPr lang="zh-CN" altLang="en-US" dirty="0"/>
                  <a:t>自动机上每个节点打一个</a:t>
                </a:r>
                <a:r>
                  <a:rPr lang="en-US" altLang="zh-CN" dirty="0"/>
                  <a:t>flag</a:t>
                </a:r>
                <a:r>
                  <a:rPr lang="zh-CN" altLang="en-US" dirty="0"/>
                  <a:t>，表示这个节点到根的</a:t>
                </a:r>
                <a:r>
                  <a:rPr lang="en-US" altLang="zh-CN" dirty="0"/>
                  <a:t>fail</a:t>
                </a:r>
                <a:r>
                  <a:rPr lang="zh-CN" altLang="en-US" dirty="0"/>
                  <a:t>路径上有没有结束点，若有则说明这个串不可出现。</a:t>
                </a:r>
                <a:endParaRPr lang="en-US" altLang="zh-CN" dirty="0"/>
              </a:p>
              <a:p>
                <a:r>
                  <a:rPr lang="zh-CN" altLang="en-US" dirty="0"/>
                  <a:t>我们令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[0/1]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当前匹配到了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位</m:t>
                    </m:r>
                  </m:oMath>
                </a14:m>
                <a:r>
                  <a:rPr lang="zh-CN" altLang="en-US" dirty="0"/>
                  <a:t>，走到了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自动机</m:t>
                    </m:r>
                  </m:oMath>
                </a14:m>
                <a:r>
                  <a:rPr lang="zh-CN" altLang="en-US" dirty="0"/>
                  <a:t>上的第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号</m:t>
                    </m:r>
                  </m:oMath>
                </a14:m>
                <a:r>
                  <a:rPr lang="zh-CN" altLang="en-US" dirty="0"/>
                  <a:t>点，不顶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顶上界的方案数。</a:t>
                </a:r>
                <a:endParaRPr lang="en-US" altLang="zh-CN" dirty="0"/>
              </a:p>
              <a:p>
                <a:r>
                  <a:rPr lang="zh-CN" altLang="en-US" dirty="0"/>
                  <a:t>那么，转移方程就是：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𝑛𝑥𝑡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0,9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𝑓𝑙𝑎𝑔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𝑛𝑥𝑡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𝑛𝑥𝑡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𝑓𝑙𝑎𝑔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𝑛𝑥𝑡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𝑛𝑥𝑡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𝑓𝑙𝑎𝑔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𝑛𝑥𝑡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易知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𝑙𝑒𝑛𝑛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𝑙𝑒𝑛𝑛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[1]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09376-72CE-4C33-9CFE-745408AC1F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061" r="-2069" b="-8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27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3E599-3BCF-419A-A1F0-7F8C5EDA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P3704 [SDOI2017]</a:t>
            </a:r>
            <a:r>
              <a:rPr lang="zh-CN" altLang="en-US" b="1" dirty="0">
                <a:hlinkClick r:id="rId2"/>
              </a:rPr>
              <a:t>数字表格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BDA01-D9B5-4AD1-BCE6-2CBC5C9D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989A37-7A27-45AB-9229-818D1FC33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951" y="2608580"/>
            <a:ext cx="6702425" cy="27686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68172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1879-1450-4CAA-A578-1D9E5C66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pic>
        <p:nvPicPr>
          <p:cNvPr id="4" name="内容占位符 13">
            <a:extLst>
              <a:ext uri="{FF2B5EF4-FFF2-40B4-BE49-F238E27FC236}">
                <a16:creationId xmlns:a16="http://schemas.microsoft.com/office/drawing/2014/main" id="{C894179C-A99D-4AA9-B0F7-9F0FB8536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600" y="-5739"/>
            <a:ext cx="5168900" cy="686373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7131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D1F70-F97F-4A2A-BB5B-4625DB5B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P4688 [Ynoi2016]</a:t>
            </a:r>
            <a:r>
              <a:rPr lang="zh-CN" altLang="en-US" b="1" dirty="0">
                <a:hlinkClick r:id="rId2"/>
              </a:rPr>
              <a:t>掉进兔子洞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3F3CB5-054F-425F-9F71-B77CB66BFD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685800"/>
                <a:r>
                  <a:rPr lang="zh-CN" altLang="en-US" dirty="0"/>
                  <a:t>一个长为 </a:t>
                </a:r>
                <a:r>
                  <a:rPr lang="en-US" altLang="zh-CN" dirty="0"/>
                  <a:t>n </a:t>
                </a:r>
                <a:r>
                  <a:rPr lang="zh-CN" altLang="en-US" dirty="0"/>
                  <a:t>的序列 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。</a:t>
                </a:r>
              </a:p>
              <a:p>
                <a:pPr defTabSz="685800"/>
                <a:r>
                  <a:rPr lang="zh-CN" altLang="en-US" dirty="0"/>
                  <a:t>有 </a:t>
                </a:r>
                <a:r>
                  <a:rPr lang="en-US" altLang="zh-CN" dirty="0"/>
                  <a:t>m </a:t>
                </a:r>
                <a:r>
                  <a:rPr lang="zh-CN" altLang="en-US" dirty="0"/>
                  <a:t>个询问，每次询问三个区间，把三个区间中同时出现的数一个一个删掉，问最后三个区间剩下的数的个数和，询问独立。 注意这里删掉指的是一个一个删，不是把等于这个值的数直接删完，比如三个区间是 </a:t>
                </a:r>
                <a:r>
                  <a:rPr lang="en-US" altLang="zh-CN" dirty="0"/>
                  <a:t>[1,2,2,3,3,3,3] ,  [1,2,2,3,3,3,3] </a:t>
                </a:r>
                <a:r>
                  <a:rPr lang="zh-CN" altLang="en-US" dirty="0"/>
                  <a:t>与  </a:t>
                </a:r>
                <a:r>
                  <a:rPr lang="en-US" altLang="zh-CN" dirty="0"/>
                  <a:t>[1,1,2,3,3]</a:t>
                </a:r>
                <a:r>
                  <a:rPr lang="zh-CN" altLang="en-US" dirty="0"/>
                  <a:t>，就一起扔掉了 </a:t>
                </a:r>
                <a:r>
                  <a:rPr lang="en-US" altLang="zh-CN" dirty="0"/>
                  <a:t>1 </a:t>
                </a:r>
                <a:r>
                  <a:rPr lang="zh-CN" altLang="en-US" dirty="0"/>
                  <a:t>个 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1 </a:t>
                </a:r>
                <a:r>
                  <a:rPr lang="zh-CN" altLang="en-US" dirty="0"/>
                  <a:t>个 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2 </a:t>
                </a:r>
                <a:r>
                  <a:rPr lang="zh-CN" altLang="en-US" dirty="0"/>
                  <a:t>个 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。</a:t>
                </a:r>
              </a:p>
              <a:p>
                <a:pPr defTabSz="685800"/>
                <a:endParaRPr lang="en-US" altLang="zh-CN" dirty="0"/>
              </a:p>
              <a:p>
                <a:pPr defTabSz="685800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3F3CB5-054F-425F-9F71-B77CB66BFD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1970" r="-2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01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38DB8-E54D-441B-AE39-80513B0B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1E9592-50C3-4452-A835-C771B3236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zh-CN" altLang="en-US" b="0" dirty="0"/>
                  <a:t>经典题目吧。</a:t>
                </a:r>
                <a:endParaRPr lang="en-US" altLang="zh-CN" b="0" dirty="0"/>
              </a:p>
              <a:p>
                <a:r>
                  <a:rPr lang="zh-CN" altLang="en-US" b="0" dirty="0"/>
                  <a:t>可以知道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−∑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比较暴力也比较正常的常见的想法是：把每个询问的三个区间拆开，分别统计。</a:t>
                </a:r>
                <a:endParaRPr lang="en-US" altLang="zh-CN" dirty="0"/>
              </a:p>
              <a:p>
                <a:r>
                  <a:rPr lang="zh-CN" altLang="en-US" dirty="0"/>
                  <a:t>统计</a:t>
                </a:r>
                <a:r>
                  <a:rPr lang="en-US" altLang="zh-CN" dirty="0" err="1"/>
                  <a:t>cnt</a:t>
                </a:r>
                <a:r>
                  <a:rPr lang="zh-CN" altLang="en-US" dirty="0"/>
                  <a:t>我们可以用莫队，我们把把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离散化</m:t>
                    </m:r>
                  </m:oMath>
                </a14:m>
                <a:r>
                  <a:rPr lang="zh-CN" altLang="en-US" dirty="0"/>
                  <a:t>，给每个区间开个数组记录每种颜色的出现次数，每次到一个区间暴力扫这个区间统计。莫队做完后，一个询问就暴力扫三个区间取</a:t>
                </a:r>
                <a:r>
                  <a:rPr lang="en-US" altLang="zh-CN" dirty="0"/>
                  <a:t>min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但是肯定爆炸，时间复杂度是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的，空间复杂度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我们的瓶颈就在于，给每个区间开数组记录颜色出现次数，考虑用一个别的什么东西替换掉数组，它要可以统计个数，而且取</a:t>
                </a:r>
                <a:r>
                  <a:rPr lang="en-US" altLang="zh-CN" dirty="0"/>
                  <a:t>min</a:t>
                </a:r>
                <a:r>
                  <a:rPr lang="zh-CN" altLang="en-US" dirty="0"/>
                  <a:t>还不用暴力扫。</a:t>
                </a:r>
                <a:endParaRPr lang="en-US" altLang="zh-CN" dirty="0"/>
              </a:p>
              <a:p>
                <a:r>
                  <a:rPr lang="zh-CN" altLang="en-US" dirty="0"/>
                  <a:t>我们考虑用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替换数组，为什么是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？我也不知道。</a:t>
                </a:r>
                <a:endParaRPr lang="en-US" altLang="zh-CN" dirty="0"/>
              </a:p>
              <a:p>
                <a:r>
                  <a:rPr lang="zh-CN" altLang="en-US" dirty="0"/>
                  <a:t>但我们知道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只能维护出现了多少种，那么如何让它可以维护次数呢？</a:t>
                </a:r>
                <a:endParaRPr lang="en-US" altLang="zh-CN" dirty="0"/>
              </a:p>
              <a:p>
                <a:r>
                  <a:rPr lang="zh-CN" altLang="en-US" dirty="0"/>
                  <a:t>我们在离散化上使用</a:t>
                </a:r>
                <a:r>
                  <a:rPr lang="en-US" altLang="zh-CN" dirty="0"/>
                  <a:t>trick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我们不给颜色去重，一种颜色离散化后的权值为它在数组中第一次出现的位置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lower_bound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那么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中连续的一段就都是这种颜色。</a:t>
                </a:r>
                <a:endParaRPr lang="en-US" altLang="zh-CN" dirty="0"/>
              </a:p>
              <a:p>
                <a:r>
                  <a:rPr lang="zh-CN" altLang="en-US" dirty="0"/>
                  <a:t>我们可以根据这种颜色出现了多少次，决定它在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中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的个数。</a:t>
                </a:r>
                <a:endParaRPr lang="en-US" altLang="zh-CN" dirty="0"/>
              </a:p>
              <a:p>
                <a:r>
                  <a:rPr lang="zh-CN" altLang="en-US" dirty="0"/>
                  <a:t>好像空间开不下？</a:t>
                </a:r>
                <a:endParaRPr lang="en-US" altLang="zh-CN" dirty="0"/>
              </a:p>
              <a:p>
                <a:r>
                  <a:rPr lang="zh-CN" altLang="en-US" dirty="0"/>
                  <a:t>我们把询问分几次查询即可。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1E9592-50C3-4452-A835-C771B3236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09" b="-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17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28ACC-F984-4085-BDD8-7C5B2D82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>
                <a:hlinkClick r:id="rId2"/>
              </a:rPr>
              <a:t>CF280C Game on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2DCBCB-E250-4A0F-8C0D-8F8B9B5C5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节点的一棵树，每次随机等概率选择一未染黑的点，将它及其子树染黑。问期望多少次操作可以将树全部染黑。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2DCBCB-E250-4A0F-8C0D-8F8B9B5C5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519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07257-91C1-4BF1-9B70-AF41B5F0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P2053 [SCOI2007]</a:t>
            </a:r>
            <a:r>
              <a:rPr lang="zh-CN" altLang="en-US" b="1" dirty="0">
                <a:hlinkClick r:id="rId2"/>
              </a:rPr>
              <a:t>修车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1F101-75C4-4A91-A2C1-AA57B09A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同一时刻有</a:t>
            </a:r>
            <a:r>
              <a:rPr lang="en-US" altLang="zh-CN" dirty="0"/>
              <a:t>N</a:t>
            </a:r>
            <a:r>
              <a:rPr lang="zh-CN" altLang="en-US" dirty="0"/>
              <a:t>位车主带着他们的爱车来到了汽车维修中心。维修中心共有</a:t>
            </a:r>
            <a:r>
              <a:rPr lang="en-US" altLang="zh-CN" dirty="0"/>
              <a:t>M</a:t>
            </a:r>
            <a:r>
              <a:rPr lang="zh-CN" altLang="en-US" dirty="0"/>
              <a:t>位技术人员，不同的技术人员对不同的车进行维修所用的时间是不同的。现在需要安排这</a:t>
            </a:r>
            <a:r>
              <a:rPr lang="en-US" altLang="zh-CN" dirty="0"/>
              <a:t>M</a:t>
            </a:r>
            <a:r>
              <a:rPr lang="zh-CN" altLang="en-US" dirty="0"/>
              <a:t>位技术人员所维修的车及顺序，使得顾客平均等待的时间最小。</a:t>
            </a:r>
          </a:p>
          <a:p>
            <a:r>
              <a:rPr lang="zh-CN" altLang="en-US" dirty="0"/>
              <a:t>说明：顾客的等待时间是指从他把车送至维修中心到维修完毕所用的时间。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72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08519-C43A-4893-A2FE-F4E53EB8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P4211 [LNOI2014]LCA</a:t>
            </a:r>
            <a:endParaRPr lang="en-US" altLang="zh-C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D8BC9F-6190-4A20-AA44-289D0CC6E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给出一个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个节点的有根树，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号点为根节点，深度为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有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次询问，每次给出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𝑑𝑒𝑝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𝑙𝑐𝑎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。</m:t>
                        </m:r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D8BC9F-6190-4A20-AA44-289D0CC6E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243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B47EE-007C-4571-8057-C94497C7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clipe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68990-CB2C-45E8-8CC2-2497A4D45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数轴上有 </a:t>
            </a:r>
            <a:r>
              <a:rPr lang="en-US" altLang="zh-CN" dirty="0"/>
              <a:t>n </a:t>
            </a:r>
            <a:r>
              <a:rPr lang="zh-CN" altLang="en-US" dirty="0"/>
              <a:t>个点，第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个点的坐标为 </a:t>
            </a:r>
            <a:r>
              <a:rPr lang="en-US" altLang="zh-CN" dirty="0"/>
              <a:t>xi</a:t>
            </a:r>
            <a:r>
              <a:rPr lang="zh-CN" altLang="en-US" dirty="0"/>
              <a:t>，权值为 </a:t>
            </a:r>
            <a:r>
              <a:rPr lang="en-US" altLang="zh-CN" dirty="0" err="1"/>
              <a:t>wi</a:t>
            </a:r>
            <a:r>
              <a:rPr lang="zh-CN" altLang="en-US" dirty="0"/>
              <a:t>。两个点 </a:t>
            </a:r>
            <a:r>
              <a:rPr lang="en-US" altLang="zh-CN" dirty="0" err="1"/>
              <a:t>i,j</a:t>
            </a:r>
            <a:r>
              <a:rPr lang="en-US" altLang="zh-CN" dirty="0"/>
              <a:t> </a:t>
            </a:r>
            <a:r>
              <a:rPr lang="zh-CN" altLang="en-US" dirty="0"/>
              <a:t>之</a:t>
            </a:r>
          </a:p>
          <a:p>
            <a:r>
              <a:rPr lang="zh-CN" altLang="en-US" dirty="0"/>
              <a:t>间存在一条边当且仅当 </a:t>
            </a:r>
            <a:r>
              <a:rPr lang="en-US" altLang="zh-CN" dirty="0"/>
              <a:t>abs(xi-</a:t>
            </a:r>
            <a:r>
              <a:rPr lang="en-US" altLang="zh-CN" dirty="0" err="1"/>
              <a:t>xj</a:t>
            </a:r>
            <a:r>
              <a:rPr lang="en-US" altLang="zh-CN" dirty="0"/>
              <a:t>)&gt;=</a:t>
            </a:r>
            <a:r>
              <a:rPr lang="en-US" altLang="zh-CN" dirty="0" err="1"/>
              <a:t>wi+wj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你需要求出这张图的最大团的点数。（团就是两两之间有边的顶点</a:t>
            </a:r>
          </a:p>
          <a:p>
            <a:r>
              <a:rPr lang="zh-CN" altLang="en-US" dirty="0"/>
              <a:t>集合） </a:t>
            </a:r>
          </a:p>
        </p:txBody>
      </p:sp>
    </p:spTree>
    <p:extLst>
      <p:ext uri="{BB962C8B-B14F-4D97-AF65-F5344CB8AC3E}">
        <p14:creationId xmlns:p14="http://schemas.microsoft.com/office/powerpoint/2010/main" val="2880564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92FF1-9601-4593-83A4-2653E2C7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4E9CE-9BCC-43F5-A6D6-8DC07C27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88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2BFE6-A6B4-4474-B2BA-39FA7AE6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2753 [SCOI2012]</a:t>
            </a:r>
            <a:r>
              <a:rPr lang="zh-CN" altLang="en-US" b="1" dirty="0">
                <a:hlinkClick r:id="rId2"/>
              </a:rPr>
              <a:t>滑雪与时间胶囊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9CF56-E332-44E2-B00C-27546EB1D3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座</m:t>
                    </m:r>
                  </m:oMath>
                </a14:m>
                <a:r>
                  <a:rPr lang="zh-CN" altLang="en-US" dirty="0"/>
                  <a:t>山，山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高度为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条</m:t>
                    </m:r>
                  </m:oMath>
                </a14:m>
                <a:r>
                  <a:rPr lang="zh-CN" altLang="en-US" dirty="0"/>
                  <a:t>边，连接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边权为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/>
                  <a:t>到达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当且</m:t>
                    </m:r>
                  </m:oMath>
                </a14:m>
                <a:r>
                  <a:rPr lang="zh-CN" altLang="en-US" dirty="0"/>
                  <a:t>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直接</m:t>
                    </m:r>
                  </m:oMath>
                </a14:m>
                <a:r>
                  <a:rPr lang="zh-CN" altLang="en-US" dirty="0"/>
                  <a:t>或间接相连。走过一条边的代价为这条边的边权，走过之后可以选择倒退回去，且边权只计算一次。</a:t>
                </a:r>
                <a:endParaRPr lang="en-US" altLang="zh-CN" dirty="0"/>
              </a:p>
              <a:p>
                <a:r>
                  <a:rPr lang="zh-CN" altLang="en-US" dirty="0"/>
                  <a:t>问从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号点</m:t>
                    </m:r>
                  </m:oMath>
                </a14:m>
                <a:r>
                  <a:rPr lang="zh-CN" altLang="en-US" dirty="0"/>
                  <a:t>最多可以到达多少点，以及到达这些点所需的最小代价。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9CF56-E332-44E2-B00C-27546EB1D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1818" r="-1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40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6F985-DAD2-4263-A776-EAFA09F1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946FB4-1789-4D6C-A8E1-1F225152C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可以知道边的方向为高的连向低的，一样高的就是双向边。</a:t>
                </a:r>
                <a:endParaRPr lang="en-US" altLang="zh-CN" dirty="0"/>
              </a:p>
              <a:p>
                <a:r>
                  <a:rPr lang="zh-CN" altLang="en-US" dirty="0"/>
                  <a:t>求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号点最多能到达多少点很简单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直接从</a:t>
                </a:r>
                <a:r>
                  <a:rPr lang="en-US" altLang="zh-CN" dirty="0"/>
                  <a:t>1dfs</a:t>
                </a:r>
                <a:r>
                  <a:rPr lang="zh-CN" altLang="en-US" dirty="0"/>
                  <a:t>或者</a:t>
                </a:r>
                <a:r>
                  <a:rPr lang="en-US" altLang="zh-CN" dirty="0" err="1"/>
                  <a:t>bfs</a:t>
                </a:r>
                <a:r>
                  <a:rPr lang="zh-CN" altLang="en-US" dirty="0"/>
                  <a:t>一下就好了。</a:t>
                </a:r>
                <a:endParaRPr lang="en-US" altLang="zh-CN" dirty="0"/>
              </a:p>
              <a:p>
                <a:r>
                  <a:rPr lang="zh-CN" altLang="en-US" dirty="0"/>
                  <a:t>求使得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与它能到的点连通的最小边权和？</a:t>
                </a:r>
                <a:endParaRPr lang="en-US" altLang="zh-CN" dirty="0"/>
              </a:p>
              <a:p>
                <a:r>
                  <a:rPr lang="zh-CN" altLang="en-US" dirty="0"/>
                  <a:t>最小生成树？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我们记录下</a:t>
                </a:r>
                <a:r>
                  <a:rPr lang="en-US" altLang="zh-CN" dirty="0" err="1"/>
                  <a:t>dfs</a:t>
                </a:r>
                <a:r>
                  <a:rPr lang="zh-CN" altLang="en-US" dirty="0"/>
                  <a:t>时走过的边，怎么排序？</a:t>
                </a:r>
                <a:endParaRPr lang="en-US" altLang="zh-CN" dirty="0"/>
              </a:p>
              <a:p>
                <a:r>
                  <a:rPr lang="zh-CN" altLang="en-US" dirty="0"/>
                  <a:t>按照终点点权作为第一关键字降序排序以保证生成树的合法性，按照边权为第二关键字升序排序以保证最小性。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946FB4-1789-4D6C-A8E1-1F225152C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2424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DA2AF12-B7A6-42E4-B6F3-58130C762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58" y="4069080"/>
            <a:ext cx="807720" cy="80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329F9-FA36-4A7F-9806-C5457CDD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CF1093G Multidimensional Queries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D72C95-1727-41D4-98CE-9102005EF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给你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维</m:t>
                    </m:r>
                  </m:oMath>
                </a14:m>
                <a:r>
                  <a:rPr lang="zh-CN" altLang="en-US" dirty="0"/>
                  <a:t>的点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有以下两种操作：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表示将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修改为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询问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内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最大的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两点间</m:t>
                    </m:r>
                  </m:oMath>
                </a14:m>
                <a:r>
                  <a:rPr lang="zh-CN" altLang="en-US" dirty="0"/>
                  <a:t>曼哈顿距离。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2×10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哇 和上一道题好相似</a:t>
                </a:r>
                <a:endParaRPr lang="en-US" altLang="zh-CN" dirty="0"/>
              </a:p>
              <a:p>
                <a:r>
                  <a:rPr lang="zh-CN" altLang="en-US" dirty="0"/>
                  <a:t>这是上一题的爸爸版本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D72C95-1727-41D4-98CE-9102005EF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2424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28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C3153-24F6-4C96-A740-F3503C12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DD5BE3-06D1-4FB5-B2DD-3FF7E511A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zh-CN" altLang="en-US" dirty="0"/>
                  <a:t>我们先考虑二维的情况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发现就是两个点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每个</m:t>
                    </m:r>
                  </m:oMath>
                </a14:m>
                <a:r>
                  <a:rPr lang="zh-CN" altLang="en-US" dirty="0"/>
                  <a:t>维度下标符号相反的所有组合中的最大值。</a:t>
                </a:r>
                <a:endParaRPr lang="en-US" altLang="zh-CN" dirty="0"/>
              </a:p>
              <a:p>
                <a:r>
                  <a:rPr lang="zh-CN" altLang="en-US" dirty="0"/>
                  <a:t>同样可以扩展到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维</m:t>
                    </m:r>
                  </m:oMath>
                </a14:m>
                <a:r>
                  <a:rPr lang="zh-CN" altLang="en-US" dirty="0"/>
                  <a:t>空间。</a:t>
                </a:r>
                <a:endParaRPr lang="en-US" altLang="zh-CN" dirty="0"/>
              </a:p>
              <a:p>
                <a:r>
                  <a:rPr lang="zh-CN" altLang="en-US" dirty="0"/>
                  <a:t>考虑求出所每个点下标符号所有的正负组合。</a:t>
                </a:r>
                <a:endParaRPr lang="en-US" altLang="zh-CN" dirty="0"/>
              </a:p>
              <a:p>
                <a:r>
                  <a:rPr lang="zh-CN" altLang="en-US" dirty="0"/>
                  <a:t>发现正负与</a:t>
                </a:r>
                <a:r>
                  <a:rPr lang="en-US" altLang="zh-CN" dirty="0"/>
                  <a:t>0/1</a:t>
                </a:r>
                <a:r>
                  <a:rPr lang="zh-CN" altLang="en-US" dirty="0"/>
                  <a:t>有非常相近的关系。</a:t>
                </a:r>
                <a:endParaRPr lang="en-US" altLang="zh-CN" dirty="0"/>
              </a:p>
              <a:p>
                <a:r>
                  <a:rPr lang="zh-CN" altLang="en-US" dirty="0"/>
                  <a:t>于是我们令一个二进制位表示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个维度，令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−,1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lim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，对于每一个点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我们对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进行二进制枚举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，求出每种不同的正负号组合。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我们可以用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棵</m:t>
                    </m:r>
                  </m:oMath>
                </a14:m>
                <a:r>
                  <a:rPr lang="zh-CN" altLang="en-US" dirty="0"/>
                  <a:t>线段树维护每种正负组合情况的区间最大值。</a:t>
                </a:r>
                <a:endParaRPr lang="en-US" altLang="zh-CN" dirty="0"/>
              </a:p>
              <a:p>
                <a:r>
                  <a:rPr lang="zh-CN" altLang="en-US" dirty="0"/>
                  <a:t>查询的时候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对于一种组合情况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我们</m:t>
                    </m:r>
                  </m:oMath>
                </a14:m>
                <a:r>
                  <a:rPr lang="zh-CN" altLang="en-US" dirty="0"/>
                  <a:t>要找二进制位与它全部相反的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表示他们每一维的符号都相反，可知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⁡−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修改的时候枚举正负组合，在线段树中更新一下。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DD5BE3-06D1-4FB5-B2DD-3FF7E511A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909" b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DA593-F910-4030-8286-84D6CDB7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b="1">
                <a:hlinkClick r:id="rId2"/>
              </a:rPr>
              <a:t>P3302 [SDOI2013]</a:t>
            </a:r>
            <a:r>
              <a:rPr lang="zh-CN" altLang="en-US" b="1">
                <a:hlinkClick r:id="rId2"/>
              </a:rPr>
              <a:t>森林</a:t>
            </a:r>
            <a:endParaRPr lang="zh-CN" altLang="en-US" dirty="0"/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61B0F00F-A315-4C69-ACDC-286E42577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765" y="2084832"/>
            <a:ext cx="7493130" cy="40227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79515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CA2CB-FC18-47F0-A478-095CC9EB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F58843-6CE7-4928-B04C-498A734E72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zh-CN" altLang="en-US" dirty="0"/>
                  <a:t>喜闻乐见的数据结构题。</a:t>
                </a:r>
                <a:endParaRPr lang="en-US" altLang="zh-CN" dirty="0"/>
              </a:p>
              <a:p>
                <a:r>
                  <a:rPr lang="zh-CN" altLang="en-US" dirty="0"/>
                  <a:t>经典模型了应该是。</a:t>
                </a:r>
                <a:endParaRPr lang="en-US" altLang="zh-CN" dirty="0"/>
              </a:p>
              <a:p>
                <a:r>
                  <a:rPr lang="zh-CN" altLang="en-US" dirty="0"/>
                  <a:t>考虑只有一棵树的情况。</a:t>
                </a:r>
                <a:endParaRPr lang="en-US" altLang="zh-CN" dirty="0"/>
              </a:p>
              <a:p>
                <a:r>
                  <a:rPr lang="zh-CN" altLang="en-US" dirty="0"/>
                  <a:t>我们可以对树上每个节点建一棵主席树，维护他到根节点路径上的点的点权的出现次数。那么查询树上两点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，就在主席树里二分，判断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𝑡𝑟𝑒𝑒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𝑙𝑠𝑜𝑛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𝑡𝑟𝑒𝑒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𝑙𝑠𝑜𝑛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𝑡𝑟𝑒𝑒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𝑙𝑠𝑜𝑛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𝑙𝑐𝑎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𝑡𝑟𝑒𝑒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𝑙𝑠𝑜𝑛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𝑙𝑐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大小关系。</a:t>
                </a:r>
                <a:endParaRPr lang="en-US" altLang="zh-CN" dirty="0"/>
              </a:p>
              <a:p>
                <a:r>
                  <a:rPr lang="zh-CN" altLang="en-US" dirty="0"/>
                  <a:t>森林怎么办？</a:t>
                </a:r>
                <a:endParaRPr lang="en-US" altLang="zh-CN" dirty="0"/>
              </a:p>
              <a:p>
                <a:r>
                  <a:rPr lang="zh-CN" altLang="en-US" dirty="0"/>
                  <a:t>连边之后两棵树变成了一棵树。</a:t>
                </a:r>
                <a:endParaRPr lang="en-US" altLang="zh-CN" dirty="0"/>
              </a:p>
              <a:p>
                <a:r>
                  <a:rPr lang="zh-CN" altLang="en-US" dirty="0"/>
                  <a:t>暴力合并？</a:t>
                </a:r>
                <a:endParaRPr lang="en-US" altLang="zh-CN" dirty="0"/>
              </a:p>
              <a:p>
                <a:r>
                  <a:rPr lang="zh-CN" altLang="en-US" dirty="0"/>
                  <a:t>名字好听点，启发式合并。</a:t>
                </a:r>
                <a:endParaRPr lang="en-US" altLang="zh-CN" dirty="0"/>
              </a:p>
              <a:p>
                <a:r>
                  <a:rPr lang="zh-CN" altLang="en-US" dirty="0"/>
                  <a:t>根据启发式合并的思想，我们将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zh-CN" altLang="en-US" dirty="0"/>
                  <a:t>小的树合并到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大的</m:t>
                    </m:r>
                  </m:oMath>
                </a14:m>
                <a:r>
                  <a:rPr lang="zh-CN" altLang="en-US" dirty="0"/>
                  <a:t>上。</a:t>
                </a:r>
                <a:endParaRPr lang="en-US" altLang="zh-CN" dirty="0"/>
              </a:p>
              <a:p>
                <a:r>
                  <a:rPr lang="zh-CN" altLang="en-US" dirty="0"/>
                  <a:t>然后暴力更改小树的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以及</m:t>
                    </m:r>
                  </m:oMath>
                </a14:m>
                <a:r>
                  <a:rPr lang="zh-CN" altLang="en-US" dirty="0"/>
                  <a:t>主席树中的值。</a:t>
                </a:r>
                <a:endParaRPr lang="en-US" altLang="zh-CN" dirty="0"/>
              </a:p>
              <a:p>
                <a:r>
                  <a:rPr lang="zh-CN" altLang="en-US" dirty="0"/>
                  <a:t>考虑复杂度，一个点的修改次数最多是</a:t>
                </a:r>
                <a:r>
                  <a:rPr lang="en-US" altLang="zh-CN" dirty="0"/>
                  <a:t>log</a:t>
                </a:r>
                <a:r>
                  <a:rPr lang="zh-CN" altLang="en-US" dirty="0"/>
                  <a:t>次，因为每修改一次它所在的树的</a:t>
                </a:r>
                <a:r>
                  <a:rPr lang="en-US" altLang="zh-CN" dirty="0"/>
                  <a:t>size</a:t>
                </a:r>
                <a:r>
                  <a:rPr lang="zh-CN" altLang="en-US" dirty="0"/>
                  <a:t>至少扩大一倍。</a:t>
                </a:r>
                <a:endParaRPr lang="en-US" altLang="zh-CN" dirty="0"/>
              </a:p>
              <a:p>
                <a:r>
                  <a:rPr lang="zh-CN" altLang="en-US" dirty="0"/>
                  <a:t>倍增处理</a:t>
                </a:r>
                <a:r>
                  <a:rPr lang="en-US" altLang="zh-CN" dirty="0" err="1"/>
                  <a:t>lca</a:t>
                </a:r>
                <a:r>
                  <a:rPr lang="zh-CN" altLang="en-US" dirty="0"/>
                  <a:t>和在主席树中修改都是</a:t>
                </a:r>
                <a:r>
                  <a:rPr lang="en-US" altLang="zh-CN" dirty="0"/>
                  <a:t>log</a:t>
                </a:r>
                <a:r>
                  <a:rPr lang="zh-CN" altLang="en-US" dirty="0"/>
                  <a:t>的，所以最坏情况下合并的总复杂度是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𝑛𝑙𝑜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所以我们把最初的森林全部</a:t>
                </a:r>
                <a:r>
                  <a:rPr lang="en-US" altLang="zh-CN" dirty="0" err="1"/>
                  <a:t>dfs</a:t>
                </a:r>
                <a:r>
                  <a:rPr lang="zh-CN" altLang="en-US" dirty="0"/>
                  <a:t>处理出来，用并查集维护点所在的树，然后暴力合并即可。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F58843-6CE7-4928-B04C-498A734E7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65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C3D0-3EEA-450E-A0AA-4A25E0E7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P4319 </a:t>
            </a:r>
            <a:r>
              <a:rPr lang="zh-CN" altLang="en-US" b="1" dirty="0">
                <a:hlinkClick r:id="rId2"/>
              </a:rPr>
              <a:t>变化的道路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887C3B-238E-4CC3-A955-3826195F0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一开始你有一棵树，有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条变的边，第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条</m:t>
                    </m:r>
                  </m:oMath>
                </a14:m>
                <a:r>
                  <a:rPr lang="zh-CN" altLang="en-US" dirty="0"/>
                  <a:t>边连接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存在的时间为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权值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问第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天</m:t>
                    </m:r>
                  </m:oMath>
                </a14:m>
                <a:r>
                  <a:rPr lang="zh-CN" altLang="en-US" dirty="0"/>
                  <a:t>的最小生成树权值</a:t>
                </a:r>
                <a:r>
                  <a:rPr lang="en-US" altLang="zh-CN" dirty="0"/>
                  <a:t>+1</a:t>
                </a:r>
                <a:r>
                  <a:rPr lang="zh-CN" altLang="en-US" dirty="0"/>
                  <a:t>的值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∈[1,32766]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≤32766 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887C3B-238E-4CC3-A955-3826195F0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60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BCFE2-16C6-4923-A656-74C5A7D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file"/>
              </a:rPr>
              <a:t>P3311 [SDOI2014]数数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E96941-4D66-4193-B5D7-E6A537229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给定一个数字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一个数集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定义一个数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幸运数字当且仅当它的十进制表示中不含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中任意一个元素</m:t>
                    </m:r>
                  </m:oMath>
                </a14:m>
                <a:r>
                  <a:rPr lang="zh-CN" altLang="en-US" dirty="0"/>
                  <a:t>作为其子串。</a:t>
                </a:r>
                <a:endParaRPr lang="en-US" altLang="zh-CN" dirty="0"/>
              </a:p>
              <a:p>
                <a:r>
                  <a:rPr lang="zh-CN" altLang="en-US" dirty="0"/>
                  <a:t>问不大于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幸运数的个数。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≤1200,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≤1500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E96941-4D66-4193-B5D7-E6A537229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327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1901</TotalTime>
  <Words>1639</Words>
  <Application>Microsoft Office PowerPoint</Application>
  <PresentationFormat>宽屏</PresentationFormat>
  <Paragraphs>119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Cambria Math</vt:lpstr>
      <vt:lpstr>Tw Cen MT</vt:lpstr>
      <vt:lpstr>Tw Cen MT Condensed</vt:lpstr>
      <vt:lpstr>Wingdings 3</vt:lpstr>
      <vt:lpstr>积分</vt:lpstr>
      <vt:lpstr>杂题瞎讲</vt:lpstr>
      <vt:lpstr>2753 [SCOI2012]滑雪与时间胶囊</vt:lpstr>
      <vt:lpstr>solution</vt:lpstr>
      <vt:lpstr>CF1093G Multidimensional Queries</vt:lpstr>
      <vt:lpstr>solution</vt:lpstr>
      <vt:lpstr>P3302 [SDOI2013]森林</vt:lpstr>
      <vt:lpstr>solution</vt:lpstr>
      <vt:lpstr>P4319 变化的道路</vt:lpstr>
      <vt:lpstr>P3311 [SDOI2014]数数</vt:lpstr>
      <vt:lpstr>Solution</vt:lpstr>
      <vt:lpstr>P3704 [SDOI2017]数字表格</vt:lpstr>
      <vt:lpstr>Solution</vt:lpstr>
      <vt:lpstr>P4688 [Ynoi2016]掉进兔子洞</vt:lpstr>
      <vt:lpstr>Solution</vt:lpstr>
      <vt:lpstr>CF280C Game on Tree</vt:lpstr>
      <vt:lpstr>P2053 [SCOI2007]修车</vt:lpstr>
      <vt:lpstr>P4211 [LNOI2014]LCA</vt:lpstr>
      <vt:lpstr>clipe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杂题瞎讲</dc:title>
  <dc:creator>hp</dc:creator>
  <cp:lastModifiedBy>浩恩 明</cp:lastModifiedBy>
  <cp:revision>28</cp:revision>
  <dcterms:created xsi:type="dcterms:W3CDTF">2019-01-23T06:57:59Z</dcterms:created>
  <dcterms:modified xsi:type="dcterms:W3CDTF">2019-01-27T10:59:37Z</dcterms:modified>
</cp:coreProperties>
</file>