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90" r:id="rId33"/>
    <p:sldId id="289" r:id="rId34"/>
    <p:sldId id="291" r:id="rId35"/>
    <p:sldId id="292" r:id="rId36"/>
    <p:sldId id="283" r:id="rId37"/>
    <p:sldId id="293" r:id="rId38"/>
    <p:sldId id="294" r:id="rId39"/>
    <p:sldId id="288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0C769-C0D2-4EBB-A615-A7AB3A5D158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6791-B8D0-48F1-B70C-9D052D337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2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8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7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2283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0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8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8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5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5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6" y="1324720"/>
            <a:ext cx="10205094" cy="8605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393469"/>
            <a:ext cx="10437812" cy="707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939548" y="9952"/>
            <a:ext cx="1249276" cy="10907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56" y="381548"/>
            <a:ext cx="9613861" cy="7072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009296"/>
          </a:xfr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2967" y="-196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87000"/>
                <a:lumOff val="13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C0D2-A4CE-4A74-B576-94066A7B6826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odeforces.com/contest/280/problem/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oj.ac/problem/634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oj.ac/problem/25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xueshu.baidu.com/usercenter/paper/show?paperid=f5e29130d7738a4a28d85a85bf28878a&amp;site=xueshu_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P3334" TargetMode="External"/><Relationship Id="rId2" Type="http://schemas.openxmlformats.org/officeDocument/2006/relationships/hyperlink" Target="http://acm.hdu.edu.cn/showproblem.php?pid=40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cnblogs.com/Paul-Guderian/p/7624039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lydsy.com/JudgeOnline/problem.php?id=270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luogu.org/problemnew/show/P321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oj.ac/problem/254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zh.wikipedia.org/wiki/%E6%A6%82%E7%8E%87%E5%88%86%E5%B8%83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E%9D%E5%88%86%E5%B8%83%E6%94%B6%E6%95%9B" TargetMode="External"/><Relationship Id="rId2" Type="http://schemas.openxmlformats.org/officeDocument/2006/relationships/hyperlink" Target="https://zh.wikipedia.org/wiki/%E9%9A%8F%E6%9C%BA%E5%8F%98%E9%87%8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zh.wikipedia.org/wiki/%E6%AD%A3%E6%80%81%E5%88%86%E5%B8%83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78DC-3405-4D08-953C-F929CD3C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3961"/>
            <a:ext cx="8959628" cy="137307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概率论入门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9DB3B-2812-414F-BAFF-2913364E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4394040"/>
            <a:ext cx="1562522" cy="373270"/>
          </a:xfrm>
        </p:spPr>
        <p:txBody>
          <a:bodyPr/>
          <a:lstStyle/>
          <a:p>
            <a:r>
              <a:rPr lang="en-US" altLang="zh-CN" dirty="0"/>
              <a:t>By attack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88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E36E6-395A-43CB-85D7-B34B542F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相信大家已经</a:t>
            </a:r>
            <a:r>
              <a:rPr lang="en-US" altLang="zh-CN" dirty="0" err="1"/>
              <a:t>mengbi</a:t>
            </a:r>
            <a:r>
              <a:rPr lang="zh-CN" altLang="en-US" dirty="0"/>
              <a:t>了。。。</a:t>
            </a:r>
            <a:endParaRPr lang="en-US" altLang="zh-CN" dirty="0"/>
          </a:p>
          <a:p>
            <a:r>
              <a:rPr lang="zh-CN" altLang="en-US" dirty="0"/>
              <a:t>来两道水题压压惊。。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3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FB89D-FF31-4D32-98AC-CCE8822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垃圾邮件识别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F9C71F-3C7F-47FE-8B69-CB52693E0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38893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一个用户所有邮件分为两类：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代表垃圾邮件，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代表非垃圾邮件</a:t>
                </a:r>
              </a:p>
              <a:p>
                <a:r>
                  <a:rPr lang="zh-CN" altLang="en-US" dirty="0"/>
                  <a:t>根据经验，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表示邮件包含“免费”这一关键词，由历史邮件得知，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)=0.9</m:t>
                    </m:r>
                  </m:oMath>
                </a14:m>
                <a:r>
                  <a:rPr lang="zh-CN" altLang="en-US" dirty="0"/>
                  <a:t>，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zh-CN" altLang="en-US" dirty="0"/>
                  <a:t>（注意：它们之和并不一定等于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）。</a:t>
                </a:r>
              </a:p>
              <a:p>
                <a:r>
                  <a:rPr lang="zh-CN" altLang="en-US" dirty="0"/>
                  <a:t>问若收到一封新邮件，包含了“免费”这一关键字，那么它是垃圾邮件的概率是多少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F9C71F-3C7F-47FE-8B69-CB52693E0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3889344"/>
              </a:xfrm>
              <a:blipFill>
                <a:blip r:embed="rId2"/>
                <a:stretch>
                  <a:fillRect l="-71" t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10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584C-2A66-4CE4-9DEA-42BFD198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2ED83-0213-4836-8A26-98C2FDC2D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4617313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转换为贝叶斯公式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将分式底下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这一项用全概率公式展开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然后就可以算了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 ∗0.7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 ∗0.7+0.11 ∗0.3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0.995260663507109004739336492891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2ED83-0213-4836-8A26-98C2FDC2D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4617313"/>
              </a:xfrm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D942-8D31-4E49-A611-BF5C58B0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次品识别问题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A6AB40-4665-4E48-BFC5-ED19D32D2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设某工厂有甲、乙、丙三个车间，生产同一种产品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已知各车间的产量分别占全厂产量的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%, 35%, 40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而且各车间的次品率依次为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5%,4%,2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%.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现从待出厂的产品中检查出一个次品，试判断它是由甲车间生产的概率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A6AB40-4665-4E48-BFC5-ED19D32D2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1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F5C0-8CB9-41BC-B747-8919A076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4250F-3998-41CD-8CDC-068F8570A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2779635"/>
              </a:xfrm>
            </p:spPr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表示是由第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个车间生产的概率，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表示生产出次品的概率，直接带入公式算即可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0.25 ∗0.05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0.25 ∗0.05+0.35 ∗0.04+0.4 ∗0.02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≈0.36231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4250F-3998-41CD-8CDC-068F8570A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2779635"/>
              </a:xfrm>
              <a:blipFill>
                <a:blip r:embed="rId2"/>
                <a:stretch>
                  <a:fillRect l="-71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FCA20-3EF3-4E27-B271-FD6A578B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D213B-46BD-4AD0-8C5E-41F08AB8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综上</a:t>
            </a:r>
            <a:endParaRPr lang="en-US" altLang="zh-CN" dirty="0"/>
          </a:p>
          <a:p>
            <a:r>
              <a:rPr lang="zh-CN" altLang="en-US" dirty="0"/>
              <a:t>贝叶斯公式是一种处理“逆概率”问题的强有力的工具！</a:t>
            </a:r>
          </a:p>
        </p:txBody>
      </p:sp>
    </p:spTree>
    <p:extLst>
      <p:ext uri="{BB962C8B-B14F-4D97-AF65-F5344CB8AC3E}">
        <p14:creationId xmlns:p14="http://schemas.microsoft.com/office/powerpoint/2010/main" val="36794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D3AD7-7199-48BD-AC53-20FC0D15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1BC56-9DCA-4CA1-A9D7-2869676BB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10698222" cy="4608435"/>
              </a:xfrm>
            </p:spPr>
            <p:txBody>
              <a:bodyPr/>
              <a:lstStyle/>
              <a:p>
                <a:r>
                  <a:rPr lang="zh-CN" altLang="en-US" dirty="0"/>
                  <a:t>期望是对随机变量表现出的平均情况的刻画</a:t>
                </a:r>
                <a:endParaRPr lang="en-US" altLang="zh-CN" dirty="0"/>
              </a:p>
              <a:p>
                <a:r>
                  <a:rPr lang="zh-CN" altLang="en-US" dirty="0"/>
                  <a:t>问题来了，什么是随机变量？</a:t>
                </a:r>
                <a:endParaRPr lang="en-US" altLang="zh-CN" dirty="0"/>
              </a:p>
              <a:p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被称为一个随机变量</a:t>
                </a:r>
                <a:endParaRPr lang="en-US" altLang="zh-CN" dirty="0"/>
              </a:p>
              <a:p>
                <a:r>
                  <a:rPr lang="zh-CN" altLang="en-US" dirty="0"/>
                  <a:t>也就是说，随机变量本质上将一个事件数量化的函数。</a:t>
                </a:r>
                <a:endParaRPr lang="en-US" altLang="zh-CN" dirty="0"/>
              </a:p>
              <a:p>
                <a:r>
                  <a:rPr lang="zh-CN" altLang="en-US" dirty="0"/>
                  <a:t>在大多数情况下，有了随机变量以后可以抛弃对原本样本空间的关注，而是集中于对每个实值，随机变量能够取得该值的概率！</a:t>
                </a:r>
                <a:endParaRPr lang="en-US" altLang="zh-CN" dirty="0"/>
              </a:p>
              <a:p>
                <a:r>
                  <a:rPr lang="zh-CN" altLang="en-US" dirty="0"/>
                  <a:t>这个过程实际上是将样本空间重新划分的一个过程，将在这个函数下取得同一实数值的样本空间合并了。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注意随机变量和概率测度的区别，两者虽然都是从事件到实数的映射，但其本质意义不同。可以这样理解，概率测度是为每个事件附上权重，而随机变量是在重新命名各个事件。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有了随机变量，我们才可以对“期望”进行定义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1BC56-9DCA-4CA1-A9D7-2869676BB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10698222" cy="4608435"/>
              </a:xfrm>
              <a:blipFill>
                <a:blip r:embed="rId2"/>
                <a:stretch>
                  <a:fillRect l="-57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7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E10D-8C97-450A-AC6D-6FF079B6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期望的乘积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D59C17-B1B6-4E96-84CD-EAA7D4B3C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27441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对于一个随机变量，定义其期望如下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  <m:sup/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1800" dirty="0"/>
              </a:p>
              <a:p>
                <a:r>
                  <a:rPr lang="zh-CN" altLang="en-US" dirty="0"/>
                  <a:t>这里的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表示的是一个事件，等价于集合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性质：</a:t>
                </a:r>
                <a:endParaRPr lang="en-US" altLang="zh-CN" dirty="0"/>
              </a:p>
              <a:p>
                <a:r>
                  <a:rPr lang="zh-CN" altLang="en-US" dirty="0"/>
                  <a:t>两个独立的随机变量的积的期望等于期望的乘积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证明？</a:t>
                </a:r>
                <a:endParaRPr lang="en-US" altLang="zh-CN" dirty="0"/>
              </a:p>
              <a:p>
                <a:r>
                  <a:rPr lang="zh-CN" altLang="en-US" dirty="0"/>
                  <a:t>大概思路是把期望的定义直接展开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D59C17-B1B6-4E96-84CD-EAA7D4B3C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2744124"/>
              </a:xfrm>
              <a:blipFill>
                <a:blip r:embed="rId2"/>
                <a:stretch>
                  <a:fillRect l="-424" t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D4FAB22-9C9B-4152-BEC1-083F6EEF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70" y="2440240"/>
            <a:ext cx="6114286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0C13-23AC-4F80-9700-61168C4B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期望的乘积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A119123-EEAC-4488-9B41-E1BA02009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2186"/>
                <a:ext cx="8619475" cy="502568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举个例子</a:t>
                </a:r>
                <a:endParaRPr lang="en-US" altLang="zh-CN" dirty="0"/>
              </a:p>
              <a:p>
                <a:r>
                  <a:rPr lang="zh-CN" altLang="en-US" dirty="0"/>
                  <a:t>在第一个盒子里有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个球，其权值分别为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1, 2, 3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在第二个盒子里有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个球，其权值分别为</a:t>
                </a:r>
                <a:r>
                  <a:rPr lang="en-US" altLang="zh-CN" dirty="0"/>
                  <a:t>4, 5</a:t>
                </a:r>
              </a:p>
              <a:p>
                <a:r>
                  <a:rPr lang="zh-CN" altLang="en-US" dirty="0"/>
                  <a:t>随机从每个盒子中取出一个球，问取到的球的权值的积的期望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朴素的算需要考虑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种情况</a:t>
                </a:r>
                <a:endParaRPr lang="en-US" altLang="zh-CN" dirty="0"/>
              </a:p>
              <a:p>
                <a:r>
                  <a:rPr lang="zh-CN" altLang="en-US" dirty="0"/>
                  <a:t>根据上面的性质，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1+2+3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4+5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两种算法得到的答案是相同的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A119123-EEAC-4488-9B41-E1BA02009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2186"/>
                <a:ext cx="8619475" cy="5025686"/>
              </a:xfrm>
              <a:blipFill>
                <a:blip r:embed="rId2"/>
                <a:stretch>
                  <a:fillRect l="-71" t="-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6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5BCB-CD4A-4934-9466-56626B02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BF395-8646-479E-88C7-A86B02A9E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不管两个随机变量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是否独立，总有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利用期望的线性性，我们可以将一个“大”的问题，转化为若干“小”的问题来求解</a:t>
                </a:r>
                <a:endParaRPr lang="en-US" altLang="zh-CN" dirty="0"/>
              </a:p>
              <a:p>
                <a:r>
                  <a:rPr lang="zh-CN" altLang="en-US" dirty="0"/>
                  <a:t>直接拿题目来举例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BF395-8646-479E-88C7-A86B02A9E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E80A-2799-4F8C-88B4-F6C5E1BF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&amp;&amp;</a:t>
            </a:r>
            <a:r>
              <a:rPr lang="zh-CN" altLang="en-US" dirty="0"/>
              <a:t> 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AA1FD-CD5B-48A5-89CF-6E22CA91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5" y="1357358"/>
            <a:ext cx="10804755" cy="5119094"/>
          </a:xfrm>
        </p:spPr>
        <p:txBody>
          <a:bodyPr>
            <a:normAutofit/>
          </a:bodyPr>
          <a:lstStyle/>
          <a:p>
            <a:r>
              <a:rPr lang="zh-CN" altLang="en-US" dirty="0"/>
              <a:t>今天我们讲什么呀？</a:t>
            </a:r>
            <a:endParaRPr lang="en-US" altLang="zh-CN" dirty="0"/>
          </a:p>
          <a:p>
            <a:r>
              <a:rPr lang="zh-CN" altLang="en-US" dirty="0"/>
              <a:t>概率论入门 ：条件概率，贝叶斯公式，全概率公式</a:t>
            </a:r>
            <a:endParaRPr lang="en-US" altLang="zh-CN" dirty="0"/>
          </a:p>
          <a:p>
            <a:r>
              <a:rPr lang="zh-CN" altLang="en-US" dirty="0"/>
              <a:t>期望：期望的定义，期望的线性性以及一些套路</a:t>
            </a:r>
            <a:endParaRPr lang="en-US" altLang="zh-CN" dirty="0"/>
          </a:p>
          <a:p>
            <a:r>
              <a:rPr lang="zh-CN" altLang="en-US" dirty="0"/>
              <a:t>哦对了，结尾有彩蛋。。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我们都会了怎么办呀？</a:t>
            </a:r>
            <a:r>
              <a:rPr lang="en-US" altLang="zh-CN" dirty="0" err="1"/>
              <a:t>qwq</a:t>
            </a:r>
            <a:endParaRPr lang="en-US" altLang="zh-CN" dirty="0"/>
          </a:p>
          <a:p>
            <a:r>
              <a:rPr lang="zh-CN" altLang="en-US" dirty="0"/>
              <a:t>那你来讲吧，正好我不会。。</a:t>
            </a:r>
            <a:endParaRPr lang="en-US" altLang="zh-CN" dirty="0"/>
          </a:p>
          <a:p>
            <a:r>
              <a:rPr lang="zh-CN" altLang="en-US" dirty="0"/>
              <a:t>确实如此，我已经研究挺长时间这玩意儿了，但是还是有很多地方不明白，问别的大佬也只会得到一个“显然”“幼儿园讲过了”之类的回答。。所以这节课的主要目的是和大家一起交流，同时分享一下我在学习过程中踩过的坑。肯定会有一大堆东西讲不透彻甚至不对。所以希望各位带着批判的思维去认真分析我讲的每一句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76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6A014-DCD9-48A2-AF3C-BC00A922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期望的线性性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3040A4-C370-46D0-8E23-438148297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给出一棵含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个白点的有根树，每次随机选择一个还没有被染黑的节点，将这个节点和这个节点子树中的所有点染黑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问期望操作多少次后所有点都被染黑 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3040A4-C370-46D0-8E23-438148297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6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24E4-5F25-4065-8CC0-DB61485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BCFCC-4F60-4809-A14C-F0ACD2835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>
                    <a:hlinkClick r:id="rId2"/>
                  </a:rPr>
                  <a:t>http://codeforces.com/contest/280/problem/C</a:t>
                </a:r>
                <a:r>
                  <a:rPr lang="en-US" altLang="zh-CN"/>
                  <a:t> </a:t>
                </a:r>
              </a:p>
              <a:p>
                <a:r>
                  <a:rPr lang="zh-CN" altLang="en-US" dirty="0"/>
                  <a:t>根据期望的线性性，答案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每个</m:t>
                    </m:r>
                  </m:oMath>
                </a14:m>
                <a:r>
                  <a:rPr lang="zh-CN" altLang="en-US" dirty="0"/>
                  <a:t>点被选择的期望次数</a:t>
                </a:r>
                <a:endParaRPr lang="en-US" altLang="zh-CN" dirty="0"/>
              </a:p>
              <a:p>
                <a:r>
                  <a:rPr lang="zh-CN" altLang="en-US" dirty="0"/>
                  <a:t>又因为每个点要么被选择，要么不被选择，因此它的期望次数就等于它被选择的概率</a:t>
                </a:r>
                <a:endParaRPr lang="en-US" altLang="zh-CN" dirty="0"/>
              </a:p>
              <a:p>
                <a:r>
                  <a:rPr lang="zh-CN" altLang="en-US" dirty="0"/>
                  <a:t>显然，一个点能被选择当且仅当它的祖先都没被选择</a:t>
                </a:r>
                <a:endParaRPr lang="en-US" altLang="zh-CN" dirty="0"/>
              </a:p>
              <a:p>
                <a:r>
                  <a:rPr lang="zh-CN" altLang="en-US" dirty="0"/>
                  <a:t>因此答案为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BCFCC-4F60-4809-A14C-F0ACD2835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 b="-2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8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CB8D-0229-4625-BF5A-24A7250B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期望的线性性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21C9B-87F0-4CB1-8259-B6CD3F5C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给定一棵树，从根节点</a:t>
            </a:r>
            <a:r>
              <a:rPr lang="en-US" altLang="zh-CN" dirty="0"/>
              <a:t>S</a:t>
            </a:r>
            <a:r>
              <a:rPr lang="zh-CN" altLang="en-US" dirty="0"/>
              <a:t>出发，到叶子节点</a:t>
            </a:r>
            <a:r>
              <a:rPr lang="en-US" altLang="zh-CN" dirty="0"/>
              <a:t>T</a:t>
            </a:r>
            <a:r>
              <a:rPr lang="zh-CN" altLang="en-US" dirty="0"/>
              <a:t>点停止，求</a:t>
            </a:r>
            <a:r>
              <a:rPr lang="en-US" altLang="zh-CN" dirty="0"/>
              <a:t>DFS</a:t>
            </a:r>
            <a:r>
              <a:rPr lang="zh-CN" altLang="en-US" dirty="0"/>
              <a:t>算法的期望步数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DFS</a:t>
            </a:r>
            <a:r>
              <a:rPr lang="zh-CN" altLang="en-US" dirty="0"/>
              <a:t>将除</a:t>
            </a:r>
            <a:r>
              <a:rPr lang="en-US" altLang="zh-CN" dirty="0"/>
              <a:t>S</a:t>
            </a:r>
            <a:r>
              <a:rPr lang="zh-CN" altLang="en-US" dirty="0"/>
              <a:t>外的的点“</a:t>
            </a:r>
            <a:r>
              <a:rPr lang="en-US" altLang="zh-CN" dirty="0" err="1"/>
              <a:t>RandomShuffle</a:t>
            </a:r>
            <a:r>
              <a:rPr lang="en-US" altLang="zh-CN" dirty="0"/>
              <a:t>”</a:t>
            </a:r>
            <a:r>
              <a:rPr lang="zh-CN" altLang="en-US" dirty="0"/>
              <a:t>以后按这个随机顺序往下试探</a:t>
            </a:r>
            <a:endParaRPr lang="en-US" altLang="zh-CN" dirty="0"/>
          </a:p>
          <a:p>
            <a:r>
              <a:rPr lang="zh-CN" altLang="en-US" dirty="0"/>
              <a:t>注意，</a:t>
            </a:r>
            <a:r>
              <a:rPr lang="en-US" altLang="zh-CN" dirty="0"/>
              <a:t>DFS</a:t>
            </a:r>
            <a:r>
              <a:rPr lang="zh-CN" altLang="en-US" dirty="0"/>
              <a:t>吋返回</a:t>
            </a:r>
            <a:r>
              <a:rPr lang="en-US" altLang="zh-CN" dirty="0"/>
              <a:t>(</a:t>
            </a:r>
            <a:r>
              <a:rPr lang="zh-CN" altLang="en-US" dirty="0"/>
              <a:t>弹栈</a:t>
            </a:r>
            <a:r>
              <a:rPr lang="en-US" altLang="zh-CN" dirty="0"/>
              <a:t>)</a:t>
            </a:r>
            <a:r>
              <a:rPr lang="zh-CN" altLang="en-US" dirty="0"/>
              <a:t>的过程也算一步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26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C01E0-60CB-4284-9C74-0D3E324A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FE355-F41E-4055-AF31-CBB77938F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0236583" cy="38804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我们可以统计每条边被经过的次数</a:t>
                </a:r>
                <a:endParaRPr lang="en-US" altLang="zh-CN" dirty="0"/>
              </a:p>
              <a:p>
                <a:r>
                  <a:rPr lang="zh-CN" altLang="en-US" dirty="0"/>
                  <a:t>可以把边分为两类，一类是必经边，一类是回溯边</a:t>
                </a:r>
                <a:endParaRPr lang="en-US" altLang="zh-CN" dirty="0"/>
              </a:p>
              <a:p>
                <a:r>
                  <a:rPr lang="zh-CN" altLang="en-US" dirty="0"/>
                  <a:t>显然必经边只会经过一次，经过它的概率为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期望为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∗1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回溯边</a:t>
                </a:r>
                <a:r>
                  <a:rPr lang="en-US" altLang="zh-CN" dirty="0"/>
                  <a:t>(X, Y)(</a:t>
                </a:r>
                <a:r>
                  <a:rPr lang="en-US" altLang="zh-CN" dirty="0" err="1"/>
                  <a:t>dfn</a:t>
                </a:r>
                <a:r>
                  <a:rPr lang="en-US" altLang="zh-CN" dirty="0"/>
                  <a:t>[X] &lt; </a:t>
                </a:r>
                <a:r>
                  <a:rPr lang="en-US" altLang="zh-CN" dirty="0" err="1"/>
                  <a:t>dfn</a:t>
                </a:r>
                <a:r>
                  <a:rPr lang="en-US" altLang="zh-CN" dirty="0"/>
                  <a:t>[Y])</a:t>
                </a:r>
                <a:r>
                  <a:rPr lang="zh-CN" altLang="en-US" dirty="0"/>
                  <a:t>会被经过两次，考虑什么时候经过它，我们找到里该边最近的点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，满足该点在</a:t>
                </a:r>
                <a:r>
                  <a:rPr lang="en-US" altLang="zh-CN" dirty="0"/>
                  <a:t>S-T</a:t>
                </a:r>
                <a:r>
                  <a:rPr lang="zh-CN" altLang="en-US" dirty="0"/>
                  <a:t>的路径上</a:t>
                </a:r>
                <a:endParaRPr lang="en-US" altLang="zh-CN" dirty="0"/>
              </a:p>
              <a:p>
                <a:r>
                  <a:rPr lang="zh-CN" altLang="en-US" dirty="0"/>
                  <a:t>那么边</a:t>
                </a:r>
                <a:r>
                  <a:rPr lang="en-US" altLang="zh-CN" dirty="0"/>
                  <a:t>(X, Y)</a:t>
                </a:r>
                <a:r>
                  <a:rPr lang="zh-CN" altLang="en-US" dirty="0"/>
                  <a:t>要被访问，当且仅当在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序列里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前面，该概率为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，因此经过该边期望为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 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综上答案为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FE355-F41E-4055-AF31-CBB77938F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0236583" cy="3880466"/>
              </a:xfrm>
              <a:blipFill>
                <a:blip r:embed="rId2"/>
                <a:stretch>
                  <a:fillRect l="-60" t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57C31-ABAB-44E2-992F-ABF1568E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期望的递推式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3F9B5-23B3-476F-996F-5EAACE54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一般分为直接推期望</a:t>
            </a:r>
            <a:r>
              <a:rPr lang="en-US" altLang="zh-CN" dirty="0"/>
              <a:t>/</a:t>
            </a:r>
            <a:r>
              <a:rPr lang="zh-CN" altLang="en-US" dirty="0"/>
              <a:t>推概率</a:t>
            </a:r>
            <a:r>
              <a:rPr lang="en-US" altLang="zh-CN" dirty="0"/>
              <a:t>/</a:t>
            </a:r>
            <a:r>
              <a:rPr lang="zh-CN" altLang="en-US" dirty="0"/>
              <a:t>推系数三类</a:t>
            </a:r>
          </a:p>
        </p:txBody>
      </p:sp>
    </p:spTree>
    <p:extLst>
      <p:ext uri="{BB962C8B-B14F-4D97-AF65-F5344CB8AC3E}">
        <p14:creationId xmlns:p14="http://schemas.microsoft.com/office/powerpoint/2010/main" val="7780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38BE-73E6-4C87-B00D-1DFDF3A5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0ED8A3-7DE3-4E86-8A52-2DA7B45F6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现有一排方块，依次编号为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上有一个小人，已知当小人在方块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上时，下一秒它会等概率地到方块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即不动），方块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……</a:t>
                </a:r>
                <a:r>
                  <a:rPr lang="zh-CN" altLang="en-US" dirty="0"/>
                  <a:t>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上。</a:t>
                </a:r>
                <a:endParaRPr lang="en-US" altLang="zh-CN" dirty="0"/>
              </a:p>
              <a:p>
                <a:r>
                  <a:rPr lang="zh-CN" altLang="en-US" dirty="0"/>
                  <a:t>求小人到达方块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所需要的期望时间（单位：秒）。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0ED8A3-7DE3-4E86-8A52-2DA7B45F6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6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76151-3331-431A-8DD6-B9CB6F07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66B32-81BA-4DE1-8FAA-64B128EF3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42444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https://loj.ac/problem/6342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一个很显然的递推式：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号位置出发到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号位置的期望</a:t>
                </a:r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然后移一下项就可以直接推了</a:t>
                </a:r>
                <a:endParaRPr lang="en-US" altLang="zh-CN" dirty="0"/>
              </a:p>
              <a:p>
                <a:r>
                  <a:rPr lang="zh-CN" altLang="en-US" dirty="0"/>
                  <a:t>然而为什么要倒着推？我定义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的期望不行么？</a:t>
                </a:r>
                <a:endParaRPr lang="en-US" altLang="zh-CN" dirty="0"/>
              </a:p>
              <a:p>
                <a:r>
                  <a:rPr lang="zh-CN" altLang="en-US" dirty="0"/>
                  <a:t>可以是可以，关键是怎么转移的？</a:t>
                </a:r>
                <a:endParaRPr lang="en-US" altLang="zh-CN" dirty="0"/>
              </a:p>
              <a:p>
                <a:r>
                  <a:rPr lang="zh-CN" altLang="en-US" dirty="0"/>
                  <a:t>如果是正向推，对于一个前驱节点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，我需要知道从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转移而来的概率，但是这个概率是多少呢？</a:t>
                </a:r>
                <a:endParaRPr lang="en-US" altLang="zh-CN" dirty="0"/>
              </a:p>
              <a:p>
                <a:r>
                  <a:rPr lang="zh-CN" altLang="en-US" dirty="0"/>
                  <a:t>可能是一步走过来，也可能是两步走过来，还可能原地无限跳。。</a:t>
                </a:r>
                <a:endParaRPr lang="en-US" altLang="zh-CN" dirty="0"/>
              </a:p>
              <a:p>
                <a:r>
                  <a:rPr lang="zh-CN" altLang="en-US" dirty="0"/>
                  <a:t>所以，期望一般来说都是倒着推的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66B32-81BA-4DE1-8FAA-64B128EF3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4244451"/>
              </a:xfrm>
              <a:blipFill>
                <a:blip r:embed="rId3"/>
                <a:stretch>
                  <a:fillRect l="-71" t="-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7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3CA85-379A-45F5-B4E6-E0C34503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9B94B-41D5-4FA7-81B7-2F74AB527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5275670"/>
              </a:xfrm>
            </p:spPr>
            <p:txBody>
              <a:bodyPr/>
              <a:lstStyle/>
              <a:p>
                <a:r>
                  <a:rPr lang="zh-CN" altLang="en-US" dirty="0"/>
                  <a:t>现在游戏场上有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个敌人，初始时第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个敌人的血量值为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主人公会依次释放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个技能。</a:t>
                </a:r>
                <a:endParaRPr lang="en-US" altLang="zh-CN" dirty="0"/>
              </a:p>
              <a:p>
                <a:r>
                  <a:rPr lang="zh-CN" altLang="en-US" dirty="0"/>
                  <a:t>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个技能，有两种情况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锁定：以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的概率对一名指定的单位造成一点伤害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结界：对指定的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个敌人释放，会随机命中这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个中活着的一个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也就是死了的不会有影响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，命中每个敌人的概率是相等的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你需要计算：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释放每个结界技能时，命中各个敌人的概率分别是多少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所有技能释放完后，所有敌方单位剩余生命值的期望分别是多少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表示结界技能的数量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00%</m:t>
                    </m:r>
                  </m:oMath>
                </a14:m>
                <a:r>
                  <a:rPr lang="zh-CN" altLang="en-US" dirty="0"/>
                  <a:t>的数据：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70%</m:t>
                    </m:r>
                  </m:oMath>
                </a14:m>
                <a:r>
                  <a:rPr lang="zh-CN" altLang="en-US" dirty="0"/>
                  <a:t>的数据：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9B94B-41D5-4FA7-81B7-2F74AB527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5275670"/>
              </a:xfrm>
              <a:blipFill>
                <a:blip r:embed="rId2"/>
                <a:stretch>
                  <a:fillRect l="-71" t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8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B223D-A3AD-481E-A870-27D2827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555A75-503E-4C08-B0DA-58CDB87EA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39602"/>
                <a:ext cx="11399558" cy="540742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3"/>
                  </a:rPr>
                  <a:t>https://loj.ac/problem/2552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一个显然的思路是直接设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表示经过了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轮，第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个人血量为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的概率。滚动掉第一维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𝑎𝑙𝑖𝑣𝑒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活着的概率，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𝑑𝑒𝑎𝑑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表示死了的概率，显然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𝑎𝑙𝑖𝑣𝑒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𝑛𝑜𝑤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][0]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𝑑𝑒𝑎𝑑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𝑛𝑜𝑤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][0]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如果当前为锁定技能，我们只需转移造成伤害的敌人。复杂度为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如果当前为结界技能，我们考虑直接计算命中第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个人的概率</a:t>
                </a:r>
                <a:endParaRPr lang="en-US" altLang="zh-CN" dirty="0"/>
              </a:p>
              <a:p>
                <a:r>
                  <a:rPr lang="zh-CN" altLang="en-US" dirty="0"/>
                  <a:t>这部分可以暴力算，显然如果我们能知道当前</a:t>
                </a:r>
                <a:r>
                  <a:rPr lang="zh-CN" altLang="en-US" b="1" dirty="0"/>
                  <a:t>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/>
                  <a:t>外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个人活着的概率为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，那么命中第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𝑎𝑙𝑖𝑣𝑒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考虑如何计算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，可以直接背包，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个人活着的概率，转移的时候枚举当前的人是活着还是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了</a:t>
                </a:r>
                <a:endParaRPr lang="en-US" altLang="zh-CN" dirty="0"/>
              </a:p>
              <a:p>
                <a:r>
                  <a:rPr lang="zh-CN" altLang="en-US" dirty="0"/>
                  <a:t>这一部分的复杂度为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，可以得到</a:t>
                </a:r>
                <a:r>
                  <a:rPr lang="en-US" altLang="zh-CN" dirty="0"/>
                  <a:t>70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第二问的计算非常暴力，我们考虑如何优化</a:t>
                </a:r>
                <a:endParaRPr lang="en-US" altLang="zh-CN" dirty="0"/>
              </a:p>
              <a:p>
                <a:r>
                  <a:rPr lang="zh-CN" altLang="en-US" dirty="0"/>
                  <a:t>这里要用到一个叫做“退背包”的东西，也就是从背包中删去一个物品</a:t>
                </a:r>
                <a:endParaRPr lang="en-US" altLang="zh-CN" dirty="0"/>
              </a:p>
              <a:p>
                <a:r>
                  <a:rPr lang="zh-CN" altLang="en-US" dirty="0"/>
                  <a:t>首先来个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显然最后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的结果与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顺序是无关的，那么我们可以把当前删除的人看做是最后进行转移的那个</a:t>
                </a:r>
                <a:endParaRPr lang="en-US" altLang="zh-CN" dirty="0"/>
              </a:p>
              <a:p>
                <a:r>
                  <a:rPr lang="zh-CN" altLang="en-US" dirty="0"/>
                  <a:t>考虑转移的时候，加入最后一个人的转移方程为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𝑎𝑙𝑖𝑣𝑒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𝑑𝑒𝑎𝑑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我们要得到的就是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这一项，那么移项之后变为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𝑎𝑙𝑖𝑣𝑒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直接递推就行了，最后一问对于第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个人来说答案为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555A75-503E-4C08-B0DA-58CDB87EA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39602"/>
                <a:ext cx="11399558" cy="5407427"/>
              </a:xfrm>
              <a:blipFill>
                <a:blip r:embed="rId4"/>
                <a:stretch>
                  <a:fillRect l="-53" t="-564" b="-7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5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B635B-B648-4DB7-9674-550D9C25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C9EE2-E82D-44DC-BD82-4F39DA4E5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给出一棵树，从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号点开始随机游走，在每个点可能有三种事件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找到出口，游戏结束，概率为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被杀死，回到节点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处，概率为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不算是经过了一条边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若为发生上面两种事件，则随机选一条边走出去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C9EE2-E82D-44DC-BD82-4F39DA4E5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6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9AF2-4060-434A-9CE1-A6FF095E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54B27-BCAB-4A68-80E9-3B1985D4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4466392"/>
          </a:xfrm>
        </p:spPr>
        <p:txBody>
          <a:bodyPr/>
          <a:lstStyle/>
          <a:p>
            <a:r>
              <a:rPr lang="zh-CN" altLang="en-US" dirty="0"/>
              <a:t>什么是概率？</a:t>
            </a:r>
            <a:endParaRPr lang="en-US" altLang="zh-CN" dirty="0"/>
          </a:p>
          <a:p>
            <a:r>
              <a:rPr lang="zh-CN" altLang="en-US" dirty="0"/>
              <a:t>其实啊</a:t>
            </a:r>
            <a:endParaRPr lang="en-US" altLang="zh-CN" dirty="0"/>
          </a:p>
          <a:p>
            <a:r>
              <a:rPr lang="zh-CN" altLang="en-US" dirty="0"/>
              <a:t>这跟你问“我是谁”是本质相同的</a:t>
            </a:r>
            <a:endParaRPr lang="en-US" altLang="zh-CN" dirty="0"/>
          </a:p>
          <a:p>
            <a:r>
              <a:rPr lang="zh-CN" altLang="en-US" dirty="0"/>
              <a:t>也和你问“我从哪里来”是本质相同的</a:t>
            </a:r>
            <a:endParaRPr lang="en-US" altLang="zh-CN" dirty="0"/>
          </a:p>
          <a:p>
            <a:r>
              <a:rPr lang="zh-CN" altLang="en-US" dirty="0"/>
              <a:t>还和你问“我要到哪里去”是本质相同的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2"/>
              </a:rPr>
              <a:t>有兴趣的同学可以深入研究，在此不在赘述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接下来讨论的关于所有定义</a:t>
            </a:r>
            <a:r>
              <a:rPr lang="en-US" altLang="zh-CN" dirty="0"/>
              <a:t>/</a:t>
            </a:r>
            <a:r>
              <a:rPr lang="zh-CN" altLang="en-US" dirty="0"/>
              <a:t>公式之类的东西，都只在信息学竞赛范围内成立。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31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00395-80A4-46EC-AB29-837C1BCF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CF3758-67FC-4F1F-BE22-6C127B684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51190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hlinkClick r:id="rId2"/>
                  </a:rPr>
                  <a:t>http://acm.hdu.edu.cn/showproblem.php?pid=4035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号点出发走出迷宫的期望步数，转移方程也比较显然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∗0+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∑(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号节点的度数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然后就可以高斯消元解方程啦</a:t>
                </a:r>
                <a:r>
                  <a:rPr lang="en-US" altLang="zh-CN" dirty="0"/>
                  <a:t>~</a:t>
                </a:r>
              </a:p>
              <a:p>
                <a:r>
                  <a:rPr lang="zh-CN" altLang="en-US" dirty="0"/>
                  <a:t>上面的做法太</a:t>
                </a:r>
                <a:r>
                  <a:rPr lang="en-US" altLang="zh-CN" dirty="0" err="1"/>
                  <a:t>zz</a:t>
                </a:r>
                <a:r>
                  <a:rPr lang="zh-CN" altLang="en-US" dirty="0"/>
                  <a:t>了，一般来说树上随机游走类问题都可以直接推系数</a:t>
                </a:r>
                <a:r>
                  <a:rPr lang="en-US" altLang="zh-CN" dirty="0"/>
                  <a:t>(</a:t>
                </a:r>
                <a:r>
                  <a:rPr lang="zh-CN" altLang="en-US" dirty="0">
                    <a:hlinkClick r:id="rId3"/>
                  </a:rPr>
                  <a:t>不是树上的有时也可以推系数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把转移方程拆开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𝑠𝑜𝑛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发现叶子节点没有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这一项，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同理我们把叶子节点上一层的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拆开并化简后也可以消去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那么实际上我们可以把每个方程都写成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的形式</a:t>
                </a:r>
                <a:endParaRPr lang="en-US" altLang="zh-CN" dirty="0"/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zh-CN" altLang="en-US" dirty="0"/>
                  <a:t>没有父亲这一项，可以直接算。这一每个点的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就又都知道了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𝑛𝑙𝑜𝑔𝑝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更详细一点的推导过程可以看</a:t>
                </a:r>
                <a:r>
                  <a:rPr lang="zh-CN" altLang="en-US" dirty="0">
                    <a:hlinkClick r:id="rId4"/>
                  </a:rPr>
                  <a:t>这里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CF3758-67FC-4F1F-BE22-6C127B684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5119094"/>
              </a:xfrm>
              <a:blipFill>
                <a:blip r:embed="rId5"/>
                <a:stretch>
                  <a:fillRect l="-71" t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C6938-2689-4BD4-9B47-051522BE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56" y="399304"/>
            <a:ext cx="9613861" cy="707272"/>
          </a:xfrm>
        </p:spPr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1C77E-2372-4D00-9FBE-148E459D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7" y="1357358"/>
            <a:ext cx="7493382" cy="1849688"/>
          </a:xfrm>
        </p:spPr>
        <p:txBody>
          <a:bodyPr>
            <a:normAutofit/>
          </a:bodyPr>
          <a:lstStyle/>
          <a:p>
            <a:r>
              <a:rPr lang="zh-CN" altLang="en-US" dirty="0"/>
              <a:t>很多时候期望的</a:t>
            </a:r>
            <a:r>
              <a:rPr lang="en-US" altLang="zh-CN" dirty="0" err="1"/>
              <a:t>dp</a:t>
            </a:r>
            <a:r>
              <a:rPr lang="zh-CN" altLang="en-US" dirty="0"/>
              <a:t>方程会出现无法递推的情况</a:t>
            </a:r>
            <a:endParaRPr lang="en-US" altLang="zh-CN" dirty="0"/>
          </a:p>
          <a:p>
            <a:r>
              <a:rPr lang="zh-CN" altLang="en-US" dirty="0"/>
              <a:t>这时候就需要高斯消元来解决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高斯消元有一个常见的无回带</a:t>
            </a:r>
            <a:r>
              <a:rPr lang="en-US" altLang="zh-CN" dirty="0"/>
              <a:t>trick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但是会有</a:t>
            </a:r>
            <a:r>
              <a:rPr lang="en-US" altLang="zh-CN" dirty="0"/>
              <a:t>3-4</a:t>
            </a:r>
            <a:r>
              <a:rPr lang="zh-CN" altLang="en-US" dirty="0"/>
              <a:t>倍常数。。。。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2E1DA-3652-40B2-B873-EB42DBFF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3" y="3207046"/>
            <a:ext cx="7314286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1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CB905-6CF9-4A19-8E12-ABA34410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67067B-0CC8-4135-905D-8E3E627A0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Morenan</a:t>
                </a:r>
                <a:r>
                  <a:rPr lang="zh-CN" altLang="en-US" dirty="0"/>
                  <a:t>被困在了一个迷宫里。迷宫可以视为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条边的有向图，其中</a:t>
                </a:r>
                <a:r>
                  <a:rPr lang="en-US" altLang="zh-CN" dirty="0" err="1"/>
                  <a:t>Morenan</a:t>
                </a:r>
                <a:r>
                  <a:rPr lang="zh-CN" altLang="en-US" dirty="0"/>
                  <a:t>处于起点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，迷宫的终点设为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。可惜的是，</a:t>
                </a:r>
                <a:r>
                  <a:rPr lang="en-US" altLang="zh-CN" dirty="0" err="1"/>
                  <a:t>Morenan</a:t>
                </a:r>
                <a:r>
                  <a:rPr lang="zh-CN" altLang="en-US" dirty="0"/>
                  <a:t>非常的脑小，</a:t>
                </a:r>
                <a:r>
                  <a:rPr lang="zh-CN" altLang="en-US" b="1" dirty="0"/>
                  <a:t>他只会从一个点出发随机沿着一条从该点出发的有向边，到达另一个点。</a:t>
                </a:r>
                <a:r>
                  <a:rPr lang="zh-CN" altLang="en-US" dirty="0"/>
                  <a:t>这样，</a:t>
                </a:r>
                <a:r>
                  <a:rPr lang="en-US" altLang="zh-CN" dirty="0" err="1"/>
                  <a:t>Morenan</a:t>
                </a:r>
                <a:r>
                  <a:rPr lang="zh-CN" altLang="en-US" dirty="0"/>
                  <a:t>走的步数可能很长，也可能是无限，更可能到不了终点。</a:t>
                </a:r>
                <a:r>
                  <a:rPr lang="zh-CN" altLang="en-US" b="1" dirty="0"/>
                  <a:t>若到不了终点，则步数视为无穷大。</a:t>
                </a:r>
                <a:r>
                  <a:rPr lang="zh-CN" altLang="en-US" dirty="0"/>
                  <a:t>但你必须想方设法求出</a:t>
                </a:r>
                <a:r>
                  <a:rPr lang="en-US" altLang="zh-CN" dirty="0" err="1"/>
                  <a:t>Morenan</a:t>
                </a:r>
                <a:r>
                  <a:rPr lang="zh-CN" altLang="en-US" dirty="0"/>
                  <a:t>所走步数的期望值。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≤10000,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保证强连通分量的大小不超过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67067B-0CC8-4135-905D-8E3E627A0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 r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82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92EEC-80DD-4CE7-8195-6EE91150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410AF2-E4DF-4514-A9CA-D7910C066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4217818"/>
              </a:xfrm>
            </p:spPr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https://www.lydsy.com/JudgeOnline/problem.php?id=2707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首先把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的出边都删掉后缩点。</a:t>
                </a:r>
                <a:endParaRPr lang="en-US" altLang="zh-CN" dirty="0"/>
              </a:p>
              <a:p>
                <a:r>
                  <a:rPr lang="zh-CN" altLang="en-US" dirty="0"/>
                  <a:t>无解当且仅当缩点后存在一个除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所在的强联通分量外的强联通分量出度为</a:t>
                </a:r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的期望步数，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转移方程为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显然缩点后的</a:t>
                </a:r>
                <a:r>
                  <a:rPr lang="en-US" altLang="zh-CN" dirty="0"/>
                  <a:t>DAG</a:t>
                </a:r>
                <a:r>
                  <a:rPr lang="zh-CN" altLang="en-US" dirty="0"/>
                  <a:t>是存在拓扑序的，我们可以直接推。</a:t>
                </a:r>
                <a:endParaRPr lang="en-US" altLang="zh-CN" dirty="0"/>
              </a:p>
              <a:p>
                <a:r>
                  <a:rPr lang="zh-CN" altLang="en-US" dirty="0"/>
                  <a:t>但是各个强联通分量里的点的转移是不存在拓扑序的，因为题目保证了每个强联通分量内的点的大小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，那么可以直接高斯消元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410AF2-E4DF-4514-A9CA-D7910C066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4217818"/>
              </a:xfrm>
              <a:blipFill>
                <a:blip r:embed="rId3"/>
                <a:stretch>
                  <a:fillRect l="-71" t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F870-05F7-42FD-8CDD-26D58BFA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4EBE5-8724-4104-BA8F-283F58740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个点的无向连通图，边有边权，从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号节点出发随机游走</a:t>
                </a:r>
                <a:endParaRPr lang="en-US" altLang="zh-CN" dirty="0"/>
              </a:p>
              <a:p>
                <a:r>
                  <a:rPr lang="zh-CN" altLang="en-US" dirty="0"/>
                  <a:t>问走到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号点的路径</a:t>
                </a:r>
                <a:r>
                  <a:rPr lang="en-US" altLang="zh-CN" dirty="0" err="1"/>
                  <a:t>xor</a:t>
                </a:r>
                <a:r>
                  <a:rPr lang="zh-CN" altLang="en-US" dirty="0"/>
                  <a:t>的期望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zh-CN" altLang="en-US" dirty="0"/>
                  <a:t>，可能有重边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自环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4EBE5-8724-4104-BA8F-283F58740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F0C9-D746-41F6-95C5-0C9A7967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E30155-A0B1-4CC7-B733-F57460A79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2850657"/>
              </a:xfrm>
            </p:spPr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https://www.luogu.org/problemnew/show/P3211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显然在</a:t>
                </a:r>
                <a:r>
                  <a:rPr lang="en-US" altLang="zh-CN" dirty="0" err="1"/>
                  <a:t>xor</a:t>
                </a:r>
                <a:r>
                  <a:rPr lang="zh-CN" altLang="en-US" dirty="0"/>
                  <a:t>运算下不能直接算期望</a:t>
                </a:r>
                <a:endParaRPr lang="en-US" altLang="zh-CN" dirty="0"/>
              </a:p>
              <a:p>
                <a:r>
                  <a:rPr lang="zh-CN" altLang="en-US" dirty="0"/>
                  <a:t>但是我们可以把每位拆开算。</a:t>
                </a:r>
                <a:endParaRPr lang="en-US" altLang="zh-CN" dirty="0"/>
              </a:p>
              <a:p>
                <a:r>
                  <a:rPr lang="zh-CN" altLang="en-US" dirty="0"/>
                  <a:t>首先枚举每一位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出发到达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，边权为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的概率。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直接高斯消元即可，最后在乘上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1&lt;&lt;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E30155-A0B1-4CC7-B733-F57460A79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2850657"/>
              </a:xfrm>
              <a:blipFill>
                <a:blip r:embed="rId3"/>
                <a:stretch>
                  <a:fillRect l="-71" t="-1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9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2607-3B88-4DEE-B545-A2ED77B3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MinMax</a:t>
            </a:r>
            <a:r>
              <a:rPr lang="zh-CN" altLang="en-US" dirty="0"/>
              <a:t>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16E31C-B5E2-4F29-BED1-F228EA318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0618323" cy="38982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最近很火的一个知识点</a:t>
                </a:r>
                <a:endParaRPr lang="en-US" altLang="zh-CN" dirty="0"/>
              </a:p>
              <a:p>
                <a:r>
                  <a:rPr lang="zh-CN" altLang="en-US" dirty="0"/>
                  <a:t>它的主要思想是把求最大值问题变为求最小值问题，反之同理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∅≠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在期望问题中，我们通常用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表示访问到集合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的最早时间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也就是访问到其中的任意一个点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表示访问到集合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的最晚时间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全都访问完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16E31C-B5E2-4F29-BED1-F228EA318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0618323" cy="3898222"/>
              </a:xfrm>
              <a:blipFill>
                <a:blip r:embed="rId3"/>
                <a:stretch>
                  <a:fillRect l="-57" t="-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61E7-9BE2-4EA8-AB20-521902F6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MinMax</a:t>
            </a:r>
            <a:r>
              <a:rPr lang="zh-CN" altLang="en-US" dirty="0"/>
              <a:t>容斥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DC71C-795C-4F2C-8589-1C281A083A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3196886"/>
              </a:xfrm>
            </p:spPr>
            <p:txBody>
              <a:bodyPr/>
              <a:lstStyle/>
              <a:p>
                <a:r>
                  <a:rPr lang="zh-CN" altLang="en-US" dirty="0"/>
                  <a:t>给定一棵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个结点的树，你从点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出发，每次等概率随机选择一条与所在点相邻的边走过去。</a:t>
                </a:r>
              </a:p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次询问，每次询问给定一个集合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，求如果从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出发一直随机游走，直到点集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中所有点都至少经过一次的话，期望游走几步。</a:t>
                </a:r>
              </a:p>
              <a:p>
                <a:r>
                  <a:rPr lang="zh-CN" altLang="en-US" dirty="0"/>
                  <a:t>特别地，点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（即起点）视为一开始就被经过了一次。</a:t>
                </a:r>
              </a:p>
              <a:p>
                <a:r>
                  <a:rPr lang="zh-CN" altLang="en-US" dirty="0"/>
                  <a:t>答案对 </a:t>
                </a:r>
                <a:r>
                  <a:rPr lang="en-US" altLang="zh-CN" dirty="0"/>
                  <a:t>998244353</a:t>
                </a:r>
                <a:r>
                  <a:rPr lang="zh-CN" altLang="en-US" dirty="0"/>
                  <a:t>取模。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≤18,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DC71C-795C-4F2C-8589-1C281A083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3196886"/>
              </a:xfrm>
              <a:blipFill>
                <a:blip r:embed="rId2"/>
                <a:stretch>
                  <a:fillRect l="-71" t="-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8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A17C-54A4-4173-BFDA-2BD142EA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809FE4-6B0E-4D18-B1E4-F2B0815D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https://loj.ac/problem/2542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直接对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做</a:t>
                </a:r>
                <a:r>
                  <a:rPr lang="en-US" altLang="zh-CN" dirty="0" err="1"/>
                  <a:t>MinMax</a:t>
                </a:r>
                <a:r>
                  <a:rPr lang="zh-CN" altLang="en-US" dirty="0"/>
                  <a:t>容斥</a:t>
                </a:r>
                <a:endParaRPr lang="en-US" altLang="zh-CN" dirty="0"/>
              </a:p>
              <a:p>
                <a:r>
                  <a:rPr lang="zh-CN" altLang="en-US" dirty="0"/>
                  <a:t>枚举一个集合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</m:t>
                    </m:r>
                  </m:oMath>
                </a14:m>
                <a:r>
                  <a:rPr lang="zh-CN" altLang="en-US" dirty="0"/>
                  <a:t>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表示初次到达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</m:t>
                    </m:r>
                  </m:oMath>
                </a14:m>
                <a:r>
                  <a:rPr lang="zh-CN" altLang="en-US" dirty="0"/>
                  <a:t>的期望步数</a:t>
                </a:r>
                <a:endParaRPr lang="en-US" altLang="zh-CN" dirty="0"/>
              </a:p>
              <a:p>
                <a:r>
                  <a:rPr lang="zh-CN" altLang="en-US" dirty="0"/>
                  <a:t>转移的时候可以按刚刚树上高斯消元的套路转移</a:t>
                </a:r>
                <a:endParaRPr lang="en-US" altLang="zh-CN" dirty="0"/>
              </a:p>
              <a:p>
                <a:r>
                  <a:rPr lang="zh-CN" altLang="en-US" dirty="0"/>
                  <a:t>回答询问的时候直接容斥即可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809FE4-6B0E-4D18-B1E4-F2B0815D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21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1B9E3-FDBC-40DB-B913-E36026E0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加点决策？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28C01-DBD7-499E-9D7E-FD8F6170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有的期望问题可能会有决策。这时候我们可以对个决策分别算出其期望，再进行决策。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6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D2596-F703-473C-AC31-2B8CF9B2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B05FB8-1939-4C31-9C39-CA08097EA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10929041" cy="47416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OI</a:t>
                </a:r>
                <a:r>
                  <a:rPr lang="zh-CN" altLang="en-US" dirty="0"/>
                  <a:t>中，概率论有三个重要的组成部分</a:t>
                </a:r>
                <a:endParaRPr lang="en-US" altLang="zh-CN" dirty="0"/>
              </a:p>
              <a:p>
                <a:r>
                  <a:rPr lang="zh-CN" altLang="en-US" dirty="0"/>
                  <a:t>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随机事件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的所有</a:t>
                </a:r>
                <a:r>
                  <a:rPr lang="zh-CN" altLang="en-US" b="1" dirty="0"/>
                  <a:t>基本结果组成的集合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的样本空间。样本空间的元素称为样本点或基本事件。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也就是说，我们所说的事件，其实是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事件集合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是所有事件集合的集合。</a:t>
                </a:r>
                <a:endParaRPr lang="en-US" altLang="zh-CN" dirty="0"/>
              </a:p>
              <a:p>
                <a:r>
                  <a:rPr lang="zh-CN" altLang="en-US" dirty="0"/>
                  <a:t>概率测度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一个从事件集合到实数的函数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一个合法的概率测度需满足以下三个条件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1</a:t>
                </a:r>
                <a:r>
                  <a:rPr lang="zh-CN" altLang="en-US" dirty="0"/>
                  <a:t>、对于任意事件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                                                 (</a:t>
                </a:r>
                <a:r>
                  <a:rPr lang="zh-CN" altLang="en-US" dirty="0"/>
                  <a:t>非负性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2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		                                        (</a:t>
                </a:r>
                <a:r>
                  <a:rPr lang="zh-CN" altLang="en-US" dirty="0"/>
                  <a:t>规范性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3</a:t>
                </a:r>
                <a:r>
                  <a:rPr lang="zh-CN" altLang="en-US" dirty="0"/>
                  <a:t>、对于事件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可加性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我们可以简单的认为，</a:t>
                </a:r>
                <a:r>
                  <a:rPr lang="en-US" altLang="zh-CN" dirty="0"/>
                  <a:t>OI</a:t>
                </a:r>
                <a:r>
                  <a:rPr lang="zh-CN" altLang="en-US" dirty="0"/>
                  <a:t>中所有的正规题目均满足以上性质</a:t>
                </a:r>
                <a:endParaRPr lang="en-US" altLang="zh-CN" dirty="0"/>
              </a:p>
              <a:p>
                <a:r>
                  <a:rPr lang="zh-CN" altLang="en-US" dirty="0"/>
                  <a:t>样本空间和事件集合有什么区别？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B05FB8-1939-4C31-9C39-CA08097EA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10929041" cy="4741601"/>
              </a:xfrm>
              <a:blipFill>
                <a:blip r:embed="rId2"/>
                <a:stretch>
                  <a:fillRect l="-56" t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4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304AF-3380-4645-88A5-3813E227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也许能和最短路搞在一起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6AB446-C74B-45BF-9A7D-7D7133EC0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条边的无向图，某人要从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每一周会有一条道路可以通行，若该点恰好在这条道路的端点上，那么可以走到另一端</a:t>
                </a:r>
                <a:endParaRPr lang="en-US" altLang="zh-CN" dirty="0"/>
              </a:p>
              <a:p>
                <a:r>
                  <a:rPr lang="zh-CN" altLang="en-US" dirty="0"/>
                  <a:t>问最优策略下期望多少周后能从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走到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6AB446-C74B-45BF-9A7D-7D7133EC0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45930-962D-463D-BF20-B648A30F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85053-001C-4ECB-A3D9-2EF663DEF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的最短路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然后直接扔到</a:t>
                </a:r>
                <a:r>
                  <a:rPr lang="en-US" altLang="zh-CN" dirty="0" err="1"/>
                  <a:t>Dij</a:t>
                </a:r>
                <a:r>
                  <a:rPr lang="zh-CN" altLang="en-US" dirty="0"/>
                  <a:t>里跑</a:t>
                </a:r>
                <a:endParaRPr lang="en-US" altLang="zh-CN" dirty="0"/>
              </a:p>
              <a:p>
                <a:r>
                  <a:rPr lang="zh-CN" altLang="en-US" dirty="0"/>
                  <a:t>如果经过这条边期望会变小那么就走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D85053-001C-4ECB-A3D9-2EF663DEF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6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8708-8AD9-4FB7-8D10-B2589868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3E06E-6A9E-407E-B312-3B974FCB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8"/>
            <a:ext cx="9260039" cy="3587503"/>
          </a:xfrm>
        </p:spPr>
        <p:txBody>
          <a:bodyPr/>
          <a:lstStyle/>
          <a:p>
            <a:r>
              <a:rPr lang="zh-CN" altLang="en-US" dirty="0"/>
              <a:t>讲了这么多相信大家应该会对期望有一个更深刻的理解。</a:t>
            </a:r>
            <a:endParaRPr lang="en-US" altLang="zh-CN" dirty="0"/>
          </a:p>
          <a:p>
            <a:r>
              <a:rPr lang="zh-CN" altLang="en-US" dirty="0"/>
              <a:t>希望大家认真消化吸收。</a:t>
            </a:r>
            <a:endParaRPr lang="en-US" altLang="zh-CN" dirty="0"/>
          </a:p>
          <a:p>
            <a:r>
              <a:rPr lang="zh-CN" altLang="en-US" dirty="0"/>
              <a:t>其实我想说的是。。。</a:t>
            </a:r>
            <a:endParaRPr lang="en-US" altLang="zh-CN" dirty="0"/>
          </a:p>
          <a:p>
            <a:r>
              <a:rPr lang="zh-CN" altLang="en-US" sz="6600" dirty="0"/>
              <a:t>毒瘤永无止境！</a:t>
            </a:r>
          </a:p>
        </p:txBody>
      </p:sp>
    </p:spTree>
    <p:extLst>
      <p:ext uri="{BB962C8B-B14F-4D97-AF65-F5344CB8AC3E}">
        <p14:creationId xmlns:p14="http://schemas.microsoft.com/office/powerpoint/2010/main" val="19315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6A1C6-620D-4F0F-A689-BD434F80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正态分布与概率密度函数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6A675-DA88-49AE-A297-FBAD61A30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0505" y="2106418"/>
                <a:ext cx="5256267" cy="21128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正态分布的一大好处就是只需要一个期望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和一个方差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就可以描述，我们记做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6A675-DA88-49AE-A297-FBAD61A30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0505" y="2106418"/>
                <a:ext cx="5256267" cy="2112885"/>
              </a:xfrm>
              <a:blipFill>
                <a:blip r:embed="rId2"/>
                <a:stretch>
                  <a:fillRect l="-232" t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91BD728-0D06-40FC-A9CC-0364A21D2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5" y="1846555"/>
            <a:ext cx="4159928" cy="265773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2D969FC-EB40-4171-83D6-57FAE98FA14E}"/>
              </a:ext>
            </a:extLst>
          </p:cNvPr>
          <p:cNvSpPr txBox="1">
            <a:spLocks/>
          </p:cNvSpPr>
          <p:nvPr/>
        </p:nvSpPr>
        <p:spPr>
          <a:xfrm>
            <a:off x="283456" y="1348683"/>
            <a:ext cx="8619475" cy="417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正态分布：</a:t>
            </a:r>
            <a:r>
              <a:rPr lang="zh-CN" altLang="en-US" b="1" dirty="0"/>
              <a:t>正态分布</a:t>
            </a:r>
            <a:r>
              <a:rPr lang="zh-CN" altLang="en-US" dirty="0"/>
              <a:t>（英语：</a:t>
            </a:r>
            <a:r>
              <a:rPr lang="en-US" altLang="zh-CN" b="1" dirty="0"/>
              <a:t>normal distribution</a:t>
            </a:r>
            <a:r>
              <a:rPr lang="zh-CN" altLang="en-US" dirty="0"/>
              <a:t>）又名</a:t>
            </a:r>
            <a:r>
              <a:rPr lang="zh-CN" altLang="en-US" b="1" dirty="0"/>
              <a:t>高斯分布</a:t>
            </a:r>
            <a:r>
              <a:rPr lang="zh-CN" altLang="en-US" dirty="0"/>
              <a:t>（英语：</a:t>
            </a:r>
            <a:r>
              <a:rPr lang="en-US" altLang="zh-CN" b="1" dirty="0"/>
              <a:t>Gaussian distribution</a:t>
            </a:r>
            <a:r>
              <a:rPr lang="zh-CN" altLang="en-US" dirty="0"/>
              <a:t>），是一个非常常见的</a:t>
            </a:r>
            <a:r>
              <a:rPr lang="zh-CN" altLang="en-US" dirty="0">
                <a:hlinkClick r:id="rId4" tooltip="概率分布"/>
              </a:rPr>
              <a:t>连续概率分布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09D421D-DAC0-4D3A-9B64-83C81082E7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4728638"/>
                <a:ext cx="9613861" cy="19724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概率密度函数：连续型随机变量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的概率密度函数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在某一区间的积分，等于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落在这个区间的概率</a:t>
                </a:r>
                <a:endParaRPr lang="en-US" altLang="zh-CN" dirty="0"/>
              </a:p>
              <a:p>
                <a:r>
                  <a:rPr lang="zh-CN" altLang="en-US" dirty="0"/>
                  <a:t>老祖宗告诉我们：正态分布的概率密度函数为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altLang="zh-CN" sz="3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09D421D-DAC0-4D3A-9B64-83C81082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4728638"/>
                <a:ext cx="9613861" cy="1972489"/>
              </a:xfrm>
              <a:prstGeom prst="rect">
                <a:avLst/>
              </a:prstGeom>
              <a:blipFill>
                <a:blip r:embed="rId5"/>
                <a:stretch>
                  <a:fillRect l="-63" t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8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578CA-2195-412E-9C75-F63668FF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中心极限定理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E5B839-68C5-414D-9AD4-69AEDD964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51190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刚刚那个式子其实告诉了某些概率问题可以转成积分求解</a:t>
                </a:r>
                <a:endParaRPr lang="en-US" altLang="zh-CN" dirty="0"/>
              </a:p>
              <a:p>
                <a:r>
                  <a:rPr lang="zh-CN" altLang="en-US" dirty="0"/>
                  <a:t>但是首先要满足这玩意儿要满足正态分布，而且我们要知道他的期望和方差</a:t>
                </a:r>
                <a:endParaRPr lang="en-US" altLang="zh-CN" dirty="0"/>
              </a:p>
              <a:p>
                <a:r>
                  <a:rPr lang="zh-CN" altLang="en-US" dirty="0"/>
                  <a:t>期望和方差题目中一般会给出，或者可以看出题目是超几何分布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二项分布等这种我们研究过其期望方差的模型</a:t>
                </a:r>
                <a:endParaRPr lang="en-US" altLang="zh-CN" dirty="0"/>
              </a:p>
              <a:p>
                <a:r>
                  <a:rPr lang="zh-CN" altLang="en-US" dirty="0"/>
                  <a:t>然而我怎么知道一个概率分布是不是服从正态分布呢？</a:t>
                </a:r>
                <a:endParaRPr lang="en-US" altLang="zh-CN" dirty="0"/>
              </a:p>
              <a:p>
                <a:r>
                  <a:rPr lang="zh-CN" altLang="en-US" b="1" dirty="0"/>
                  <a:t>中心极限定理：</a:t>
                </a:r>
                <a:r>
                  <a:rPr lang="zh-CN" altLang="en-US" dirty="0"/>
                  <a:t>在适当的条件下，大量相互独立</a:t>
                </a:r>
                <a:r>
                  <a:rPr lang="zh-CN" altLang="en-US" dirty="0">
                    <a:hlinkClick r:id="rId2" tooltip="随机变量"/>
                  </a:rPr>
                  <a:t>随机变量</a:t>
                </a:r>
                <a:r>
                  <a:rPr lang="zh-CN" altLang="en-US" dirty="0"/>
                  <a:t>的均值经适当</a:t>
                </a:r>
                <a:r>
                  <a:rPr lang="zh-CN" altLang="en-US" b="1" dirty="0"/>
                  <a:t>标准化</a:t>
                </a:r>
                <a:r>
                  <a:rPr lang="zh-CN" altLang="en-US" dirty="0"/>
                  <a:t>后</a:t>
                </a:r>
                <a:r>
                  <a:rPr lang="zh-CN" altLang="en-US" dirty="0">
                    <a:hlinkClick r:id="rId3" tooltip="依分布收敛"/>
                  </a:rPr>
                  <a:t>依分布收敛</a:t>
                </a:r>
                <a:r>
                  <a:rPr lang="zh-CN" altLang="en-US" dirty="0"/>
                  <a:t>于</a:t>
                </a:r>
                <a:r>
                  <a:rPr lang="zh-CN" altLang="en-US" dirty="0">
                    <a:hlinkClick r:id="rId4" tooltip="正态分布"/>
                  </a:rPr>
                  <a:t>正态分布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就是说，我们研究的一般的概率分布，在标准化都都是正态分布</a:t>
                </a:r>
                <a:endParaRPr lang="en-US" altLang="zh-CN" dirty="0"/>
              </a:p>
              <a:p>
                <a:r>
                  <a:rPr lang="zh-CN" altLang="en-US" dirty="0"/>
                  <a:t>具体怎么标准化呢？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3200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足够大时，我们认为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服从标准正态分布</a:t>
                </a:r>
                <a:endParaRPr lang="en-US" altLang="zh-CN" dirty="0"/>
              </a:p>
              <a:p>
                <a:r>
                  <a:rPr lang="zh-CN" altLang="en-US" dirty="0"/>
                  <a:t>也就是说，如果我要对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积分，那么我可以直接对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积分，得到的结果只会更稳定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E5B839-68C5-414D-9AD4-69AEDD964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5119093"/>
              </a:xfrm>
              <a:blipFill>
                <a:blip r:embed="rId5"/>
                <a:stretch>
                  <a:fillRect l="-71" t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9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EA79-3653-4D03-A1D7-D0DF020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5E5651-0831-465D-AE6D-83C79357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有一棵无限大的二叉树，他会从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号节点开始走，每次有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的概率前往左子树，有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的概率走向右子树，问他走了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步后，走到左子树的个数在区间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内的概率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5E5651-0831-465D-AE6D-83C79357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9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59848-F8BE-432B-AE29-68DC3F6A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36496-F31B-4E5A-8251-B8548C2B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一眼就能看出是二项分布</a:t>
            </a:r>
            <a:endParaRPr lang="en-US" altLang="zh-CN" dirty="0"/>
          </a:p>
          <a:p>
            <a:r>
              <a:rPr lang="zh-CN" altLang="en-US" dirty="0"/>
              <a:t>然后直接上</a:t>
            </a:r>
            <a:r>
              <a:rPr lang="en-US" altLang="zh-CN" dirty="0"/>
              <a:t>Simpson</a:t>
            </a:r>
            <a:r>
              <a:rPr lang="zh-CN" altLang="en-US" dirty="0"/>
              <a:t>积分就行了</a:t>
            </a:r>
          </a:p>
        </p:txBody>
      </p:sp>
    </p:spTree>
    <p:extLst>
      <p:ext uri="{BB962C8B-B14F-4D97-AF65-F5344CB8AC3E}">
        <p14:creationId xmlns:p14="http://schemas.microsoft.com/office/powerpoint/2010/main" val="28116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E311-114D-4252-945F-5FE03D7A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92B93-49B2-41E5-B7D1-A16F9F16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这次是真完结了。</a:t>
            </a:r>
            <a:endParaRPr lang="en-US" altLang="zh-CN" dirty="0"/>
          </a:p>
          <a:p>
            <a:r>
              <a:rPr lang="zh-CN" altLang="en-US" dirty="0"/>
              <a:t>基本上我会的都讲完了</a:t>
            </a:r>
            <a:r>
              <a:rPr lang="en-US" altLang="zh-CN" dirty="0" err="1"/>
              <a:t>qwq</a:t>
            </a:r>
            <a:endParaRPr lang="en-US" altLang="zh-CN" dirty="0"/>
          </a:p>
          <a:p>
            <a:r>
              <a:rPr lang="zh-CN" altLang="en-US" dirty="0"/>
              <a:t>原谅</a:t>
            </a:r>
            <a:r>
              <a:rPr lang="en-US" altLang="zh-CN" dirty="0"/>
              <a:t>attack</a:t>
            </a:r>
            <a:r>
              <a:rPr lang="zh-CN" altLang="en-US" dirty="0"/>
              <a:t>太菜了还有一坨东西没见过。</a:t>
            </a:r>
            <a:endParaRPr lang="en-US" altLang="zh-CN" dirty="0"/>
          </a:p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6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B3398-D677-4F77-917B-E83F2BED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45BC7-8FDE-4CB6-9A13-FEF0C55DE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36674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随机掷一个均匀的骰子，考虑其向上的面</a:t>
                </a:r>
                <a:endParaRPr lang="en-US" altLang="zh-CN" dirty="0"/>
              </a:p>
              <a:p>
                <a:r>
                  <a:rPr lang="zh-CN" altLang="en-US" dirty="0"/>
                  <a:t>组成样本空间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 2, 3,4 5, 6}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其中“向上的面为奇数”这一事件是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 3, 5}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事件集合的大小为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概率测度为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在一般的题目中，都会给出样本空间的所有信息，以及事件集合的部分信息</a:t>
                </a:r>
                <a:endParaRPr lang="en-US" altLang="zh-CN" dirty="0"/>
              </a:p>
              <a:p>
                <a:r>
                  <a:rPr lang="zh-CN" altLang="en-US" dirty="0"/>
                  <a:t>我们要做的就是根据给定的信息，确定概率测度函数来得到其他信息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45BC7-8FDE-4CB6-9A13-FEF0C55DE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3667402"/>
              </a:xfrm>
              <a:blipFill>
                <a:blip r:embed="rId2"/>
                <a:stretch>
                  <a:fillRect l="-71" t="-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8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39497-112C-47B6-A31D-CE4D7005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C2D45-16E0-40D4-AC55-0198FD683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8619475" cy="49457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独立：对于事件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，那么称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是独立的。</a:t>
                </a:r>
                <a:endParaRPr lang="en-US" altLang="zh-CN" dirty="0"/>
              </a:p>
              <a:p>
                <a:r>
                  <a:rPr lang="zh-CN" altLang="en-US" dirty="0"/>
                  <a:t>所谓独立，最直观的理解即两事件的结果不会相互影响。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条件概率：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下的条件概率为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特别的，如果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独立，那么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同时移项之后我们也会得到一个显然的公式：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那么同时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C2D45-16E0-40D4-AC55-0198FD683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8619475" cy="4945787"/>
              </a:xfrm>
              <a:blipFill>
                <a:blip r:embed="rId2"/>
                <a:stretch>
                  <a:fillRect l="-71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58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DFAE-8918-478E-9526-CF24605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形象的理解一下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86BD9E-1DE6-4DC3-A99D-F51900729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3425878"/>
                <a:ext cx="10289849" cy="2983799"/>
              </a:xfrm>
            </p:spPr>
            <p:txBody>
              <a:bodyPr/>
              <a:lstStyle/>
              <a:p>
                <a:r>
                  <a:rPr lang="zh-CN" altLang="en-US" dirty="0"/>
                  <a:t>条件概率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条件概率是紫色部分的面积占右边整个圆圈的比例</a:t>
                </a:r>
                <a:endParaRPr lang="en-US" altLang="zh-CN" dirty="0"/>
              </a:p>
              <a:p>
                <a:r>
                  <a:rPr lang="zh-CN" altLang="en-US" dirty="0"/>
                  <a:t>举个例子：</a:t>
                </a:r>
                <a:endParaRPr lang="en-US" altLang="zh-CN" dirty="0"/>
              </a:p>
              <a:p>
                <a:r>
                  <a:rPr lang="en-US" altLang="zh-CN" dirty="0" err="1"/>
                  <a:t>Gzy</a:t>
                </a:r>
                <a:r>
                  <a:rPr lang="zh-CN" altLang="en-US" dirty="0"/>
                  <a:t>今天的日常任务里有三道黑题两道紫题，他喜欢随机切题，已知他随机抽出了一道黑题并把它切掉了，问第二次抽取时扔是黑题的概率，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第二次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抽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到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黑题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第一次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抽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黑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86BD9E-1DE6-4DC3-A99D-F51900729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3425878"/>
                <a:ext cx="10289849" cy="2983799"/>
              </a:xfrm>
              <a:blipFill>
                <a:blip r:embed="rId2"/>
                <a:stretch>
                  <a:fillRect l="-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B1DD258-2B80-4601-9769-310786779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7" y="1357237"/>
            <a:ext cx="2924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60DCB-C555-4376-96E0-3A3A90F7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贝叶斯公式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9CBE1-7C0E-428E-B2A3-9E3AE2A0B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66236"/>
                <a:ext cx="11657010" cy="51102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对于事件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zh-CN" altLang="en-US" dirty="0"/>
                  <a:t>，那么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den>
                    </m:f>
                  </m:oMath>
                </a14:m>
                <a:r>
                  <a:rPr lang="zh-CN" altLang="en-US" dirty="0"/>
                  <a:t>这个公式的证明是显然的，我们直接把推导的第二个公式带入条件概率公式即可</a:t>
                </a:r>
              </a:p>
              <a:p>
                <a:r>
                  <a:rPr lang="zh-CN" altLang="en-US" dirty="0"/>
                  <a:t>观察一下这个公式，我们实际上有四个未知量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左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右</a:t>
                </a:r>
                <a:r>
                  <a:rPr lang="en-US" altLang="zh-CN" dirty="0"/>
                  <a:t>3)</a:t>
                </a:r>
                <a:r>
                  <a:rPr lang="zh-CN" altLang="en-US" dirty="0"/>
                  <a:t>，而在题目中往往会告诉我们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，此时我们还需要求解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但是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的决定因素可能不止与一个事件有关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这里可能有些抽象，等下会有例子。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这里我们会用到</a:t>
                </a:r>
                <a:r>
                  <a:rPr lang="zh-CN" altLang="en-US" b="1" dirty="0"/>
                  <a:t>全概率公式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9CBE1-7C0E-428E-B2A3-9E3AE2A0B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66236"/>
                <a:ext cx="11657010" cy="5110216"/>
              </a:xfrm>
              <a:blipFill>
                <a:blip r:embed="rId2"/>
                <a:stretch>
                  <a:fillRect l="-52" t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C6AD7-5F7F-488E-BA5D-0C6C953F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全概率公式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9E18B-E39A-4928-8194-CCD9073BD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27609"/>
                <a:ext cx="8619475" cy="9597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如果样本空间可以被划分为两两互斥的若干部分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，那么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举个例子，样本空间被划分成了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，此时我们可以用全概率公式来计算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事件发生的概率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9E18B-E39A-4928-8194-CCD9073BD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27609"/>
                <a:ext cx="8619475" cy="959713"/>
              </a:xfrm>
              <a:blipFill>
                <a:blip r:embed="rId2"/>
                <a:stretch>
                  <a:fillRect l="-71" t="-3185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CB9CD1B-9A5F-466D-9BC8-A3BB80E7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9" y="2317072"/>
            <a:ext cx="3104683" cy="2052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B70BEFF-A04E-47D2-BA7A-9E4EA21EF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4445538"/>
                <a:ext cx="10733732" cy="2110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这个公式可以用来处理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不好直接计算的情况</a:t>
                </a:r>
              </a:p>
              <a:p>
                <a:r>
                  <a:rPr lang="zh-CN" altLang="en-US" dirty="0"/>
                  <a:t>现在回过头来，我们把全概率公式回带到贝叶斯公式中，我们就得到了一种船新的表示形式</a:t>
                </a:r>
              </a:p>
              <a:p>
                <a:r>
                  <a:rPr lang="zh-CN" altLang="en-US" dirty="0"/>
                  <a:t>如果我们得到了样本空间的一个划分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，结合全概率公式，对于任意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有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nary>
                        <m:d>
                          <m:dPr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B70BEFF-A04E-47D2-BA7A-9E4EA21E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4445538"/>
                <a:ext cx="10733732" cy="2110205"/>
              </a:xfrm>
              <a:prstGeom prst="rect">
                <a:avLst/>
              </a:prstGeom>
              <a:blipFill>
                <a:blip r:embed="rId4"/>
                <a:stretch>
                  <a:fillRect l="-57" t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6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1273</TotalTime>
  <Words>4184</Words>
  <Application>Microsoft Office PowerPoint</Application>
  <PresentationFormat>宽屏</PresentationFormat>
  <Paragraphs>334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等线</vt:lpstr>
      <vt:lpstr>微软雅黑</vt:lpstr>
      <vt:lpstr>Arial</vt:lpstr>
      <vt:lpstr>Cambria Math</vt:lpstr>
      <vt:lpstr>Trebuchet MS</vt:lpstr>
      <vt:lpstr>柏林</vt:lpstr>
      <vt:lpstr>《概率论入门》</vt:lpstr>
      <vt:lpstr>FAQ &amp;&amp; 目录</vt:lpstr>
      <vt:lpstr>概率</vt:lpstr>
      <vt:lpstr>概率空间</vt:lpstr>
      <vt:lpstr>举个例子</vt:lpstr>
      <vt:lpstr>条件概率</vt:lpstr>
      <vt:lpstr>形象的理解一下</vt:lpstr>
      <vt:lpstr>贝叶斯公式</vt:lpstr>
      <vt:lpstr>全概率公式</vt:lpstr>
      <vt:lpstr>PowerPoint 演示文稿</vt:lpstr>
      <vt:lpstr>垃圾邮件识别</vt:lpstr>
      <vt:lpstr>Sol</vt:lpstr>
      <vt:lpstr>次品识别问题</vt:lpstr>
      <vt:lpstr>Sol</vt:lpstr>
      <vt:lpstr>小结</vt:lpstr>
      <vt:lpstr>期望</vt:lpstr>
      <vt:lpstr>期望的乘积</vt:lpstr>
      <vt:lpstr>期望的乘积</vt:lpstr>
      <vt:lpstr>期望的和</vt:lpstr>
      <vt:lpstr>期望的线性性</vt:lpstr>
      <vt:lpstr>Sol</vt:lpstr>
      <vt:lpstr>期望的线性性</vt:lpstr>
      <vt:lpstr>Sol</vt:lpstr>
      <vt:lpstr>期望的递推式</vt:lpstr>
      <vt:lpstr>直接推</vt:lpstr>
      <vt:lpstr>Sol</vt:lpstr>
      <vt:lpstr>推概率</vt:lpstr>
      <vt:lpstr>Sol</vt:lpstr>
      <vt:lpstr>推系数</vt:lpstr>
      <vt:lpstr>Sol</vt:lpstr>
      <vt:lpstr>高斯消元</vt:lpstr>
      <vt:lpstr>高斯消元</vt:lpstr>
      <vt:lpstr>Sol</vt:lpstr>
      <vt:lpstr>高斯消元</vt:lpstr>
      <vt:lpstr>Sol</vt:lpstr>
      <vt:lpstr>MinMax容斥</vt:lpstr>
      <vt:lpstr>MinMax容斥</vt:lpstr>
      <vt:lpstr>Sol</vt:lpstr>
      <vt:lpstr>加点决策？</vt:lpstr>
      <vt:lpstr>也许能和最短路搞在一起</vt:lpstr>
      <vt:lpstr>Sol</vt:lpstr>
      <vt:lpstr>完结撒花</vt:lpstr>
      <vt:lpstr>正态分布与概率密度函数</vt:lpstr>
      <vt:lpstr>中心极限定理</vt:lpstr>
      <vt:lpstr>例题</vt:lpstr>
      <vt:lpstr>Sol</vt:lpstr>
      <vt:lpstr>完结撒花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goaji</dc:creator>
  <cp:lastModifiedBy>liu goaji</cp:lastModifiedBy>
  <cp:revision>134</cp:revision>
  <dcterms:created xsi:type="dcterms:W3CDTF">2019-01-16T11:33:30Z</dcterms:created>
  <dcterms:modified xsi:type="dcterms:W3CDTF">2019-01-21T02:26:07Z</dcterms:modified>
</cp:coreProperties>
</file>