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1" r:id="rId6"/>
    <p:sldId id="262" r:id="rId7"/>
    <p:sldId id="258" r:id="rId8"/>
    <p:sldId id="263" r:id="rId9"/>
    <p:sldId id="281" r:id="rId10"/>
    <p:sldId id="304" r:id="rId11"/>
    <p:sldId id="266" r:id="rId12"/>
    <p:sldId id="268" r:id="rId13"/>
    <p:sldId id="267" r:id="rId14"/>
    <p:sldId id="271" r:id="rId15"/>
    <p:sldId id="264" r:id="rId16"/>
    <p:sldId id="265" r:id="rId17"/>
    <p:sldId id="307" r:id="rId18"/>
    <p:sldId id="305" r:id="rId19"/>
    <p:sldId id="306" r:id="rId20"/>
    <p:sldId id="270" r:id="rId21"/>
    <p:sldId id="326" r:id="rId22"/>
    <p:sldId id="328" r:id="rId23"/>
    <p:sldId id="330" r:id="rId24"/>
    <p:sldId id="269" r:id="rId25"/>
    <p:sldId id="331" r:id="rId26"/>
    <p:sldId id="300" r:id="rId27"/>
    <p:sldId id="301" r:id="rId28"/>
    <p:sldId id="302" r:id="rId29"/>
    <p:sldId id="303" r:id="rId30"/>
    <p:sldId id="280" r:id="rId31"/>
    <p:sldId id="295" r:id="rId32"/>
    <p:sldId id="354" r:id="rId33"/>
    <p:sldId id="355" r:id="rId34"/>
    <p:sldId id="327" r:id="rId35"/>
    <p:sldId id="351" r:id="rId36"/>
    <p:sldId id="352" r:id="rId37"/>
    <p:sldId id="353" r:id="rId38"/>
    <p:sldId id="332" r:id="rId39"/>
    <p:sldId id="333" r:id="rId40"/>
    <p:sldId id="334" r:id="rId41"/>
    <p:sldId id="277" r:id="rId42"/>
    <p:sldId id="279" r:id="rId43"/>
    <p:sldId id="276" r:id="rId44"/>
    <p:sldId id="278" r:id="rId45"/>
    <p:sldId id="347" r:id="rId46"/>
    <p:sldId id="348" r:id="rId47"/>
    <p:sldId id="349" r:id="rId48"/>
    <p:sldId id="350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7A5A"/>
    <a:srgbClr val="EB6249"/>
    <a:srgbClr val="7BC6BC"/>
    <a:srgbClr val="F6CE9B"/>
    <a:srgbClr val="FEF8F4"/>
    <a:srgbClr val="B28664"/>
    <a:srgbClr val="EAF5FA"/>
    <a:srgbClr val="CDE9F4"/>
    <a:srgbClr val="001A30"/>
    <a:srgbClr val="00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6490F-85D5-49BD-8DCB-86708AD6A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59BE-40E1-408C-B9B3-C3CEF194BB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0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lIns="90000" tIns="0" rIns="90000" bIns="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zh-C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lt"/>
              </a:rPr>
              <a:t>网络流模型</a:t>
            </a:r>
            <a:endParaRPr lang="zh-CN" altLang="zh-CN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华文中宋" panose="02010600040101010101" charset="-122"/>
              <a:ea typeface="华文中宋" panose="02010600040101010101" charset="-122"/>
              <a:sym typeface="+mn-lt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467823"/>
            <a:ext cx="9144000" cy="1237127"/>
          </a:xfrm>
        </p:spPr>
        <p:txBody>
          <a:bodyPr lIns="90000" tIns="0" rIns="90000" bIns="4680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dirty="0">
                <a:solidFill>
                  <a:schemeClr val="accent4"/>
                </a:solidFill>
                <a:effectLst/>
                <a:latin typeface="华文宋体" panose="02010600040101010101" charset="-122"/>
                <a:ea typeface="华文宋体" panose="02010600040101010101" charset="-122"/>
                <a:sym typeface="+mn-lt"/>
              </a:rPr>
              <a:t>Milky Way</a:t>
            </a:r>
            <a:endParaRPr lang="en-US" altLang="zh-CN" dirty="0">
              <a:solidFill>
                <a:schemeClr val="accent4"/>
              </a:solidFill>
              <a:effectLst/>
              <a:latin typeface="华文宋体" panose="02010600040101010101" charset="-122"/>
              <a:ea typeface="华文宋体" panose="02010600040101010101" charset="-122"/>
              <a:sym typeface="+mn-lt"/>
            </a:endParaRPr>
          </a:p>
          <a:p>
            <a:r>
              <a:rPr lang="en-US" altLang="zh-CN" dirty="0">
                <a:solidFill>
                  <a:schemeClr val="accent4"/>
                </a:solidFill>
                <a:effectLst/>
                <a:latin typeface="华文宋体" panose="02010600040101010101" charset="-122"/>
                <a:ea typeface="华文宋体" panose="02010600040101010101" charset="-122"/>
                <a:sym typeface="+mn-lt"/>
              </a:rPr>
              <a:t>slyz</a:t>
            </a:r>
            <a:endParaRPr lang="en-US" altLang="zh-CN" dirty="0">
              <a:solidFill>
                <a:schemeClr val="accent4"/>
              </a:solidFill>
              <a:effectLst/>
              <a:latin typeface="华文宋体" panose="02010600040101010101" charset="-122"/>
              <a:ea typeface="华文宋体" panose="02010600040101010101" charset="-122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基本概念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100000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个结点，每个结点向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[L, R]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内的所有点连边。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graphicFrame>
        <p:nvGraphicFramePr>
          <p:cNvPr id="11" name="对象 10"/>
          <p:cNvGraphicFramePr/>
          <p:nvPr/>
        </p:nvGraphicFramePr>
        <p:xfrm>
          <a:off x="1053465" y="2850515"/>
          <a:ext cx="10085705" cy="332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10077450" imgH="3324225" progId="Paint.Picture">
                  <p:embed/>
                </p:oleObj>
              </mc:Choice>
              <mc:Fallback>
                <p:oleObj name="" r:id="rId1" imgW="10077450" imgH="332422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3465" y="2850515"/>
                        <a:ext cx="10085705" cy="332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宋体" panose="02010600040101010101" charset="-122"/>
                <a:ea typeface="华文宋体" panose="02010600040101010101" charset="-122"/>
              </a:rPr>
              <a:t>UOJ #77 A+B Problem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从前有 n 个方格排成一行，从左至右依次编号为 1, 2,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…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, n。有一天思考熊想给这 n 个方格染上黑白两色。第 i 个方格上有 6 个属性：ai, bi, wi, li, ri, pi。如果方格 i 染成黑色就会获得 bi 的好看度，染成白色就会获得 wi 的好看度。如果方格 i 是黑色，并且存在一个 j 使得 1≤j&lt;i 且 li≤aj≤ri 且方格 j 为白色，那么方格 i 就被称为奇怪的方格。如果方格 i 是奇怪的方格，就会使总好看度减少 pi。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问所有染色方案中最大的好看度是多少。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n &lt;= 5000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 &lt;= 10^9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b,w &lt;= 200000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p &lt;= 300000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宋体" panose="02010600040101010101" charset="-122"/>
                <a:ea typeface="华文宋体" panose="02010600040101010101" charset="-122"/>
              </a:rPr>
              <a:t>CF 793G Oleg and chess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一个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n * n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的棋盘，只能在一部分固定的方格内放置棋子，要求使放置的棋子数目最多且不互相攻击（一个棋子可以攻击同行或同列的棋子）。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n &lt;= 10000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7555" y="3139440"/>
            <a:ext cx="3056890" cy="3037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数据结构增广费用流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宋体" panose="02010600040101010101" charset="-122"/>
                <a:ea typeface="华文宋体" panose="02010600040101010101" charset="-122"/>
              </a:rPr>
              <a:t>C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宋体" panose="02010600040101010101" charset="-122"/>
                <a:ea typeface="华文宋体" panose="02010600040101010101" charset="-122"/>
              </a:rPr>
              <a:t>F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宋体" panose="02010600040101010101" charset="-122"/>
                <a:ea typeface="华文宋体" panose="02010600040101010101" charset="-122"/>
              </a:rPr>
              <a:t>172 k-Maximum Subsequence Sum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给你一个长为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n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的数列，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m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次询问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[L, R]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内 k 个不重叠的连续子序列的最大和是多少。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 ≤ n,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m ≤ 10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^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5，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 ≤ l ≤ r ≤ n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 ≤ k ≤ 20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宋体" panose="02010600040101010101" charset="-122"/>
                <a:ea typeface="华文宋体" panose="02010600040101010101" charset="-122"/>
              </a:rPr>
              <a:t>C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宋体" panose="02010600040101010101" charset="-122"/>
                <a:ea typeface="华文宋体" panose="02010600040101010101" charset="-122"/>
              </a:rPr>
              <a:t>F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宋体" panose="02010600040101010101" charset="-122"/>
                <a:ea typeface="华文宋体" panose="02010600040101010101" charset="-122"/>
              </a:rPr>
              <a:t>172 k-Maximum Subsequence Sum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每次选取和最大的一段连续区间，累计答案后赋值为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0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8260" y="2948940"/>
            <a:ext cx="4476115" cy="2105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MoreStep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胡策题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一棵 n 个节点的树，从中选取 m 个叶子节点，最大化所有叶子节点到根的路径和，当然经过多次的节点的点权只能计算一次。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 ≤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n, m ≤ 100000。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性质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利用每次选择最小费用的增流链增流的原理。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最大密度子图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基本概念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定义一个无向图的密度为边数与点数的比值，最大密度子图是一个具有最大密度的子图。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5545" y="2853690"/>
            <a:ext cx="2200275" cy="2295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82590" y="4873625"/>
            <a:ext cx="12274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最大密度为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2/3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线性规划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/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流量等式建图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基本概念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二分答案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k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，即           ，建出最大权闭合子图模型，边的费用为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，点的费用为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k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；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最小费用即                      的值，若该值恰好为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0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，则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k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即为答案；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否则，若该值小于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0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，则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k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大于答案；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          若该值大于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0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，则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k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小于答案。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5400" y="1825625"/>
          <a:ext cx="53467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08000" imgH="419100" progId="Equation.KSEE3">
                  <p:embed/>
                </p:oleObj>
              </mc:Choice>
              <mc:Fallback>
                <p:oleObj name="" r:id="rId1" imgW="5080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5400" y="1825625"/>
                        <a:ext cx="53467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98370" y="2305050"/>
          <a:ext cx="1075690" cy="28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762000" imgH="203200" progId="Equation.KSEE3">
                  <p:embed/>
                </p:oleObj>
              </mc:Choice>
              <mc:Fallback>
                <p:oleObj name="" r:id="rId3" imgW="762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8370" y="2305050"/>
                        <a:ext cx="1075690" cy="287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4820" y="3881755"/>
            <a:ext cx="2200275" cy="2295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780" y="2755900"/>
            <a:ext cx="3361690" cy="409511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基本概念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7780" y="2755900"/>
            <a:ext cx="3361690" cy="4095115"/>
          </a:xfrm>
          <a:prstGeom prst="rect">
            <a:avLst/>
          </a:prstGeom>
        </p:spPr>
      </p:pic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简单证明：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若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|E|&gt;k*|V|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，说明还存在一个密度更大的子图；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若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|E|&lt;k*|V|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，说明任何一个子图的密度都小于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k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；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若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|E|=k*|V|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，存在密度为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k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的子图，且不存在密度比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k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大的子图。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20" y="3881755"/>
            <a:ext cx="2200275" cy="2295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混合图欧拉回路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基本概念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无向图中存在欧拉回路的条件：每个点的度数均为偶数。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有向图中存在欧拉回路的条件：每个点的入度=出度。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无向图中存在欧拉路径的条件：每个点的度数均为偶数或者有且仅有 2 个度数为奇数的点。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有向图中存在欧拉路径的条件：除了 2 个点外，其余的点入度=出度，且在这 2 个点中，一个点的入度比出度大 1，另一个出度比入度大 1。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将所有无向边随机定向，S 向所有出度&gt;入度的点连容量为 (出度 - 入度) / 2 的边，所有入度&gt;出度的点向 T 连容量为 (入度 - 出度) / 2 的边，将所有原来是无向边的边的容量设为 1，S 向 T 跑最大流，flow = 1 的边方向需要取反。当且仅当 S 发出的所有边都满流时，存在欧拉回路。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唯一性判定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最大匹配必须边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定义：只要不走该边，最大匹配数就会减少。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判断：(u, v) 流量为 1 且在残量网络上属于不同的强联通分量。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做法：先求一遍最大匹配，得出任意一组匹配边(一定包含所有必须边)，将流量为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的边反向，在新图上求强连通分量，在这组匹配边中，两端点不属于同一强联通分量的为必须边。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证明：将边反向相当于退流，两个端点属于同一强连通分量意味着将该流退回去后，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          还有另一条等效流可以再流回来，因此当且仅当两个端点不在同一强连通分量时为必须边。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3170" y="2958465"/>
            <a:ext cx="1230630" cy="3218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最大匹配可行边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定义：走或不走该边，最大匹配数都不会减少。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判断：在残量网络上属于同一个强连通分量。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做法与证明同上。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3170" y="2958465"/>
            <a:ext cx="1230630" cy="3218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最大匹配非可行边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定义：只要走了该边，最大匹配数就会减少。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判断：(u, v) 流量为 0 且在残量网络上属于不同的强联通分量。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做法同上。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证明：流量为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0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显然，又因为它不是可行边，所以在新图中两端点属于不同的强连通分量，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          是前两者的补集。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1090" y="2830195"/>
            <a:ext cx="1362710" cy="3347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最小割树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Gomory-Hu tree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ZJOI 2011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最小割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给出一张图，问有多少对点的最小割容量不超过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x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n&lt;=150，m&lt;=3000。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引入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每个政策可以重复提出。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每提出一次政策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</a:rPr>
              <a:t>A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，就会失去甲地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</a:rPr>
              <a:t>2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票，得到乙地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</a:rPr>
              <a:t>5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票、丙地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</a:rPr>
              <a:t>3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票。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希望提出最少的政策，得到至少甲地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</a:rPr>
              <a:t>50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票，乙地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</a:rPr>
              <a:t>100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票，丙地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</a:rPr>
              <a:t>25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票。</a:t>
            </a:r>
            <a:endParaRPr lang="en-US" altLang="zh-CN" sz="1600">
              <a:latin typeface="华文宋体" panose="02010600040101010101" charset="-122"/>
              <a:ea typeface="华文宋体" panose="02010600040101010101" charset="-122"/>
            </a:endParaRPr>
          </a:p>
          <a:p>
            <a:endParaRPr lang="en-US" altLang="zh-CN" sz="1600">
              <a:latin typeface="华文宋体" panose="02010600040101010101" charset="-122"/>
              <a:ea typeface="华文宋体" panose="02010600040101010101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830070" y="4033520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华文宋体" panose="02010600040101010101" charset="-122"/>
                          <a:ea typeface="华文宋体" panose="02010600040101010101" charset="-122"/>
                        </a:rPr>
                        <a:t>政策</a:t>
                      </a:r>
                      <a:endParaRPr lang="zh-CN" altLang="en-US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华文宋体" panose="02010600040101010101" charset="-122"/>
                          <a:ea typeface="华文宋体" panose="02010600040101010101" charset="-122"/>
                        </a:rPr>
                        <a:t>甲地</a:t>
                      </a:r>
                      <a:endParaRPr lang="zh-CN" altLang="en-US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华文宋体" panose="02010600040101010101" charset="-122"/>
                          <a:ea typeface="华文宋体" panose="02010600040101010101" charset="-122"/>
                        </a:rPr>
                        <a:t>乙地</a:t>
                      </a:r>
                      <a:endParaRPr lang="zh-CN" altLang="en-US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华文宋体" panose="02010600040101010101" charset="-122"/>
                          <a:ea typeface="华文宋体" panose="02010600040101010101" charset="-122"/>
                        </a:rPr>
                        <a:t>丙地</a:t>
                      </a:r>
                      <a:endParaRPr lang="zh-CN" altLang="en-US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A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-2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5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3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B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8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2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-5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C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0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0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10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D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10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0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-2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带花树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ZJOI 2011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最小割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给出一张图，问有多少对点的最小割容量不超过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x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n&lt;=150，m&lt;=3000。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上下界网络流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无源无汇有上下界的可行流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建立超级源 SS 和超级汇 TT：( 图中省略成 S 和 T )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一般的，无源无汇是循环流。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从SS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-&gt;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TT跑最大流，当SS发出的所有边满流时有可行流，每条边的可行流量为b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[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]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+flow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[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]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；否则没有可行流。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若有源有汇，从汇点向源点连无下界、上界为INF的边，转化成无源无汇。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165" y="2315845"/>
            <a:ext cx="3316605" cy="2226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315" y="2572385"/>
            <a:ext cx="1953260" cy="1969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有源有汇有上下界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最大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/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最小流：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添加边T-&gt;S，求一遍可行流，若不存在则退出，否则：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1. 删除边T-&gt;S，S-&gt;T跑最大流就是最大流量；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2. SS-&gt;TT跑最大流，添加边T-&gt;S，SS-&gt;TT跑最大流，边T-&gt;S的流量为最小流量。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费用流：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同上，连边T-S，SS-&gt;TT跑费用流，答案为 mincost + sigma( d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[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]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* cost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[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]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)。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6855" y="1691005"/>
            <a:ext cx="1878965" cy="2372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上下界建图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按照如上图所示的建图，u-&gt;v 的容量为 c - b，但 u-&gt;TT 和 SS-&gt;v 要优化。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对于原图中的某一个点 i，记 d( i ) 为流入这个点的所有边的下界和减去流出这个点的所有边的下界和 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若 d( i )&gt;0，那么连边 ss-&gt;i，流量为 d( i )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若 d( i )&lt;0，那么连边 i-&gt;tt，流量为 -d( i )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2230" y="2161540"/>
            <a:ext cx="4447540" cy="2534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常用定理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二分图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最小顶点覆盖 = 最大匹配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最小路径覆盖 = n - 最大匹配 ( 无向图为 n - 最大匹配 / 2 )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最大独立集 = n - 最小顶点覆盖 = n - 最大匹配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最大团 = 补图的最大独立集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点覆盖集与点独立集互为补集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没有奇环的图都可以转化成二分图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强调，顶点覆盖集、独立集定义在二分图上，属于黑白染色；路径覆盖属于拆点制造二分图。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k-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完备匹配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霍尔定理：若一个二分图是k正则二分图(每个点的度数均为k)，则该图存在k个不相交的完备匹配。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Q：给出一个有n个点的二分图，是否存在k个不相交的完备匹配？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A：根据霍尔定理，二分图建模，按照每个点的度数分配容量，根据是否满流判断是否有解。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Q：输出方案？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A：去掉不在k-正则二分图中的边，再进行 k 次匈牙利算法（Hopcroft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-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Carp）。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清奇脑回路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引入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设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</a:rPr>
              <a:t>x1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表示提出政策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</a:rPr>
              <a:t>A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的次数，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</a:rPr>
              <a:t>x2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表示提出政策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</a:rPr>
              <a:t>B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的次数，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</a:rPr>
              <a:t>……</a:t>
            </a:r>
            <a:endParaRPr lang="en-US" altLang="zh-CN" sz="16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最小化</a:t>
            </a:r>
            <a:endParaRPr lang="en-US" altLang="zh-CN" sz="16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满足约束条件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830070" y="4033520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华文宋体" panose="02010600040101010101" charset="-122"/>
                          <a:ea typeface="华文宋体" panose="02010600040101010101" charset="-122"/>
                        </a:rPr>
                        <a:t>政策</a:t>
                      </a:r>
                      <a:endParaRPr lang="zh-CN" altLang="en-US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华文宋体" panose="02010600040101010101" charset="-122"/>
                          <a:ea typeface="华文宋体" panose="02010600040101010101" charset="-122"/>
                        </a:rPr>
                        <a:t>甲地</a:t>
                      </a:r>
                      <a:endParaRPr lang="zh-CN" altLang="en-US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华文宋体" panose="02010600040101010101" charset="-122"/>
                          <a:ea typeface="华文宋体" panose="02010600040101010101" charset="-122"/>
                        </a:rPr>
                        <a:t>乙地</a:t>
                      </a:r>
                      <a:endParaRPr lang="zh-CN" altLang="en-US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华文宋体" panose="02010600040101010101" charset="-122"/>
                          <a:ea typeface="华文宋体" panose="02010600040101010101" charset="-122"/>
                        </a:rPr>
                        <a:t>丙地</a:t>
                      </a:r>
                      <a:endParaRPr lang="zh-CN" altLang="en-US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A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-2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5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3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B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8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2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-5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C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0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0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10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D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10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0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-2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30070" y="2263140"/>
          <a:ext cx="1478915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965200" imgH="228600" progId="Equation.KSEE3">
                  <p:embed/>
                </p:oleObj>
              </mc:Choice>
              <mc:Fallback>
                <p:oleObj name="" r:id="rId1" imgW="9652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0070" y="2263140"/>
                        <a:ext cx="1478915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9470" y="2786380"/>
          <a:ext cx="2892425" cy="124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3" imgW="2120900" imgH="914400" progId="Equation.KSEE3">
                  <p:embed/>
                </p:oleObj>
              </mc:Choice>
              <mc:Fallback>
                <p:oleObj name="" r:id="rId3" imgW="2120900" imgH="9144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9470" y="2786380"/>
                        <a:ext cx="2892425" cy="1247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BZOJ 2561 最小生成树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给定一个边带正权的连通无向图 G=(V, E)，其中 N=|V|，M=|E|，N 个点从 1 到 N 依次编号，给定三个正整数 u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,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v，和 L (u≠v)，假设现在加入一条边权为 L 的边 (u, v)，那么需要删掉最少多少条边，才能够使得这条边既可能出现在最小生成树上，也可能出现在最大生成树上？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N ≤ 20000，M ≤ 200000，L ≤ 20000。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CQOI 2014 危桥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Alice 和 Bob 居住在一个由 N 座岛屿组成的国家，岛屿被编号为 0 到 N-1。某些岛屿之间有桥相连，桥上的道路是双向的，但一次只能供一人通行。其中一些桥由于年久失修成为危桥，最多只能通行两次。Alice 希望在岛屿 al 和 a2 之间往返 an 次（从 al 到 a2 再从 a2 到 al 算一次往返）。同时，Bob 希望在岛屿 bl 和 b2 之间往返 bn 次。这个过程中，所有危桥最多通行两次，其余的桥可以无限次通行。请问 Alice 和 Bob 能完成他们的愿望吗？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4 &lt;= N &lt; 50，0 &lt;= a1, a2, b1, b2 &lt;= N-1，1 &lt;= an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,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b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n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&lt;= 50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SDOI 2013 费用流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对于一张给定的运输网络，Alice 先确定一个最大流，如果有多种解，Alice 可以任选一种；之后 Bob 在每条边上分配单位花费（单位花费必须是非负实数），要求所有边的单位花费之和等于 P。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总费用等于每一条边的实际流量乘以该边的单位花费。需要注意到，Bob 在分配单位花费之前，已经知道 Alice 所给出的最大流方案。现在 Alice 希望总费用尽量小，而 Bob 希望总费用尽量大。我们想知道，如果两个人都执行最优策略，最大流的值和总费用分别为多少。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N &lt; = 100，M &lt; = 1000，1 &lt; = 每条边的最大流量 &lt; = 50000，1 &lt; = P &lt; = 10。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SDOI 2014 Lis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CQOI 2012 交换棋子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WC 2007 剪刀石头布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BZOJ 3308 九月的咖啡店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NOI 2008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志愿者招募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这个项目需要 N 天才能完成，其中第 i 天至少需要 Ai 个人，一共有 M 类志愿者可以招募。其中第 i 类可以从第 Si 天工作到第 Ti 天，招募费用是每人 Ci 元。布布希望用尽量少的费用招募足够的志愿者，希望你帮他设计一种最优的招募方案。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 ≤ N ≤ 1000，1 ≤ M ≤ 10000。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NOI 2008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志愿者招募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设第 i 种志愿者招募 Xi 人，费用 Ci 元 / 人，得不等式：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X1 &gt;= 2，X1 + X2 &gt;= 5，X2 + X3 &gt;= 2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添加变量 Yi 转换成等式为：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X1 - Y1 = 2，X1 + X2 - Y2 = 5，X2 + X3 - Y3 = 2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差分得：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X1 - Y1 = 2，X2 + Y1 - Y2 = 3，- X1 + X3 + Y2 - Y3 = - 3，- X2 - X3 + Y3 = - 2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30070" y="4881880"/>
          <a:ext cx="8531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华文宋体" panose="02010600040101010101" charset="-122"/>
                          <a:ea typeface="华文宋体" panose="02010600040101010101" charset="-122"/>
                        </a:rPr>
                        <a:t>种类</a:t>
                      </a:r>
                      <a:endParaRPr lang="zh-CN" altLang="en-US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1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2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3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华文宋体" panose="02010600040101010101" charset="-122"/>
                          <a:ea typeface="华文宋体" panose="02010600040101010101" charset="-122"/>
                        </a:rPr>
                        <a:t>时间</a:t>
                      </a:r>
                      <a:endParaRPr lang="zh-CN" altLang="en-US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1~2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2~3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3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华文宋体" panose="02010600040101010101" charset="-122"/>
                          <a:ea typeface="华文宋体" panose="02010600040101010101" charset="-122"/>
                        </a:rPr>
                        <a:t>费用</a:t>
                      </a:r>
                      <a:endParaRPr lang="zh-CN" altLang="en-US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2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5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</a:rPr>
                        <a:t>2</a:t>
                      </a:r>
                      <a:endParaRPr lang="en-US" altLang="zh-CN"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 anchorCtr="0"/>
                </a:tc>
              </a:tr>
              <a:tr h="3810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华文宋体" panose="02010600040101010101" charset="-122"/>
                          <a:ea typeface="华文宋体" panose="02010600040101010101" charset="-122"/>
                          <a:cs typeface="华文宋体" panose="02010600040101010101" charset="-122"/>
                        </a:rPr>
                        <a:t>每天需要人数分别为 </a:t>
                      </a:r>
                      <a:r>
                        <a:rPr lang="en-US" altLang="zh-CN">
                          <a:latin typeface="华文宋体" panose="02010600040101010101" charset="-122"/>
                          <a:ea typeface="华文宋体" panose="02010600040101010101" charset="-122"/>
                          <a:cs typeface="华文宋体" panose="02010600040101010101" charset="-122"/>
                        </a:rPr>
                        <a:t>2, 5, 2</a:t>
                      </a:r>
                      <a:endParaRPr lang="zh-CN" altLang="en-US"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NOI 2008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志愿者招募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每个式子作为一个结点，建模：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如果一个等式右边为非负整数 c，从源点 S 向该等式对应的顶点连接一条容量为 c，权值为 0 的有向边；如果一个等式右边为负整数 c，从该等式对应的顶点向汇点 T 连接一条容量为 c，权值为 0 的有向边。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如果一个变量 X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在第 j 个等式中出现为 X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，在第 k 个等式中出现为 -X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，从顶点 j 向顶点 k 连接一条容量为 ∞，权值为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Ci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的有向边。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如果一个变量 Y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在第 j 个等式中出现为 Y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，在第 k 个等式中出现为 -Y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，从顶点 j 向顶点 k 连接一条容量为 ∞，权值为 0 的有向边。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最小费用流。</a:t>
            </a:r>
            <a:endParaRPr lang="zh-CN" altLang="zh-CN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性质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利用最大流中点的流入量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=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流出量；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设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Y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将不等式转化成可用最大流表示的等式；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差分使得对于每个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Xi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均有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-Xi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，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Xi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向 </a:t>
            </a:r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-Xi 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连边保证流量平衡。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数据结构优化建图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1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1*b*1"/>
</p:tagLst>
</file>

<file path=ppt/tags/tag11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62_1"/>
  <p:tag name="KSO_WM_TEMPLATE_CATEGORY" val="custom"/>
  <p:tag name="KSO_WM_TEMPLATE_INDEX" val="20184567"/>
  <p:tag name="KSO_WM_SLIDE_ID" val="custom20184567_1"/>
  <p:tag name="KSO_WM_SLIDE_INDEX" val="1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  <p:tag name="KSO_WM_TEMPLATE_THUMBS_INDEX" val="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ID" val="custom20184567_1*a*1"/>
  <p:tag name="KSO_WM_UNIT_PRESET_TEXT" val="毕业答辩模板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4724</Words>
  <Application>WPS 演示</Application>
  <PresentationFormat>宽屏</PresentationFormat>
  <Paragraphs>353</Paragraphs>
  <Slides>46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Arial</vt:lpstr>
      <vt:lpstr>宋体</vt:lpstr>
      <vt:lpstr>Wingdings</vt:lpstr>
      <vt:lpstr>华文中宋</vt:lpstr>
      <vt:lpstr>华文宋体</vt:lpstr>
      <vt:lpstr>微软雅黑</vt:lpstr>
      <vt:lpstr>Arial Unicode MS</vt:lpstr>
      <vt:lpstr>Calibri</vt:lpstr>
      <vt:lpstr>Office 主题</vt:lpstr>
      <vt:lpstr>Equation.KSEE3</vt:lpstr>
      <vt:lpstr>Equation.KSEE3</vt:lpstr>
      <vt:lpstr>Paint.Picture</vt:lpstr>
      <vt:lpstr>Equation.KSEE3</vt:lpstr>
      <vt:lpstr>Equation.KSEE3</vt:lpstr>
      <vt:lpstr>网络流模型</vt:lpstr>
      <vt:lpstr>线性规划</vt:lpstr>
      <vt:lpstr>引入</vt:lpstr>
      <vt:lpstr>引入</vt:lpstr>
      <vt:lpstr>NOI 2008 志愿者招募</vt:lpstr>
      <vt:lpstr>NOI 2008 志愿者招募</vt:lpstr>
      <vt:lpstr>NOI 2008 志愿者招募</vt:lpstr>
      <vt:lpstr>性质</vt:lpstr>
      <vt:lpstr>数据结构优化建图</vt:lpstr>
      <vt:lpstr>基本概念</vt:lpstr>
      <vt:lpstr>UOJ #77 A+B Problem</vt:lpstr>
      <vt:lpstr>CF 793G Oleg and chess</vt:lpstr>
      <vt:lpstr>数据结构增广费用流</vt:lpstr>
      <vt:lpstr>CF172 k-Maximum Subsequence Sum</vt:lpstr>
      <vt:lpstr>CF172 k-Maximum Subsequence Sum</vt:lpstr>
      <vt:lpstr>MoreStep胡策题</vt:lpstr>
      <vt:lpstr>性质</vt:lpstr>
      <vt:lpstr>最大密度子图</vt:lpstr>
      <vt:lpstr>基本概念</vt:lpstr>
      <vt:lpstr>基本概念</vt:lpstr>
      <vt:lpstr>基本概念</vt:lpstr>
      <vt:lpstr>混合图欧拉回路</vt:lpstr>
      <vt:lpstr>基本概念</vt:lpstr>
      <vt:lpstr>唯一性判定</vt:lpstr>
      <vt:lpstr>最大匹配必须边</vt:lpstr>
      <vt:lpstr>最大匹配可行边</vt:lpstr>
      <vt:lpstr>最大匹配非可行边</vt:lpstr>
      <vt:lpstr>最小割树 Gomory-Hu tree</vt:lpstr>
      <vt:lpstr>ZJOI 2011 最小割</vt:lpstr>
      <vt:lpstr>最小割树 Gomory-Hu tree</vt:lpstr>
      <vt:lpstr>ZJOI 2011 最小割</vt:lpstr>
      <vt:lpstr>上下界费用流</vt:lpstr>
      <vt:lpstr>最大匹配非可行边</vt:lpstr>
      <vt:lpstr>无源无汇有上下界的可行流</vt:lpstr>
      <vt:lpstr>有源有汇有上下界</vt:lpstr>
      <vt:lpstr>常用定理</vt:lpstr>
      <vt:lpstr>二分图</vt:lpstr>
      <vt:lpstr>k-完备匹配</vt:lpstr>
      <vt:lpstr>清奇脑回路</vt:lpstr>
      <vt:lpstr>BZOJ 2561 最小生成树</vt:lpstr>
      <vt:lpstr>CQOI 2014 危桥</vt:lpstr>
      <vt:lpstr>SDOI 2013 费用流</vt:lpstr>
      <vt:lpstr>SDOI 2013 费用流</vt:lpstr>
      <vt:lpstr>SDOI 2014 Lis</vt:lpstr>
      <vt:lpstr>SDOI 2014 Lis</vt:lpstr>
      <vt:lpstr>WC 2007 剪刀石头布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Milky Way</cp:lastModifiedBy>
  <cp:revision>221</cp:revision>
  <dcterms:created xsi:type="dcterms:W3CDTF">2018-02-08T02:09:00Z</dcterms:created>
  <dcterms:modified xsi:type="dcterms:W3CDTF">2018-05-25T11:44:35Z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2052-10.1.0.7346</vt:lpwstr>
  </property>
</Properties>
</file>