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91" r:id="rId4"/>
    <p:sldId id="292" r:id="rId5"/>
    <p:sldId id="261" r:id="rId6"/>
    <p:sldId id="258" r:id="rId7"/>
    <p:sldId id="274" r:id="rId8"/>
    <p:sldId id="284" r:id="rId9"/>
    <p:sldId id="275" r:id="rId10"/>
    <p:sldId id="276" r:id="rId11"/>
    <p:sldId id="286" r:id="rId12"/>
    <p:sldId id="288" r:id="rId13"/>
    <p:sldId id="287" r:id="rId14"/>
    <p:sldId id="293" r:id="rId15"/>
    <p:sldId id="285" r:id="rId16"/>
    <p:sldId id="266" r:id="rId17"/>
    <p:sldId id="267" r:id="rId18"/>
    <p:sldId id="271" r:id="rId19"/>
    <p:sldId id="272" r:id="rId20"/>
    <p:sldId id="264" r:id="rId21"/>
    <p:sldId id="295" r:id="rId22"/>
    <p:sldId id="263" r:id="rId23"/>
    <p:sldId id="296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0F3A1-0B1F-B04E-A9BD-A7990F7448E9}" type="datetimeFigureOut">
              <a:rPr kumimoji="1" lang="zh-TW" altLang="en-US" smtClean="0"/>
              <a:t>2021/7/16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1C68D-F48C-574A-B69B-6F0592A7C12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039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可能思路：排容原理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C9303-60B2-3C4A-ABBE-D3644B074868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698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可能思路：排容原理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C9303-60B2-3C4A-ABBE-D3644B074868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850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E1235-024D-854B-B4AC-5C0A1CD35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1A246D-5FD0-5844-896C-3D423AE5D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EF0F1F-D0AA-BB4E-8611-0E3051C6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4FA5-E5BC-F241-90E0-35015118A80B}" type="datetimeFigureOut">
              <a:rPr kumimoji="1" lang="zh-TW" altLang="en-US" smtClean="0"/>
              <a:t>2021/7/16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ABB7FF-97DB-B04A-8AA3-5CE806D3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6228F-7202-2945-BC1E-C5CE9AFF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75A7-AA43-1842-BFD7-2DB4A3C146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260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335AF-1AAA-0C48-B75E-E1916515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732D6F-46D8-C845-8568-FC3D7B346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6FE46A-7769-9844-994B-719275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4FA5-E5BC-F241-90E0-35015118A80B}" type="datetimeFigureOut">
              <a:rPr kumimoji="1" lang="zh-TW" altLang="en-US" smtClean="0"/>
              <a:t>2021/7/16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BA7426-D984-4744-8A00-48F6B603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D39413-F58A-0F42-91D5-2A5B9709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75A7-AA43-1842-BFD7-2DB4A3C146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418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D3492B-1B1E-424C-811F-893ED00E8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768B12-133C-7D4D-B579-E293C2F17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F2150D-DF2B-244E-AF5B-247F893B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4FA5-E5BC-F241-90E0-35015118A80B}" type="datetimeFigureOut">
              <a:rPr kumimoji="1" lang="zh-TW" altLang="en-US" smtClean="0"/>
              <a:t>2021/7/16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AF3582-3CB8-DB45-B3C5-71BDF8DC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ABC0D-5F2D-9D40-9DD9-5A275DE4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75A7-AA43-1842-BFD7-2DB4A3C146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905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15C2D-2E6C-8844-9F88-A75A56B0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DC7A19-2F6A-6748-ABB4-284576CCD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427D23-7DD5-3B40-A359-484468CC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4FA5-E5BC-F241-90E0-35015118A80B}" type="datetimeFigureOut">
              <a:rPr kumimoji="1" lang="zh-TW" altLang="en-US" smtClean="0"/>
              <a:t>2021/7/16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8B2D03-E9FB-D444-A117-411A6174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475EE5-60B4-AC49-9C69-F6858954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75A7-AA43-1842-BFD7-2DB4A3C146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83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2111E-9B3D-FD47-9952-D4337898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009C7-59E1-4C4C-94DA-7F00FD8A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20F970-A462-1748-A673-CFEABFD0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4FA5-E5BC-F241-90E0-35015118A80B}" type="datetimeFigureOut">
              <a:rPr kumimoji="1" lang="zh-TW" altLang="en-US" smtClean="0"/>
              <a:t>2021/7/16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A09BA2-249E-C945-9582-0AFECE17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9DB222-5106-D142-9437-2C0D1013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75A7-AA43-1842-BFD7-2DB4A3C146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076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DE637-7C2D-7D4B-99A4-E80A55FB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F5D873-A0D0-CA4C-822C-EA89B7CAE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8C2644-C39D-B44C-8ED9-BFB1C120E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79DC02-4B4B-0D40-8149-AE47A71D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4FA5-E5BC-F241-90E0-35015118A80B}" type="datetimeFigureOut">
              <a:rPr kumimoji="1" lang="zh-TW" altLang="en-US" smtClean="0"/>
              <a:t>2021/7/16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C48D30-0A3C-8D46-8E23-D8DBA09F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29A9CA-4F94-B54E-B5B1-BB3AA640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75A7-AA43-1842-BFD7-2DB4A3C146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347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8A76B-D18F-4241-997F-974153E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9AD74F-64A9-D548-A59D-9C08E349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63F9B3-8F2F-FF4A-B2AB-CFD2A783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2DFB3A-2A23-A64B-84C8-06AF799EE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BCE383-9ACC-7E46-BF67-9FF03E56C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F10FCE-F13D-C242-897B-36A3D814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4FA5-E5BC-F241-90E0-35015118A80B}" type="datetimeFigureOut">
              <a:rPr kumimoji="1" lang="zh-TW" altLang="en-US" smtClean="0"/>
              <a:t>2021/7/16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3358C3-B943-0044-AF5C-8D976BB5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3C74CE-B667-A04D-BDA6-53FD44EF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75A7-AA43-1842-BFD7-2DB4A3C146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253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CD4B9-3203-1E44-B70D-755F64D9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E44DEE-66F3-3149-9BF6-054094B1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4FA5-E5BC-F241-90E0-35015118A80B}" type="datetimeFigureOut">
              <a:rPr kumimoji="1" lang="zh-TW" altLang="en-US" smtClean="0"/>
              <a:t>2021/7/16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6936B0-55A9-6B4B-AE10-8FEB0CCA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F90A0F-24DB-C943-841A-DCC59B44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75A7-AA43-1842-BFD7-2DB4A3C146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001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620354-D87C-2146-84EF-DC24BC43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4FA5-E5BC-F241-90E0-35015118A80B}" type="datetimeFigureOut">
              <a:rPr kumimoji="1" lang="zh-TW" altLang="en-US" smtClean="0"/>
              <a:t>2021/7/16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228620-B807-D943-9028-3DD21A9F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435DB5-D860-C542-83A2-8D0313DE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75A7-AA43-1842-BFD7-2DB4A3C146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477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38D4E-90C5-8346-B484-BDC80410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58FF1E-07E5-2A4B-A494-B22ED5D6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A4A1F7-9F1A-3A4E-B23C-87872DA3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841F1B-AE20-2C4C-B1B4-0EA8A1C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4FA5-E5BC-F241-90E0-35015118A80B}" type="datetimeFigureOut">
              <a:rPr kumimoji="1" lang="zh-TW" altLang="en-US" smtClean="0"/>
              <a:t>2021/7/16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1B3B94-5784-5041-AC9A-CF4E8451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710F76-5D84-6345-BA60-94EA1F3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75A7-AA43-1842-BFD7-2DB4A3C146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83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FE501-F338-7F40-87AB-F03782B7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7B593C-5D09-F04D-A86D-40B7B6F3F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A8DCA6-34BC-ED4C-BEBD-C2A90E25E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A1630E-563C-5346-AB51-300D408E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4FA5-E5BC-F241-90E0-35015118A80B}" type="datetimeFigureOut">
              <a:rPr kumimoji="1" lang="zh-TW" altLang="en-US" smtClean="0"/>
              <a:t>2021/7/16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15DA03-098A-4143-BA04-EFFE80F6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412179-1E1A-664E-8781-C8CEA8D9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75A7-AA43-1842-BFD7-2DB4A3C146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58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24A06D-DA7F-2248-A868-931A60D3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930776-2632-FD4A-920E-E3C541AE0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9A46AD-569F-A046-9670-D4E79A405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64FA5-E5BC-F241-90E0-35015118A80B}" type="datetimeFigureOut">
              <a:rPr kumimoji="1" lang="zh-TW" altLang="en-US" smtClean="0"/>
              <a:t>2021/7/16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B92D24-DA66-3743-B502-95AE98A48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6391E4-4F99-234E-8271-C6748A67B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075A7-AA43-1842-BFD7-2DB4A3C146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855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cpcarchive.ecs.baylor.edu/index.php?option=com_onlinejudge&amp;Itemid=8&amp;category=351&amp;page=show_problem&amp;problem=265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cpcarchive.ecs.baylor.edu/index.php?option=com_onlinejudge&amp;Itemid=8&amp;category=351&amp;page=show_problem&amp;problem=265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abc209/tasks/abc209_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dp/tasks/dp_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agc054/tasks/agc054_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175/problem/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forces.com/contest/1167/problem/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problemset/problem/235/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082.contest.atcoder.jp/tasks/arc082_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tcoder.jp/contests/agc001/tasks/agc001_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c.nowcoder.com/acm/contest/375/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c.nowcoder.com/acm/contest/375/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forces.com/problemset/problem/97/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fleaking.blog.uoj.ac/slide/87#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problemset/problem/1109/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j.icpc.tw/problem/4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43E4E-8E5E-5F4E-9ADB-6611C439F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Weibei SC" panose="03000800000000000000" pitchFamily="66" charset="-128"/>
                <a:ea typeface="Weibei SC" panose="03000800000000000000" pitchFamily="66" charset="-128"/>
              </a:rPr>
              <a:t>组合计数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C94C48-E7CE-4245-9AFD-74C09DD58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By </a:t>
            </a:r>
            <a:r>
              <a:rPr kumimoji="1" lang="en-US" altLang="zh-TW" dirty="0" err="1"/>
              <a:t>dreamoon_love_AA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10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355EB-1565-2047-ACE2-D61860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3"/>
              </a:rPr>
              <a:t>2009 ICPC Jakarta – </a:t>
            </a:r>
            <a:r>
              <a:rPr kumimoji="1" lang="en-US" altLang="zh-TW" dirty="0" err="1">
                <a:hlinkClick r:id="rId3"/>
              </a:rPr>
              <a:t>pA</a:t>
            </a:r>
            <a:r>
              <a:rPr kumimoji="1" lang="en-US" altLang="zh-TW" dirty="0">
                <a:hlinkClick r:id="rId3"/>
              </a:rPr>
              <a:t>: Mystic Craft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74961-E76B-F84A-9CAF-6E80B77A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有 </a:t>
            </a:r>
            <a:r>
              <a:rPr kumimoji="1" lang="en" altLang="zh-CN" dirty="0"/>
              <a:t>n </a:t>
            </a:r>
            <a:r>
              <a:rPr kumimoji="1" lang="zh-CN" altLang="en-US" dirty="0"/>
              <a:t>种元素，每个袋子等机率放有其中一种元素，现在有 </a:t>
            </a:r>
            <a:r>
              <a:rPr kumimoji="1" lang="en" altLang="zh-CN" dirty="0"/>
              <a:t>G </a:t>
            </a:r>
            <a:r>
              <a:rPr kumimoji="1" lang="zh-CN" altLang="en-US" dirty="0"/>
              <a:t>个袋子，给定 </a:t>
            </a:r>
            <a:r>
              <a:rPr kumimoji="1" lang="en" altLang="zh-CN" dirty="0"/>
              <a:t>M</a:t>
            </a:r>
            <a:r>
              <a:rPr kumimoji="1" lang="en" altLang="zh-CN" baseline="-25000" dirty="0"/>
              <a:t>i</a:t>
            </a:r>
            <a:r>
              <a:rPr kumimoji="1" lang="en" altLang="zh-CN" dirty="0"/>
              <a:t> </a:t>
            </a:r>
            <a:r>
              <a:rPr kumimoji="1" lang="zh-CN" altLang="en-US" dirty="0"/>
              <a:t>代表我们希望第 </a:t>
            </a:r>
            <a:r>
              <a:rPr kumimoji="1" lang="en" altLang="zh-CN" dirty="0" err="1"/>
              <a:t>i</a:t>
            </a:r>
            <a:r>
              <a:rPr kumimoji="1" lang="en" altLang="zh-CN" dirty="0"/>
              <a:t> </a:t>
            </a:r>
            <a:r>
              <a:rPr kumimoji="1" lang="zh-CN" altLang="en-US" dirty="0"/>
              <a:t>种元素至少有</a:t>
            </a:r>
            <a:r>
              <a:rPr kumimoji="1" lang="en" altLang="zh-CN" dirty="0"/>
              <a:t>M</a:t>
            </a:r>
            <a:r>
              <a:rPr kumimoji="1" lang="en" altLang="zh-CN" baseline="-25000" dirty="0"/>
              <a:t>i</a:t>
            </a:r>
            <a:r>
              <a:rPr kumimoji="1" lang="en" altLang="zh-CN" dirty="0"/>
              <a:t> </a:t>
            </a:r>
            <a:r>
              <a:rPr kumimoji="1" lang="zh-CN" altLang="en-US" dirty="0"/>
              <a:t>个，请问满足我们希望的机率是多少</a:t>
            </a:r>
            <a:r>
              <a:rPr kumimoji="1" lang="en-US" altLang="zh-CN" dirty="0"/>
              <a:t>?(1 &lt;= N &lt;= G &lt;= 32)</a:t>
            </a:r>
            <a:br>
              <a:rPr kumimoji="1" lang="en-US" altLang="zh-CN" dirty="0"/>
            </a:br>
            <a:endParaRPr kumimoji="1" lang="en-US" altLang="zh-TW" baseline="-25000" dirty="0"/>
          </a:p>
        </p:txBody>
      </p:sp>
    </p:spTree>
    <p:extLst>
      <p:ext uri="{BB962C8B-B14F-4D97-AF65-F5344CB8AC3E}">
        <p14:creationId xmlns:p14="http://schemas.microsoft.com/office/powerpoint/2010/main" val="118120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355EB-1565-2047-ACE2-D61860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3"/>
              </a:rPr>
              <a:t>2009 ICPC Jakarta – </a:t>
            </a:r>
            <a:r>
              <a:rPr kumimoji="1" lang="en-US" altLang="zh-TW" dirty="0" err="1">
                <a:hlinkClick r:id="rId3"/>
              </a:rPr>
              <a:t>pA</a:t>
            </a:r>
            <a:r>
              <a:rPr kumimoji="1" lang="en-US" altLang="zh-TW" dirty="0">
                <a:hlinkClick r:id="rId3"/>
              </a:rPr>
              <a:t>: Mystic Craft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74961-E76B-F84A-9CAF-6E80B77A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这是我第二年参加 </a:t>
            </a:r>
            <a:r>
              <a:rPr kumimoji="1" lang="en-US" altLang="zh-CN" dirty="0"/>
              <a:t>ICPC </a:t>
            </a:r>
            <a:r>
              <a:rPr kumimoji="1" lang="zh-TW" altLang="en-US" dirty="0"/>
              <a:t>时的题目，当时我的思维还停留在高中所学的数学，以至于这题想了超久</a:t>
            </a:r>
            <a:r>
              <a:rPr kumimoji="1" lang="en-US" altLang="zh-TW" dirty="0"/>
              <a:t>...</a:t>
            </a:r>
          </a:p>
          <a:p>
            <a:r>
              <a:rPr kumimoji="1" lang="zh-CN" altLang="en-US" dirty="0"/>
              <a:t>把加法原理和乘法原理灵活地用在 </a:t>
            </a:r>
            <a:r>
              <a:rPr kumimoji="1" lang="en" altLang="zh-CN" dirty="0"/>
              <a:t>DP </a:t>
            </a:r>
            <a:r>
              <a:rPr kumimoji="1" lang="zh-CN" altLang="en-US" dirty="0"/>
              <a:t>概念上即可解家此问题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TW" altLang="en-US" dirty="0"/>
              <a:t>虽然我想各位大老可能都是直接用生成函数秒掉它 </a:t>
            </a:r>
            <a:r>
              <a:rPr kumimoji="1" lang="en-US" altLang="zh-TW" dirty="0"/>
              <a:t>: )</a:t>
            </a:r>
            <a:br>
              <a:rPr kumimoji="1" lang="en-US" altLang="zh-CN" dirty="0"/>
            </a:br>
            <a:endParaRPr kumimoji="1" lang="en-US" altLang="zh-TW" baseline="-25000" dirty="0"/>
          </a:p>
        </p:txBody>
      </p:sp>
    </p:spTree>
    <p:extLst>
      <p:ext uri="{BB962C8B-B14F-4D97-AF65-F5344CB8AC3E}">
        <p14:creationId xmlns:p14="http://schemas.microsoft.com/office/powerpoint/2010/main" val="27698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3D6F6-9FAD-9A43-9CD8-06FCA034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观察性质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2A70A-A8F2-E141-9A8B-C81672E71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dirty="0" err="1"/>
              <a:t>Atcoder</a:t>
            </a:r>
            <a:r>
              <a:rPr kumimoji="1" lang="en" altLang="zh-TW" dirty="0"/>
              <a:t> </a:t>
            </a:r>
            <a:r>
              <a:rPr kumimoji="1" lang="zh-TW" altLang="en-US" dirty="0"/>
              <a:t>的题目常见套路</a:t>
            </a:r>
          </a:p>
        </p:txBody>
      </p:sp>
    </p:spTree>
    <p:extLst>
      <p:ext uri="{BB962C8B-B14F-4D97-AF65-F5344CB8AC3E}">
        <p14:creationId xmlns:p14="http://schemas.microsoft.com/office/powerpoint/2010/main" val="147671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52380-956C-F449-A24A-93BE3851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ABC209 F</a:t>
            </a:r>
            <a:r>
              <a:rPr lang="en" altLang="zh-TW" b="1" dirty="0">
                <a:hlinkClick r:id="rId2"/>
              </a:rPr>
              <a:t> - Deforestation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4C8F04-F3AE-174E-875F-BF671DF7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274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C5AA59-AADB-B648-A175-BF3ACC6A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观察出性质后其实就是某 </a:t>
            </a:r>
            <a:r>
              <a:rPr kumimoji="1" lang="en" altLang="zh-TW" dirty="0" err="1"/>
              <a:t>dp</a:t>
            </a:r>
            <a:r>
              <a:rPr kumimoji="1" lang="en" altLang="zh-TW" dirty="0"/>
              <a:t> </a:t>
            </a:r>
            <a:r>
              <a:rPr kumimoji="1" lang="zh-TW" altLang="en-US" dirty="0"/>
              <a:t>经典题</a:t>
            </a:r>
            <a:r>
              <a:rPr kumimoji="1" lang="en-US" altLang="zh-TW" dirty="0"/>
              <a:t> </a:t>
            </a:r>
          </a:p>
          <a:p>
            <a:pPr marL="0" indent="0">
              <a:buNone/>
            </a:pPr>
            <a:r>
              <a:rPr lang="en-US" altLang="zh-TW" b="1" dirty="0" err="1">
                <a:hlinkClick r:id="rId2"/>
              </a:rPr>
              <a:t>Atcoder</a:t>
            </a:r>
            <a:r>
              <a:rPr kumimoji="1" lang="en-US" altLang="zh-TW" dirty="0">
                <a:hlinkClick r:id="rId2"/>
              </a:rPr>
              <a:t> </a:t>
            </a:r>
            <a:r>
              <a:rPr lang="en" altLang="zh-TW" b="1" dirty="0">
                <a:hlinkClick r:id="rId2"/>
              </a:rPr>
              <a:t>Educational DP Contest T - Permutation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658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D6E85-591C-C848-9D88-A4AF7437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hlinkClick r:id="rId2"/>
              </a:rPr>
              <a:t>Atcoder</a:t>
            </a:r>
            <a:r>
              <a:rPr lang="en-US" altLang="zh-TW" b="1" dirty="0">
                <a:hlinkClick r:id="rId2"/>
              </a:rPr>
              <a:t> Grand Contest 054 E - </a:t>
            </a:r>
            <a:r>
              <a:rPr lang="en" altLang="zh-TW" b="1" dirty="0" err="1">
                <a:hlinkClick r:id="rId2"/>
              </a:rPr>
              <a:t>ZigZag</a:t>
            </a:r>
            <a:r>
              <a:rPr lang="en" altLang="zh-TW" b="1" dirty="0">
                <a:hlinkClick r:id="rId2"/>
              </a:rPr>
              <a:t> Break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347F1-E363-604D-B528-EC33ACD2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800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1530E-1A67-F945-B06A-AC87BACB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CF1175 D – Array Splitting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BEC666-7EBC-1E46-9514-59479970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给一个序列</a:t>
            </a:r>
            <a:r>
              <a:rPr kumimoji="1" lang="en-US" altLang="zh-TW" dirty="0"/>
              <a:t> a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,a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,…,a</a:t>
            </a:r>
            <a:r>
              <a:rPr kumimoji="1" lang="en-US" altLang="zh-TW" baseline="-25000" dirty="0"/>
              <a:t>n</a:t>
            </a:r>
            <a:r>
              <a:rPr kumimoji="1" lang="en-US" altLang="zh-TW" dirty="0"/>
              <a:t>(|</a:t>
            </a:r>
            <a:r>
              <a:rPr kumimoji="1" lang="en-US" altLang="zh-TW" dirty="0" err="1"/>
              <a:t>a</a:t>
            </a:r>
            <a:r>
              <a:rPr kumimoji="1" lang="en-US" altLang="zh-TW" baseline="-25000" dirty="0" err="1"/>
              <a:t>i</a:t>
            </a:r>
            <a:r>
              <a:rPr kumimoji="1" lang="en-US" altLang="zh-TW" dirty="0"/>
              <a:t>| &lt;= 10</a:t>
            </a:r>
            <a:r>
              <a:rPr kumimoji="1" lang="en-US" altLang="zh-TW" baseline="30000" dirty="0"/>
              <a:t>6</a:t>
            </a:r>
            <a:r>
              <a:rPr kumimoji="1" lang="en-US" altLang="zh-TW" dirty="0"/>
              <a:t>)</a:t>
            </a:r>
            <a:r>
              <a:rPr kumimoji="1" lang="zh-TW" altLang="en-US" dirty="0"/>
              <a:t>，请把它分成连续的</a:t>
            </a:r>
            <a:r>
              <a:rPr kumimoji="1" lang="en-US" altLang="zh-TW" dirty="0"/>
              <a:t> </a:t>
            </a:r>
            <a:r>
              <a:rPr kumimoji="1" lang="en" altLang="zh-TW" dirty="0"/>
              <a:t>k </a:t>
            </a:r>
            <a:r>
              <a:rPr kumimoji="1" lang="zh-TW" altLang="en-US" dirty="0"/>
              <a:t>段，使得第</a:t>
            </a:r>
            <a:r>
              <a:rPr kumimoji="1" lang="en-US" altLang="zh-TW" dirty="0"/>
              <a:t> </a:t>
            </a:r>
            <a:r>
              <a:rPr kumimoji="1" lang="en" altLang="zh-TW" dirty="0" err="1"/>
              <a:t>i</a:t>
            </a:r>
            <a:r>
              <a:rPr kumimoji="1" lang="en" altLang="zh-TW" dirty="0"/>
              <a:t> </a:t>
            </a:r>
            <a:r>
              <a:rPr kumimoji="1" lang="zh-TW" altLang="en-US" dirty="0"/>
              <a:t>段的每个数乘以</a:t>
            </a:r>
            <a:r>
              <a:rPr kumimoji="1" lang="en-US" altLang="zh-TW" dirty="0"/>
              <a:t> </a:t>
            </a:r>
            <a:r>
              <a:rPr kumimoji="1" lang="en" altLang="zh-TW" dirty="0" err="1"/>
              <a:t>i</a:t>
            </a:r>
            <a:r>
              <a:rPr kumimoji="1" lang="en" altLang="zh-TW" dirty="0"/>
              <a:t> </a:t>
            </a:r>
            <a:r>
              <a:rPr kumimoji="1" lang="zh-TW" altLang="en-US" dirty="0"/>
              <a:t>后加总的值最大</a:t>
            </a:r>
            <a:r>
              <a:rPr kumimoji="1" lang="zh-CN" altLang="en-US" dirty="0"/>
              <a:t>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352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52AF6-317C-1546-A116-9356E3AC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CF 1167F - Scalar Queries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CCB32B-ACA9-9645-ACF6-2F2EA0BF8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12553"/>
            <a:ext cx="7234518" cy="5345447"/>
          </a:xfrm>
        </p:spPr>
      </p:pic>
    </p:spTree>
    <p:extLst>
      <p:ext uri="{BB962C8B-B14F-4D97-AF65-F5344CB8AC3E}">
        <p14:creationId xmlns:p14="http://schemas.microsoft.com/office/powerpoint/2010/main" val="278085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12276-0540-2E4C-9EC3-3328DC51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CF 235. B – Let’s Play Osu!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37F84-670E-8A4F-8C86-7AF231B8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有一个由</a:t>
            </a:r>
            <a:r>
              <a:rPr kumimoji="1" lang="en-US" altLang="zh-TW" dirty="0"/>
              <a:t> </a:t>
            </a:r>
            <a:r>
              <a:rPr kumimoji="1" lang="en" altLang="zh-TW" dirty="0"/>
              <a:t>o </a:t>
            </a:r>
            <a:r>
              <a:rPr kumimoji="1" lang="zh-TW" altLang="en-US" dirty="0"/>
              <a:t>和</a:t>
            </a:r>
            <a:r>
              <a:rPr kumimoji="1" lang="en-US" altLang="zh-TW" dirty="0"/>
              <a:t> </a:t>
            </a:r>
            <a:r>
              <a:rPr kumimoji="1" lang="en" altLang="zh-TW" dirty="0"/>
              <a:t>x </a:t>
            </a:r>
            <a:r>
              <a:rPr kumimoji="1" lang="zh-TW" altLang="en-US" dirty="0"/>
              <a:t>组成的字符串，告诉你每个位置是</a:t>
            </a:r>
            <a:r>
              <a:rPr kumimoji="1" lang="en-US" altLang="zh-TW" dirty="0"/>
              <a:t> </a:t>
            </a:r>
            <a:r>
              <a:rPr kumimoji="1" lang="en" altLang="zh-TW" dirty="0"/>
              <a:t>o </a:t>
            </a:r>
            <a:r>
              <a:rPr kumimoji="1" lang="zh-TW" altLang="en-US" dirty="0"/>
              <a:t>的机率，问此字符串的期望得分是多少。得分的计算公式为所有最大的连续的</a:t>
            </a:r>
            <a:r>
              <a:rPr kumimoji="1" lang="en-US" altLang="zh-TW" dirty="0"/>
              <a:t> </a:t>
            </a:r>
            <a:r>
              <a:rPr kumimoji="1" lang="en" altLang="zh-TW" dirty="0"/>
              <a:t>o </a:t>
            </a:r>
            <a:r>
              <a:rPr kumimoji="1" lang="zh-TW" altLang="en-US" dirty="0"/>
              <a:t>长度的平方和。（字符串长度</a:t>
            </a:r>
            <a:r>
              <a:rPr kumimoji="1" lang="en-US" altLang="zh-TW" dirty="0"/>
              <a:t> &lt;= 10</a:t>
            </a:r>
            <a:r>
              <a:rPr kumimoji="1" lang="en-US" altLang="zh-TW" baseline="30000" dirty="0"/>
              <a:t>5</a:t>
            </a:r>
            <a:r>
              <a:rPr kumimoji="1"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8800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9D5C8-360C-3F4B-A804-F1267E6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ARC 082 – E </a:t>
            </a:r>
            <a:r>
              <a:rPr kumimoji="1" lang="en-US" altLang="zh-TW" dirty="0" err="1">
                <a:hlinkClick r:id="rId2"/>
              </a:rPr>
              <a:t>ConvexScore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232984-8D83-CE42-8804-EA01BF8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平面上给定</a:t>
            </a:r>
            <a:r>
              <a:rPr kumimoji="1" lang="en" altLang="zh-TW" dirty="0"/>
              <a:t>n</a:t>
            </a:r>
            <a:r>
              <a:rPr kumimoji="1" lang="zh-TW" altLang="en-US" dirty="0"/>
              <a:t>个点，一个点集是合法的当且仅当恰组成一个凸多边形（所有内角</a:t>
            </a:r>
            <a:r>
              <a:rPr kumimoji="1" lang="en-US" altLang="zh-TW" dirty="0"/>
              <a:t>&lt;180</a:t>
            </a:r>
            <a:r>
              <a:rPr kumimoji="1" lang="zh-TW" altLang="en-US" dirty="0"/>
              <a:t>度），一个合法的点集的分数定义为</a:t>
            </a:r>
            <a:r>
              <a:rPr kumimoji="1" lang="en-US" altLang="zh-TW" dirty="0"/>
              <a:t>2</a:t>
            </a:r>
            <a:r>
              <a:rPr kumimoji="1" lang="en" altLang="zh-TW" baseline="30000" dirty="0"/>
              <a:t>x</a:t>
            </a:r>
            <a:r>
              <a:rPr kumimoji="1" lang="zh-TW" altLang="en" dirty="0"/>
              <a:t>，</a:t>
            </a:r>
            <a:r>
              <a:rPr kumimoji="1" lang="en" altLang="zh-TW" dirty="0"/>
              <a:t>x </a:t>
            </a:r>
            <a:r>
              <a:rPr kumimoji="1" lang="zh-TW" altLang="en-US" dirty="0"/>
              <a:t>是严格在此凸包内的数目，求这</a:t>
            </a:r>
            <a:r>
              <a:rPr kumimoji="1" lang="en-US" altLang="zh-TW" dirty="0"/>
              <a:t> </a:t>
            </a:r>
            <a:r>
              <a:rPr kumimoji="1" lang="en" altLang="zh-TW" dirty="0"/>
              <a:t>n </a:t>
            </a:r>
            <a:r>
              <a:rPr kumimoji="1" lang="zh-TW" altLang="en-US" dirty="0"/>
              <a:t>个点所有合法的点集的分数和。</a:t>
            </a:r>
          </a:p>
        </p:txBody>
      </p:sp>
    </p:spTree>
    <p:extLst>
      <p:ext uri="{BB962C8B-B14F-4D97-AF65-F5344CB8AC3E}">
        <p14:creationId xmlns:p14="http://schemas.microsoft.com/office/powerpoint/2010/main" val="105945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CCECB9-D7DE-2748-B298-84A19E0E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今天要和大家分享各种不同类型的排列组合问题，从简单到困难都有，让大家扩展对组合计数问题的认识。</a:t>
            </a:r>
          </a:p>
        </p:txBody>
      </p:sp>
    </p:spTree>
    <p:extLst>
      <p:ext uri="{BB962C8B-B14F-4D97-AF65-F5344CB8AC3E}">
        <p14:creationId xmlns:p14="http://schemas.microsoft.com/office/powerpoint/2010/main" val="2835337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B532E-4F25-5548-A98E-94121CE7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AGC001 E – BBQ Hard 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8738CB-F509-F748-8A1A-19BA26F1F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/>
                  <a:t>有</a:t>
                </a:r>
                <a:r>
                  <a:rPr kumimoji="1" lang="en" altLang="zh-TW" dirty="0"/>
                  <a:t>n </a:t>
                </a:r>
                <a:r>
                  <a:rPr kumimoji="1" lang="zh-TW" altLang="en-US" dirty="0"/>
                  <a:t>个牛肉和青椒的组合包，第</a:t>
                </a:r>
                <a:r>
                  <a:rPr kumimoji="1" lang="en" altLang="zh-TW" dirty="0"/>
                  <a:t>I </a:t>
                </a:r>
                <a:r>
                  <a:rPr kumimoji="1" lang="zh-TW" altLang="en-US" dirty="0"/>
                  <a:t>个组合包有</a:t>
                </a:r>
                <a:r>
                  <a:rPr kumimoji="1" lang="en" altLang="zh-TW" dirty="0"/>
                  <a:t>A</a:t>
                </a:r>
                <a:r>
                  <a:rPr kumimoji="1" lang="en" altLang="zh-TW" baseline="-25000" dirty="0"/>
                  <a:t>i</a:t>
                </a:r>
                <a:r>
                  <a:rPr kumimoji="1" lang="en" altLang="zh-TW" dirty="0"/>
                  <a:t> </a:t>
                </a:r>
                <a:r>
                  <a:rPr kumimoji="1" lang="zh-TW" altLang="en-US" dirty="0"/>
                  <a:t>个牛肉、</a:t>
                </a:r>
                <a:r>
                  <a:rPr kumimoji="1" lang="en" altLang="zh-TW" dirty="0"/>
                  <a:t>B</a:t>
                </a:r>
                <a:r>
                  <a:rPr kumimoji="1" lang="en" altLang="zh-TW" baseline="-25000" dirty="0"/>
                  <a:t>i</a:t>
                </a:r>
                <a:r>
                  <a:rPr kumimoji="1" lang="en" altLang="zh-TW" dirty="0"/>
                  <a:t> </a:t>
                </a:r>
                <a:r>
                  <a:rPr kumimoji="1" lang="zh-TW" altLang="en-US" dirty="0"/>
                  <a:t>个青椒</a:t>
                </a:r>
                <a:r>
                  <a:rPr kumimoji="1" lang="en-US" altLang="zh-TW" dirty="0"/>
                  <a:t>((</a:t>
                </a:r>
                <a:r>
                  <a:rPr kumimoji="1" lang="en" altLang="zh-TW" dirty="0" err="1"/>
                  <a:t>A</a:t>
                </a:r>
                <a:r>
                  <a:rPr kumimoji="1" lang="en" altLang="zh-TW" baseline="-25000" dirty="0" err="1"/>
                  <a:t>i</a:t>
                </a:r>
                <a:r>
                  <a:rPr kumimoji="1" lang="en" altLang="zh-TW" dirty="0" err="1"/>
                  <a:t>,B</a:t>
                </a:r>
                <a:r>
                  <a:rPr kumimoji="1" lang="en" altLang="zh-TW" baseline="-25000" dirty="0" err="1"/>
                  <a:t>i</a:t>
                </a:r>
                <a:r>
                  <a:rPr kumimoji="1" lang="en" altLang="zh-TW" dirty="0"/>
                  <a:t>)</a:t>
                </a:r>
                <a:r>
                  <a:rPr kumimoji="1" lang="zh-TW" altLang="en-US" dirty="0"/>
                  <a:t>都不重复</a:t>
                </a:r>
                <a:r>
                  <a:rPr kumimoji="1" lang="en-US" altLang="zh-TW" dirty="0"/>
                  <a:t>)</a:t>
                </a:r>
                <a:r>
                  <a:rPr kumimoji="1" lang="zh-TW" altLang="en-US" dirty="0"/>
                  <a:t>，请问取两个组合</a:t>
                </a:r>
                <a:r>
                  <a:rPr kumimoji="1" lang="en-US" altLang="zh-TW" dirty="0"/>
                  <a:t>(</a:t>
                </a:r>
                <a:r>
                  <a:rPr kumimoji="1" lang="en" altLang="zh-TW" dirty="0" err="1"/>
                  <a:t>i</a:t>
                </a:r>
                <a:r>
                  <a:rPr kumimoji="1" lang="en" altLang="zh-TW" dirty="0"/>
                  <a:t> </a:t>
                </a:r>
                <a:r>
                  <a:rPr kumimoji="1" lang="zh-TW" altLang="en-US" dirty="0"/>
                  <a:t>和</a:t>
                </a:r>
                <a:r>
                  <a:rPr kumimoji="1" lang="en" altLang="zh-TW" dirty="0"/>
                  <a:t>j) </a:t>
                </a:r>
                <a:r>
                  <a:rPr kumimoji="1" lang="zh-TW" altLang="en-US" dirty="0"/>
                  <a:t>后，把这</a:t>
                </a:r>
                <a:r>
                  <a:rPr kumimoji="1" lang="en" altLang="zh-TW" dirty="0"/>
                  <a:t>A</a:t>
                </a:r>
                <a:r>
                  <a:rPr kumimoji="1" lang="en" altLang="zh-TW" baseline="-25000" dirty="0"/>
                  <a:t>i</a:t>
                </a:r>
                <a:r>
                  <a:rPr kumimoji="1" lang="en" altLang="zh-TW" dirty="0"/>
                  <a:t>+ </a:t>
                </a:r>
                <a:r>
                  <a:rPr kumimoji="1" lang="en" altLang="zh-TW" dirty="0" err="1"/>
                  <a:t>A</a:t>
                </a:r>
                <a:r>
                  <a:rPr kumimoji="1" lang="en" altLang="zh-TW" baseline="-25000" dirty="0" err="1"/>
                  <a:t>j</a:t>
                </a:r>
                <a:r>
                  <a:rPr kumimoji="1" lang="en" altLang="zh-TW" dirty="0"/>
                  <a:t> </a:t>
                </a:r>
                <a:r>
                  <a:rPr kumimoji="1" lang="zh-TW" altLang="en-US" dirty="0"/>
                  <a:t>个牛肉</a:t>
                </a:r>
                <a:r>
                  <a:rPr kumimoji="1" lang="en-US" altLang="zh-TW" dirty="0"/>
                  <a:t>, </a:t>
                </a:r>
                <a:r>
                  <a:rPr kumimoji="1" lang="en" altLang="zh-TW" dirty="0" err="1"/>
                  <a:t>B</a:t>
                </a:r>
                <a:r>
                  <a:rPr kumimoji="1" lang="en" altLang="zh-TW" baseline="-25000" dirty="0" err="1"/>
                  <a:t>i</a:t>
                </a:r>
                <a:r>
                  <a:rPr kumimoji="1" lang="en" altLang="zh-TW" dirty="0" err="1"/>
                  <a:t>+B</a:t>
                </a:r>
                <a:r>
                  <a:rPr kumimoji="1" lang="en" altLang="zh-TW" baseline="-25000" dirty="0" err="1"/>
                  <a:t>j</a:t>
                </a:r>
                <a:r>
                  <a:rPr kumimoji="1" lang="en" altLang="zh-TW" dirty="0"/>
                  <a:t> </a:t>
                </a:r>
                <a:r>
                  <a:rPr kumimoji="1" lang="zh-TW" altLang="en-US" dirty="0"/>
                  <a:t>个青椒排列串起来，有几种方式。</a:t>
                </a:r>
                <a:br>
                  <a:rPr kumimoji="1" lang="en-US" altLang="zh-TW" dirty="0"/>
                </a:br>
                <a:r>
                  <a:rPr kumimoji="1" lang="en-US" altLang="zh-TW" dirty="0"/>
                  <a:t>(n&lt;=200,000</a:t>
                </a:r>
                <a:r>
                  <a:rPr kumimoji="1" lang="zh-TW" altLang="en-US" dirty="0"/>
                  <a:t>，</a:t>
                </a:r>
                <a:r>
                  <a:rPr kumimoji="1" lang="en-US" altLang="zh-TW" dirty="0"/>
                  <a:t>1 &lt;= </a:t>
                </a:r>
                <a:r>
                  <a:rPr kumimoji="1" lang="en-US" altLang="zh-TW" dirty="0" err="1"/>
                  <a:t>A</a:t>
                </a:r>
                <a:r>
                  <a:rPr kumimoji="1" lang="en-US" altLang="zh-TW" baseline="-25000" dirty="0" err="1"/>
                  <a:t>i</a:t>
                </a:r>
                <a:r>
                  <a:rPr kumimoji="1" lang="en-US" altLang="zh-TW" dirty="0" err="1"/>
                  <a:t>,B</a:t>
                </a:r>
                <a:r>
                  <a:rPr kumimoji="1" lang="en-US" altLang="zh-TW" baseline="-25000" dirty="0" err="1"/>
                  <a:t>i</a:t>
                </a:r>
                <a:r>
                  <a:rPr kumimoji="1" lang="en-US" altLang="zh-TW" dirty="0"/>
                  <a:t>&lt;=2000)</a:t>
                </a:r>
                <a:br>
                  <a:rPr kumimoji="1" lang="en-US" altLang="zh-TW" dirty="0"/>
                </a:br>
                <a:br>
                  <a:rPr kumimoji="1" lang="en-US" altLang="zh-TW" dirty="0"/>
                </a:br>
                <a:r>
                  <a:rPr kumimoji="1" lang="zh-CN" altLang="en-US" dirty="0"/>
                  <a:t>简要题意：計算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kumimoji="1" lang="en-US" altLang="zh-CN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𝐴𝑗</m:t>
                                    </m:r>
                                  </m:num>
                                  <m:den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kumimoji="1" lang="en-US" altLang="zh-CN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𝐴𝑗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𝐵𝑖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𝐵𝑗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8738CB-F509-F748-8A1A-19BA26F1F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924" r="-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5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DA0BF-B689-2B4A-83E3-09D2061D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偶尔出现的技巧：图象化后解释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34D23-5238-934B-B287-B75115A2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一个比较经典的例子：卡特兰数的其中一种证明方式</a:t>
            </a:r>
          </a:p>
        </p:txBody>
      </p:sp>
    </p:spTree>
    <p:extLst>
      <p:ext uri="{BB962C8B-B14F-4D97-AF65-F5344CB8AC3E}">
        <p14:creationId xmlns:p14="http://schemas.microsoft.com/office/powerpoint/2010/main" val="1563980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C9FEF-1C1E-6343-8436-1CE6D3C7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牛客挑战赛</a:t>
            </a:r>
            <a:r>
              <a:rPr lang="en-US" altLang="zh-TW" dirty="0">
                <a:hlinkClick r:id="rId2"/>
              </a:rPr>
              <a:t>30 D -</a:t>
            </a:r>
            <a:r>
              <a:rPr lang="zh-TW" altLang="en-US" dirty="0">
                <a:hlinkClick r:id="rId2"/>
              </a:rPr>
              <a:t>小</a:t>
            </a:r>
            <a:r>
              <a:rPr lang="en" altLang="zh-TW" dirty="0">
                <a:hlinkClick r:id="rId2"/>
              </a:rPr>
              <a:t>A</a:t>
            </a:r>
            <a:r>
              <a:rPr lang="zh-TW" altLang="en-US" dirty="0">
                <a:hlinkClick r:id="rId2"/>
              </a:rPr>
              <a:t>的昆特牌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65ABD-62D0-B54E-8961-0C5B6ACD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222"/>
          </a:xfrm>
        </p:spPr>
        <p:txBody>
          <a:bodyPr>
            <a:normAutofit/>
          </a:bodyPr>
          <a:lstStyle/>
          <a:p>
            <a:r>
              <a:rPr lang="zh-TW" altLang="en-US" dirty="0"/>
              <a:t>小</a:t>
            </a:r>
            <a:r>
              <a:rPr lang="en" altLang="zh-TW" dirty="0"/>
              <a:t>A</a:t>
            </a:r>
            <a:r>
              <a:rPr lang="zh-TW" altLang="en-US" dirty="0"/>
              <a:t>的牌库中有</a:t>
            </a:r>
            <a:r>
              <a:rPr lang="en" altLang="zh-TW" dirty="0"/>
              <a:t>S</a:t>
            </a:r>
            <a:r>
              <a:rPr lang="zh-TW" altLang="en-US" dirty="0"/>
              <a:t>张空白的牌，小</a:t>
            </a:r>
            <a:r>
              <a:rPr lang="en" altLang="zh-TW" dirty="0"/>
              <a:t>A</a:t>
            </a:r>
            <a:r>
              <a:rPr lang="zh-TW" altLang="en-US" dirty="0"/>
              <a:t>想把若干张牌锻造成步兵或者弩兵。而步兵牌的种类有</a:t>
            </a:r>
            <a:r>
              <a:rPr lang="en" altLang="zh-TW" dirty="0"/>
              <a:t>n</a:t>
            </a:r>
            <a:r>
              <a:rPr lang="zh-TW" altLang="en-US" dirty="0"/>
              <a:t>种，弩兵牌的种类有</a:t>
            </a:r>
            <a:r>
              <a:rPr lang="en" altLang="zh-TW" dirty="0"/>
              <a:t>m</a:t>
            </a:r>
            <a:r>
              <a:rPr lang="zh-TW" altLang="en-US" dirty="0"/>
              <a:t>种。小</a:t>
            </a:r>
            <a:r>
              <a:rPr lang="en" altLang="zh-TW" dirty="0"/>
              <a:t>A</a:t>
            </a:r>
            <a:r>
              <a:rPr lang="zh-TW" altLang="en-US" dirty="0"/>
              <a:t>希望部队能有足够的近战能力，又希望部队不会太过笨重。 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所以他希望锻造成步兵的牌的数量大于等于</a:t>
            </a:r>
            <a:r>
              <a:rPr lang="en" altLang="zh-TW" dirty="0"/>
              <a:t>l</a:t>
            </a:r>
            <a:r>
              <a:rPr lang="zh-TW" altLang="en-US" dirty="0"/>
              <a:t>而小于等于</a:t>
            </a:r>
            <a:r>
              <a:rPr lang="en" altLang="zh-TW" dirty="0"/>
              <a:t>r</a:t>
            </a:r>
            <a:r>
              <a:rPr lang="zh-TW" altLang="en" dirty="0"/>
              <a:t>，</a:t>
            </a:r>
            <a:r>
              <a:rPr lang="zh-TW" altLang="en-US" dirty="0"/>
              <a:t>他希望知道有多少种不同的锻造方法满足这个条件，由于这个数字很大，你需要输出对</a:t>
            </a:r>
            <a:r>
              <a:rPr lang="en-US" altLang="zh-TW" dirty="0"/>
              <a:t>998244353</a:t>
            </a:r>
            <a:r>
              <a:rPr lang="zh-TW" altLang="en-US" dirty="0"/>
              <a:t>取模后的结果。 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两种锻造的方案不同，当且仅当锻造的牌的数量不同，或者步兵与弩兵的某一个种类的锻造的牌的数量不同。</a:t>
            </a:r>
            <a:br>
              <a:rPr lang="zh-TW" altLang="en-US" dirty="0"/>
            </a:br>
            <a:br>
              <a:rPr lang="zh-TW" altLang="en-US" dirty="0"/>
            </a:br>
            <a:r>
              <a:rPr lang="en" altLang="zh-TW" dirty="0" err="1"/>
              <a:t>n,m</a:t>
            </a:r>
            <a:r>
              <a:rPr lang="en" altLang="zh-TW" dirty="0"/>
              <a:t>&lt;=10</a:t>
            </a:r>
            <a:r>
              <a:rPr lang="en" altLang="zh-TW" baseline="30000" dirty="0"/>
              <a:t>7</a:t>
            </a:r>
            <a:r>
              <a:rPr lang="en" altLang="zh-TW" dirty="0"/>
              <a:t>,S,l,r&lt;=4∗10</a:t>
            </a:r>
            <a:r>
              <a:rPr lang="en" altLang="zh-TW" baseline="30000" dirty="0"/>
              <a:t>8</a:t>
            </a:r>
            <a:r>
              <a:rPr lang="en" altLang="zh-TW" dirty="0"/>
              <a:t>,l&lt;=r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121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DDE9E-8830-0A43-979A-7D8534B1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牛客挑战赛</a:t>
            </a:r>
            <a:r>
              <a:rPr lang="en-US" altLang="zh-TW" dirty="0">
                <a:hlinkClick r:id="rId2"/>
              </a:rPr>
              <a:t>30 D -</a:t>
            </a:r>
            <a:r>
              <a:rPr lang="zh-TW" altLang="en-US" dirty="0">
                <a:hlinkClick r:id="rId2"/>
              </a:rPr>
              <a:t>小</a:t>
            </a:r>
            <a:r>
              <a:rPr lang="en" altLang="zh-TW" dirty="0">
                <a:hlinkClick r:id="rId2"/>
              </a:rPr>
              <a:t>A</a:t>
            </a:r>
            <a:r>
              <a:rPr lang="zh-TW" altLang="en-US" dirty="0">
                <a:hlinkClick r:id="rId2"/>
              </a:rPr>
              <a:t>的昆特牌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AD4FEB8-92F0-FE4A-9F4A-B27636B6B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/>
                  <a:t>简要题意：计算下列式子</a:t>
                </a:r>
                <a:br>
                  <a:rPr kumimoji="1" lang="en-US" altLang="zh-TW" dirty="0"/>
                </a:br>
                <a:br>
                  <a:rPr kumimoji="1" lang="en-US" altLang="zh-TW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kumimoji="1"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kumimoji="1"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TW" altLang="en-US" dirty="0"/>
                  <a:t>。定义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zh-TW" altLang="en-US" dirty="0"/>
                  <a:t>，也就是</a:t>
                </a:r>
                <a:r>
                  <a:rPr kumimoji="1" lang="en-US" altLang="zh-TW" dirty="0"/>
                  <a:t> </a:t>
                </a:r>
                <a:r>
                  <a:rPr kumimoji="1" lang="en" altLang="zh-TW" dirty="0"/>
                  <a:t>n </a:t>
                </a:r>
                <a:r>
                  <a:rPr kumimoji="1" lang="zh-TW" altLang="en-US" dirty="0"/>
                  <a:t>个物品中有</a:t>
                </a:r>
                <a:r>
                  <a:rPr kumimoji="1" lang="en-US" altLang="zh-TW" dirty="0"/>
                  <a:t> </a:t>
                </a:r>
                <a:r>
                  <a:rPr kumimoji="1" lang="en" altLang="zh-TW" dirty="0" err="1"/>
                  <a:t>i</a:t>
                </a:r>
                <a:r>
                  <a:rPr kumimoji="1" lang="en" altLang="zh-TW" dirty="0"/>
                  <a:t> </a:t>
                </a:r>
                <a:r>
                  <a:rPr kumimoji="1" lang="zh-TW" altLang="en-US" dirty="0"/>
                  <a:t>种不同类型的组合数。</a:t>
                </a:r>
                <a:br>
                  <a:rPr kumimoji="1" lang="en-US" altLang="zh-TW" dirty="0"/>
                </a:br>
                <a:br>
                  <a:rPr kumimoji="1" lang="en-US" altLang="zh-TW" dirty="0"/>
                </a:br>
                <a:r>
                  <a:rPr lang="en" altLang="zh-TW" dirty="0" err="1"/>
                  <a:t>n,m</a:t>
                </a:r>
                <a:r>
                  <a:rPr lang="en" altLang="zh-TW" dirty="0"/>
                  <a:t>&lt;=10</a:t>
                </a:r>
                <a:r>
                  <a:rPr lang="en" altLang="zh-TW" baseline="30000" dirty="0"/>
                  <a:t>7</a:t>
                </a:r>
                <a:r>
                  <a:rPr lang="en" altLang="zh-TW" dirty="0"/>
                  <a:t>,S,l,r&lt;=4∗10</a:t>
                </a:r>
                <a:r>
                  <a:rPr lang="en" altLang="zh-TW" baseline="30000" dirty="0"/>
                  <a:t>8</a:t>
                </a:r>
                <a:r>
                  <a:rPr lang="en" altLang="zh-TW" dirty="0"/>
                  <a:t>,l&lt;=r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AD4FEB8-92F0-FE4A-9F4A-B27636B6B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16" t="-29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94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0850E-4009-564B-930C-DA4EB1CF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Codeforces 97 A –</a:t>
            </a:r>
            <a:r>
              <a:rPr lang="en" altLang="zh-TW" dirty="0">
                <a:hlinkClick r:id="rId2"/>
              </a:rPr>
              <a:t> Domino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A92CE8-1752-1D48-9F8E-4E4F0C902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6640" y="1620951"/>
            <a:ext cx="5120640" cy="4876800"/>
          </a:xfrm>
        </p:spPr>
      </p:pic>
    </p:spTree>
    <p:extLst>
      <p:ext uri="{BB962C8B-B14F-4D97-AF65-F5344CB8AC3E}">
        <p14:creationId xmlns:p14="http://schemas.microsoft.com/office/powerpoint/2010/main" val="302291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E2B2B0-3E7D-2941-946A-10116B295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這題的做法是使用搜索</a:t>
            </a:r>
            <a:endParaRPr lang="en" altLang="zh-TW" dirty="0"/>
          </a:p>
          <a:p>
            <a:r>
              <a:rPr kumimoji="1" lang="zh-CN" altLang="en-US" dirty="0"/>
              <a:t>仍然有用到排組的技巧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035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4E948A-9EB8-6C4A-A15F-C86082F3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组合计数相关定理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FF4B23-115C-6640-B58A-58ADD57A3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许多问题都是化减后就发现与某个定理有关系，套入公式就行了</a:t>
            </a:r>
          </a:p>
        </p:txBody>
      </p:sp>
    </p:spTree>
    <p:extLst>
      <p:ext uri="{BB962C8B-B14F-4D97-AF65-F5344CB8AC3E}">
        <p14:creationId xmlns:p14="http://schemas.microsoft.com/office/powerpoint/2010/main" val="409715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B4512-FB20-664B-A8AD-17937693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>
                <a:solidFill>
                  <a:schemeClr val="accent1"/>
                </a:solidFill>
              </a:rPr>
              <a:t>计数相关定理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B4A265-EB34-AB4D-8F44-36622F89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各种排列组合公式</a:t>
            </a:r>
            <a:endParaRPr lang="en-US" altLang="zh-CN" dirty="0"/>
          </a:p>
          <a:p>
            <a:r>
              <a:rPr lang="zh-CN" altLang="en-US" dirty="0"/>
              <a:t>各种 </a:t>
            </a:r>
            <a:r>
              <a:rPr lang="en" altLang="zh-CN" dirty="0"/>
              <a:t>FFT</a:t>
            </a:r>
            <a:r>
              <a:rPr lang="zh-CN" altLang="en" dirty="0"/>
              <a:t>、</a:t>
            </a:r>
            <a:r>
              <a:rPr lang="zh-CN" altLang="en-US" dirty="0"/>
              <a:t>生成函数应用</a:t>
            </a:r>
            <a:r>
              <a:rPr lang="zh-CN" altLang="zh-TW" dirty="0"/>
              <a:t>容斥原理</a:t>
            </a:r>
          </a:p>
          <a:p>
            <a:r>
              <a:rPr lang="zh-CN" altLang="en-US" b="1" dirty="0">
                <a:hlinkClick r:id="rId2"/>
              </a:rPr>
              <a:t>各种反演</a:t>
            </a:r>
            <a:endParaRPr lang="en-US" altLang="zh-CN" b="1" dirty="0"/>
          </a:p>
          <a:p>
            <a:r>
              <a:rPr lang="en" altLang="zh-TW" dirty="0"/>
              <a:t>Cayley‘s formula (</a:t>
            </a:r>
            <a:r>
              <a:rPr lang="zh-CN" altLang="en-US" dirty="0"/>
              <a:t>与扩展</a:t>
            </a:r>
            <a:r>
              <a:rPr lang="en" altLang="zh-TW" dirty="0"/>
              <a:t>)</a:t>
            </a:r>
            <a:endParaRPr lang="en-US" altLang="zh-TW" b="1" dirty="0"/>
          </a:p>
          <a:p>
            <a:r>
              <a:rPr lang="zh-TW" altLang="en-US" b="1" dirty="0"/>
              <a:t>矩阵</a:t>
            </a:r>
            <a:r>
              <a:rPr lang="en-US" altLang="zh-TW" b="1" dirty="0"/>
              <a:t>-</a:t>
            </a:r>
            <a:r>
              <a:rPr lang="zh-TW" altLang="en-US" b="1" dirty="0"/>
              <a:t>树定理</a:t>
            </a:r>
            <a:r>
              <a:rPr lang="en-US" altLang="zh-TW" b="1" dirty="0"/>
              <a:t> (</a:t>
            </a:r>
            <a:r>
              <a:rPr lang="en" altLang="zh-TW" b="1" dirty="0"/>
              <a:t>Kirchhoff's matrix tree theorem</a:t>
            </a:r>
            <a:r>
              <a:rPr lang="en-US" altLang="zh-TW" b="1" dirty="0"/>
              <a:t>)</a:t>
            </a:r>
          </a:p>
          <a:p>
            <a:r>
              <a:rPr lang="zh-CN" altLang="zh-TW" b="1" dirty="0"/>
              <a:t>普吕弗序列</a:t>
            </a:r>
            <a:r>
              <a:rPr lang="en-US" altLang="zh-CN" b="1" dirty="0"/>
              <a:t> (</a:t>
            </a:r>
            <a:r>
              <a:rPr lang="en" altLang="zh-TW" b="1" dirty="0" err="1"/>
              <a:t>Prüfer</a:t>
            </a:r>
            <a:r>
              <a:rPr lang="en" altLang="zh-TW" b="1" dirty="0"/>
              <a:t> sequence</a:t>
            </a:r>
            <a:r>
              <a:rPr lang="en-US" altLang="zh-CN" b="1" dirty="0"/>
              <a:t>)</a:t>
            </a:r>
            <a:endParaRPr lang="en-US" altLang="zh-TW" b="1" dirty="0"/>
          </a:p>
          <a:p>
            <a:r>
              <a:rPr lang="zh-CN" altLang="zh-TW" b="1" dirty="0"/>
              <a:t>波利亚计数定理</a:t>
            </a:r>
            <a:r>
              <a:rPr lang="en-US" altLang="zh-CN" b="1" dirty="0"/>
              <a:t> (</a:t>
            </a:r>
            <a:r>
              <a:rPr lang="en" altLang="zh-TW" b="1" dirty="0" err="1"/>
              <a:t>Pólya</a:t>
            </a:r>
            <a:r>
              <a:rPr lang="en" altLang="zh-TW" b="1" dirty="0"/>
              <a:t> enumeration theorem</a:t>
            </a:r>
            <a:r>
              <a:rPr lang="en-US" altLang="zh-CN" b="1" dirty="0"/>
              <a:t>)</a:t>
            </a:r>
          </a:p>
          <a:p>
            <a:r>
              <a:rPr lang="en" altLang="zh-TW" b="1" dirty="0" err="1"/>
              <a:t>Lindström</a:t>
            </a:r>
            <a:r>
              <a:rPr lang="en" altLang="zh-TW" b="1" dirty="0"/>
              <a:t>–</a:t>
            </a:r>
            <a:r>
              <a:rPr lang="en" altLang="zh-TW" b="1" dirty="0" err="1"/>
              <a:t>Gessel</a:t>
            </a:r>
            <a:r>
              <a:rPr lang="en" altLang="zh-TW" b="1" dirty="0"/>
              <a:t>–</a:t>
            </a:r>
            <a:r>
              <a:rPr lang="en" altLang="zh-TW" b="1" dirty="0" err="1"/>
              <a:t>Viennot</a:t>
            </a:r>
            <a:r>
              <a:rPr lang="en" altLang="zh-TW" b="1" dirty="0"/>
              <a:t> lemma</a:t>
            </a:r>
          </a:p>
          <a:p>
            <a:r>
              <a:rPr lang="zh-TW" altLang="en-US" b="1" dirty="0"/>
              <a:t>卡特兰数的扩展</a:t>
            </a:r>
            <a:endParaRPr lang="en-US" altLang="zh-TW" b="1" dirty="0"/>
          </a:p>
          <a:p>
            <a:r>
              <a:rPr lang="zh-TW" altLang="en-US" b="1" dirty="0"/>
              <a:t>钩子公式</a:t>
            </a:r>
            <a:r>
              <a:rPr lang="en-US" altLang="zh-TW" b="1" dirty="0"/>
              <a:t> (</a:t>
            </a:r>
            <a:r>
              <a:rPr lang="en" altLang="zh-TW" dirty="0"/>
              <a:t>Hook length formula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5774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F5E5C-B221-CD4E-92D2-96727B0E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CF 1109 D - </a:t>
            </a:r>
            <a:r>
              <a:rPr lang="en" altLang="zh-TW" dirty="0">
                <a:hlinkClick r:id="rId2"/>
              </a:rPr>
              <a:t>Sasha and Interesting Fact from Graph Theory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048564-0933-2C40-A1DC-8544D334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</a:t>
            </a:r>
            <a:r>
              <a:rPr kumimoji="1" lang="en" altLang="zh-CN" dirty="0" err="1"/>
              <a:t>n,m,a,b</a:t>
            </a:r>
            <a:r>
              <a:rPr kumimoji="1" lang="en" altLang="zh-CN" dirty="0"/>
              <a:t> </a:t>
            </a:r>
            <a:r>
              <a:rPr kumimoji="1" lang="zh-CN" altLang="en-US" dirty="0"/>
              <a:t>请问有多少 </a:t>
            </a:r>
            <a:r>
              <a:rPr kumimoji="1" lang="en" altLang="zh-CN" dirty="0"/>
              <a:t>n </a:t>
            </a:r>
            <a:r>
              <a:rPr kumimoji="1" lang="zh-CN" altLang="en-US" dirty="0"/>
              <a:t>个点的</a:t>
            </a:r>
            <a:r>
              <a:rPr kumimoji="1" lang="en-US" altLang="zh-CN" dirty="0"/>
              <a:t> </a:t>
            </a:r>
            <a:r>
              <a:rPr kumimoji="1" lang="en" altLang="zh-CN" dirty="0"/>
              <a:t>tree </a:t>
            </a:r>
            <a:r>
              <a:rPr kumimoji="1" lang="zh-CN" altLang="en-US" dirty="0"/>
              <a:t>满足：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1. </a:t>
            </a:r>
            <a:r>
              <a:rPr kumimoji="1" lang="zh-TW" altLang="en-US" dirty="0"/>
              <a:t>点 </a:t>
            </a:r>
            <a:r>
              <a:rPr kumimoji="1" lang="en-US" altLang="zh-CN" dirty="0"/>
              <a:t>a </a:t>
            </a:r>
            <a:r>
              <a:rPr kumimoji="1" lang="zh-TW" altLang="en-US" dirty="0"/>
              <a:t>到 点 </a:t>
            </a:r>
            <a:r>
              <a:rPr kumimoji="1" lang="en-US" altLang="zh-CN" dirty="0"/>
              <a:t>b </a:t>
            </a:r>
            <a:r>
              <a:rPr kumimoji="1" lang="zh-TW" altLang="en-US" dirty="0"/>
              <a:t>的距离为 </a:t>
            </a:r>
            <a:r>
              <a:rPr kumimoji="1" lang="en-US" altLang="zh-CN" dirty="0"/>
              <a:t>m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2. </a:t>
            </a:r>
            <a:r>
              <a:rPr kumimoji="1" lang="zh-TW" altLang="en-US" dirty="0"/>
              <a:t>每条边的 </a:t>
            </a:r>
            <a:r>
              <a:rPr kumimoji="1" lang="en-US" altLang="zh-CN" dirty="0"/>
              <a:t>weight </a:t>
            </a:r>
            <a:r>
              <a:rPr kumimoji="1" lang="zh-TW" altLang="en-US" dirty="0"/>
              <a:t>介于 </a:t>
            </a:r>
            <a:r>
              <a:rPr kumimoji="1" lang="en-US" altLang="zh-TW" dirty="0"/>
              <a:t>1~</a:t>
            </a:r>
            <a:r>
              <a:rPr kumimoji="1" lang="en-US" altLang="zh-CN" dirty="0"/>
              <a:t>m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(1 &lt;= </a:t>
            </a:r>
            <a:r>
              <a:rPr kumimoji="1" lang="en-US" altLang="zh-CN" dirty="0" err="1"/>
              <a:t>n,m</a:t>
            </a:r>
            <a:r>
              <a:rPr kumimoji="1" lang="en-US" altLang="zh-CN" dirty="0"/>
              <a:t> &lt;= 10</a:t>
            </a:r>
            <a:r>
              <a:rPr kumimoji="1" lang="en-US" altLang="zh-CN" baseline="30000" dirty="0"/>
              <a:t>6</a:t>
            </a:r>
            <a:r>
              <a:rPr kumimoji="1" lang="en-US" altLang="zh-CN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11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74914-5859-B547-A2C9-5AFC15F3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hlinkClick r:id="rId2"/>
              </a:rPr>
              <a:t>竞程日记</a:t>
            </a:r>
            <a:r>
              <a:rPr kumimoji="1" lang="en-US" altLang="zh-TW" dirty="0">
                <a:hlinkClick r:id="rId2"/>
              </a:rPr>
              <a:t> Problem 43. Domino 1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6ABC4-190A-9843-B67C-AF10BBED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题目大意：用</a:t>
            </a:r>
            <a:r>
              <a:rPr kumimoji="1" lang="en" altLang="zh-TW" dirty="0"/>
              <a:t>x</a:t>
            </a:r>
            <a:r>
              <a:rPr kumimoji="1" lang="zh-TW" altLang="en-US" dirty="0"/>
              <a:t>个</a:t>
            </a:r>
            <a:r>
              <a:rPr kumimoji="1" lang="en-US" altLang="zh-TW" dirty="0"/>
              <a:t>2</a:t>
            </a:r>
            <a:r>
              <a:rPr kumimoji="1" lang="en" altLang="zh-TW" dirty="0"/>
              <a:t>x1</a:t>
            </a:r>
            <a:r>
              <a:rPr kumimoji="1" lang="zh-TW" altLang="en-US" dirty="0"/>
              <a:t>个灰色多米诺和</a:t>
            </a:r>
            <a:r>
              <a:rPr kumimoji="1" lang="en" altLang="zh-TW" dirty="0"/>
              <a:t>y</a:t>
            </a:r>
            <a:r>
              <a:rPr kumimoji="1" lang="zh-TW" altLang="en-US" dirty="0"/>
              <a:t>个</a:t>
            </a:r>
            <a:r>
              <a:rPr kumimoji="1" lang="en-US" altLang="zh-TW" dirty="0"/>
              <a:t>2</a:t>
            </a:r>
            <a:r>
              <a:rPr kumimoji="1" lang="en" altLang="zh-TW" dirty="0"/>
              <a:t>x1</a:t>
            </a:r>
            <a:r>
              <a:rPr kumimoji="1" lang="zh-TW" altLang="en-US" dirty="0"/>
              <a:t>个白色多米诺骨牌拼成</a:t>
            </a:r>
            <a:r>
              <a:rPr kumimoji="1" lang="en-US" altLang="zh-TW" dirty="0"/>
              <a:t>2</a:t>
            </a:r>
            <a:r>
              <a:rPr kumimoji="1" lang="en" altLang="zh-TW" dirty="0" err="1"/>
              <a:t>xn</a:t>
            </a:r>
            <a:r>
              <a:rPr kumimoji="1" lang="zh-TW" altLang="en-US" dirty="0"/>
              <a:t>的矩形，并且灰色多米诺只能摆成水平的，有几种拼法？</a:t>
            </a:r>
            <a:r>
              <a:rPr kumimoji="1" lang="en-US" altLang="zh-TW" dirty="0"/>
              <a:t>(</a:t>
            </a:r>
            <a:r>
              <a:rPr kumimoji="1" lang="zh-CN" altLang="en-US" dirty="0"/>
              <a:t>要求做到</a:t>
            </a:r>
            <a:r>
              <a:rPr kumimoji="1" lang="en-US" altLang="zh-CN" dirty="0"/>
              <a:t> O(n)</a:t>
            </a:r>
            <a:r>
              <a:rPr kumimoji="1" lang="en-US" altLang="zh-TW" dirty="0"/>
              <a:t>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277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44A7CA-2263-904A-ABB3-B30E411B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乍看是 </a:t>
            </a:r>
            <a:r>
              <a:rPr kumimoji="1" lang="en" altLang="zh-CN" dirty="0" err="1"/>
              <a:t>dp</a:t>
            </a:r>
            <a:r>
              <a:rPr kumimoji="1" lang="en" altLang="zh-CN" dirty="0"/>
              <a:t> </a:t>
            </a:r>
            <a:r>
              <a:rPr kumimoji="1" lang="zh-CN" altLang="en-US" dirty="0"/>
              <a:t>题，实则直接套用排列组合公式。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465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1077</Words>
  <Application>Microsoft Macintosh PowerPoint</Application>
  <PresentationFormat>寬螢幕</PresentationFormat>
  <Paragraphs>56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新細明體</vt:lpstr>
      <vt:lpstr>等线</vt:lpstr>
      <vt:lpstr>Weibei SC</vt:lpstr>
      <vt:lpstr>Arial</vt:lpstr>
      <vt:lpstr>Calibri</vt:lpstr>
      <vt:lpstr>Calibri Light</vt:lpstr>
      <vt:lpstr>Cambria Math</vt:lpstr>
      <vt:lpstr>Office 佈景主題</vt:lpstr>
      <vt:lpstr>组合计数</vt:lpstr>
      <vt:lpstr>PowerPoint 簡報</vt:lpstr>
      <vt:lpstr>Codeforces 97 A – Domino</vt:lpstr>
      <vt:lpstr>PowerPoint 簡報</vt:lpstr>
      <vt:lpstr>组合计数相关定理</vt:lpstr>
      <vt:lpstr>计数相关定理</vt:lpstr>
      <vt:lpstr>CF 1109 D - Sasha and Interesting Fact from Graph Theory</vt:lpstr>
      <vt:lpstr>竞程日记 Problem 43. Domino 1 </vt:lpstr>
      <vt:lpstr>PowerPoint 簡報</vt:lpstr>
      <vt:lpstr>2009 ICPC Jakarta – pA: Mystic Craft</vt:lpstr>
      <vt:lpstr>2009 ICPC Jakarta – pA: Mystic Craft</vt:lpstr>
      <vt:lpstr>观察性质</vt:lpstr>
      <vt:lpstr>ABC209 F - Deforestation</vt:lpstr>
      <vt:lpstr>PowerPoint 簡報</vt:lpstr>
      <vt:lpstr>Atcoder Grand Contest 054 E - ZigZag Break</vt:lpstr>
      <vt:lpstr>CF1175 D – Array Splitting</vt:lpstr>
      <vt:lpstr>CF 1167F - Scalar Queries</vt:lpstr>
      <vt:lpstr>CF 235. B – Let’s Play Osu!</vt:lpstr>
      <vt:lpstr>ARC 082 – E ConvexScore</vt:lpstr>
      <vt:lpstr>AGC001 E – BBQ Hard </vt:lpstr>
      <vt:lpstr>偶尔出现的技巧：图象化后解释</vt:lpstr>
      <vt:lpstr>牛客挑战赛30 D -小A的昆特牌</vt:lpstr>
      <vt:lpstr>牛客挑战赛30 D -小A的昆特牌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枚举</dc:title>
  <dc:creator>dreamoon</dc:creator>
  <cp:lastModifiedBy>dreamoon</cp:lastModifiedBy>
  <cp:revision>18</cp:revision>
  <dcterms:created xsi:type="dcterms:W3CDTF">2021-07-09T10:03:08Z</dcterms:created>
  <dcterms:modified xsi:type="dcterms:W3CDTF">2021-07-16T10:51:23Z</dcterms:modified>
</cp:coreProperties>
</file>