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5"/>
  </p:notesMasterIdLst>
  <p:sldIdLst>
    <p:sldId id="256" r:id="rId4"/>
    <p:sldId id="259" r:id="rId5"/>
    <p:sldId id="575" r:id="rId6"/>
    <p:sldId id="524" r:id="rId7"/>
    <p:sldId id="577" r:id="rId8"/>
    <p:sldId id="578" r:id="rId9"/>
    <p:sldId id="579" r:id="rId10"/>
    <p:sldId id="580" r:id="rId11"/>
    <p:sldId id="573" r:id="rId12"/>
    <p:sldId id="274" r:id="rId13"/>
    <p:sldId id="436" r:id="rId14"/>
    <p:sldId id="437" r:id="rId16"/>
    <p:sldId id="525" r:id="rId17"/>
    <p:sldId id="526" r:id="rId18"/>
    <p:sldId id="527" r:id="rId19"/>
    <p:sldId id="528" r:id="rId20"/>
    <p:sldId id="529" r:id="rId21"/>
    <p:sldId id="530" r:id="rId22"/>
    <p:sldId id="568" r:id="rId23"/>
    <p:sldId id="572" r:id="rId24"/>
    <p:sldId id="531" r:id="rId25"/>
    <p:sldId id="532" r:id="rId26"/>
    <p:sldId id="533" r:id="rId27"/>
    <p:sldId id="534" r:id="rId28"/>
    <p:sldId id="535" r:id="rId29"/>
    <p:sldId id="536" r:id="rId30"/>
    <p:sldId id="537" r:id="rId31"/>
    <p:sldId id="542" r:id="rId32"/>
    <p:sldId id="543" r:id="rId33"/>
    <p:sldId id="544" r:id="rId34"/>
    <p:sldId id="545" r:id="rId35"/>
    <p:sldId id="546" r:id="rId36"/>
    <p:sldId id="547" r:id="rId37"/>
    <p:sldId id="551" r:id="rId38"/>
    <p:sldId id="552" r:id="rId39"/>
    <p:sldId id="553" r:id="rId40"/>
    <p:sldId id="554" r:id="rId41"/>
    <p:sldId id="555" r:id="rId42"/>
    <p:sldId id="556" r:id="rId43"/>
    <p:sldId id="557" r:id="rId44"/>
    <p:sldId id="566" r:id="rId45"/>
    <p:sldId id="624" r:id="rId46"/>
    <p:sldId id="625"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529E"/>
    <a:srgbClr val="549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1" d="100"/>
          <a:sy n="71" d="100"/>
        </p:scale>
        <p:origin x="-108" y="-204"/>
      </p:cViewPr>
      <p:guideLst>
        <p:guide orient="horz" pos="2160"/>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887AC20-8C1D-44D7-B35A-E6F76E68648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679C7271-7ECD-45B6-A4AF-14DDD8E7181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accent6"/>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6" name="对角圆角矩形 5"/>
          <p:cNvSpPr/>
          <p:nvPr userDrawn="1"/>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A473D-8055-43E1-A01D-B0413067B7D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B8D81A-C667-4EE5-93BD-6120260630F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背景">
    <p:bg>
      <p:bgPr>
        <a:solidFill>
          <a:schemeClr val="bg2"/>
        </a:solidFill>
        <a:effectLst/>
      </p:bgPr>
    </p:bg>
    <p:spTree>
      <p:nvGrpSpPr>
        <p:cNvPr id="1" name=""/>
        <p:cNvGrpSpPr/>
        <p:nvPr/>
      </p:nvGrpSpPr>
      <p:grpSpPr>
        <a:xfrm>
          <a:off x="0" y="0"/>
          <a:ext cx="0" cy="0"/>
          <a:chOff x="0" y="0"/>
          <a:chExt cx="0" cy="0"/>
        </a:xfrm>
      </p:grpSpPr>
      <p:sp>
        <p:nvSpPr>
          <p:cNvPr id="7" name="图片占位符 9"/>
          <p:cNvSpPr>
            <a:spLocks noGrp="1"/>
          </p:cNvSpPr>
          <p:nvPr>
            <p:ph type="pic" sz="quarter" idx="13" hasCustomPrompt="1"/>
          </p:nvPr>
        </p:nvSpPr>
        <p:spPr>
          <a:xfrm>
            <a:off x="183526" y="301839"/>
            <a:ext cx="7882284" cy="443365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8" name="图片占位符 9"/>
          <p:cNvSpPr>
            <a:spLocks noGrp="1"/>
          </p:cNvSpPr>
          <p:nvPr>
            <p:ph type="pic" sz="quarter" idx="14" hasCustomPrompt="1"/>
          </p:nvPr>
        </p:nvSpPr>
        <p:spPr>
          <a:xfrm>
            <a:off x="8174953" y="287325"/>
            <a:ext cx="3856784" cy="2169374"/>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9" name="图片占位符 9"/>
          <p:cNvSpPr>
            <a:spLocks noGrp="1"/>
          </p:cNvSpPr>
          <p:nvPr>
            <p:ph type="pic" sz="quarter" idx="15" hasCustomPrompt="1"/>
          </p:nvPr>
        </p:nvSpPr>
        <p:spPr>
          <a:xfrm>
            <a:off x="8174953" y="2575658"/>
            <a:ext cx="3856784" cy="2169374"/>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背景">
    <p:bg>
      <p:bgPr>
        <a:solidFill>
          <a:schemeClr val="bg1"/>
        </a:solidFill>
        <a:effectLst/>
      </p:bgPr>
    </p:bg>
    <p:spTree>
      <p:nvGrpSpPr>
        <p:cNvPr id="1" name=""/>
        <p:cNvGrpSpPr/>
        <p:nvPr/>
      </p:nvGrpSpPr>
      <p:grpSpPr>
        <a:xfrm>
          <a:off x="0" y="0"/>
          <a:ext cx="0" cy="0"/>
          <a:chOff x="0" y="0"/>
          <a:chExt cx="0" cy="0"/>
        </a:xfrm>
      </p:grpSpPr>
      <p:sp>
        <p:nvSpPr>
          <p:cNvPr id="6" name="图片占位符 9"/>
          <p:cNvSpPr>
            <a:spLocks noGrp="1"/>
          </p:cNvSpPr>
          <p:nvPr>
            <p:ph type="pic" sz="quarter" idx="13" hasCustomPrompt="1"/>
          </p:nvPr>
        </p:nvSpPr>
        <p:spPr>
          <a:xfrm>
            <a:off x="631384" y="347886"/>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8" name="图片占位符 9"/>
          <p:cNvSpPr>
            <a:spLocks noGrp="1"/>
          </p:cNvSpPr>
          <p:nvPr>
            <p:ph type="pic" sz="quarter" idx="15" hasCustomPrompt="1"/>
          </p:nvPr>
        </p:nvSpPr>
        <p:spPr>
          <a:xfrm>
            <a:off x="4300500" y="347886"/>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9" name="图片占位符 9"/>
          <p:cNvSpPr>
            <a:spLocks noGrp="1"/>
          </p:cNvSpPr>
          <p:nvPr>
            <p:ph type="pic" sz="quarter" idx="16" hasCustomPrompt="1"/>
          </p:nvPr>
        </p:nvSpPr>
        <p:spPr>
          <a:xfrm>
            <a:off x="7969616" y="347886"/>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0" name="图片占位符 9"/>
          <p:cNvSpPr>
            <a:spLocks noGrp="1"/>
          </p:cNvSpPr>
          <p:nvPr>
            <p:ph type="pic" sz="quarter" idx="17" hasCustomPrompt="1"/>
          </p:nvPr>
        </p:nvSpPr>
        <p:spPr>
          <a:xfrm>
            <a:off x="631384" y="2423590"/>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1" name="图片占位符 9"/>
          <p:cNvSpPr>
            <a:spLocks noGrp="1"/>
          </p:cNvSpPr>
          <p:nvPr>
            <p:ph type="pic" sz="quarter" idx="18" hasCustomPrompt="1"/>
          </p:nvPr>
        </p:nvSpPr>
        <p:spPr>
          <a:xfrm>
            <a:off x="4300500" y="2423590"/>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2" name="图片占位符 9"/>
          <p:cNvSpPr>
            <a:spLocks noGrp="1"/>
          </p:cNvSpPr>
          <p:nvPr>
            <p:ph type="pic" sz="quarter" idx="19" hasCustomPrompt="1"/>
          </p:nvPr>
        </p:nvSpPr>
        <p:spPr>
          <a:xfrm>
            <a:off x="7969616" y="2423590"/>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3" name="图片占位符 9"/>
          <p:cNvSpPr>
            <a:spLocks noGrp="1"/>
          </p:cNvSpPr>
          <p:nvPr>
            <p:ph type="pic" sz="quarter" idx="20" hasCustomPrompt="1"/>
          </p:nvPr>
        </p:nvSpPr>
        <p:spPr>
          <a:xfrm>
            <a:off x="631384" y="4499294"/>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4" name="图片占位符 9"/>
          <p:cNvSpPr>
            <a:spLocks noGrp="1"/>
          </p:cNvSpPr>
          <p:nvPr>
            <p:ph type="pic" sz="quarter" idx="21" hasCustomPrompt="1"/>
          </p:nvPr>
        </p:nvSpPr>
        <p:spPr>
          <a:xfrm>
            <a:off x="4300500" y="4499294"/>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5" name="图片占位符 9"/>
          <p:cNvSpPr>
            <a:spLocks noGrp="1"/>
          </p:cNvSpPr>
          <p:nvPr>
            <p:ph type="pic" sz="quarter" idx="22" hasCustomPrompt="1"/>
          </p:nvPr>
        </p:nvSpPr>
        <p:spPr>
          <a:xfrm>
            <a:off x="7969616" y="4499294"/>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背景">
    <p:bg>
      <p:bgPr>
        <a:solidFill>
          <a:schemeClr val="bg2"/>
        </a:solidFill>
        <a:effectLst/>
      </p:bgPr>
    </p:bg>
    <p:spTree>
      <p:nvGrpSpPr>
        <p:cNvPr id="1" name=""/>
        <p:cNvGrpSpPr/>
        <p:nvPr/>
      </p:nvGrpSpPr>
      <p:grpSpPr>
        <a:xfrm>
          <a:off x="0" y="0"/>
          <a:ext cx="0" cy="0"/>
          <a:chOff x="0" y="0"/>
          <a:chExt cx="0" cy="0"/>
        </a:xfrm>
      </p:grpSpPr>
      <p:sp>
        <p:nvSpPr>
          <p:cNvPr id="6" name="图片占位符 9"/>
          <p:cNvSpPr>
            <a:spLocks noGrp="1"/>
          </p:cNvSpPr>
          <p:nvPr>
            <p:ph type="pic" sz="quarter" idx="13" hasCustomPrompt="1"/>
          </p:nvPr>
        </p:nvSpPr>
        <p:spPr>
          <a:xfrm>
            <a:off x="947430" y="523274"/>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9" name="图片占位符 9"/>
          <p:cNvSpPr>
            <a:spLocks noGrp="1"/>
          </p:cNvSpPr>
          <p:nvPr>
            <p:ph type="pic" sz="quarter" idx="16" hasCustomPrompt="1"/>
          </p:nvPr>
        </p:nvSpPr>
        <p:spPr>
          <a:xfrm>
            <a:off x="6136402" y="523274"/>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3" name="图片占位符 9"/>
          <p:cNvSpPr>
            <a:spLocks noGrp="1"/>
          </p:cNvSpPr>
          <p:nvPr>
            <p:ph type="pic" sz="quarter" idx="20" hasCustomPrompt="1"/>
          </p:nvPr>
        </p:nvSpPr>
        <p:spPr>
          <a:xfrm>
            <a:off x="947430" y="3469401"/>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5" name="图片占位符 9"/>
          <p:cNvSpPr>
            <a:spLocks noGrp="1"/>
          </p:cNvSpPr>
          <p:nvPr>
            <p:ph type="pic" sz="quarter" idx="22" hasCustomPrompt="1"/>
          </p:nvPr>
        </p:nvSpPr>
        <p:spPr>
          <a:xfrm>
            <a:off x="6136402" y="3469401"/>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版权声明">
    <p:spTree>
      <p:nvGrpSpPr>
        <p:cNvPr id="1" name=""/>
        <p:cNvGrpSpPr/>
        <p:nvPr/>
      </p:nvGrpSpPr>
      <p:grpSpPr>
        <a:xfrm>
          <a:off x="0" y="0"/>
          <a:ext cx="0" cy="0"/>
          <a:chOff x="0" y="0"/>
          <a:chExt cx="0" cy="0"/>
        </a:xfrm>
      </p:grpSpPr>
      <p:sp>
        <p:nvSpPr>
          <p:cNvPr id="4" name="矩形 3"/>
          <p:cNvSpPr/>
          <p:nvPr userDrawn="1"/>
        </p:nvSpPr>
        <p:spPr>
          <a:xfrm>
            <a:off x="5444248" y="3083669"/>
            <a:ext cx="1303506" cy="130350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4514" tIns="32257" rIns="64514" bIns="32257" numCol="1" spcCol="0" rtlCol="0" fromWordArt="0" anchor="ctr" anchorCtr="0" forceAA="0" compatLnSpc="1">
            <a:noAutofit/>
          </a:bodyPr>
          <a:lstStyle/>
          <a:p>
            <a:pPr lvl="0" algn="ctr"/>
            <a:endParaRPr lang="zh-CN" altLang="en-US" sz="2800" b="1">
              <a:solidFill>
                <a:schemeClr val="bg1">
                  <a:lumMod val="85000"/>
                  <a:lumOff val="15000"/>
                </a:schemeClr>
              </a:solidFill>
            </a:endParaRPr>
          </a:p>
        </p:txBody>
      </p:sp>
      <p:sp>
        <p:nvSpPr>
          <p:cNvPr id="7" name="矩形 6"/>
          <p:cNvSpPr/>
          <p:nvPr userDrawn="1"/>
        </p:nvSpPr>
        <p:spPr>
          <a:xfrm>
            <a:off x="5142690" y="4587099"/>
            <a:ext cx="1906622" cy="646382"/>
          </a:xfrm>
          <a:prstGeom prst="rect">
            <a:avLst/>
          </a:prstGeom>
          <a:noFill/>
          <a:ln>
            <a:no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95" b="1" dirty="0">
                <a:solidFill>
                  <a:schemeClr val="tx1">
                    <a:lumMod val="85000"/>
                    <a:lumOff val="15000"/>
                  </a:schemeClr>
                </a:solidFill>
              </a:rPr>
              <a:t>微信公众号</a:t>
            </a:r>
            <a:endParaRPr lang="zh-CN" altLang="en-US" sz="1695" b="1" dirty="0">
              <a:solidFill>
                <a:schemeClr val="tx1">
                  <a:lumMod val="85000"/>
                  <a:lumOff val="15000"/>
                </a:schemeClr>
              </a:solidFill>
            </a:endParaRPr>
          </a:p>
        </p:txBody>
      </p:sp>
      <p:pic>
        <p:nvPicPr>
          <p:cNvPr id="14" name="图片 13" descr="图片包含 文字, 纵横字谜&#10;&#10;已生成极高可信度的说明"/>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6401" y="3125822"/>
            <a:ext cx="1219200" cy="1219199"/>
          </a:xfrm>
          <a:prstGeom prst="rect">
            <a:avLst/>
          </a:prstGeom>
        </p:spPr>
      </p:pic>
      <p:sp>
        <p:nvSpPr>
          <p:cNvPr id="3" name="矩形 2"/>
          <p:cNvSpPr/>
          <p:nvPr userDrawn="1"/>
        </p:nvSpPr>
        <p:spPr>
          <a:xfrm>
            <a:off x="2731852" y="3083669"/>
            <a:ext cx="1303506" cy="130350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4514" tIns="32257" rIns="64514" bIns="32257" numCol="1" spcCol="0" rtlCol="0" fromWordArt="0" anchor="ctr" anchorCtr="0" forceAA="0" compatLnSpc="1">
            <a:noAutofit/>
          </a:bodyPr>
          <a:lstStyle/>
          <a:p>
            <a:pPr lvl="0" algn="ctr"/>
            <a:endParaRPr lang="zh-CN" altLang="en-US" sz="2800" b="1">
              <a:solidFill>
                <a:schemeClr val="bg1">
                  <a:lumMod val="85000"/>
                  <a:lumOff val="15000"/>
                </a:schemeClr>
              </a:solidFill>
            </a:endParaRPr>
          </a:p>
        </p:txBody>
      </p:sp>
      <p:sp>
        <p:nvSpPr>
          <p:cNvPr id="6" name="矩形 5"/>
          <p:cNvSpPr/>
          <p:nvPr userDrawn="1"/>
        </p:nvSpPr>
        <p:spPr>
          <a:xfrm>
            <a:off x="2430294" y="4587099"/>
            <a:ext cx="1906622" cy="646382"/>
          </a:xfrm>
          <a:prstGeom prst="rect">
            <a:avLst/>
          </a:prstGeom>
          <a:noFill/>
          <a:ln>
            <a:no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95" b="1" dirty="0">
                <a:solidFill>
                  <a:schemeClr val="tx1">
                    <a:lumMod val="85000"/>
                    <a:lumOff val="15000"/>
                  </a:schemeClr>
                </a:solidFill>
              </a:rPr>
              <a:t>微博</a:t>
            </a:r>
            <a:endParaRPr lang="zh-CN" altLang="en-US" sz="1695" b="1" dirty="0">
              <a:solidFill>
                <a:schemeClr val="tx1">
                  <a:lumMod val="85000"/>
                  <a:lumOff val="15000"/>
                </a:schemeClr>
              </a:solidFill>
            </a:endParaRPr>
          </a:p>
        </p:txBody>
      </p:sp>
      <p:grpSp>
        <p:nvGrpSpPr>
          <p:cNvPr id="16" name="组合 15"/>
          <p:cNvGrpSpPr/>
          <p:nvPr userDrawn="1"/>
        </p:nvGrpSpPr>
        <p:grpSpPr>
          <a:xfrm>
            <a:off x="2787981" y="3139797"/>
            <a:ext cx="1191249" cy="1191249"/>
            <a:chOff x="4094696" y="2530197"/>
            <a:chExt cx="1191249" cy="1191249"/>
          </a:xfrm>
        </p:grpSpPr>
        <p:sp>
          <p:nvSpPr>
            <p:cNvPr id="15" name="矩形 14"/>
            <p:cNvSpPr/>
            <p:nvPr userDrawn="1"/>
          </p:nvSpPr>
          <p:spPr>
            <a:xfrm>
              <a:off x="4094696" y="2530197"/>
              <a:ext cx="1191249" cy="1191249"/>
            </a:xfrm>
            <a:prstGeom prst="rect">
              <a:avLst/>
            </a:prstGeom>
            <a:solidFill>
              <a:schemeClr val="tx1"/>
            </a:solidFill>
            <a:effec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345"/>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7387" y="2582888"/>
              <a:ext cx="1085866" cy="1085866"/>
            </a:xfrm>
            <a:prstGeom prst="rect">
              <a:avLst/>
            </a:prstGeom>
          </p:spPr>
        </p:pic>
      </p:grpSp>
      <p:sp>
        <p:nvSpPr>
          <p:cNvPr id="5" name="矩形 4"/>
          <p:cNvSpPr/>
          <p:nvPr userDrawn="1"/>
        </p:nvSpPr>
        <p:spPr>
          <a:xfrm>
            <a:off x="8156642" y="3083669"/>
            <a:ext cx="1303506" cy="130350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4514" tIns="32257" rIns="64514" bIns="32257" numCol="1" spcCol="0" rtlCol="0" fromWordArt="0" anchor="ctr" anchorCtr="0" forceAA="0" compatLnSpc="1">
            <a:noAutofit/>
          </a:bodyPr>
          <a:lstStyle/>
          <a:p>
            <a:pPr lvl="0" algn="ctr"/>
            <a:endParaRPr lang="zh-CN" altLang="en-US" sz="2800" b="1">
              <a:solidFill>
                <a:schemeClr val="bg1">
                  <a:lumMod val="85000"/>
                  <a:lumOff val="15000"/>
                </a:schemeClr>
              </a:solidFill>
            </a:endParaRPr>
          </a:p>
        </p:txBody>
      </p:sp>
      <p:sp>
        <p:nvSpPr>
          <p:cNvPr id="8" name="矩形 7"/>
          <p:cNvSpPr/>
          <p:nvPr userDrawn="1"/>
        </p:nvSpPr>
        <p:spPr>
          <a:xfrm>
            <a:off x="7855085" y="4587099"/>
            <a:ext cx="1906622" cy="646382"/>
          </a:xfrm>
          <a:prstGeom prst="rect">
            <a:avLst/>
          </a:prstGeom>
          <a:noFill/>
          <a:ln>
            <a:no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695" b="1" dirty="0">
                <a:solidFill>
                  <a:schemeClr val="tx1">
                    <a:lumMod val="85000"/>
                    <a:lumOff val="15000"/>
                  </a:schemeClr>
                </a:solidFill>
                <a:latin typeface="+mj-lt"/>
              </a:rPr>
              <a:t>QQ</a:t>
            </a:r>
            <a:endParaRPr lang="zh-CN" altLang="en-US" sz="1695" b="1" dirty="0">
              <a:solidFill>
                <a:schemeClr val="tx1">
                  <a:lumMod val="85000"/>
                  <a:lumOff val="15000"/>
                </a:schemeClr>
              </a:solidFill>
              <a:latin typeface="+mj-lt"/>
            </a:endParaRPr>
          </a:p>
        </p:txBody>
      </p:sp>
      <p:grpSp>
        <p:nvGrpSpPr>
          <p:cNvPr id="19" name="组合 18"/>
          <p:cNvGrpSpPr/>
          <p:nvPr userDrawn="1"/>
        </p:nvGrpSpPr>
        <p:grpSpPr>
          <a:xfrm>
            <a:off x="8212772" y="3139797"/>
            <a:ext cx="1191249" cy="1191249"/>
            <a:chOff x="7049311" y="3295887"/>
            <a:chExt cx="1191249" cy="1191249"/>
          </a:xfrm>
        </p:grpSpPr>
        <p:sp>
          <p:nvSpPr>
            <p:cNvPr id="17" name="矩形 16"/>
            <p:cNvSpPr/>
            <p:nvPr userDrawn="1"/>
          </p:nvSpPr>
          <p:spPr>
            <a:xfrm>
              <a:off x="7049311" y="3295887"/>
              <a:ext cx="1191249" cy="1191249"/>
            </a:xfrm>
            <a:prstGeom prst="rect">
              <a:avLst/>
            </a:prstGeom>
            <a:solidFill>
              <a:schemeClr val="tx1"/>
            </a:solidFill>
            <a:effec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345"/>
            </a:p>
          </p:txBody>
        </p:sp>
        <p:pic>
          <p:nvPicPr>
            <p:cNvPr id="18" name="图片 17"/>
            <p:cNvPicPr>
              <a:picLocks noChangeAspect="1"/>
            </p:cNvPicPr>
            <p:nvPr userDrawn="1"/>
          </p:nvPicPr>
          <p:blipFill>
            <a:blip r:embed="rId4" cstate="print"/>
            <a:stretch>
              <a:fillRect/>
            </a:stretch>
          </p:blipFill>
          <p:spPr>
            <a:xfrm>
              <a:off x="7095938" y="3342514"/>
              <a:ext cx="1097994" cy="1097994"/>
            </a:xfrm>
            <a:prstGeom prst="rect">
              <a:avLst/>
            </a:prstGeom>
          </p:spPr>
        </p:pic>
      </p:grpSp>
      <p:sp>
        <p:nvSpPr>
          <p:cNvPr id="21" name="矩形 20"/>
          <p:cNvSpPr/>
          <p:nvPr userDrawn="1"/>
        </p:nvSpPr>
        <p:spPr>
          <a:xfrm>
            <a:off x="5142690" y="1623060"/>
            <a:ext cx="1906622" cy="6016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dirty="0">
                <a:solidFill>
                  <a:schemeClr val="tx1">
                    <a:lumMod val="85000"/>
                    <a:lumOff val="15000"/>
                  </a:schemeClr>
                </a:solidFill>
                <a:latin typeface="+mj-ea"/>
                <a:ea typeface="+mj-ea"/>
              </a:rPr>
              <a:t>和我联系</a:t>
            </a:r>
            <a:endParaRPr lang="zh-CN" altLang="en-US" sz="24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6965"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空白">
    <p:bg>
      <p:bgPr>
        <a:solidFill>
          <a:schemeClr val="accent6"/>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空白">
    <p:spTree>
      <p:nvGrpSpPr>
        <p:cNvPr id="1" name=""/>
        <p:cNvGrpSpPr/>
        <p:nvPr/>
      </p:nvGrpSpPr>
      <p:grpSpPr>
        <a:xfrm>
          <a:off x="0" y="0"/>
          <a:ext cx="0" cy="0"/>
          <a:chOff x="0" y="0"/>
          <a:chExt cx="0" cy="0"/>
        </a:xfrm>
      </p:grpSpPr>
      <p:sp>
        <p:nvSpPr>
          <p:cNvPr id="5" name="标题 4"/>
          <p:cNvSpPr>
            <a:spLocks noGrp="1"/>
          </p:cNvSpPr>
          <p:nvPr>
            <p:ph type="title"/>
          </p:nvPr>
        </p:nvSpPr>
        <p:spPr>
          <a:xfrm>
            <a:off x="3362400" y="136525"/>
            <a:ext cx="5466080" cy="617538"/>
          </a:xfrm>
        </p:spPr>
        <p:txBody>
          <a:bodyPr anchor="b">
            <a:normAutofit/>
          </a:bodyPr>
          <a:lstStyle>
            <a:lvl1pPr algn="ctr">
              <a:defRPr sz="2800"/>
            </a:lvl1pPr>
          </a:lstStyle>
          <a:p>
            <a:r>
              <a:rPr lang="zh-CN" altLang="en-US" dirty="0"/>
              <a:t>单击此处编辑母版标题样式</a:t>
            </a:r>
            <a:endParaRPr lang="zh-CN" altLang="en-US" dirty="0"/>
          </a:p>
        </p:txBody>
      </p:sp>
      <p:sp>
        <p:nvSpPr>
          <p:cNvPr id="6" name="文本占位符 2"/>
          <p:cNvSpPr>
            <a:spLocks noGrp="1"/>
          </p:cNvSpPr>
          <p:nvPr>
            <p:ph type="body" idx="1" hasCustomPrompt="1"/>
          </p:nvPr>
        </p:nvSpPr>
        <p:spPr>
          <a:xfrm>
            <a:off x="3362400" y="754064"/>
            <a:ext cx="5466080" cy="400757"/>
          </a:xfrm>
        </p:spPr>
        <p:txBody>
          <a:bodyPr>
            <a:normAutofit/>
          </a:bodyPr>
          <a:lstStyle>
            <a:lvl1pPr marL="0" indent="0" algn="ctr">
              <a:buNone/>
              <a:defRPr sz="1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6965" indent="0">
              <a:buNone/>
              <a:defRPr sz="1600">
                <a:solidFill>
                  <a:schemeClr val="tx1">
                    <a:tint val="75000"/>
                  </a:schemeClr>
                </a:solidFill>
              </a:defRPr>
            </a:lvl9pPr>
          </a:lstStyle>
          <a:p>
            <a:r>
              <a:rPr lang="en-US" altLang="zh-CN" dirty="0"/>
              <a:t>Lorem ipsum dolor sit </a:t>
            </a:r>
            <a:r>
              <a:rPr lang="en-US" altLang="zh-CN" dirty="0" err="1"/>
              <a:t>amet</a:t>
            </a:r>
            <a:r>
              <a:rPr lang="en-US" altLang="zh-CN" dirty="0"/>
              <a:t>, </a:t>
            </a:r>
            <a:r>
              <a:rPr lang="en-US" altLang="zh-CN" dirty="0" err="1"/>
              <a:t>consectetuer</a:t>
            </a:r>
            <a:r>
              <a:rPr lang="en-US" altLang="zh-CN" dirty="0"/>
              <a:t> </a:t>
            </a:r>
            <a:r>
              <a:rPr lang="en-US" altLang="zh-CN" dirty="0" err="1"/>
              <a:t>adipiscing</a:t>
            </a:r>
            <a:r>
              <a:rPr lang="en-US" altLang="zh-CN" dirty="0"/>
              <a:t> </a:t>
            </a:r>
            <a:r>
              <a:rPr lang="en-US" altLang="zh-CN" dirty="0" err="1"/>
              <a:t>elit</a:t>
            </a:r>
            <a:r>
              <a:rPr lang="en-US" altLang="zh-CN" dirty="0"/>
              <a:t>. </a:t>
            </a:r>
            <a:endParaRPr lang="en-US" altLang="zh-CN" dirty="0"/>
          </a:p>
        </p:txBody>
      </p:sp>
      <p:cxnSp>
        <p:nvCxnSpPr>
          <p:cNvPr id="11" name="直接连接符 10"/>
          <p:cNvCxnSpPr/>
          <p:nvPr userDrawn="1"/>
        </p:nvCxnSpPr>
        <p:spPr>
          <a:xfrm>
            <a:off x="5773278" y="754063"/>
            <a:ext cx="644324" cy="0"/>
          </a:xfrm>
          <a:prstGeom prst="line">
            <a:avLst/>
          </a:prstGeom>
          <a:ln>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370">
                <a:solidFill>
                  <a:schemeClr val="tx1">
                    <a:tint val="75000"/>
                  </a:schemeClr>
                </a:solidFill>
              </a:defRPr>
            </a:lvl1pPr>
          </a:lstStyle>
          <a:p>
            <a:fld id="{0E6A473D-8055-43E1-A01D-B0413067B7D8}" type="datetimeFigureOut">
              <a:rPr lang="zh-CN" altLang="en-US" smtClean="0"/>
            </a:fld>
            <a:endParaRPr lang="zh-CN" altLang="en-US"/>
          </a:p>
        </p:txBody>
      </p:sp>
      <p:sp>
        <p:nvSpPr>
          <p:cNvPr id="5" name="Footer Placeholder 4"/>
          <p:cNvSpPr>
            <a:spLocks noGrp="1"/>
          </p:cNvSpPr>
          <p:nvPr>
            <p:ph type="ftr" sz="quarter" idx="3"/>
          </p:nvPr>
        </p:nvSpPr>
        <p:spPr>
          <a:xfrm>
            <a:off x="4038600" y="6356352"/>
            <a:ext cx="4114801" cy="365125"/>
          </a:xfrm>
          <a:prstGeom prst="rect">
            <a:avLst/>
          </a:prstGeom>
        </p:spPr>
        <p:txBody>
          <a:bodyPr vert="horz" lIns="91440" tIns="45720" rIns="91440" bIns="45720" rtlCol="0" anchor="ctr"/>
          <a:lstStyle>
            <a:lvl1pPr algn="ctr">
              <a:defRPr sz="137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370">
                <a:solidFill>
                  <a:schemeClr val="tx1">
                    <a:tint val="75000"/>
                  </a:schemeClr>
                </a:solidFill>
              </a:defRPr>
            </a:lvl1pPr>
          </a:lstStyle>
          <a:p>
            <a:fld id="{0EB8D81A-C667-4EE5-93BD-6120260630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1044575" rtl="0" eaLnBrk="1" latinLnBrk="0" hangingPunct="1">
        <a:lnSpc>
          <a:spcPct val="90000"/>
        </a:lnSpc>
        <a:spcBef>
          <a:spcPct val="0"/>
        </a:spcBef>
        <a:buNone/>
        <a:defRPr sz="5030" kern="1200">
          <a:solidFill>
            <a:schemeClr val="tx1"/>
          </a:solidFill>
          <a:latin typeface="+mj-lt"/>
          <a:ea typeface="+mj-ea"/>
          <a:cs typeface="+mj-cs"/>
        </a:defRPr>
      </a:lvl1pPr>
    </p:titleStyle>
    <p:bodyStyle>
      <a:lvl1pPr marL="260985" indent="-260985" algn="l" defTabSz="1044575" rtl="0" eaLnBrk="1" latinLnBrk="0" hangingPunct="1">
        <a:lnSpc>
          <a:spcPct val="90000"/>
        </a:lnSpc>
        <a:spcBef>
          <a:spcPts val="1140"/>
        </a:spcBef>
        <a:buFont typeface="Arial" panose="020B0604020202020204" pitchFamily="34" charset="0"/>
        <a:buChar char="•"/>
        <a:defRPr sz="3200" kern="1200">
          <a:solidFill>
            <a:schemeClr val="tx1"/>
          </a:solidFill>
          <a:latin typeface="+mn-lt"/>
          <a:ea typeface="+mn-ea"/>
          <a:cs typeface="+mn-cs"/>
        </a:defRPr>
      </a:lvl1pPr>
      <a:lvl2pPr marL="783590" indent="-260985" algn="l" defTabSz="1044575" rtl="0" eaLnBrk="1" latinLnBrk="0" hangingPunct="1">
        <a:lnSpc>
          <a:spcPct val="90000"/>
        </a:lnSpc>
        <a:spcBef>
          <a:spcPts val="570"/>
        </a:spcBef>
        <a:buFont typeface="Arial" panose="020B0604020202020204" pitchFamily="34" charset="0"/>
        <a:buChar char="•"/>
        <a:defRPr sz="2745" kern="1200">
          <a:solidFill>
            <a:schemeClr val="tx1"/>
          </a:solidFill>
          <a:latin typeface="+mn-lt"/>
          <a:ea typeface="+mn-ea"/>
          <a:cs typeface="+mn-cs"/>
        </a:defRPr>
      </a:lvl2pPr>
      <a:lvl3pPr marL="1306195" indent="-260985" algn="l" defTabSz="1044575" rtl="0" eaLnBrk="1" latinLnBrk="0" hangingPunct="1">
        <a:lnSpc>
          <a:spcPct val="90000"/>
        </a:lnSpc>
        <a:spcBef>
          <a:spcPts val="570"/>
        </a:spcBef>
        <a:buFont typeface="Arial" panose="020B0604020202020204" pitchFamily="34" charset="0"/>
        <a:buChar char="•"/>
        <a:defRPr sz="2285" kern="1200">
          <a:solidFill>
            <a:schemeClr val="tx1"/>
          </a:solidFill>
          <a:latin typeface="+mn-lt"/>
          <a:ea typeface="+mn-ea"/>
          <a:cs typeface="+mn-cs"/>
        </a:defRPr>
      </a:lvl3pPr>
      <a:lvl4pPr marL="182880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4pPr>
      <a:lvl5pPr marL="2351405"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5pPr>
      <a:lvl6pPr marL="287401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6pPr>
      <a:lvl7pPr marL="3396615"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7pPr>
      <a:lvl8pPr marL="391922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8pPr>
      <a:lvl9pPr marL="444119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9pPr>
    </p:bodyStyle>
    <p:otherStyle>
      <a:defPPr>
        <a:defRPr lang="en-US"/>
      </a:defPPr>
      <a:lvl1pPr marL="0" algn="l" defTabSz="1044575" rtl="0" eaLnBrk="1" latinLnBrk="0" hangingPunct="1">
        <a:defRPr sz="2055" kern="1200">
          <a:solidFill>
            <a:schemeClr val="tx1"/>
          </a:solidFill>
          <a:latin typeface="+mn-lt"/>
          <a:ea typeface="+mn-ea"/>
          <a:cs typeface="+mn-cs"/>
        </a:defRPr>
      </a:lvl1pPr>
      <a:lvl2pPr marL="522605" algn="l" defTabSz="1044575" rtl="0" eaLnBrk="1" latinLnBrk="0" hangingPunct="1">
        <a:defRPr sz="2055" kern="1200">
          <a:solidFill>
            <a:schemeClr val="tx1"/>
          </a:solidFill>
          <a:latin typeface="+mn-lt"/>
          <a:ea typeface="+mn-ea"/>
          <a:cs typeface="+mn-cs"/>
        </a:defRPr>
      </a:lvl2pPr>
      <a:lvl3pPr marL="1045210" algn="l" defTabSz="1044575" rtl="0" eaLnBrk="1" latinLnBrk="0" hangingPunct="1">
        <a:defRPr sz="2055" kern="1200">
          <a:solidFill>
            <a:schemeClr val="tx1"/>
          </a:solidFill>
          <a:latin typeface="+mn-lt"/>
          <a:ea typeface="+mn-ea"/>
          <a:cs typeface="+mn-cs"/>
        </a:defRPr>
      </a:lvl3pPr>
      <a:lvl4pPr marL="1567815" algn="l" defTabSz="1044575" rtl="0" eaLnBrk="1" latinLnBrk="0" hangingPunct="1">
        <a:defRPr sz="2055" kern="1200">
          <a:solidFill>
            <a:schemeClr val="tx1"/>
          </a:solidFill>
          <a:latin typeface="+mn-lt"/>
          <a:ea typeface="+mn-ea"/>
          <a:cs typeface="+mn-cs"/>
        </a:defRPr>
      </a:lvl4pPr>
      <a:lvl5pPr marL="2089785" algn="l" defTabSz="1044575" rtl="0" eaLnBrk="1" latinLnBrk="0" hangingPunct="1">
        <a:defRPr sz="2055" kern="1200">
          <a:solidFill>
            <a:schemeClr val="tx1"/>
          </a:solidFill>
          <a:latin typeface="+mn-lt"/>
          <a:ea typeface="+mn-ea"/>
          <a:cs typeface="+mn-cs"/>
        </a:defRPr>
      </a:lvl5pPr>
      <a:lvl6pPr marL="2612390" algn="l" defTabSz="1044575" rtl="0" eaLnBrk="1" latinLnBrk="0" hangingPunct="1">
        <a:defRPr sz="2055" kern="1200">
          <a:solidFill>
            <a:schemeClr val="tx1"/>
          </a:solidFill>
          <a:latin typeface="+mn-lt"/>
          <a:ea typeface="+mn-ea"/>
          <a:cs typeface="+mn-cs"/>
        </a:defRPr>
      </a:lvl6pPr>
      <a:lvl7pPr marL="3134995" algn="l" defTabSz="1044575" rtl="0" eaLnBrk="1" latinLnBrk="0" hangingPunct="1">
        <a:defRPr sz="2055" kern="1200">
          <a:solidFill>
            <a:schemeClr val="tx1"/>
          </a:solidFill>
          <a:latin typeface="+mn-lt"/>
          <a:ea typeface="+mn-ea"/>
          <a:cs typeface="+mn-cs"/>
        </a:defRPr>
      </a:lvl7pPr>
      <a:lvl8pPr marL="3657600" algn="l" defTabSz="1044575" rtl="0" eaLnBrk="1" latinLnBrk="0" hangingPunct="1">
        <a:defRPr sz="2055" kern="1200">
          <a:solidFill>
            <a:schemeClr val="tx1"/>
          </a:solidFill>
          <a:latin typeface="+mn-lt"/>
          <a:ea typeface="+mn-ea"/>
          <a:cs typeface="+mn-cs"/>
        </a:defRPr>
      </a:lvl8pPr>
      <a:lvl9pPr marL="4180205" algn="l" defTabSz="1044575" rtl="0" eaLnBrk="1" latinLnBrk="0" hangingPunct="1">
        <a:defRPr sz="20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1" name="圆角矩形 10"/>
          <p:cNvSpPr/>
          <p:nvPr/>
        </p:nvSpPr>
        <p:spPr>
          <a:xfrm>
            <a:off x="2061210" y="2768600"/>
            <a:ext cx="8483600" cy="1320800"/>
          </a:xfrm>
          <a:prstGeom prst="roundRect">
            <a:avLst>
              <a:gd name="adj" fmla="val 18269"/>
            </a:avLst>
          </a:prstGeom>
          <a:solidFill>
            <a:schemeClr val="bg1">
              <a:lumMod val="95000"/>
            </a:schemeClr>
          </a:solidFill>
          <a:ln>
            <a:solidFill>
              <a:schemeClr val="accent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8" name="直接连接符 7"/>
          <p:cNvCxnSpPr/>
          <p:nvPr/>
        </p:nvCxnSpPr>
        <p:spPr>
          <a:xfrm flipH="1" flipV="1">
            <a:off x="5937885" y="4298315"/>
            <a:ext cx="546100" cy="635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10" name="文本框 9"/>
          <p:cNvSpPr txBox="1"/>
          <p:nvPr/>
        </p:nvSpPr>
        <p:spPr>
          <a:xfrm>
            <a:off x="2061527" y="4304665"/>
            <a:ext cx="8298815" cy="768350"/>
          </a:xfrm>
          <a:prstGeom prst="rect">
            <a:avLst/>
          </a:prstGeom>
          <a:noFill/>
        </p:spPr>
        <p:txBody>
          <a:bodyPr wrap="square" rtlCol="0">
            <a:spAutoFit/>
          </a:bodyPr>
          <a:lstStyle/>
          <a:p>
            <a:pPr algn="ctr"/>
            <a:r>
              <a:rPr lang="en-US" altLang="zh-CN" sz="2800">
                <a:solidFill>
                  <a:schemeClr val="accent6"/>
                </a:solidFill>
              </a:rPr>
              <a:t>zbq</a:t>
            </a:r>
            <a:endParaRPr lang="en-US" altLang="zh-CN" sz="2800">
              <a:solidFill>
                <a:schemeClr val="accent6"/>
              </a:solidFill>
            </a:endParaRPr>
          </a:p>
          <a:p>
            <a:pPr algn="ctr"/>
            <a:endParaRPr lang="zh-CN" altLang="en-US" sz="1600">
              <a:solidFill>
                <a:schemeClr val="accent6"/>
              </a:solidFill>
            </a:endParaRPr>
          </a:p>
        </p:txBody>
      </p:sp>
      <p:sp>
        <p:nvSpPr>
          <p:cNvPr id="3" name="文本框 2"/>
          <p:cNvSpPr txBox="1"/>
          <p:nvPr/>
        </p:nvSpPr>
        <p:spPr>
          <a:xfrm>
            <a:off x="3135630" y="2967990"/>
            <a:ext cx="5920740" cy="922020"/>
          </a:xfrm>
          <a:prstGeom prst="rect">
            <a:avLst/>
          </a:prstGeom>
          <a:noFill/>
        </p:spPr>
        <p:txBody>
          <a:bodyPr wrap="square" rtlCol="0">
            <a:spAutoFit/>
          </a:bodyPr>
          <a:lstStyle/>
          <a:p>
            <a:pPr algn="ctr"/>
            <a:r>
              <a:rPr lang="zh-CN" altLang="zh-CN" sz="5400"/>
              <a:t>动态规划</a:t>
            </a:r>
            <a:endParaRPr lang="zh-CN" altLang="zh-CN" sz="540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9123045"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从简单的斜率优化开始讲起</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cs typeface="黑体" panose="02010600030101010101" charset="-122"/>
              </a:rPr>
              <a:t>例题一：给定一个正整数序列</a:t>
            </a:r>
            <a:r>
              <a:rPr lang="en-US" altLang="zh-CN">
                <a:latin typeface="黑体" panose="02010600030101010101" charset="-122"/>
                <a:ea typeface="黑体" panose="02010600030101010101" charset="-122"/>
                <a:cs typeface="黑体" panose="02010600030101010101" charset="-122"/>
              </a:rPr>
              <a:t>a0..an - 1,</a:t>
            </a:r>
            <a:r>
              <a:rPr lang="zh-CN" altLang="en-US">
                <a:latin typeface="黑体" panose="02010600030101010101" charset="-122"/>
                <a:ea typeface="黑体" panose="02010600030101010101" charset="-122"/>
                <a:cs typeface="黑体" panose="02010600030101010101" charset="-122"/>
              </a:rPr>
              <a:t>分成任意段，记每段之和为</a:t>
            </a:r>
            <a:r>
              <a:rPr lang="en-US" altLang="zh-CN">
                <a:latin typeface="黑体" panose="02010600030101010101" charset="-122"/>
                <a:ea typeface="黑体" panose="02010600030101010101" charset="-122"/>
                <a:cs typeface="黑体" panose="02010600030101010101" charset="-122"/>
              </a:rPr>
              <a:t>Si</a:t>
            </a:r>
            <a:r>
              <a:rPr lang="zh-CN" altLang="en-US">
                <a:latin typeface="黑体" panose="02010600030101010101" charset="-122"/>
                <a:ea typeface="黑体" panose="02010600030101010101" charset="-122"/>
                <a:cs typeface="黑体" panose="02010600030101010101" charset="-122"/>
              </a:rPr>
              <a:t>。最小化</a:t>
            </a:r>
            <a:r>
              <a:rPr lang="en-US" altLang="zh-CN">
                <a:latin typeface="黑体" panose="02010600030101010101" charset="-122"/>
                <a:ea typeface="黑体" panose="02010600030101010101" charset="-122"/>
                <a:cs typeface="黑体" panose="02010600030101010101" charset="-122"/>
              </a:rPr>
              <a:t>sigma</a:t>
            </a:r>
            <a:r>
              <a:rPr lang="zh-CN" altLang="en-US">
                <a:latin typeface="黑体" panose="02010600030101010101" charset="-122"/>
                <a:ea typeface="黑体" panose="02010600030101010101" charset="-122"/>
                <a:cs typeface="黑体" panose="02010600030101010101" charset="-122"/>
              </a:rPr>
              <a:t>（</a:t>
            </a:r>
            <a:r>
              <a:rPr lang="en-US" altLang="zh-CN">
                <a:latin typeface="黑体" panose="02010600030101010101" charset="-122"/>
                <a:ea typeface="黑体" panose="02010600030101010101" charset="-122"/>
                <a:cs typeface="黑体" panose="02010600030101010101" charset="-122"/>
              </a:rPr>
              <a:t>ASi ^2 + BSi + C</a:t>
            </a:r>
            <a:r>
              <a:rPr lang="zh-CN" altLang="en-US">
                <a:latin typeface="黑体" panose="02010600030101010101" charset="-122"/>
                <a:ea typeface="黑体" panose="02010600030101010101" charset="-122"/>
                <a:cs typeface="黑体" panose="02010600030101010101" charset="-122"/>
              </a:rPr>
              <a:t>）。（</a:t>
            </a:r>
            <a:r>
              <a:rPr lang="en-US" altLang="zh-CN">
                <a:latin typeface="黑体" panose="02010600030101010101" charset="-122"/>
                <a:ea typeface="黑体" panose="02010600030101010101" charset="-122"/>
                <a:cs typeface="黑体" panose="02010600030101010101" charset="-122"/>
              </a:rPr>
              <a:t>A B C</a:t>
            </a:r>
            <a:r>
              <a:rPr lang="zh-CN" altLang="en-US">
                <a:latin typeface="黑体" panose="02010600030101010101" charset="-122"/>
                <a:ea typeface="黑体" panose="02010600030101010101" charset="-122"/>
                <a:cs typeface="黑体" panose="02010600030101010101" charset="-122"/>
              </a:rPr>
              <a:t>为给定正整数）</a:t>
            </a:r>
            <a:endParaRPr lang="en-US" altLang="zh-CN">
              <a:latin typeface="黑体" panose="02010600030101010101" charset="-122"/>
              <a:ea typeface="黑体" panose="02010600030101010101" charset="-122"/>
              <a:cs typeface="黑体" panose="02010600030101010101" charset="-122"/>
            </a:endParaRPr>
          </a:p>
        </p:txBody>
      </p:sp>
      <p:sp>
        <p:nvSpPr>
          <p:cNvPr id="6" name="文本框 5"/>
          <p:cNvSpPr txBox="1"/>
          <p:nvPr/>
        </p:nvSpPr>
        <p:spPr>
          <a:xfrm>
            <a:off x="758190" y="3724275"/>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cs typeface="黑体" panose="02010600030101010101" charset="-122"/>
              </a:rPr>
              <a:t>可以通过简单的斜率优化</a:t>
            </a:r>
            <a:r>
              <a:rPr lang="en-US" altLang="zh-CN">
                <a:latin typeface="黑体" panose="02010600030101010101" charset="-122"/>
                <a:ea typeface="黑体" panose="02010600030101010101" charset="-122"/>
                <a:cs typeface="黑体" panose="02010600030101010101" charset="-122"/>
              </a:rPr>
              <a:t>On</a:t>
            </a:r>
            <a:r>
              <a:rPr lang="zh-CN" altLang="en-US">
                <a:latin typeface="黑体" panose="02010600030101010101" charset="-122"/>
                <a:ea typeface="黑体" panose="02010600030101010101" charset="-122"/>
                <a:cs typeface="黑体" panose="02010600030101010101" charset="-122"/>
              </a:rPr>
              <a:t>解决，在此不再赘述。</a:t>
            </a:r>
            <a:endParaRPr lang="zh-CN" altLang="en-US">
              <a:latin typeface="黑体" panose="02010600030101010101" charset="-122"/>
              <a:ea typeface="黑体" panose="02010600030101010101" charset="-122"/>
              <a:cs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en-US" altLang="zh-CN" sz="2800"/>
              <a:t>plus</a:t>
            </a:r>
            <a:endParaRPr lang="en-US" altLang="zh-CN" sz="2800"/>
          </a:p>
        </p:txBody>
      </p:sp>
      <p:sp>
        <p:nvSpPr>
          <p:cNvPr id="5" name="文本框 4"/>
          <p:cNvSpPr txBox="1"/>
          <p:nvPr/>
        </p:nvSpPr>
        <p:spPr>
          <a:xfrm>
            <a:off x="663575" y="1281430"/>
            <a:ext cx="1058672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cs typeface="黑体" panose="02010600030101010101" charset="-122"/>
              </a:rPr>
              <a:t>例题</a:t>
            </a:r>
            <a:r>
              <a:rPr lang="en-US" altLang="zh-CN">
                <a:latin typeface="黑体" panose="02010600030101010101" charset="-122"/>
                <a:ea typeface="黑体" panose="02010600030101010101" charset="-122"/>
                <a:cs typeface="黑体" panose="02010600030101010101" charset="-122"/>
              </a:rPr>
              <a:t>2</a:t>
            </a:r>
            <a:r>
              <a:rPr lang="zh-CN" altLang="en-US">
                <a:latin typeface="黑体" panose="02010600030101010101" charset="-122"/>
                <a:ea typeface="黑体" panose="02010600030101010101" charset="-122"/>
                <a:cs typeface="黑体" panose="02010600030101010101" charset="-122"/>
              </a:rPr>
              <a:t>：</a:t>
            </a:r>
            <a:r>
              <a:rPr lang="zh-CN" altLang="en-US">
                <a:latin typeface="黑体" panose="02010600030101010101" charset="-122"/>
                <a:ea typeface="黑体" panose="02010600030101010101" charset="-122"/>
                <a:cs typeface="黑体" panose="02010600030101010101" charset="-122"/>
                <a:sym typeface="+mn-ea"/>
              </a:rPr>
              <a:t>给定一个正整数序列</a:t>
            </a:r>
            <a:r>
              <a:rPr lang="en-US" altLang="zh-CN">
                <a:latin typeface="黑体" panose="02010600030101010101" charset="-122"/>
                <a:ea typeface="黑体" panose="02010600030101010101" charset="-122"/>
                <a:cs typeface="黑体" panose="02010600030101010101" charset="-122"/>
                <a:sym typeface="+mn-ea"/>
              </a:rPr>
              <a:t>a0..an - 1,</a:t>
            </a:r>
            <a:r>
              <a:rPr lang="zh-CN" altLang="en-US">
                <a:latin typeface="黑体" panose="02010600030101010101" charset="-122"/>
                <a:ea typeface="黑体" panose="02010600030101010101" charset="-122"/>
                <a:cs typeface="黑体" panose="02010600030101010101" charset="-122"/>
                <a:sym typeface="+mn-ea"/>
              </a:rPr>
              <a:t>分成任意段，记每段之和为</a:t>
            </a:r>
            <a:r>
              <a:rPr lang="en-US" altLang="zh-CN">
                <a:latin typeface="黑体" panose="02010600030101010101" charset="-122"/>
                <a:ea typeface="黑体" panose="02010600030101010101" charset="-122"/>
                <a:cs typeface="黑体" panose="02010600030101010101" charset="-122"/>
                <a:sym typeface="+mn-ea"/>
              </a:rPr>
              <a:t>Si</a:t>
            </a:r>
            <a:r>
              <a:rPr lang="zh-CN" altLang="en-US">
                <a:latin typeface="黑体" panose="02010600030101010101" charset="-122"/>
                <a:ea typeface="黑体" panose="02010600030101010101" charset="-122"/>
                <a:cs typeface="黑体" panose="02010600030101010101" charset="-122"/>
                <a:sym typeface="+mn-ea"/>
              </a:rPr>
              <a:t>。最小化</a:t>
            </a:r>
            <a:r>
              <a:rPr lang="en-US" altLang="zh-CN">
                <a:latin typeface="黑体" panose="02010600030101010101" charset="-122"/>
                <a:ea typeface="黑体" panose="02010600030101010101" charset="-122"/>
                <a:cs typeface="黑体" panose="02010600030101010101" charset="-122"/>
                <a:sym typeface="+mn-ea"/>
              </a:rPr>
              <a:t>sigma</a:t>
            </a:r>
            <a:r>
              <a:rPr lang="zh-CN" altLang="en-US">
                <a:latin typeface="黑体" panose="02010600030101010101" charset="-122"/>
                <a:ea typeface="黑体" panose="02010600030101010101" charset="-122"/>
                <a:cs typeface="黑体" panose="02010600030101010101" charset="-122"/>
                <a:sym typeface="+mn-ea"/>
              </a:rPr>
              <a:t>（</a:t>
            </a:r>
            <a:r>
              <a:rPr lang="en-US" altLang="zh-CN">
                <a:latin typeface="黑体" panose="02010600030101010101" charset="-122"/>
                <a:ea typeface="黑体" panose="02010600030101010101" charset="-122"/>
                <a:cs typeface="黑体" panose="02010600030101010101" charset="-122"/>
                <a:sym typeface="+mn-ea"/>
              </a:rPr>
              <a:t>ASi ^3 + BSi ^2 + CSi + D</a:t>
            </a:r>
            <a:r>
              <a:rPr lang="zh-CN" altLang="en-US">
                <a:latin typeface="黑体" panose="02010600030101010101" charset="-122"/>
                <a:ea typeface="黑体" panose="02010600030101010101" charset="-122"/>
                <a:cs typeface="黑体" panose="02010600030101010101" charset="-122"/>
                <a:sym typeface="+mn-ea"/>
              </a:rPr>
              <a:t>）。（</a:t>
            </a:r>
            <a:r>
              <a:rPr lang="en-US" altLang="zh-CN">
                <a:latin typeface="黑体" panose="02010600030101010101" charset="-122"/>
                <a:ea typeface="黑体" panose="02010600030101010101" charset="-122"/>
                <a:cs typeface="黑体" panose="02010600030101010101" charset="-122"/>
                <a:sym typeface="+mn-ea"/>
              </a:rPr>
              <a:t>A B C D</a:t>
            </a:r>
            <a:r>
              <a:rPr lang="zh-CN" altLang="en-US">
                <a:latin typeface="黑体" panose="02010600030101010101" charset="-122"/>
                <a:ea typeface="黑体" panose="02010600030101010101" charset="-122"/>
                <a:cs typeface="黑体" panose="02010600030101010101" charset="-122"/>
                <a:sym typeface="+mn-ea"/>
              </a:rPr>
              <a:t>为给定正整数）</a:t>
            </a:r>
            <a:endParaRPr lang="zh-CN" altLang="en-US">
              <a:latin typeface="黑体" panose="02010600030101010101" charset="-122"/>
              <a:ea typeface="黑体" panose="02010600030101010101" charset="-122"/>
              <a:cs typeface="黑体" panose="02010600030101010101" charset="-122"/>
            </a:endParaRPr>
          </a:p>
        </p:txBody>
      </p:sp>
      <p:sp>
        <p:nvSpPr>
          <p:cNvPr id="6" name="文本框 5"/>
          <p:cNvSpPr txBox="1"/>
          <p:nvPr/>
        </p:nvSpPr>
        <p:spPr>
          <a:xfrm>
            <a:off x="686435" y="2194560"/>
            <a:ext cx="10173970" cy="2030095"/>
          </a:xfrm>
          <a:prstGeom prst="rect">
            <a:avLst/>
          </a:prstGeom>
          <a:noFill/>
        </p:spPr>
        <p:txBody>
          <a:bodyPr wrap="square" rtlCol="0">
            <a:spAutoFit/>
          </a:bodyPr>
          <a:lstStyle/>
          <a:p>
            <a:r>
              <a:rPr lang="en-US" altLang="zh-CN">
                <a:latin typeface="黑体" panose="02010600030101010101" charset="-122"/>
                <a:ea typeface="黑体" panose="02010600030101010101" charset="-122"/>
                <a:cs typeface="黑体" panose="02010600030101010101" charset="-122"/>
              </a:rPr>
              <a:t>f(i)</a:t>
            </a:r>
            <a:r>
              <a:rPr lang="zh-CN" altLang="en-US">
                <a:latin typeface="黑体" panose="02010600030101010101" charset="-122"/>
                <a:ea typeface="黑体" panose="02010600030101010101" charset="-122"/>
                <a:cs typeface="黑体" panose="02010600030101010101" charset="-122"/>
              </a:rPr>
              <a:t>表示以第</a:t>
            </a:r>
            <a:r>
              <a:rPr lang="en-US" altLang="zh-CN">
                <a:latin typeface="黑体" panose="02010600030101010101" charset="-122"/>
                <a:ea typeface="黑体" panose="02010600030101010101" charset="-122"/>
                <a:cs typeface="黑体" panose="02010600030101010101" charset="-122"/>
              </a:rPr>
              <a:t>i</a:t>
            </a:r>
            <a:r>
              <a:rPr lang="zh-CN" altLang="en-US">
                <a:latin typeface="黑体" panose="02010600030101010101" charset="-122"/>
                <a:ea typeface="黑体" panose="02010600030101010101" charset="-122"/>
                <a:cs typeface="黑体" panose="02010600030101010101" charset="-122"/>
              </a:rPr>
              <a:t>个正整数为一段末尾时的最优解。</a:t>
            </a:r>
            <a:endParaRPr lang="zh-CN" altLang="en-US">
              <a:latin typeface="黑体" panose="02010600030101010101" charset="-122"/>
              <a:ea typeface="黑体" panose="02010600030101010101" charset="-122"/>
              <a:cs typeface="黑体" panose="02010600030101010101" charset="-122"/>
            </a:endParaRPr>
          </a:p>
          <a:p>
            <a:r>
              <a:rPr lang="zh-CN" altLang="en-US">
                <a:latin typeface="黑体" panose="02010600030101010101" charset="-122"/>
                <a:ea typeface="黑体" panose="02010600030101010101" charset="-122"/>
                <a:cs typeface="黑体" panose="02010600030101010101" charset="-122"/>
              </a:rPr>
              <a:t>朴素算法</a:t>
            </a:r>
            <a:r>
              <a:rPr lang="en-US" altLang="zh-CN">
                <a:latin typeface="黑体" panose="02010600030101010101" charset="-122"/>
                <a:ea typeface="黑体" panose="02010600030101010101" charset="-122"/>
                <a:cs typeface="黑体" panose="02010600030101010101" charset="-122"/>
              </a:rPr>
              <a:t>n^2dp</a:t>
            </a:r>
            <a:r>
              <a:rPr lang="zh-CN" altLang="en-US">
                <a:latin typeface="黑体" panose="02010600030101010101" charset="-122"/>
                <a:ea typeface="黑体" panose="02010600030101010101" charset="-122"/>
                <a:cs typeface="黑体" panose="02010600030101010101" charset="-122"/>
              </a:rPr>
              <a:t>应当不难，但是我们发现推不出上面的斜率方程了。</a:t>
            </a:r>
            <a:endParaRPr lang="zh-CN" altLang="en-US">
              <a:latin typeface="黑体" panose="02010600030101010101" charset="-122"/>
              <a:ea typeface="黑体" panose="02010600030101010101" charset="-122"/>
              <a:cs typeface="黑体" panose="02010600030101010101" charset="-122"/>
            </a:endParaRPr>
          </a:p>
          <a:p>
            <a:r>
              <a:rPr lang="zh-CN" altLang="en-US">
                <a:latin typeface="黑体" panose="02010600030101010101" charset="-122"/>
                <a:ea typeface="黑体" panose="02010600030101010101" charset="-122"/>
                <a:cs typeface="黑体" panose="02010600030101010101" charset="-122"/>
              </a:rPr>
              <a:t>令</a:t>
            </a:r>
            <a:r>
              <a:rPr lang="en-US" altLang="zh-CN">
                <a:latin typeface="黑体" panose="02010600030101010101" charset="-122"/>
                <a:ea typeface="黑体" panose="02010600030101010101" charset="-122"/>
                <a:cs typeface="黑体" panose="02010600030101010101" charset="-122"/>
              </a:rPr>
              <a:t>p(i)</a:t>
            </a:r>
            <a:r>
              <a:rPr lang="zh-CN" altLang="en-US">
                <a:latin typeface="黑体" panose="02010600030101010101" charset="-122"/>
                <a:ea typeface="黑体" panose="02010600030101010101" charset="-122"/>
                <a:cs typeface="黑体" panose="02010600030101010101" charset="-122"/>
              </a:rPr>
              <a:t>表示满足</a:t>
            </a:r>
            <a:r>
              <a:rPr lang="en-US" altLang="zh-CN">
                <a:latin typeface="黑体" panose="02010600030101010101" charset="-122"/>
                <a:ea typeface="黑体" panose="02010600030101010101" charset="-122"/>
                <a:cs typeface="黑体" panose="02010600030101010101" charset="-122"/>
              </a:rPr>
              <a:t>f(i)</a:t>
            </a:r>
            <a:r>
              <a:rPr lang="zh-CN" altLang="en-US">
                <a:latin typeface="黑体" panose="02010600030101010101" charset="-122"/>
                <a:ea typeface="黑体" panose="02010600030101010101" charset="-122"/>
                <a:cs typeface="黑体" panose="02010600030101010101" charset="-122"/>
              </a:rPr>
              <a:t>最优时，可行的最小位置。我们可以发现，对于</a:t>
            </a:r>
            <a:r>
              <a:rPr lang="en-US" altLang="zh-CN">
                <a:latin typeface="黑体" panose="02010600030101010101" charset="-122"/>
                <a:ea typeface="黑体" panose="02010600030101010101" charset="-122"/>
                <a:cs typeface="黑体" panose="02010600030101010101" charset="-122"/>
              </a:rPr>
              <a:t>i &gt; j</a:t>
            </a:r>
            <a:r>
              <a:rPr lang="zh-CN" altLang="en-US">
                <a:latin typeface="黑体" panose="02010600030101010101" charset="-122"/>
                <a:ea typeface="黑体" panose="02010600030101010101" charset="-122"/>
                <a:cs typeface="黑体" panose="02010600030101010101" charset="-122"/>
              </a:rPr>
              <a:t>一定有</a:t>
            </a:r>
            <a:r>
              <a:rPr lang="en-US" altLang="zh-CN">
                <a:latin typeface="黑体" panose="02010600030101010101" charset="-122"/>
                <a:ea typeface="黑体" panose="02010600030101010101" charset="-122"/>
                <a:cs typeface="黑体" panose="02010600030101010101" charset="-122"/>
              </a:rPr>
              <a:t>p(i) &gt;= p(j)</a:t>
            </a:r>
            <a:r>
              <a:rPr lang="zh-CN" altLang="en-US">
                <a:latin typeface="黑体" panose="02010600030101010101" charset="-122"/>
                <a:ea typeface="黑体" panose="02010600030101010101" charset="-122"/>
                <a:cs typeface="黑体" panose="02010600030101010101" charset="-122"/>
              </a:rPr>
              <a:t>，也就是</a:t>
            </a:r>
            <a:r>
              <a:rPr lang="en-US" altLang="zh-CN">
                <a:latin typeface="黑体" panose="02010600030101010101" charset="-122"/>
                <a:ea typeface="黑体" panose="02010600030101010101" charset="-122"/>
                <a:cs typeface="黑体" panose="02010600030101010101" charset="-122"/>
              </a:rPr>
              <a:t>p(i)</a:t>
            </a:r>
            <a:r>
              <a:rPr lang="zh-CN" altLang="en-US">
                <a:latin typeface="黑体" panose="02010600030101010101" charset="-122"/>
                <a:ea typeface="黑体" panose="02010600030101010101" charset="-122"/>
                <a:cs typeface="黑体" panose="02010600030101010101" charset="-122"/>
              </a:rPr>
              <a:t>单调递增。</a:t>
            </a:r>
            <a:endParaRPr lang="zh-CN" altLang="en-US">
              <a:latin typeface="黑体" panose="02010600030101010101" charset="-122"/>
              <a:ea typeface="黑体" panose="02010600030101010101" charset="-122"/>
              <a:cs typeface="黑体" panose="02010600030101010101" charset="-122"/>
            </a:endParaRPr>
          </a:p>
          <a:p>
            <a:r>
              <a:rPr lang="zh-CN" altLang="en-US">
                <a:latin typeface="黑体" panose="02010600030101010101" charset="-122"/>
                <a:ea typeface="黑体" panose="02010600030101010101" charset="-122"/>
                <a:cs typeface="黑体" panose="02010600030101010101" charset="-122"/>
              </a:rPr>
              <a:t>从上面这个性质我们可以得到，对于</a:t>
            </a:r>
            <a:r>
              <a:rPr lang="en-US" altLang="zh-CN">
                <a:latin typeface="黑体" panose="02010600030101010101" charset="-122"/>
                <a:ea typeface="黑体" panose="02010600030101010101" charset="-122"/>
                <a:cs typeface="黑体" panose="02010600030101010101" charset="-122"/>
              </a:rPr>
              <a:t>j &lt; i</a:t>
            </a:r>
            <a:r>
              <a:rPr lang="zh-CN" altLang="en-US">
                <a:latin typeface="黑体" panose="02010600030101010101" charset="-122"/>
                <a:ea typeface="黑体" panose="02010600030101010101" charset="-122"/>
                <a:cs typeface="黑体" panose="02010600030101010101" charset="-122"/>
              </a:rPr>
              <a:t>，一定存在一个位置</a:t>
            </a:r>
            <a:r>
              <a:rPr lang="en-US" altLang="zh-CN">
                <a:latin typeface="黑体" panose="02010600030101010101" charset="-122"/>
                <a:ea typeface="黑体" panose="02010600030101010101" charset="-122"/>
                <a:cs typeface="黑体" panose="02010600030101010101" charset="-122"/>
              </a:rPr>
              <a:t>x</a:t>
            </a:r>
            <a:r>
              <a:rPr lang="zh-CN" altLang="en-US">
                <a:latin typeface="黑体" panose="02010600030101010101" charset="-122"/>
                <a:ea typeface="黑体" panose="02010600030101010101" charset="-122"/>
                <a:cs typeface="黑体" panose="02010600030101010101" charset="-122"/>
              </a:rPr>
              <a:t>使得所有的</a:t>
            </a:r>
            <a:r>
              <a:rPr lang="en-US" altLang="zh-CN">
                <a:latin typeface="黑体" panose="02010600030101010101" charset="-122"/>
                <a:ea typeface="黑体" panose="02010600030101010101" charset="-122"/>
                <a:cs typeface="黑体" panose="02010600030101010101" charset="-122"/>
              </a:rPr>
              <a:t>k &gt;= x</a:t>
            </a:r>
            <a:r>
              <a:rPr lang="zh-CN" altLang="en-US">
                <a:latin typeface="黑体" panose="02010600030101010101" charset="-122"/>
                <a:ea typeface="黑体" panose="02010600030101010101" charset="-122"/>
                <a:cs typeface="黑体" panose="02010600030101010101" charset="-122"/>
              </a:rPr>
              <a:t>，决策时</a:t>
            </a:r>
            <a:r>
              <a:rPr lang="en-US" altLang="zh-CN">
                <a:latin typeface="黑体" panose="02010600030101010101" charset="-122"/>
                <a:ea typeface="黑体" panose="02010600030101010101" charset="-122"/>
                <a:cs typeface="黑体" panose="02010600030101010101" charset="-122"/>
              </a:rPr>
              <a:t>i</a:t>
            </a:r>
            <a:r>
              <a:rPr lang="zh-CN" altLang="en-US">
                <a:latin typeface="黑体" panose="02010600030101010101" charset="-122"/>
                <a:ea typeface="黑体" panose="02010600030101010101" charset="-122"/>
                <a:cs typeface="黑体" panose="02010600030101010101" charset="-122"/>
              </a:rPr>
              <a:t>更优，所有的</a:t>
            </a:r>
            <a:r>
              <a:rPr lang="en-US" altLang="zh-CN">
                <a:latin typeface="黑体" panose="02010600030101010101" charset="-122"/>
                <a:ea typeface="黑体" panose="02010600030101010101" charset="-122"/>
                <a:cs typeface="黑体" panose="02010600030101010101" charset="-122"/>
              </a:rPr>
              <a:t>k &lt; x,</a:t>
            </a:r>
            <a:r>
              <a:rPr lang="zh-CN" altLang="en-US">
                <a:latin typeface="黑体" panose="02010600030101010101" charset="-122"/>
                <a:ea typeface="黑体" panose="02010600030101010101" charset="-122"/>
                <a:cs typeface="黑体" panose="02010600030101010101" charset="-122"/>
              </a:rPr>
              <a:t>决策时</a:t>
            </a:r>
            <a:r>
              <a:rPr lang="en-US" altLang="zh-CN">
                <a:latin typeface="黑体" panose="02010600030101010101" charset="-122"/>
                <a:ea typeface="黑体" panose="02010600030101010101" charset="-122"/>
                <a:cs typeface="黑体" panose="02010600030101010101" charset="-122"/>
              </a:rPr>
              <a:t>j</a:t>
            </a:r>
            <a:r>
              <a:rPr lang="zh-CN" altLang="en-US">
                <a:latin typeface="黑体" panose="02010600030101010101" charset="-122"/>
                <a:ea typeface="黑体" panose="02010600030101010101" charset="-122"/>
                <a:cs typeface="黑体" panose="02010600030101010101" charset="-122"/>
              </a:rPr>
              <a:t>更优。</a:t>
            </a:r>
            <a:endParaRPr lang="zh-CN" altLang="en-US">
              <a:latin typeface="黑体" panose="02010600030101010101" charset="-122"/>
              <a:ea typeface="黑体" panose="02010600030101010101" charset="-122"/>
              <a:cs typeface="黑体" panose="02010600030101010101" charset="-122"/>
            </a:endParaRPr>
          </a:p>
          <a:p>
            <a:r>
              <a:rPr lang="zh-CN" altLang="en-US">
                <a:latin typeface="黑体" panose="02010600030101010101" charset="-122"/>
                <a:ea typeface="黑体" panose="02010600030101010101" charset="-122"/>
                <a:cs typeface="黑体" panose="02010600030101010101" charset="-122"/>
              </a:rPr>
              <a:t>好了，有了这个性质我们就可以类比斜率优化，通过双端队列来优化转移了。</a:t>
            </a:r>
            <a:endParaRPr lang="en-US" altLang="zh-CN">
              <a:latin typeface="黑体" panose="02010600030101010101" charset="-122"/>
              <a:ea typeface="黑体" panose="02010600030101010101" charset="-122"/>
              <a:cs typeface="黑体" panose="02010600030101010101" charset="-122"/>
            </a:endParaRPr>
          </a:p>
        </p:txBody>
      </p:sp>
      <p:sp>
        <p:nvSpPr>
          <p:cNvPr id="2" name="文本框 1"/>
          <p:cNvSpPr txBox="1"/>
          <p:nvPr/>
        </p:nvSpPr>
        <p:spPr>
          <a:xfrm>
            <a:off x="749935" y="4323080"/>
            <a:ext cx="10087610" cy="2030095"/>
          </a:xfrm>
          <a:prstGeom prst="rect">
            <a:avLst/>
          </a:prstGeom>
          <a:noFill/>
        </p:spPr>
        <p:txBody>
          <a:bodyPr wrap="square" rtlCol="0">
            <a:spAutoFit/>
          </a:bodyPr>
          <a:lstStyle/>
          <a:p>
            <a:r>
              <a:rPr lang="zh-CN" altLang="en-US">
                <a:latin typeface="黑体" panose="02010600030101010101" charset="-122"/>
                <a:ea typeface="黑体" panose="02010600030101010101" charset="-122"/>
                <a:cs typeface="黑体" panose="02010600030101010101" charset="-122"/>
              </a:rPr>
              <a:t>伪代码：</a:t>
            </a:r>
            <a:endParaRPr lang="zh-CN" altLang="en-US">
              <a:latin typeface="黑体" panose="02010600030101010101" charset="-122"/>
              <a:ea typeface="黑体" panose="02010600030101010101" charset="-122"/>
              <a:cs typeface="黑体" panose="02010600030101010101" charset="-122"/>
            </a:endParaRPr>
          </a:p>
          <a:p>
            <a:r>
              <a:rPr lang="en-US" altLang="zh-CN">
                <a:latin typeface="黑体" panose="02010600030101010101" charset="-122"/>
                <a:ea typeface="黑体" panose="02010600030101010101" charset="-122"/>
                <a:cs typeface="黑体" panose="02010600030101010101" charset="-122"/>
              </a:rPr>
              <a:t>for:i = 0 to n</a:t>
            </a:r>
            <a:endParaRPr lang="en-US" altLang="zh-CN">
              <a:latin typeface="黑体" panose="02010600030101010101" charset="-122"/>
              <a:ea typeface="黑体" panose="02010600030101010101" charset="-122"/>
              <a:cs typeface="黑体" panose="02010600030101010101" charset="-122"/>
            </a:endParaRPr>
          </a:p>
          <a:p>
            <a:r>
              <a:rPr lang="en-US" altLang="zh-CN">
                <a:latin typeface="黑体" panose="02010600030101010101" charset="-122"/>
                <a:ea typeface="黑体" panose="02010600030101010101" charset="-122"/>
                <a:cs typeface="黑体" panose="02010600030101010101" charset="-122"/>
              </a:rPr>
              <a:t>	while(</a:t>
            </a:r>
            <a:r>
              <a:rPr lang="zh-CN" altLang="en-US">
                <a:latin typeface="黑体" panose="02010600030101010101" charset="-122"/>
                <a:ea typeface="黑体" panose="02010600030101010101" charset="-122"/>
                <a:cs typeface="黑体" panose="02010600030101010101" charset="-122"/>
              </a:rPr>
              <a:t>前面不优</a:t>
            </a:r>
            <a:r>
              <a:rPr lang="en-US" altLang="zh-CN">
                <a:latin typeface="黑体" panose="02010600030101010101" charset="-122"/>
                <a:ea typeface="黑体" panose="02010600030101010101" charset="-122"/>
                <a:cs typeface="黑体" panose="02010600030101010101" charset="-122"/>
              </a:rPr>
              <a:t>) pop_front</a:t>
            </a:r>
            <a:endParaRPr lang="en-US" altLang="zh-CN">
              <a:latin typeface="黑体" panose="02010600030101010101" charset="-122"/>
              <a:ea typeface="黑体" panose="02010600030101010101" charset="-122"/>
              <a:cs typeface="黑体" panose="02010600030101010101" charset="-122"/>
            </a:endParaRPr>
          </a:p>
          <a:p>
            <a:r>
              <a:rPr lang="en-US" altLang="zh-CN">
                <a:latin typeface="黑体" panose="02010600030101010101" charset="-122"/>
                <a:ea typeface="黑体" panose="02010600030101010101" charset="-122"/>
                <a:cs typeface="黑体" panose="02010600030101010101" charset="-122"/>
              </a:rPr>
              <a:t>	get_ans();</a:t>
            </a:r>
            <a:endParaRPr lang="en-US" altLang="zh-CN">
              <a:latin typeface="黑体" panose="02010600030101010101" charset="-122"/>
              <a:ea typeface="黑体" panose="02010600030101010101" charset="-122"/>
              <a:cs typeface="黑体" panose="02010600030101010101" charset="-122"/>
            </a:endParaRPr>
          </a:p>
          <a:p>
            <a:r>
              <a:rPr lang="en-US" altLang="zh-CN">
                <a:latin typeface="黑体" panose="02010600030101010101" charset="-122"/>
                <a:ea typeface="黑体" panose="02010600030101010101" charset="-122"/>
                <a:cs typeface="黑体" panose="02010600030101010101" charset="-122"/>
              </a:rPr>
              <a:t>	while(</a:t>
            </a:r>
            <a:r>
              <a:rPr lang="zh-CN" altLang="en-US">
                <a:latin typeface="黑体" panose="02010600030101010101" charset="-122"/>
                <a:ea typeface="黑体" panose="02010600030101010101" charset="-122"/>
                <a:cs typeface="黑体" panose="02010600030101010101" charset="-122"/>
              </a:rPr>
              <a:t>后面不优） </a:t>
            </a:r>
            <a:r>
              <a:rPr lang="en-US" altLang="zh-CN">
                <a:latin typeface="黑体" panose="02010600030101010101" charset="-122"/>
                <a:ea typeface="黑体" panose="02010600030101010101" charset="-122"/>
                <a:cs typeface="黑体" panose="02010600030101010101" charset="-122"/>
              </a:rPr>
              <a:t>pop_hou</a:t>
            </a:r>
            <a:endParaRPr lang="zh-CN" altLang="en-US">
              <a:latin typeface="黑体" panose="02010600030101010101" charset="-122"/>
              <a:ea typeface="黑体" panose="02010600030101010101" charset="-122"/>
              <a:cs typeface="黑体" panose="02010600030101010101" charset="-122"/>
            </a:endParaRPr>
          </a:p>
          <a:p>
            <a:r>
              <a:rPr lang="en-US" altLang="zh-CN">
                <a:latin typeface="黑体" panose="02010600030101010101" charset="-122"/>
                <a:ea typeface="黑体" panose="02010600030101010101" charset="-122"/>
                <a:cs typeface="黑体" panose="02010600030101010101" charset="-122"/>
              </a:rPr>
              <a:t>	push_back(i);</a:t>
            </a:r>
            <a:endParaRPr lang="en-US" altLang="zh-CN">
              <a:latin typeface="黑体" panose="02010600030101010101" charset="-122"/>
              <a:ea typeface="黑体" panose="02010600030101010101" charset="-122"/>
              <a:cs typeface="黑体" panose="02010600030101010101" charset="-122"/>
            </a:endParaRPr>
          </a:p>
          <a:p>
            <a:r>
              <a:rPr lang="zh-CN" altLang="en-US">
                <a:latin typeface="黑体" panose="02010600030101010101" charset="-122"/>
                <a:ea typeface="黑体" panose="02010600030101010101" charset="-122"/>
                <a:cs typeface="黑体" panose="02010600030101010101" charset="-122"/>
              </a:rPr>
              <a:t>因为判断最优性采用了二分，所以复杂度</a:t>
            </a:r>
            <a:r>
              <a:rPr lang="en-US" altLang="zh-CN">
                <a:latin typeface="黑体" panose="02010600030101010101" charset="-122"/>
                <a:ea typeface="黑体" panose="02010600030101010101" charset="-122"/>
                <a:cs typeface="黑体" panose="02010600030101010101" charset="-122"/>
              </a:rPr>
              <a:t>nlogn</a:t>
            </a:r>
            <a:r>
              <a:rPr lang="zh-CN" altLang="en-US">
                <a:latin typeface="黑体" panose="02010600030101010101" charset="-122"/>
                <a:ea typeface="黑体" panose="02010600030101010101" charset="-122"/>
                <a:cs typeface="黑体" panose="02010600030101010101" charset="-122"/>
              </a:rPr>
              <a:t>。</a:t>
            </a:r>
            <a:endParaRPr lang="zh-CN" altLang="en-US">
              <a:latin typeface="黑体" panose="02010600030101010101" charset="-122"/>
              <a:ea typeface="黑体" panose="02010600030101010101" charset="-122"/>
              <a:cs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接上题</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21435"/>
            <a:ext cx="1058672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实际上那个伪代码根本没啥卵用，我们要知道如何判断谁优。。。</a:t>
            </a:r>
            <a:endParaRPr lang="zh-CN" altLang="en-US">
              <a:latin typeface="黑体" panose="02010600030101010101" charset="-122"/>
              <a:ea typeface="黑体" panose="02010600030101010101" charset="-122"/>
            </a:endParaRPr>
          </a:p>
        </p:txBody>
      </p:sp>
      <p:sp>
        <p:nvSpPr>
          <p:cNvPr id="6" name="文本框 5"/>
          <p:cNvSpPr txBox="1"/>
          <p:nvPr/>
        </p:nvSpPr>
        <p:spPr>
          <a:xfrm>
            <a:off x="663575" y="1770380"/>
            <a:ext cx="10173970" cy="1753235"/>
          </a:xfrm>
          <a:prstGeom prst="rect">
            <a:avLst/>
          </a:prstGeom>
          <a:noFill/>
        </p:spPr>
        <p:txBody>
          <a:bodyPr wrap="square" rtlCol="0">
            <a:spAutoFit/>
          </a:bodyPr>
          <a:lstStyle/>
          <a:p>
            <a:r>
              <a:rPr lang="zh-CN" altLang="en-US">
                <a:latin typeface="黑体" panose="02010600030101010101" charset="-122"/>
                <a:ea typeface="黑体" panose="02010600030101010101" charset="-122"/>
              </a:rPr>
              <a:t>考虑任意两个数字，根据我们的性质我们定义</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为这两个点选前选后的分界点，那么我们对整个序列维护</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值的单调递增。</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为什么要这么做呢。</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考虑一下，假如</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值不是递增的，那么弱出现了 高</a:t>
            </a:r>
            <a:r>
              <a:rPr lang="en-US" altLang="zh-CN">
                <a:latin typeface="黑体" panose="02010600030101010101" charset="-122"/>
                <a:ea typeface="黑体" panose="02010600030101010101" charset="-122"/>
              </a:rPr>
              <a:t>-&gt;</a:t>
            </a:r>
            <a:r>
              <a:rPr lang="zh-CN" altLang="en-US">
                <a:latin typeface="黑体" panose="02010600030101010101" charset="-122"/>
                <a:ea typeface="黑体" panose="02010600030101010101" charset="-122"/>
              </a:rPr>
              <a:t>低这样的情况，那么中间那个点就是没用的。</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所以维护</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值单调即可，但是计算</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值需要一个</a:t>
            </a:r>
            <a:r>
              <a:rPr lang="en-US" altLang="zh-CN">
                <a:latin typeface="黑体" panose="02010600030101010101" charset="-122"/>
                <a:ea typeface="黑体" panose="02010600030101010101" charset="-122"/>
              </a:rPr>
              <a:t>log  </a:t>
            </a:r>
            <a:r>
              <a:rPr lang="zh-CN" altLang="en-US">
                <a:latin typeface="黑体" panose="02010600030101010101" charset="-122"/>
                <a:ea typeface="黑体" panose="02010600030101010101" charset="-122"/>
              </a:rPr>
              <a:t>于是</a:t>
            </a:r>
            <a:r>
              <a:rPr lang="en-US" altLang="zh-CN">
                <a:latin typeface="黑体" panose="02010600030101010101" charset="-122"/>
                <a:ea typeface="黑体" panose="02010600030101010101" charset="-122"/>
              </a:rPr>
              <a:t>nlogn</a:t>
            </a:r>
            <a:endParaRPr lang="zh-CN" altLang="en-US">
              <a:latin typeface="黑体" panose="02010600030101010101" charset="-122"/>
              <a:ea typeface="黑体" panose="02010600030101010101" charset="-122"/>
            </a:endParaRPr>
          </a:p>
          <a:p>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en-US" altLang="zh-CN" sz="2800">
                <a:latin typeface="黑体" panose="02010600030101010101" charset="-122"/>
                <a:ea typeface="黑体" panose="02010600030101010101" charset="-122"/>
              </a:rPr>
              <a:t>plusplus</a:t>
            </a:r>
            <a:endParaRPr lang="en-US" altLang="zh-CN" sz="2800">
              <a:latin typeface="黑体" panose="02010600030101010101" charset="-122"/>
              <a:ea typeface="黑体" panose="02010600030101010101" charset="-122"/>
            </a:endParaRPr>
          </a:p>
        </p:txBody>
      </p:sp>
      <p:sp>
        <p:nvSpPr>
          <p:cNvPr id="5" name="文本框 4"/>
          <p:cNvSpPr txBox="1"/>
          <p:nvPr/>
        </p:nvSpPr>
        <p:spPr>
          <a:xfrm>
            <a:off x="663575" y="1310640"/>
            <a:ext cx="10586720" cy="1198880"/>
          </a:xfrm>
          <a:prstGeom prst="rect">
            <a:avLst/>
          </a:prstGeom>
          <a:noFill/>
        </p:spPr>
        <p:txBody>
          <a:bodyPr wrap="square" rtlCol="0">
            <a:spAutoFit/>
          </a:bodyPr>
          <a:lstStyle/>
          <a:p>
            <a:r>
              <a:rPr lang="zh-CN" altLang="en-US">
                <a:latin typeface="黑体" panose="02010600030101010101" charset="-122"/>
                <a:ea typeface="黑体" panose="02010600030101010101" charset="-122"/>
              </a:rPr>
              <a:t>这次我们限制个数。</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cs typeface="黑体" panose="02010600030101010101" charset="-122"/>
                <a:sym typeface="+mn-ea"/>
              </a:rPr>
              <a:t>例题一：给定一个正整数序列</a:t>
            </a:r>
            <a:r>
              <a:rPr lang="en-US" altLang="zh-CN">
                <a:latin typeface="黑体" panose="02010600030101010101" charset="-122"/>
                <a:ea typeface="黑体" panose="02010600030101010101" charset="-122"/>
                <a:cs typeface="黑体" panose="02010600030101010101" charset="-122"/>
                <a:sym typeface="+mn-ea"/>
              </a:rPr>
              <a:t>a0..an - 1,</a:t>
            </a:r>
            <a:r>
              <a:rPr lang="zh-CN" altLang="en-US">
                <a:latin typeface="黑体" panose="02010600030101010101" charset="-122"/>
                <a:ea typeface="黑体" panose="02010600030101010101" charset="-122"/>
                <a:cs typeface="黑体" panose="02010600030101010101" charset="-122"/>
                <a:sym typeface="+mn-ea"/>
              </a:rPr>
              <a:t>分成</a:t>
            </a:r>
            <a:r>
              <a:rPr lang="en-US" altLang="zh-CN">
                <a:latin typeface="黑体" panose="02010600030101010101" charset="-122"/>
                <a:ea typeface="黑体" panose="02010600030101010101" charset="-122"/>
                <a:cs typeface="黑体" panose="02010600030101010101" charset="-122"/>
                <a:sym typeface="+mn-ea"/>
              </a:rPr>
              <a:t>K</a:t>
            </a:r>
            <a:r>
              <a:rPr lang="zh-CN" altLang="en-US">
                <a:latin typeface="黑体" panose="02010600030101010101" charset="-122"/>
                <a:ea typeface="黑体" panose="02010600030101010101" charset="-122"/>
                <a:cs typeface="黑体" panose="02010600030101010101" charset="-122"/>
                <a:sym typeface="+mn-ea"/>
              </a:rPr>
              <a:t>段，记每段之和为</a:t>
            </a:r>
            <a:r>
              <a:rPr lang="en-US" altLang="zh-CN">
                <a:latin typeface="黑体" panose="02010600030101010101" charset="-122"/>
                <a:ea typeface="黑体" panose="02010600030101010101" charset="-122"/>
                <a:cs typeface="黑体" panose="02010600030101010101" charset="-122"/>
                <a:sym typeface="+mn-ea"/>
              </a:rPr>
              <a:t>Si</a:t>
            </a:r>
            <a:r>
              <a:rPr lang="zh-CN" altLang="en-US">
                <a:latin typeface="黑体" panose="02010600030101010101" charset="-122"/>
                <a:ea typeface="黑体" panose="02010600030101010101" charset="-122"/>
                <a:cs typeface="黑体" panose="02010600030101010101" charset="-122"/>
                <a:sym typeface="+mn-ea"/>
              </a:rPr>
              <a:t>。最小化</a:t>
            </a:r>
            <a:r>
              <a:rPr lang="en-US" altLang="zh-CN">
                <a:latin typeface="黑体" panose="02010600030101010101" charset="-122"/>
                <a:ea typeface="黑体" panose="02010600030101010101" charset="-122"/>
                <a:cs typeface="黑体" panose="02010600030101010101" charset="-122"/>
                <a:sym typeface="+mn-ea"/>
              </a:rPr>
              <a:t>sigma</a:t>
            </a:r>
            <a:r>
              <a:rPr lang="zh-CN" altLang="en-US">
                <a:latin typeface="黑体" panose="02010600030101010101" charset="-122"/>
                <a:ea typeface="黑体" panose="02010600030101010101" charset="-122"/>
                <a:cs typeface="黑体" panose="02010600030101010101" charset="-122"/>
                <a:sym typeface="+mn-ea"/>
              </a:rPr>
              <a:t>（</a:t>
            </a:r>
            <a:r>
              <a:rPr lang="en-US" altLang="zh-CN">
                <a:latin typeface="黑体" panose="02010600030101010101" charset="-122"/>
                <a:ea typeface="黑体" panose="02010600030101010101" charset="-122"/>
                <a:cs typeface="黑体" panose="02010600030101010101" charset="-122"/>
                <a:sym typeface="+mn-ea"/>
              </a:rPr>
              <a:t>ASi ^2 + BSi + C</a:t>
            </a:r>
            <a:r>
              <a:rPr lang="zh-CN" altLang="en-US">
                <a:latin typeface="黑体" panose="02010600030101010101" charset="-122"/>
                <a:ea typeface="黑体" panose="02010600030101010101" charset="-122"/>
                <a:cs typeface="黑体" panose="02010600030101010101" charset="-122"/>
                <a:sym typeface="+mn-ea"/>
              </a:rPr>
              <a:t>）。（</a:t>
            </a:r>
            <a:r>
              <a:rPr lang="en-US" altLang="zh-CN">
                <a:latin typeface="黑体" panose="02010600030101010101" charset="-122"/>
                <a:ea typeface="黑体" panose="02010600030101010101" charset="-122"/>
                <a:cs typeface="黑体" panose="02010600030101010101" charset="-122"/>
                <a:sym typeface="+mn-ea"/>
              </a:rPr>
              <a:t>A B C</a:t>
            </a:r>
            <a:r>
              <a:rPr lang="zh-CN" altLang="en-US">
                <a:latin typeface="黑体" panose="02010600030101010101" charset="-122"/>
                <a:ea typeface="黑体" panose="02010600030101010101" charset="-122"/>
                <a:cs typeface="黑体" panose="02010600030101010101" charset="-122"/>
                <a:sym typeface="+mn-ea"/>
              </a:rPr>
              <a:t>为给定正整数）</a:t>
            </a:r>
            <a:endParaRPr lang="en-US" altLang="zh-CN">
              <a:latin typeface="黑体" panose="02010600030101010101" charset="-122"/>
              <a:ea typeface="黑体" panose="02010600030101010101" charset="-122"/>
              <a:cs typeface="黑体" panose="02010600030101010101" charset="-122"/>
            </a:endParaRPr>
          </a:p>
          <a:p>
            <a:endParaRPr lang="zh-CN" altLang="en-US">
              <a:latin typeface="黑体" panose="02010600030101010101" charset="-122"/>
              <a:ea typeface="黑体" panose="02010600030101010101" charset="-122"/>
            </a:endParaRPr>
          </a:p>
        </p:txBody>
      </p:sp>
      <p:sp>
        <p:nvSpPr>
          <p:cNvPr id="6" name="文本框 5"/>
          <p:cNvSpPr txBox="1"/>
          <p:nvPr/>
        </p:nvSpPr>
        <p:spPr>
          <a:xfrm>
            <a:off x="663575" y="3720465"/>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相信类似的题目大家都见过</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首先是大家都会的</a:t>
            </a:r>
            <a:r>
              <a:rPr lang="en-US" altLang="zh-CN" sz="2800">
                <a:latin typeface="黑体" panose="02010600030101010101" charset="-122"/>
                <a:ea typeface="黑体" panose="02010600030101010101" charset="-122"/>
              </a:rPr>
              <a:t>NK</a:t>
            </a:r>
            <a:r>
              <a:rPr lang="zh-CN" altLang="en-US" sz="2800">
                <a:latin typeface="黑体" panose="02010600030101010101" charset="-122"/>
                <a:ea typeface="黑体" panose="02010600030101010101" charset="-122"/>
              </a:rPr>
              <a:t>算法</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跑</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遍斜率优化。</a:t>
            </a:r>
            <a:endParaRPr lang="zh-CN" altLang="en-US">
              <a:latin typeface="黑体" panose="02010600030101010101" charset="-122"/>
              <a:ea typeface="黑体" panose="02010600030101010101" charset="-122"/>
            </a:endParaRPr>
          </a:p>
        </p:txBody>
      </p:sp>
      <p:sp>
        <p:nvSpPr>
          <p:cNvPr id="6" name="文本框 5"/>
          <p:cNvSpPr txBox="1"/>
          <p:nvPr/>
        </p:nvSpPr>
        <p:spPr>
          <a:xfrm>
            <a:off x="663575" y="3720465"/>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没毛病。。。</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21717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其次还有个比较鲜为人知但也没啥用的</a:t>
            </a:r>
            <a:r>
              <a:rPr lang="en-US" altLang="zh-CN" sz="2800">
                <a:latin typeface="黑体" panose="02010600030101010101" charset="-122"/>
                <a:ea typeface="黑体" panose="02010600030101010101" charset="-122"/>
              </a:rPr>
              <a:t>N^2</a:t>
            </a:r>
            <a:r>
              <a:rPr lang="zh-CN" altLang="en-US" sz="2800">
                <a:latin typeface="黑体" panose="02010600030101010101" charset="-122"/>
                <a:ea typeface="黑体" panose="02010600030101010101" charset="-122"/>
              </a:rPr>
              <a:t>算法</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1476375"/>
          </a:xfrm>
          <a:prstGeom prst="rect">
            <a:avLst/>
          </a:prstGeom>
          <a:noFill/>
        </p:spPr>
        <p:txBody>
          <a:bodyPr wrap="square" rtlCol="0">
            <a:spAutoFit/>
          </a:bodyPr>
          <a:lstStyle/>
          <a:p>
            <a:r>
              <a:rPr lang="zh-CN" altLang="en-US">
                <a:latin typeface="黑体" panose="02010600030101010101" charset="-122"/>
                <a:ea typeface="黑体" panose="02010600030101010101" charset="-122"/>
              </a:rPr>
              <a:t>但是比较好写</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首先列出朴素</a:t>
            </a:r>
            <a:r>
              <a:rPr lang="en-US" altLang="zh-CN">
                <a:latin typeface="黑体" panose="02010600030101010101" charset="-122"/>
                <a:ea typeface="黑体" panose="02010600030101010101" charset="-122"/>
              </a:rPr>
              <a:t>N^2K</a:t>
            </a:r>
            <a:r>
              <a:rPr lang="zh-CN" altLang="en-US">
                <a:latin typeface="黑体" panose="02010600030101010101" charset="-122"/>
                <a:ea typeface="黑体" panose="02010600030101010101" charset="-122"/>
              </a:rPr>
              <a:t>算法</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然后记</a:t>
            </a:r>
            <a:r>
              <a:rPr lang="en-US" altLang="zh-CN">
                <a:latin typeface="黑体" panose="02010600030101010101" charset="-122"/>
                <a:ea typeface="黑体" panose="02010600030101010101" charset="-122"/>
              </a:rPr>
              <a:t>p</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i</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j</a:t>
            </a:r>
            <a:r>
              <a:rPr lang="zh-CN" altLang="en-US">
                <a:latin typeface="黑体" panose="02010600030101010101" charset="-122"/>
                <a:ea typeface="黑体" panose="02010600030101010101" charset="-122"/>
              </a:rPr>
              <a:t>）为使</a:t>
            </a:r>
            <a:r>
              <a:rPr lang="en-US" altLang="zh-CN">
                <a:latin typeface="黑体" panose="02010600030101010101" charset="-122"/>
                <a:ea typeface="黑体" panose="02010600030101010101" charset="-122"/>
              </a:rPr>
              <a:t>f</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i</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j</a:t>
            </a:r>
            <a:r>
              <a:rPr lang="zh-CN" altLang="en-US">
                <a:latin typeface="黑体" panose="02010600030101010101" charset="-122"/>
                <a:ea typeface="黑体" panose="02010600030101010101" charset="-122"/>
              </a:rPr>
              <a:t>）最优的最小答案。</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可得</a:t>
            </a:r>
            <a:r>
              <a:rPr lang="en-US" altLang="zh-CN">
                <a:latin typeface="黑体" panose="02010600030101010101" charset="-122"/>
                <a:ea typeface="黑体" panose="02010600030101010101" charset="-122"/>
              </a:rPr>
              <a:t>p(i - 1,j) &lt;= p(i, j) &lt;= p(i, j - 1)</a:t>
            </a:r>
            <a:endParaRPr lang="en-US" altLang="zh-CN">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之后我们就可以枚举的时候加入这个限制条件了，这样的话均摊</a:t>
            </a:r>
            <a:r>
              <a:rPr lang="en-US" altLang="zh-CN">
                <a:latin typeface="黑体" panose="02010600030101010101" charset="-122"/>
                <a:ea typeface="黑体" panose="02010600030101010101" charset="-122"/>
              </a:rPr>
              <a:t>N^2 </a:t>
            </a:r>
            <a:endParaRPr lang="en-US" altLang="zh-CN">
              <a:latin typeface="黑体" panose="02010600030101010101" charset="-122"/>
              <a:ea typeface="黑体" panose="02010600030101010101" charset="-122"/>
            </a:endParaRPr>
          </a:p>
        </p:txBody>
      </p:sp>
      <p:sp>
        <p:nvSpPr>
          <p:cNvPr id="6" name="文本框 5"/>
          <p:cNvSpPr txBox="1"/>
          <p:nvPr/>
        </p:nvSpPr>
        <p:spPr>
          <a:xfrm>
            <a:off x="663575" y="3720465"/>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炒鸡炒鸡好写 都不用推斜率</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思考</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我们的瓶颈在于</a:t>
            </a:r>
            <a:r>
              <a:rPr lang="en-US" altLang="zh-CN">
                <a:latin typeface="黑体" panose="02010600030101010101" charset="-122"/>
                <a:ea typeface="黑体" panose="02010600030101010101" charset="-122"/>
              </a:rPr>
              <a:t>dp</a:t>
            </a:r>
            <a:r>
              <a:rPr lang="zh-CN" altLang="en-US">
                <a:latin typeface="黑体" panose="02010600030101010101" charset="-122"/>
                <a:ea typeface="黑体" panose="02010600030101010101" charset="-122"/>
              </a:rPr>
              <a:t>的状态就用了</a:t>
            </a:r>
            <a:r>
              <a:rPr lang="en-US" altLang="zh-CN">
                <a:latin typeface="黑体" panose="02010600030101010101" charset="-122"/>
                <a:ea typeface="黑体" panose="02010600030101010101" charset="-122"/>
              </a:rPr>
              <a:t>NK</a:t>
            </a:r>
            <a:r>
              <a:rPr lang="zh-CN" altLang="en-US">
                <a:latin typeface="黑体" panose="02010600030101010101" charset="-122"/>
                <a:ea typeface="黑体" panose="02010600030101010101" charset="-122"/>
              </a:rPr>
              <a:t>个，无法在转移上去优化它。</a:t>
            </a:r>
            <a:endParaRPr lang="zh-CN" altLang="en-US">
              <a:latin typeface="黑体" panose="02010600030101010101" charset="-122"/>
              <a:ea typeface="黑体" panose="02010600030101010101" charset="-122"/>
            </a:endParaRPr>
          </a:p>
        </p:txBody>
      </p:sp>
      <p:sp>
        <p:nvSpPr>
          <p:cNvPr id="6" name="文本框 5"/>
          <p:cNvSpPr txBox="1"/>
          <p:nvPr/>
        </p:nvSpPr>
        <p:spPr>
          <a:xfrm>
            <a:off x="663575" y="3720465"/>
            <a:ext cx="1017397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让我们考虑一下在什么情况下</a:t>
            </a:r>
            <a:r>
              <a:rPr lang="en-US" altLang="zh-CN">
                <a:latin typeface="黑体" panose="02010600030101010101" charset="-122"/>
                <a:ea typeface="黑体" panose="02010600030101010101" charset="-122"/>
              </a:rPr>
              <a:t>g(n)</a:t>
            </a:r>
            <a:r>
              <a:rPr lang="zh-CN" altLang="en-US">
                <a:latin typeface="黑体" panose="02010600030101010101" charset="-122"/>
                <a:ea typeface="黑体" panose="02010600030101010101" charset="-122"/>
              </a:rPr>
              <a:t>存在单调性。</a:t>
            </a:r>
            <a:endParaRPr lang="zh-CN" altLang="en-US">
              <a:latin typeface="黑体" panose="02010600030101010101" charset="-122"/>
              <a:ea typeface="黑体" panose="02010600030101010101" charset="-122"/>
            </a:endParaRPr>
          </a:p>
          <a:p>
            <a:endParaRPr lang="zh-CN" altLang="en-US">
              <a:latin typeface="黑体" panose="02010600030101010101" charset="-122"/>
              <a:ea typeface="黑体" panose="02010600030101010101" charset="-122"/>
            </a:endParaRPr>
          </a:p>
        </p:txBody>
      </p:sp>
      <p:sp>
        <p:nvSpPr>
          <p:cNvPr id="2" name="文本框 1"/>
          <p:cNvSpPr txBox="1"/>
          <p:nvPr/>
        </p:nvSpPr>
        <p:spPr>
          <a:xfrm>
            <a:off x="663575" y="1824355"/>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试图缩减状态</a:t>
            </a:r>
            <a:r>
              <a:rPr lang="en-US" altLang="zh-CN">
                <a:latin typeface="黑体" panose="02010600030101010101" charset="-122"/>
                <a:ea typeface="黑体" panose="02010600030101010101" charset="-122"/>
              </a:rPr>
              <a:t>ing</a:t>
            </a:r>
            <a:endParaRPr lang="en-US" altLang="zh-CN">
              <a:latin typeface="黑体" panose="02010600030101010101" charset="-122"/>
              <a:ea typeface="黑体" panose="02010600030101010101" charset="-122"/>
            </a:endParaRPr>
          </a:p>
        </p:txBody>
      </p:sp>
      <p:sp>
        <p:nvSpPr>
          <p:cNvPr id="7" name="文本框 6"/>
          <p:cNvSpPr txBox="1"/>
          <p:nvPr/>
        </p:nvSpPr>
        <p:spPr>
          <a:xfrm>
            <a:off x="663575" y="2192655"/>
            <a:ext cx="10173970" cy="922020"/>
          </a:xfrm>
          <a:prstGeom prst="rect">
            <a:avLst/>
          </a:prstGeom>
          <a:noFill/>
        </p:spPr>
        <p:txBody>
          <a:bodyPr wrap="square" rtlCol="0">
            <a:spAutoFit/>
          </a:bodyPr>
          <a:lstStyle/>
          <a:p>
            <a:r>
              <a:rPr lang="zh-CN" altLang="en-US">
                <a:latin typeface="黑体" panose="02010600030101010101" charset="-122"/>
                <a:ea typeface="黑体" panose="02010600030101010101" charset="-122"/>
              </a:rPr>
              <a:t>用</a:t>
            </a:r>
            <a:r>
              <a:rPr lang="en-US" altLang="zh-CN">
                <a:latin typeface="黑体" panose="02010600030101010101" charset="-122"/>
                <a:ea typeface="黑体" panose="02010600030101010101" charset="-122"/>
              </a:rPr>
              <a:t>f</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i</a:t>
            </a:r>
            <a:r>
              <a:rPr lang="zh-CN" altLang="en-US">
                <a:latin typeface="黑体" panose="02010600030101010101" charset="-122"/>
                <a:ea typeface="黑体" panose="02010600030101010101" charset="-122"/>
              </a:rPr>
              <a:t>）表示以第</a:t>
            </a:r>
            <a:r>
              <a:rPr lang="en-US" altLang="zh-CN">
                <a:latin typeface="黑体" panose="02010600030101010101" charset="-122"/>
                <a:ea typeface="黑体" panose="02010600030101010101" charset="-122"/>
              </a:rPr>
              <a:t>i</a:t>
            </a:r>
            <a:r>
              <a:rPr lang="zh-CN" altLang="en-US">
                <a:latin typeface="黑体" panose="02010600030101010101" charset="-122"/>
                <a:ea typeface="黑体" panose="02010600030101010101" charset="-122"/>
              </a:rPr>
              <a:t>个为结尾的最小花费</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用</a:t>
            </a:r>
            <a:r>
              <a:rPr lang="en-US" altLang="zh-CN">
                <a:latin typeface="黑体" panose="02010600030101010101" charset="-122"/>
                <a:ea typeface="黑体" panose="02010600030101010101" charset="-122"/>
              </a:rPr>
              <a:t>g</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i) </a:t>
            </a:r>
            <a:r>
              <a:rPr lang="zh-CN" altLang="en-US">
                <a:latin typeface="黑体" panose="02010600030101010101" charset="-122"/>
                <a:ea typeface="黑体" panose="02010600030101010101" charset="-122"/>
              </a:rPr>
              <a:t>表示当</a:t>
            </a:r>
            <a:r>
              <a:rPr lang="en-US" altLang="zh-CN">
                <a:latin typeface="黑体" panose="02010600030101010101" charset="-122"/>
                <a:ea typeface="黑体" panose="02010600030101010101" charset="-122"/>
              </a:rPr>
              <a:t>f(i)</a:t>
            </a:r>
            <a:r>
              <a:rPr lang="zh-CN" altLang="en-US">
                <a:latin typeface="黑体" panose="02010600030101010101" charset="-122"/>
                <a:ea typeface="黑体" panose="02010600030101010101" charset="-122"/>
              </a:rPr>
              <a:t>取到最小时的选择个数</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如果我们直接按照例题</a:t>
            </a:r>
            <a:r>
              <a:rPr lang="en-US" altLang="zh-CN">
                <a:latin typeface="黑体" panose="02010600030101010101" charset="-122"/>
                <a:ea typeface="黑体" panose="02010600030101010101" charset="-122"/>
              </a:rPr>
              <a:t>1</a:t>
            </a:r>
            <a:r>
              <a:rPr lang="zh-CN" altLang="en-US">
                <a:latin typeface="黑体" panose="02010600030101010101" charset="-122"/>
                <a:ea typeface="黑体" panose="02010600030101010101" charset="-122"/>
              </a:rPr>
              <a:t>的方法来</a:t>
            </a:r>
            <a:r>
              <a:rPr lang="en-US" altLang="zh-CN">
                <a:latin typeface="黑体" panose="02010600030101010101" charset="-122"/>
                <a:ea typeface="黑体" panose="02010600030101010101" charset="-122"/>
              </a:rPr>
              <a:t>dp</a:t>
            </a:r>
            <a:r>
              <a:rPr lang="zh-CN" altLang="en-US">
                <a:latin typeface="黑体" panose="02010600030101010101" charset="-122"/>
                <a:ea typeface="黑体" panose="02010600030101010101" charset="-122"/>
              </a:rPr>
              <a:t>的话，我们在取到</a:t>
            </a:r>
            <a:r>
              <a:rPr lang="en-US" altLang="zh-CN">
                <a:latin typeface="黑体" panose="02010600030101010101" charset="-122"/>
                <a:ea typeface="黑体" panose="02010600030101010101" charset="-122"/>
              </a:rPr>
              <a:t>f</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n</a:t>
            </a:r>
            <a:r>
              <a:rPr lang="zh-CN" altLang="en-US">
                <a:latin typeface="黑体" panose="02010600030101010101" charset="-122"/>
                <a:ea typeface="黑体" panose="02010600030101010101" charset="-122"/>
              </a:rPr>
              <a:t>）最小时，</a:t>
            </a:r>
            <a:r>
              <a:rPr lang="en-US" altLang="zh-CN">
                <a:latin typeface="黑体" panose="02010600030101010101" charset="-122"/>
                <a:ea typeface="黑体" panose="02010600030101010101" charset="-122"/>
              </a:rPr>
              <a:t>g</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n</a:t>
            </a:r>
            <a:r>
              <a:rPr lang="zh-CN" altLang="en-US">
                <a:latin typeface="黑体" panose="02010600030101010101" charset="-122"/>
                <a:ea typeface="黑体" panose="02010600030101010101" charset="-122"/>
              </a:rPr>
              <a:t>）是不确定的</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接着思考</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922020"/>
          </a:xfrm>
          <a:prstGeom prst="rect">
            <a:avLst/>
          </a:prstGeom>
          <a:noFill/>
        </p:spPr>
        <p:txBody>
          <a:bodyPr wrap="square" rtlCol="0">
            <a:spAutoFit/>
          </a:bodyPr>
          <a:lstStyle/>
          <a:p>
            <a:r>
              <a:rPr lang="zh-CN" altLang="en-US">
                <a:latin typeface="黑体" panose="02010600030101010101" charset="-122"/>
                <a:ea typeface="黑体" panose="02010600030101010101" charset="-122"/>
              </a:rPr>
              <a:t>在我们的题目中，</a:t>
            </a:r>
            <a:r>
              <a:rPr lang="en-US" altLang="zh-CN">
                <a:latin typeface="黑体" panose="02010600030101010101" charset="-122"/>
                <a:ea typeface="黑体" panose="02010600030101010101" charset="-122"/>
              </a:rPr>
              <a:t>C</a:t>
            </a:r>
            <a:r>
              <a:rPr lang="zh-CN" altLang="en-US">
                <a:latin typeface="黑体" panose="02010600030101010101" charset="-122"/>
                <a:ea typeface="黑体" panose="02010600030101010101" charset="-122"/>
              </a:rPr>
              <a:t>值实际上就是分割一段的花费。</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假如我们能够更改这个花费的话，是不是每次直接</a:t>
            </a:r>
            <a:r>
              <a:rPr lang="en-US" altLang="zh-CN">
                <a:latin typeface="黑体" panose="02010600030101010101" charset="-122"/>
                <a:ea typeface="黑体" panose="02010600030101010101" charset="-122"/>
              </a:rPr>
              <a:t>dp</a:t>
            </a:r>
            <a:r>
              <a:rPr lang="zh-CN" altLang="en-US">
                <a:latin typeface="黑体" panose="02010600030101010101" charset="-122"/>
                <a:ea typeface="黑体" panose="02010600030101010101" charset="-122"/>
              </a:rPr>
              <a:t>出来的</a:t>
            </a:r>
            <a:r>
              <a:rPr lang="en-US" altLang="zh-CN">
                <a:latin typeface="黑体" panose="02010600030101010101" charset="-122"/>
                <a:ea typeface="黑体" panose="02010600030101010101" charset="-122"/>
              </a:rPr>
              <a:t>p</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n</a:t>
            </a:r>
            <a:r>
              <a:rPr lang="zh-CN" altLang="en-US">
                <a:latin typeface="黑体" panose="02010600030101010101" charset="-122"/>
                <a:ea typeface="黑体" panose="02010600030101010101" charset="-122"/>
              </a:rPr>
              <a:t>）就不一样了。</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感性的理解，我们在分割每一块的花费变多了，为了取得更优的结果我们就不得不少分块。</a:t>
            </a:r>
            <a:endParaRPr lang="zh-CN" altLang="en-US">
              <a:latin typeface="黑体" panose="02010600030101010101" charset="-122"/>
              <a:ea typeface="黑体" panose="02010600030101010101" charset="-122"/>
            </a:endParaRPr>
          </a:p>
        </p:txBody>
      </p:sp>
      <p:sp>
        <p:nvSpPr>
          <p:cNvPr id="6" name="文本框 5"/>
          <p:cNvSpPr txBox="1"/>
          <p:nvPr/>
        </p:nvSpPr>
        <p:spPr>
          <a:xfrm>
            <a:off x="663575" y="3720465"/>
            <a:ext cx="1017397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这样我们就可以根据</a:t>
            </a:r>
            <a:r>
              <a:rPr lang="en-US" altLang="zh-CN">
                <a:latin typeface="黑体" panose="02010600030101010101" charset="-122"/>
                <a:ea typeface="黑体" panose="02010600030101010101" charset="-122"/>
              </a:rPr>
              <a:t>p</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n</a:t>
            </a:r>
            <a:r>
              <a:rPr lang="zh-CN" altLang="en-US">
                <a:latin typeface="黑体" panose="02010600030101010101" charset="-122"/>
                <a:ea typeface="黑体" panose="02010600030101010101" charset="-122"/>
              </a:rPr>
              <a:t>）的单调性二分</a:t>
            </a:r>
            <a:r>
              <a:rPr lang="en-US" altLang="zh-CN">
                <a:latin typeface="黑体" panose="02010600030101010101" charset="-122"/>
                <a:ea typeface="黑体" panose="02010600030101010101" charset="-122"/>
              </a:rPr>
              <a:t>C</a:t>
            </a:r>
            <a:r>
              <a:rPr lang="zh-CN" altLang="en-US">
                <a:latin typeface="黑体" panose="02010600030101010101" charset="-122"/>
                <a:ea typeface="黑体" panose="02010600030101010101" charset="-122"/>
              </a:rPr>
              <a:t>值，使得找到一个</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值使得当</a:t>
            </a:r>
            <a:r>
              <a:rPr lang="en-US" altLang="zh-CN">
                <a:latin typeface="黑体" panose="02010600030101010101" charset="-122"/>
                <a:ea typeface="黑体" panose="02010600030101010101" charset="-122"/>
              </a:rPr>
              <a:t>C</a:t>
            </a:r>
            <a:r>
              <a:rPr lang="zh-CN" altLang="en-US">
                <a:latin typeface="黑体" panose="02010600030101010101" charset="-122"/>
                <a:ea typeface="黑体" panose="02010600030101010101" charset="-122"/>
              </a:rPr>
              <a:t>取</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时，</a:t>
            </a:r>
            <a:r>
              <a:rPr lang="en-US" altLang="zh-CN">
                <a:latin typeface="黑体" panose="02010600030101010101" charset="-122"/>
                <a:ea typeface="黑体" panose="02010600030101010101" charset="-122"/>
              </a:rPr>
              <a:t>p(n)</a:t>
            </a:r>
            <a:r>
              <a:rPr lang="zh-CN" altLang="en-US">
                <a:latin typeface="黑体" panose="02010600030101010101" charset="-122"/>
                <a:ea typeface="黑体" panose="02010600030101010101" charset="-122"/>
              </a:rPr>
              <a:t>恰好等于</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，然后我们用</a:t>
            </a:r>
            <a:r>
              <a:rPr lang="en-US" altLang="zh-CN">
                <a:latin typeface="黑体" panose="02010600030101010101" charset="-122"/>
                <a:ea typeface="黑体" panose="02010600030101010101" charset="-122"/>
              </a:rPr>
              <a:t>f</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n</a:t>
            </a:r>
            <a:r>
              <a:rPr lang="zh-CN" altLang="en-US">
                <a:latin typeface="黑体" panose="02010600030101010101" charset="-122"/>
                <a:ea typeface="黑体" panose="02010600030101010101" charset="-122"/>
              </a:rPr>
              <a:t>）减去</a:t>
            </a:r>
            <a:r>
              <a:rPr lang="en-US" altLang="zh-CN">
                <a:latin typeface="黑体" panose="02010600030101010101" charset="-122"/>
                <a:ea typeface="黑体" panose="02010600030101010101" charset="-122"/>
              </a:rPr>
              <a:t>k * C</a:t>
            </a:r>
            <a:r>
              <a:rPr lang="zh-CN" altLang="en-US">
                <a:latin typeface="黑体" panose="02010600030101010101" charset="-122"/>
                <a:ea typeface="黑体" panose="02010600030101010101" charset="-122"/>
              </a:rPr>
              <a:t>就是答案。</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这样做一定是对的么？</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296035"/>
            <a:ext cx="1058672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假如在我们二分的过程中，没有能够正好分成</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部分的咋办。。。</a:t>
            </a:r>
            <a:endParaRPr lang="en-US" altLang="zh-CN">
              <a:latin typeface="黑体" panose="02010600030101010101" charset="-122"/>
              <a:ea typeface="黑体" panose="02010600030101010101" charset="-122"/>
            </a:endParaRPr>
          </a:p>
        </p:txBody>
      </p:sp>
      <p:sp>
        <p:nvSpPr>
          <p:cNvPr id="2" name="文本框 1"/>
          <p:cNvSpPr txBox="1"/>
          <p:nvPr/>
        </p:nvSpPr>
        <p:spPr>
          <a:xfrm>
            <a:off x="686435" y="2173605"/>
            <a:ext cx="1017397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然而实际上 我们只需要找到一个</a:t>
            </a:r>
            <a:r>
              <a:rPr lang="en-US" altLang="zh-CN">
                <a:latin typeface="黑体" panose="02010600030101010101" charset="-122"/>
                <a:ea typeface="黑体" panose="02010600030101010101" charset="-122"/>
              </a:rPr>
              <a:t>C</a:t>
            </a:r>
            <a:r>
              <a:rPr lang="zh-CN" altLang="en-US">
                <a:latin typeface="黑体" panose="02010600030101010101" charset="-122"/>
                <a:ea typeface="黑体" panose="02010600030101010101" charset="-122"/>
              </a:rPr>
              <a:t>使得</a:t>
            </a:r>
            <a:r>
              <a:rPr lang="en-US" altLang="zh-CN">
                <a:latin typeface="黑体" panose="02010600030101010101" charset="-122"/>
                <a:ea typeface="黑体" panose="02010600030101010101" charset="-122"/>
              </a:rPr>
              <a:t>p(n)</a:t>
            </a:r>
            <a:r>
              <a:rPr lang="zh-CN" altLang="en-US">
                <a:latin typeface="黑体" panose="02010600030101010101" charset="-122"/>
                <a:ea typeface="黑体" panose="02010600030101010101" charset="-122"/>
              </a:rPr>
              <a:t>刚好小于等于</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即可。</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当</a:t>
            </a:r>
            <a:r>
              <a:rPr lang="en-US" altLang="zh-CN">
                <a:latin typeface="黑体" panose="02010600030101010101" charset="-122"/>
                <a:ea typeface="黑体" panose="02010600030101010101" charset="-122"/>
              </a:rPr>
              <a:t>C = x</a:t>
            </a:r>
            <a:r>
              <a:rPr lang="zh-CN" altLang="en-US">
                <a:latin typeface="黑体" panose="02010600030101010101" charset="-122"/>
                <a:ea typeface="黑体" panose="02010600030101010101" charset="-122"/>
              </a:rPr>
              <a:t>恰好刚好满足</a:t>
            </a:r>
            <a:r>
              <a:rPr lang="en-US" altLang="zh-CN">
                <a:latin typeface="黑体" panose="02010600030101010101" charset="-122"/>
                <a:ea typeface="黑体" panose="02010600030101010101" charset="-122"/>
              </a:rPr>
              <a:t>p(n) &lt;= k,</a:t>
            </a:r>
            <a:r>
              <a:rPr lang="zh-CN" altLang="en-US">
                <a:latin typeface="黑体" panose="02010600030101010101" charset="-122"/>
                <a:ea typeface="黑体" panose="02010600030101010101" charset="-122"/>
              </a:rPr>
              <a:t>答案是当前的</a:t>
            </a:r>
            <a:r>
              <a:rPr lang="en-US" altLang="zh-CN">
                <a:latin typeface="黑体" panose="02010600030101010101" charset="-122"/>
                <a:ea typeface="黑体" panose="02010600030101010101" charset="-122"/>
              </a:rPr>
              <a:t>f[n] - x * k</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然而为什么要这么做呢？？？</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转化成几何问题想一想。</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随着分段</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的增加，</a:t>
            </a:r>
            <a:r>
              <a:rPr lang="en-US" altLang="zh-CN">
                <a:latin typeface="黑体" panose="02010600030101010101" charset="-122"/>
                <a:ea typeface="黑体" panose="02010600030101010101" charset="-122"/>
              </a:rPr>
              <a:t>f[n]</a:t>
            </a:r>
            <a:r>
              <a:rPr lang="zh-CN" altLang="en-US">
                <a:latin typeface="黑体" panose="02010600030101010101" charset="-122"/>
                <a:ea typeface="黑体" panose="02010600030101010101" charset="-122"/>
              </a:rPr>
              <a:t>递减，且减少速度越来越慢，这个我不会证明，但是我会举例子 </a:t>
            </a:r>
            <a:r>
              <a:rPr lang="en-US" altLang="zh-CN">
                <a:latin typeface="黑体" panose="02010600030101010101" charset="-122"/>
                <a:ea typeface="黑体" panose="02010600030101010101" charset="-122"/>
              </a:rPr>
              <a:t>-</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a:t>
            </a:r>
            <a:endParaRPr lang="en-US" altLang="zh-CN">
              <a:latin typeface="黑体" panose="02010600030101010101" charset="-122"/>
              <a:ea typeface="黑体" panose="02010600030101010101" charset="-122"/>
            </a:endParaRPr>
          </a:p>
        </p:txBody>
      </p:sp>
      <p:sp>
        <p:nvSpPr>
          <p:cNvPr id="6" name="文本框 5"/>
          <p:cNvSpPr txBox="1"/>
          <p:nvPr/>
        </p:nvSpPr>
        <p:spPr>
          <a:xfrm>
            <a:off x="686435" y="2079625"/>
            <a:ext cx="10173970" cy="922020"/>
          </a:xfrm>
          <a:prstGeom prst="rect">
            <a:avLst/>
          </a:prstGeom>
          <a:noFill/>
        </p:spPr>
        <p:txBody>
          <a:bodyPr wrap="square" rtlCol="0">
            <a:spAutoFit/>
          </a:bodyPr>
          <a:lstStyle/>
          <a:p>
            <a:r>
              <a:rPr lang="zh-CN" altLang="en-US">
                <a:latin typeface="黑体" panose="02010600030101010101" charset="-122"/>
                <a:ea typeface="黑体" panose="02010600030101010101" charset="-122"/>
              </a:rPr>
              <a:t>实际上是一个下凸包，而我们二分的实际上是一个斜率，考虑用这个斜率去切这个凸包，恰好切到</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这个不好处理，我们用原来的凸包整体减去斜率，那么我们能切到的点就是新形成的图像的最低点，这时候我们用</a:t>
            </a:r>
            <a:r>
              <a:rPr lang="en-US" altLang="zh-CN">
                <a:latin typeface="黑体" panose="02010600030101010101" charset="-122"/>
                <a:ea typeface="黑体" panose="02010600030101010101" charset="-122"/>
              </a:rPr>
              <a:t>dp</a:t>
            </a:r>
            <a:r>
              <a:rPr lang="zh-CN" altLang="en-US">
                <a:latin typeface="黑体" panose="02010600030101010101" charset="-122"/>
                <a:ea typeface="黑体" panose="02010600030101010101" charset="-122"/>
              </a:rPr>
              <a:t>算出最低点是哪个点，判断是否符合要求。</a:t>
            </a:r>
            <a:endParaRPr lang="zh-CN" altLang="en-US">
              <a:latin typeface="黑体" panose="02010600030101010101" charset="-122"/>
              <a:ea typeface="黑体" panose="02010600030101010101" charset="-122"/>
            </a:endParaRPr>
          </a:p>
        </p:txBody>
      </p:sp>
      <p:sp>
        <p:nvSpPr>
          <p:cNvPr id="2" name="文本框 1"/>
          <p:cNvSpPr txBox="1"/>
          <p:nvPr/>
        </p:nvSpPr>
        <p:spPr>
          <a:xfrm>
            <a:off x="767080" y="3106420"/>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这样说我们二分找到最小的</a:t>
            </a:r>
            <a:r>
              <a:rPr lang="en-US" altLang="zh-CN">
                <a:latin typeface="黑体" panose="02010600030101010101" charset="-122"/>
                <a:ea typeface="黑体" panose="02010600030101010101" charset="-122"/>
              </a:rPr>
              <a:t>C</a:t>
            </a:r>
            <a:r>
              <a:rPr lang="zh-CN" altLang="en-US">
                <a:latin typeface="黑体" panose="02010600030101010101" charset="-122"/>
                <a:ea typeface="黑体" panose="02010600030101010101" charset="-122"/>
              </a:rPr>
              <a:t>使得</a:t>
            </a:r>
            <a:r>
              <a:rPr lang="en-US" altLang="zh-CN">
                <a:latin typeface="黑体" panose="02010600030101010101" charset="-122"/>
                <a:ea typeface="黑体" panose="02010600030101010101" charset="-122"/>
              </a:rPr>
              <a:t>p</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n</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&lt;= k,</a:t>
            </a:r>
            <a:r>
              <a:rPr lang="zh-CN" altLang="en-US">
                <a:latin typeface="黑体" panose="02010600030101010101" charset="-122"/>
                <a:ea typeface="黑体" panose="02010600030101010101" charset="-122"/>
              </a:rPr>
              <a:t>然后算出</a:t>
            </a:r>
            <a:r>
              <a:rPr lang="en-US" altLang="zh-CN">
                <a:latin typeface="黑体" panose="02010600030101010101" charset="-122"/>
                <a:ea typeface="黑体" panose="02010600030101010101" charset="-122"/>
              </a:rPr>
              <a:t>C</a:t>
            </a:r>
            <a:r>
              <a:rPr lang="zh-CN" altLang="en-US">
                <a:latin typeface="黑体" panose="02010600030101010101" charset="-122"/>
                <a:ea typeface="黑体" panose="02010600030101010101" charset="-122"/>
              </a:rPr>
              <a:t>对应的</a:t>
            </a:r>
            <a:r>
              <a:rPr lang="en-US" altLang="zh-CN">
                <a:latin typeface="黑体" panose="02010600030101010101" charset="-122"/>
                <a:ea typeface="黑体" panose="02010600030101010101" charset="-122"/>
              </a:rPr>
              <a:t>ans</a:t>
            </a:r>
            <a:r>
              <a:rPr lang="zh-CN" altLang="en-US">
                <a:latin typeface="黑体" panose="02010600030101010101" charset="-122"/>
                <a:ea typeface="黑体" panose="02010600030101010101" charset="-122"/>
              </a:rPr>
              <a:t>就行。</a:t>
            </a:r>
            <a:endParaRPr lang="zh-CN" altLang="en-US">
              <a:latin typeface="黑体" panose="02010600030101010101" charset="-122"/>
              <a:ea typeface="黑体" panose="02010600030101010101" charset="-122"/>
            </a:endParaRPr>
          </a:p>
        </p:txBody>
      </p:sp>
      <p:sp>
        <p:nvSpPr>
          <p:cNvPr id="7" name="文本框 6"/>
          <p:cNvSpPr txBox="1"/>
          <p:nvPr/>
        </p:nvSpPr>
        <p:spPr>
          <a:xfrm>
            <a:off x="869950" y="5095240"/>
            <a:ext cx="1017397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于是乎这类问题就可以概括出一般模型了</a:t>
            </a:r>
            <a:r>
              <a:rPr lang="en-US" altLang="zh-CN">
                <a:latin typeface="黑体" panose="02010600030101010101" charset="-122"/>
                <a:ea typeface="黑体" panose="02010600030101010101" charset="-122"/>
              </a:rPr>
              <a:t>:</a:t>
            </a:r>
            <a:r>
              <a:rPr lang="zh-CN" altLang="en-US">
                <a:latin typeface="黑体" panose="02010600030101010101" charset="-122"/>
                <a:ea typeface="黑体" panose="02010600030101010101" charset="-122"/>
              </a:rPr>
              <a:t>有个数限制，个数和最优解的图像是凸包。这种问题便可以用</a:t>
            </a:r>
            <a:r>
              <a:rPr lang="en-US" altLang="zh-CN">
                <a:latin typeface="黑体" panose="02010600030101010101" charset="-122"/>
                <a:ea typeface="黑体" panose="02010600030101010101" charset="-122"/>
              </a:rPr>
              <a:t>wqs</a:t>
            </a:r>
            <a:r>
              <a:rPr lang="zh-CN" altLang="en-US">
                <a:latin typeface="黑体" panose="02010600030101010101" charset="-122"/>
                <a:ea typeface="黑体" panose="02010600030101010101" charset="-122"/>
              </a:rPr>
              <a:t>二分做。</a:t>
            </a:r>
            <a:endParaRPr lang="zh-CN" altLang="en-US">
              <a:latin typeface="黑体" panose="02010600030101010101" charset="-122"/>
              <a:ea typeface="黑体" panose="02010600030101010101" charset="-122"/>
            </a:endParaRPr>
          </a:p>
        </p:txBody>
      </p:sp>
      <p:pic>
        <p:nvPicPr>
          <p:cNvPr id="9" name="图片 8" descr="按时"/>
          <p:cNvPicPr>
            <a:picLocks noChangeAspect="1"/>
          </p:cNvPicPr>
          <p:nvPr/>
        </p:nvPicPr>
        <p:blipFill>
          <a:blip r:embed="rId1" cstate="print"/>
          <a:stretch>
            <a:fillRect/>
          </a:stretch>
        </p:blipFill>
        <p:spPr>
          <a:xfrm>
            <a:off x="869950" y="3474720"/>
            <a:ext cx="3847465" cy="152400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4257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40055" y="524510"/>
            <a:ext cx="11276965" cy="368300"/>
          </a:xfrm>
          <a:prstGeom prst="rect">
            <a:avLst/>
          </a:prstGeom>
          <a:noFill/>
        </p:spPr>
        <p:txBody>
          <a:bodyPr wrap="square" rtlCol="0">
            <a:spAutoFit/>
          </a:bodyPr>
          <a:lstStyle/>
          <a:p>
            <a:r>
              <a:rPr lang="zh-CN" altLang="en-US"/>
              <a:t>没时间就不弄些花里胡哨的了</a:t>
            </a:r>
            <a:endParaRPr lang="zh-CN" altLang="en-US"/>
          </a:p>
        </p:txBody>
      </p:sp>
      <p:sp>
        <p:nvSpPr>
          <p:cNvPr id="12" name="文本框 11"/>
          <p:cNvSpPr txBox="1"/>
          <p:nvPr/>
        </p:nvSpPr>
        <p:spPr>
          <a:xfrm>
            <a:off x="440055" y="1033145"/>
            <a:ext cx="5649595" cy="368300"/>
          </a:xfrm>
          <a:prstGeom prst="rect">
            <a:avLst/>
          </a:prstGeom>
          <a:noFill/>
        </p:spPr>
        <p:txBody>
          <a:bodyPr wrap="square" rtlCol="0">
            <a:spAutoFit/>
          </a:bodyPr>
          <a:lstStyle/>
          <a:p>
            <a:r>
              <a:rPr lang="zh-CN" altLang="en-US"/>
              <a:t>后面的</a:t>
            </a:r>
            <a:r>
              <a:rPr lang="en-US" altLang="zh-CN"/>
              <a:t>ppt</a:t>
            </a:r>
            <a:r>
              <a:rPr lang="zh-CN" altLang="en-US"/>
              <a:t>都是这个风格</a:t>
            </a:r>
            <a:endParaRPr lang="zh-CN" altLang="en-US"/>
          </a:p>
        </p:txBody>
      </p:sp>
      <p:sp>
        <p:nvSpPr>
          <p:cNvPr id="13" name="文本框 12"/>
          <p:cNvSpPr txBox="1"/>
          <p:nvPr/>
        </p:nvSpPr>
        <p:spPr>
          <a:xfrm>
            <a:off x="440055" y="1495425"/>
            <a:ext cx="10577195" cy="368300"/>
          </a:xfrm>
          <a:prstGeom prst="rect">
            <a:avLst/>
          </a:prstGeom>
          <a:noFill/>
        </p:spPr>
        <p:txBody>
          <a:bodyPr wrap="square" rtlCol="0">
            <a:spAutoFit/>
          </a:bodyPr>
          <a:lstStyle/>
          <a:p>
            <a:r>
              <a:rPr lang="zh-CN" altLang="en-US"/>
              <a:t>前置知识</a:t>
            </a:r>
            <a:r>
              <a:rPr lang="en-US" altLang="zh-CN"/>
              <a:t>:</a:t>
            </a:r>
            <a:r>
              <a:rPr lang="zh-CN" altLang="en-US"/>
              <a:t>四则运算，</a:t>
            </a:r>
            <a:r>
              <a:rPr lang="en-US" altLang="zh-CN"/>
              <a:t>for</a:t>
            </a:r>
            <a:r>
              <a:rPr lang="zh-CN" altLang="en-US"/>
              <a:t>，</a:t>
            </a:r>
            <a:r>
              <a:rPr lang="en-US" altLang="zh-CN"/>
              <a:t>while</a:t>
            </a:r>
            <a:r>
              <a:rPr lang="zh-CN" altLang="en-US"/>
              <a:t>循环，</a:t>
            </a:r>
            <a:r>
              <a:rPr lang="en-US" altLang="zh-CN"/>
              <a:t>if</a:t>
            </a:r>
            <a:r>
              <a:rPr lang="zh-CN" altLang="en-US"/>
              <a:t>语句，输入输出等</a:t>
            </a:r>
            <a:r>
              <a:rPr lang="en-US" altLang="zh-CN"/>
              <a:t>noip</a:t>
            </a:r>
            <a:r>
              <a:rPr lang="zh-CN" altLang="en-US"/>
              <a:t>普及组以上的代码实现能力</a:t>
            </a:r>
            <a:endParaRPr lang="zh-CN" altLang="en-US"/>
          </a:p>
        </p:txBody>
      </p:sp>
      <p:sp>
        <p:nvSpPr>
          <p:cNvPr id="14" name="文本框 13"/>
          <p:cNvSpPr txBox="1"/>
          <p:nvPr/>
        </p:nvSpPr>
        <p:spPr>
          <a:xfrm>
            <a:off x="474345" y="1925320"/>
            <a:ext cx="3750945" cy="368300"/>
          </a:xfrm>
          <a:prstGeom prst="rect">
            <a:avLst/>
          </a:prstGeom>
          <a:noFill/>
        </p:spPr>
        <p:txBody>
          <a:bodyPr wrap="square" rtlCol="0">
            <a:spAutoFit/>
          </a:bodyPr>
          <a:lstStyle/>
          <a:p>
            <a:r>
              <a:rPr lang="zh-CN" altLang="en-US"/>
              <a:t>请自备打草纸</a:t>
            </a:r>
            <a:endParaRPr lang="zh-CN" altLang="en-US"/>
          </a:p>
        </p:txBody>
      </p:sp>
      <p:sp>
        <p:nvSpPr>
          <p:cNvPr id="15" name="文本框 14"/>
          <p:cNvSpPr txBox="1"/>
          <p:nvPr/>
        </p:nvSpPr>
        <p:spPr>
          <a:xfrm>
            <a:off x="474345" y="2381885"/>
            <a:ext cx="4073525" cy="368300"/>
          </a:xfrm>
          <a:prstGeom prst="rect">
            <a:avLst/>
          </a:prstGeom>
          <a:noFill/>
        </p:spPr>
        <p:txBody>
          <a:bodyPr wrap="square" rtlCol="0">
            <a:spAutoFit/>
          </a:bodyPr>
          <a:lstStyle/>
          <a:p>
            <a:r>
              <a:rPr lang="zh-CN" altLang="en-US" dirty="0"/>
              <a:t>题目过水请自备枕头</a:t>
            </a:r>
            <a:endParaRPr lang="zh-CN" altLang="en-US" dirty="0"/>
          </a:p>
        </p:txBody>
      </p:sp>
      <p:sp>
        <p:nvSpPr>
          <p:cNvPr id="8" name="文本框 14"/>
          <p:cNvSpPr txBox="1"/>
          <p:nvPr/>
        </p:nvSpPr>
        <p:spPr>
          <a:xfrm>
            <a:off x="546063" y="2816673"/>
            <a:ext cx="10157796" cy="369332"/>
          </a:xfrm>
          <a:prstGeom prst="rect">
            <a:avLst/>
          </a:prstGeom>
          <a:noFill/>
        </p:spPr>
        <p:txBody>
          <a:bodyPr wrap="square" rtlCol="0">
            <a:spAutoFit/>
          </a:bodyPr>
          <a:lstStyle/>
          <a:p>
            <a:r>
              <a:rPr lang="zh-CN" altLang="en-US" dirty="0" smtClean="0"/>
              <a:t>昨天写的例题没保存</a:t>
            </a:r>
            <a:r>
              <a:rPr lang="en-US" altLang="zh-CN" dirty="0" err="1" smtClean="0"/>
              <a:t>mmp</a:t>
            </a:r>
            <a:r>
              <a:rPr lang="zh-CN" altLang="en-US" dirty="0" smtClean="0"/>
              <a:t>，只好删掉了两个例题，抱歉</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2"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1" grpId="2"/>
      <p:bldP spid="11" grpId="3"/>
      <p:bldP spid="11" grpId="4"/>
      <p:bldP spid="11" grpId="5"/>
      <p:bldP spid="11" grpId="6"/>
      <p:bldP spid="11" grpId="7"/>
      <p:bldP spid="11" grpId="8"/>
      <p:bldP spid="11" grpId="9"/>
      <p:bldP spid="11" grpId="10"/>
      <p:bldP spid="11" grpId="11"/>
      <p:bldP spid="11" grpId="12"/>
      <p:bldP spid="11" grpId="13"/>
      <p:bldP spid="11" grpId="14"/>
      <p:bldP spid="11" grpId="15"/>
      <p:bldP spid="11" grpId="16"/>
      <p:bldP spid="11" grpId="17"/>
      <p:bldP spid="11" grpId="18"/>
      <p:bldP spid="11" grpId="19"/>
      <p:bldP spid="11" grpId="20"/>
      <p:bldP spid="11" grpId="21"/>
      <p:bldP spid="11" grpId="22"/>
      <p:bldP spid="12" grpId="0"/>
      <p:bldP spid="13" grpId="0"/>
      <p:bldP spid="14" grpId="0"/>
      <p:bldP spid="15"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a:latin typeface="黑体" panose="02010600030101010101" charset="-122"/>
                <a:ea typeface="黑体" panose="02010600030101010101" charset="-122"/>
              </a:rPr>
              <a:t>先给个简单的题目</a:t>
            </a:r>
            <a:endParaRPr lang="zh-CN" altLang="en-US" sz="2800" dirty="0">
              <a:latin typeface="黑体" panose="02010600030101010101" charset="-122"/>
              <a:ea typeface="黑体" panose="02010600030101010101" charset="-122"/>
            </a:endParaRPr>
          </a:p>
        </p:txBody>
      </p:sp>
      <p:sp>
        <p:nvSpPr>
          <p:cNvPr id="5" name="文本框 4"/>
          <p:cNvSpPr txBox="1"/>
          <p:nvPr/>
        </p:nvSpPr>
        <p:spPr>
          <a:xfrm>
            <a:off x="663575" y="1271905"/>
            <a:ext cx="10586720" cy="368300"/>
          </a:xfrm>
          <a:prstGeom prst="rect">
            <a:avLst/>
          </a:prstGeom>
          <a:noFill/>
        </p:spPr>
        <p:txBody>
          <a:bodyPr wrap="square" rtlCol="0">
            <a:spAutoFit/>
          </a:bodyPr>
          <a:lstStyle/>
          <a:p>
            <a:r>
              <a:rPr lang="zh-CN" altLang="en-US" dirty="0">
                <a:latin typeface="黑体" panose="02010600030101010101" charset="-122"/>
                <a:ea typeface="黑体" panose="02010600030101010101" charset="-122"/>
              </a:rPr>
              <a:t>由于这个题太简单了，我想把这个题目出给你们，就不讲了。。。</a:t>
            </a:r>
            <a:endParaRPr lang="zh-CN" altLang="en-US" dirty="0">
              <a:latin typeface="黑体" panose="02010600030101010101" charset="-122"/>
              <a:ea typeface="黑体" panose="02010600030101010101" charset="-122"/>
            </a:endParaRPr>
          </a:p>
        </p:txBody>
      </p:sp>
      <p:sp>
        <p:nvSpPr>
          <p:cNvPr id="6" name="文本框 5"/>
          <p:cNvSpPr txBox="1"/>
          <p:nvPr/>
        </p:nvSpPr>
        <p:spPr>
          <a:xfrm>
            <a:off x="663575" y="1917065"/>
            <a:ext cx="10173970" cy="368300"/>
          </a:xfrm>
          <a:prstGeom prst="rect">
            <a:avLst/>
          </a:prstGeom>
          <a:noFill/>
        </p:spPr>
        <p:txBody>
          <a:bodyPr wrap="square" rtlCol="0">
            <a:spAutoFit/>
          </a:bodyPr>
          <a:lstStyle/>
          <a:p>
            <a:r>
              <a:rPr lang="zh-CN" altLang="en-US" dirty="0">
                <a:latin typeface="黑体" panose="02010600030101010101" charset="-122"/>
                <a:ea typeface="黑体" panose="02010600030101010101" charset="-122"/>
              </a:rPr>
              <a:t>我好吧</a:t>
            </a:r>
            <a:endParaRPr lang="zh-CN" altLang="en-US"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再来个题目</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922020"/>
          </a:xfrm>
          <a:prstGeom prst="rect">
            <a:avLst/>
          </a:prstGeom>
          <a:noFill/>
        </p:spPr>
        <p:txBody>
          <a:bodyPr wrap="square" rtlCol="0">
            <a:spAutoFit/>
          </a:bodyPr>
          <a:lstStyle/>
          <a:p>
            <a:r>
              <a:rPr lang="zh-CN" altLang="en-US">
                <a:latin typeface="黑体" panose="02010600030101010101" charset="-122"/>
                <a:ea typeface="黑体" panose="02010600030101010101" charset="-122"/>
              </a:rPr>
              <a:t>给定一个边长为</a:t>
            </a:r>
            <a:r>
              <a:rPr lang="en-US" altLang="zh-CN">
                <a:latin typeface="黑体" panose="02010600030101010101" charset="-122"/>
                <a:ea typeface="黑体" panose="02010600030101010101" charset="-122"/>
              </a:rPr>
              <a:t>M</a:t>
            </a:r>
            <a:r>
              <a:rPr lang="zh-CN" altLang="en-US">
                <a:latin typeface="黑体" panose="02010600030101010101" charset="-122"/>
                <a:ea typeface="黑体" panose="02010600030101010101" charset="-122"/>
              </a:rPr>
              <a:t>矩阵，矩阵有</a:t>
            </a:r>
            <a:r>
              <a:rPr lang="en-US" altLang="zh-CN">
                <a:latin typeface="黑体" panose="02010600030101010101" charset="-122"/>
                <a:ea typeface="黑体" panose="02010600030101010101" charset="-122"/>
              </a:rPr>
              <a:t>M * M</a:t>
            </a:r>
            <a:r>
              <a:rPr lang="zh-CN" altLang="en-US">
                <a:latin typeface="黑体" panose="02010600030101010101" charset="-122"/>
                <a:ea typeface="黑体" panose="02010600030101010101" charset="-122"/>
              </a:rPr>
              <a:t>个格子，一共有</a:t>
            </a:r>
            <a:r>
              <a:rPr lang="en-US" altLang="zh-CN">
                <a:latin typeface="黑体" panose="02010600030101010101" charset="-122"/>
                <a:ea typeface="黑体" panose="02010600030101010101" charset="-122"/>
              </a:rPr>
              <a:t>N</a:t>
            </a:r>
            <a:r>
              <a:rPr lang="zh-CN" altLang="en-US">
                <a:latin typeface="黑体" panose="02010600030101010101" charset="-122"/>
                <a:ea typeface="黑体" panose="02010600030101010101" charset="-122"/>
              </a:rPr>
              <a:t>个点，每个点在第</a:t>
            </a:r>
            <a:r>
              <a:rPr lang="en-US" altLang="zh-CN">
                <a:latin typeface="黑体" panose="02010600030101010101" charset="-122"/>
                <a:ea typeface="黑体" panose="02010600030101010101" charset="-122"/>
              </a:rPr>
              <a:t>(x,y)</a:t>
            </a:r>
            <a:r>
              <a:rPr lang="zh-CN" altLang="en-US">
                <a:latin typeface="黑体" panose="02010600030101010101" charset="-122"/>
                <a:ea typeface="黑体" panose="02010600030101010101" charset="-122"/>
              </a:rPr>
              <a:t>个格子。将对角线视为一个轴，我们要构造</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个边长任意的正方形，这些正方形的一对顶点在轴上而且仅包含整格，而且这些正方形能够把所有的点覆盖起来，求最小覆盖格子数。</a:t>
            </a:r>
            <a:endParaRPr lang="zh-CN" altLang="en-US">
              <a:latin typeface="黑体" panose="02010600030101010101" charset="-122"/>
              <a:ea typeface="黑体" panose="02010600030101010101" charset="-122"/>
            </a:endParaRPr>
          </a:p>
        </p:txBody>
      </p:sp>
      <p:pic>
        <p:nvPicPr>
          <p:cNvPr id="18" name="图片 17" descr="233"/>
          <p:cNvPicPr>
            <a:picLocks noChangeAspect="1"/>
          </p:cNvPicPr>
          <p:nvPr/>
        </p:nvPicPr>
        <p:blipFill>
          <a:blip r:embed="rId1" cstate="print"/>
          <a:stretch>
            <a:fillRect/>
          </a:stretch>
        </p:blipFill>
        <p:spPr>
          <a:xfrm>
            <a:off x="605790" y="2213610"/>
            <a:ext cx="1895475" cy="183832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思路</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首先我们可以想到，在轴两边效果是一样的，所以转换到一边</a:t>
            </a:r>
            <a:endParaRPr lang="zh-CN" altLang="en-US">
              <a:latin typeface="黑体" panose="02010600030101010101" charset="-122"/>
              <a:ea typeface="黑体" panose="02010600030101010101" charset="-122"/>
            </a:endParaRPr>
          </a:p>
        </p:txBody>
      </p:sp>
      <p:sp>
        <p:nvSpPr>
          <p:cNvPr id="6" name="文本框 5"/>
          <p:cNvSpPr txBox="1"/>
          <p:nvPr/>
        </p:nvSpPr>
        <p:spPr>
          <a:xfrm>
            <a:off x="686435" y="1828800"/>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然后可以发现，如果能够覆盖某些点，那么顺带着就能覆盖其他的点。</a:t>
            </a:r>
            <a:endParaRPr lang="zh-CN" altLang="en-US">
              <a:latin typeface="黑体" panose="02010600030101010101" charset="-122"/>
              <a:ea typeface="黑体" panose="02010600030101010101" charset="-122"/>
            </a:endParaRPr>
          </a:p>
        </p:txBody>
      </p:sp>
      <p:pic>
        <p:nvPicPr>
          <p:cNvPr id="18" name="图片 17" descr="233"/>
          <p:cNvPicPr>
            <a:picLocks noChangeAspect="1"/>
          </p:cNvPicPr>
          <p:nvPr/>
        </p:nvPicPr>
        <p:blipFill>
          <a:blip r:embed="rId1" cstate="print"/>
          <a:stretch>
            <a:fillRect/>
          </a:stretch>
        </p:blipFill>
        <p:spPr>
          <a:xfrm>
            <a:off x="686435" y="2197100"/>
            <a:ext cx="1895475" cy="183832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2" presetClass="entr" presetSubtype="4"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继续</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922020"/>
          </a:xfrm>
          <a:prstGeom prst="rect">
            <a:avLst/>
          </a:prstGeom>
          <a:noFill/>
        </p:spPr>
        <p:txBody>
          <a:bodyPr wrap="square" rtlCol="0">
            <a:spAutoFit/>
          </a:bodyPr>
          <a:lstStyle/>
          <a:p>
            <a:r>
              <a:rPr lang="zh-CN" altLang="en-US">
                <a:latin typeface="黑体" panose="02010600030101010101" charset="-122"/>
                <a:ea typeface="黑体" panose="02010600030101010101" charset="-122"/>
              </a:rPr>
              <a:t>找到所有必须覆盖的点，发现随着</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递增，</a:t>
            </a:r>
            <a:r>
              <a:rPr lang="en-US" altLang="zh-CN">
                <a:latin typeface="黑体" panose="02010600030101010101" charset="-122"/>
                <a:ea typeface="黑体" panose="02010600030101010101" charset="-122"/>
              </a:rPr>
              <a:t>y</a:t>
            </a:r>
            <a:r>
              <a:rPr lang="zh-CN" altLang="en-US">
                <a:latin typeface="黑体" panose="02010600030101010101" charset="-122"/>
                <a:ea typeface="黑体" panose="02010600030101010101" charset="-122"/>
              </a:rPr>
              <a:t>也跟着递增。</a:t>
            </a:r>
            <a:r>
              <a:rPr lang="zh-CN" altLang="en-US">
                <a:latin typeface="黑体" panose="02010600030101010101" charset="-122"/>
                <a:ea typeface="黑体" panose="02010600030101010101" charset="-122"/>
                <a:sym typeface="+mn-ea"/>
              </a:rPr>
              <a:t>实际上转化成了序列上的问题。</a:t>
            </a:r>
            <a:endParaRPr lang="zh-CN" altLang="en-US">
              <a:latin typeface="黑体" panose="02010600030101010101" charset="-122"/>
              <a:ea typeface="黑体" panose="02010600030101010101" charset="-122"/>
            </a:endParaRPr>
          </a:p>
          <a:p>
            <a:endParaRPr lang="zh-CN" altLang="en-US">
              <a:latin typeface="黑体" panose="02010600030101010101" charset="-122"/>
              <a:ea typeface="黑体" panose="02010600030101010101" charset="-122"/>
            </a:endParaRPr>
          </a:p>
          <a:p>
            <a:endParaRPr lang="zh-CN" altLang="en-US">
              <a:latin typeface="黑体" panose="02010600030101010101" charset="-122"/>
              <a:ea typeface="黑体" panose="02010600030101010101" charset="-122"/>
            </a:endParaRPr>
          </a:p>
        </p:txBody>
      </p:sp>
      <p:sp>
        <p:nvSpPr>
          <p:cNvPr id="6" name="文本框 5"/>
          <p:cNvSpPr txBox="1"/>
          <p:nvPr/>
        </p:nvSpPr>
        <p:spPr>
          <a:xfrm>
            <a:off x="686435" y="1790065"/>
            <a:ext cx="1017397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这</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个矩形明显是可以用</a:t>
            </a:r>
            <a:r>
              <a:rPr lang="en-US" altLang="zh-CN">
                <a:latin typeface="黑体" panose="02010600030101010101" charset="-122"/>
                <a:ea typeface="黑体" panose="02010600030101010101" charset="-122"/>
              </a:rPr>
              <a:t>dp</a:t>
            </a:r>
            <a:r>
              <a:rPr lang="zh-CN" altLang="en-US">
                <a:latin typeface="黑体" panose="02010600030101010101" charset="-122"/>
                <a:ea typeface="黑体" panose="02010600030101010101" charset="-122"/>
              </a:rPr>
              <a:t>做的，</a:t>
            </a:r>
            <a:r>
              <a:rPr lang="en-US" altLang="zh-CN">
                <a:latin typeface="黑体" panose="02010600030101010101" charset="-122"/>
                <a:ea typeface="黑体" panose="02010600030101010101" charset="-122"/>
              </a:rPr>
              <a:t>dp[i][j]</a:t>
            </a:r>
            <a:r>
              <a:rPr lang="zh-CN" altLang="en-US">
                <a:latin typeface="黑体" panose="02010600030101010101" charset="-122"/>
                <a:ea typeface="黑体" panose="02010600030101010101" charset="-122"/>
              </a:rPr>
              <a:t>表示前</a:t>
            </a:r>
            <a:r>
              <a:rPr lang="en-US" altLang="zh-CN">
                <a:latin typeface="黑体" panose="02010600030101010101" charset="-122"/>
                <a:ea typeface="黑体" panose="02010600030101010101" charset="-122"/>
              </a:rPr>
              <a:t>i</a:t>
            </a:r>
            <a:r>
              <a:rPr lang="zh-CN" altLang="en-US">
                <a:latin typeface="黑体" panose="02010600030101010101" charset="-122"/>
                <a:ea typeface="黑体" panose="02010600030101010101" charset="-122"/>
              </a:rPr>
              <a:t>个已经覆盖，用了</a:t>
            </a:r>
            <a:r>
              <a:rPr lang="en-US" altLang="zh-CN">
                <a:latin typeface="黑体" panose="02010600030101010101" charset="-122"/>
                <a:ea typeface="黑体" panose="02010600030101010101" charset="-122"/>
              </a:rPr>
              <a:t>j</a:t>
            </a:r>
            <a:r>
              <a:rPr lang="zh-CN" altLang="en-US">
                <a:latin typeface="黑体" panose="02010600030101010101" charset="-122"/>
                <a:ea typeface="黑体" panose="02010600030101010101" charset="-122"/>
              </a:rPr>
              <a:t>个矩形的最优解。</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直接枚举貌似可以得到一个</a:t>
            </a:r>
            <a:r>
              <a:rPr lang="en-US" altLang="zh-CN">
                <a:latin typeface="黑体" panose="02010600030101010101" charset="-122"/>
                <a:ea typeface="黑体" panose="02010600030101010101" charset="-122"/>
              </a:rPr>
              <a:t>NKN</a:t>
            </a:r>
            <a:r>
              <a:rPr lang="zh-CN" altLang="en-US">
                <a:latin typeface="黑体" panose="02010600030101010101" charset="-122"/>
                <a:ea typeface="黑体" panose="02010600030101010101" charset="-122"/>
              </a:rPr>
              <a:t>的算法，但是有个问题</a:t>
            </a:r>
            <a:endParaRPr lang="zh-CN" altLang="en-US">
              <a:latin typeface="黑体" panose="02010600030101010101" charset="-122"/>
              <a:ea typeface="黑体" panose="02010600030101010101" charset="-122"/>
            </a:endParaRPr>
          </a:p>
        </p:txBody>
      </p:sp>
      <p:sp>
        <p:nvSpPr>
          <p:cNvPr id="2" name="文本框 1"/>
          <p:cNvSpPr txBox="1"/>
          <p:nvPr/>
        </p:nvSpPr>
        <p:spPr>
          <a:xfrm>
            <a:off x="767080" y="4291330"/>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矩形的重叠怎么统计呢？？</a:t>
            </a:r>
            <a:endParaRPr lang="zh-CN" altLang="en-US">
              <a:latin typeface="黑体" panose="02010600030101010101" charset="-122"/>
              <a:ea typeface="黑体" panose="02010600030101010101" charset="-122"/>
            </a:endParaRPr>
          </a:p>
        </p:txBody>
      </p:sp>
      <p:pic>
        <p:nvPicPr>
          <p:cNvPr id="18" name="图片 17" descr="233"/>
          <p:cNvPicPr>
            <a:picLocks noChangeAspect="1"/>
          </p:cNvPicPr>
          <p:nvPr/>
        </p:nvPicPr>
        <p:blipFill>
          <a:blip r:embed="rId1" cstate="print"/>
          <a:stretch>
            <a:fillRect/>
          </a:stretch>
        </p:blipFill>
        <p:spPr>
          <a:xfrm>
            <a:off x="663575" y="2395220"/>
            <a:ext cx="1895475" cy="183832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en-US" altLang="zh-CN" sz="2800">
                <a:latin typeface="黑体" panose="02010600030101010101" charset="-122"/>
                <a:ea typeface="黑体" panose="02010600030101010101" charset="-122"/>
              </a:rPr>
              <a:t>And then </a:t>
            </a:r>
            <a:r>
              <a:rPr lang="zh-CN" altLang="en-US" sz="2800">
                <a:latin typeface="黑体" panose="02010600030101010101" charset="-122"/>
                <a:ea typeface="黑体" panose="02010600030101010101" charset="-122"/>
              </a:rPr>
              <a:t>？</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让我们来证明一下，从上一步转移过来，假如在不计算重叠情况下是最优的，那么在计算重叠的情况下也是最优的。</a:t>
            </a:r>
            <a:endParaRPr lang="zh-CN" altLang="en-US">
              <a:latin typeface="黑体" panose="02010600030101010101" charset="-122"/>
              <a:ea typeface="黑体" panose="02010600030101010101" charset="-122"/>
            </a:endParaRPr>
          </a:p>
        </p:txBody>
      </p:sp>
      <p:sp>
        <p:nvSpPr>
          <p:cNvPr id="6" name="文本框 5"/>
          <p:cNvSpPr txBox="1"/>
          <p:nvPr/>
        </p:nvSpPr>
        <p:spPr>
          <a:xfrm>
            <a:off x="663575" y="3730625"/>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首先从两个矩形开始 </a:t>
            </a:r>
            <a:r>
              <a:rPr lang="en-US" altLang="zh-CN">
                <a:latin typeface="黑体" panose="02010600030101010101" charset="-122"/>
                <a:ea typeface="黑体" panose="02010600030101010101" charset="-122"/>
              </a:rPr>
              <a:t>Sans = Sa + Sb - Schong </a:t>
            </a:r>
            <a:endParaRPr lang="en-US" altLang="zh-CN">
              <a:latin typeface="黑体" panose="02010600030101010101" charset="-122"/>
              <a:ea typeface="黑体" panose="02010600030101010101" charset="-122"/>
            </a:endParaRPr>
          </a:p>
        </p:txBody>
      </p:sp>
      <p:pic>
        <p:nvPicPr>
          <p:cNvPr id="18" name="图片 17" descr="233"/>
          <p:cNvPicPr>
            <a:picLocks noChangeAspect="1"/>
          </p:cNvPicPr>
          <p:nvPr/>
        </p:nvPicPr>
        <p:blipFill>
          <a:blip r:embed="rId1" cstate="print"/>
          <a:stretch>
            <a:fillRect/>
          </a:stretch>
        </p:blipFill>
        <p:spPr>
          <a:xfrm>
            <a:off x="605790" y="1955800"/>
            <a:ext cx="1895475" cy="1838325"/>
          </a:xfrm>
          <a:prstGeom prst="rect">
            <a:avLst/>
          </a:prstGeom>
        </p:spPr>
      </p:pic>
      <p:sp>
        <p:nvSpPr>
          <p:cNvPr id="2" name="流程图: 联系 1"/>
          <p:cNvSpPr/>
          <p:nvPr/>
        </p:nvSpPr>
        <p:spPr>
          <a:xfrm>
            <a:off x="1997710" y="2066925"/>
            <a:ext cx="96520"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63575" y="4098925"/>
            <a:ext cx="1017397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假如现在不考虑</a:t>
            </a:r>
            <a:r>
              <a:rPr lang="en-US" altLang="zh-CN">
                <a:latin typeface="黑体" panose="02010600030101010101" charset="-122"/>
                <a:ea typeface="黑体" panose="02010600030101010101" charset="-122"/>
              </a:rPr>
              <a:t>Schong,</a:t>
            </a:r>
            <a:r>
              <a:rPr lang="zh-CN" altLang="en-US">
                <a:latin typeface="黑体" panose="02010600030101010101" charset="-122"/>
                <a:ea typeface="黑体" panose="02010600030101010101" charset="-122"/>
              </a:rPr>
              <a:t>使</a:t>
            </a:r>
            <a:r>
              <a:rPr lang="en-US" altLang="zh-CN">
                <a:latin typeface="黑体" panose="02010600030101010101" charset="-122"/>
                <a:ea typeface="黑体" panose="02010600030101010101" charset="-122"/>
              </a:rPr>
              <a:t>Sa + Sb</a:t>
            </a:r>
            <a:r>
              <a:rPr lang="zh-CN" altLang="en-US">
                <a:latin typeface="黑体" panose="02010600030101010101" charset="-122"/>
                <a:ea typeface="黑体" panose="02010600030101010101" charset="-122"/>
              </a:rPr>
              <a:t>最小有最优方案</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，那么当</a:t>
            </a:r>
            <a:r>
              <a:rPr lang="en-US" altLang="zh-CN">
                <a:latin typeface="黑体" panose="02010600030101010101" charset="-122"/>
                <a:ea typeface="黑体" panose="02010600030101010101" charset="-122"/>
              </a:rPr>
              <a:t>Sa</a:t>
            </a:r>
            <a:r>
              <a:rPr lang="zh-CN" altLang="en-US">
                <a:latin typeface="黑体" panose="02010600030101010101" charset="-122"/>
                <a:ea typeface="黑体" panose="02010600030101010101" charset="-122"/>
              </a:rPr>
              <a:t>，</a:t>
            </a:r>
            <a:r>
              <a:rPr lang="en-US" altLang="zh-CN">
                <a:latin typeface="黑体" panose="02010600030101010101" charset="-122"/>
                <a:ea typeface="黑体" panose="02010600030101010101" charset="-122"/>
              </a:rPr>
              <a:t>Sb</a:t>
            </a:r>
            <a:r>
              <a:rPr lang="zh-CN" altLang="en-US">
                <a:latin typeface="黑体" panose="02010600030101010101" charset="-122"/>
                <a:ea typeface="黑体" panose="02010600030101010101" charset="-122"/>
              </a:rPr>
              <a:t>任意一个的边长增加时，</a:t>
            </a:r>
            <a:r>
              <a:rPr lang="en-US" altLang="zh-CN">
                <a:latin typeface="黑体" panose="02010600030101010101" charset="-122"/>
                <a:ea typeface="黑体" panose="02010600030101010101" charset="-122"/>
              </a:rPr>
              <a:t>Schong</a:t>
            </a:r>
            <a:r>
              <a:rPr lang="zh-CN" altLang="en-US">
                <a:latin typeface="黑体" panose="02010600030101010101" charset="-122"/>
                <a:ea typeface="黑体" panose="02010600030101010101" charset="-122"/>
              </a:rPr>
              <a:t>增加的一定不如</a:t>
            </a:r>
            <a:r>
              <a:rPr lang="en-US" altLang="zh-CN">
                <a:latin typeface="黑体" panose="02010600030101010101" charset="-122"/>
                <a:ea typeface="黑体" panose="02010600030101010101" charset="-122"/>
                <a:sym typeface="+mn-ea"/>
              </a:rPr>
              <a:t>Sa + Sb</a:t>
            </a:r>
            <a:r>
              <a:rPr lang="zh-CN" altLang="en-US">
                <a:latin typeface="黑体" panose="02010600030101010101" charset="-122"/>
                <a:ea typeface="黑体" panose="02010600030101010101" charset="-122"/>
                <a:sym typeface="+mn-ea"/>
              </a:rPr>
              <a:t>增加的多，也就是</a:t>
            </a:r>
            <a:r>
              <a:rPr lang="en-US" altLang="zh-CN">
                <a:latin typeface="黑体" panose="02010600030101010101" charset="-122"/>
                <a:ea typeface="黑体" panose="02010600030101010101" charset="-122"/>
                <a:sym typeface="+mn-ea"/>
              </a:rPr>
              <a:t>Sans</a:t>
            </a:r>
            <a:r>
              <a:rPr lang="zh-CN" altLang="en-US">
                <a:latin typeface="黑体" panose="02010600030101010101" charset="-122"/>
                <a:ea typeface="黑体" panose="02010600030101010101" charset="-122"/>
                <a:sym typeface="+mn-ea"/>
              </a:rPr>
              <a:t>会变大，于是不优。</a:t>
            </a:r>
            <a:endParaRPr lang="zh-CN" altLang="en-US">
              <a:latin typeface="黑体" panose="02010600030101010101" charset="-122"/>
              <a:ea typeface="黑体" panose="02010600030101010101"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2" presetClass="entr" presetSubtype="4"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转移方程</a:t>
            </a:r>
            <a:r>
              <a:rPr lang="en-US" altLang="zh-CN" sz="2800">
                <a:latin typeface="黑体" panose="02010600030101010101" charset="-122"/>
                <a:ea typeface="黑体" panose="02010600030101010101" charset="-122"/>
              </a:rPr>
              <a:t>get</a:t>
            </a:r>
            <a:endParaRPr lang="en-US" altLang="zh-CN" sz="2800">
              <a:latin typeface="黑体" panose="02010600030101010101" charset="-122"/>
              <a:ea typeface="黑体" panose="02010600030101010101" charset="-122"/>
            </a:endParaRPr>
          </a:p>
        </p:txBody>
      </p:sp>
      <p:sp>
        <p:nvSpPr>
          <p:cNvPr id="5" name="文本框 4"/>
          <p:cNvSpPr txBox="1"/>
          <p:nvPr/>
        </p:nvSpPr>
        <p:spPr>
          <a:xfrm>
            <a:off x="663575" y="1310640"/>
            <a:ext cx="10586720" cy="922020"/>
          </a:xfrm>
          <a:prstGeom prst="rect">
            <a:avLst/>
          </a:prstGeom>
          <a:noFill/>
        </p:spPr>
        <p:txBody>
          <a:bodyPr wrap="square" rtlCol="0">
            <a:spAutoFit/>
          </a:bodyPr>
          <a:lstStyle/>
          <a:p>
            <a:r>
              <a:rPr lang="zh-CN" altLang="en-US">
                <a:latin typeface="黑体" panose="02010600030101010101" charset="-122"/>
                <a:ea typeface="黑体" panose="02010600030101010101" charset="-122"/>
              </a:rPr>
              <a:t>那么我们就可以在转移的时候不考虑重叠，转移完了再考虑重叠。</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转移方程</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dp[i][j] = min(dp[i][k] + (x[i] - y[k + 1] + 1) ^ 2   其中 </a:t>
            </a:r>
            <a:r>
              <a:rPr lang="en-US" altLang="zh-CN">
                <a:latin typeface="黑体" panose="02010600030101010101" charset="-122"/>
                <a:ea typeface="黑体" panose="02010600030101010101" charset="-122"/>
              </a:rPr>
              <a:t>0 &lt;= k &lt; i</a:t>
            </a:r>
            <a:endParaRPr lang="en-US" altLang="zh-CN">
              <a:latin typeface="黑体" panose="02010600030101010101" charset="-122"/>
              <a:ea typeface="黑体" panose="02010600030101010101" charset="-122"/>
            </a:endParaRPr>
          </a:p>
        </p:txBody>
      </p:sp>
      <p:sp>
        <p:nvSpPr>
          <p:cNvPr id="6" name="文本框 5"/>
          <p:cNvSpPr txBox="1"/>
          <p:nvPr/>
        </p:nvSpPr>
        <p:spPr>
          <a:xfrm>
            <a:off x="686435" y="2397760"/>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之后再怎么做相信就不用我说了。。。。。。</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做法</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首先是斜率优化，推一下斜率。</a:t>
            </a:r>
            <a:endParaRPr lang="en-US" altLang="zh-CN">
              <a:latin typeface="黑体" panose="02010600030101010101" charset="-122"/>
              <a:ea typeface="黑体" panose="02010600030101010101" charset="-122"/>
            </a:endParaRPr>
          </a:p>
        </p:txBody>
      </p:sp>
      <p:sp>
        <p:nvSpPr>
          <p:cNvPr id="6" name="文本框 5"/>
          <p:cNvSpPr txBox="1"/>
          <p:nvPr/>
        </p:nvSpPr>
        <p:spPr>
          <a:xfrm>
            <a:off x="663575" y="1876425"/>
            <a:ext cx="1017397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然后根据经典模型，套上</a:t>
            </a:r>
            <a:r>
              <a:rPr lang="en-US" altLang="zh-CN">
                <a:latin typeface="黑体" panose="02010600030101010101" charset="-122"/>
                <a:ea typeface="黑体" panose="02010600030101010101" charset="-122"/>
              </a:rPr>
              <a:t>wqs</a:t>
            </a:r>
            <a:r>
              <a:rPr lang="zh-CN" altLang="en-US">
                <a:latin typeface="黑体" panose="02010600030101010101" charset="-122"/>
                <a:ea typeface="黑体" panose="02010600030101010101" charset="-122"/>
              </a:rPr>
              <a:t>二分，需要注意的是，二分上界要够大。</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就完成了。</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又来一道题目</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922020"/>
          </a:xfrm>
          <a:prstGeom prst="rect">
            <a:avLst/>
          </a:prstGeom>
          <a:noFill/>
        </p:spPr>
        <p:txBody>
          <a:bodyPr wrap="square" rtlCol="0">
            <a:spAutoFit/>
          </a:bodyPr>
          <a:lstStyle/>
          <a:p>
            <a:r>
              <a:rPr lang="zh-CN" altLang="en-US">
                <a:latin typeface="黑体" panose="02010600030101010101" charset="-122"/>
                <a:ea typeface="黑体" panose="02010600030101010101" charset="-122"/>
              </a:rPr>
              <a:t>林克卡特树</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给定一棵带边权树，要求从里面删掉</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条边，连上</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条边权为</a:t>
            </a:r>
            <a:r>
              <a:rPr lang="en-US" altLang="zh-CN">
                <a:latin typeface="黑体" panose="02010600030101010101" charset="-122"/>
                <a:ea typeface="黑体" panose="02010600030101010101" charset="-122"/>
              </a:rPr>
              <a:t>0</a:t>
            </a:r>
            <a:r>
              <a:rPr lang="zh-CN" altLang="en-US">
                <a:latin typeface="黑体" panose="02010600030101010101" charset="-122"/>
                <a:ea typeface="黑体" panose="02010600030101010101" charset="-122"/>
              </a:rPr>
              <a:t>的边，然后求新树的直径。</a:t>
            </a:r>
            <a:endParaRPr lang="zh-CN" altLang="en-US">
              <a:latin typeface="黑体" panose="02010600030101010101" charset="-122"/>
              <a:ea typeface="黑体" panose="02010600030101010101" charset="-122"/>
            </a:endParaRPr>
          </a:p>
          <a:p>
            <a:endParaRPr lang="zh-CN" altLang="en-US">
              <a:latin typeface="黑体" panose="02010600030101010101" charset="-122"/>
              <a:ea typeface="黑体" panose="02010600030101010101" charset="-122"/>
            </a:endParaRPr>
          </a:p>
        </p:txBody>
      </p:sp>
      <p:sp>
        <p:nvSpPr>
          <p:cNvPr id="6" name="文本框 5"/>
          <p:cNvSpPr txBox="1"/>
          <p:nvPr/>
        </p:nvSpPr>
        <p:spPr>
          <a:xfrm>
            <a:off x="663575" y="3720465"/>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思想可以转化成求一棵树上不相交的（</a:t>
            </a:r>
            <a:r>
              <a:rPr lang="en-US" altLang="zh-CN">
                <a:latin typeface="黑体" panose="02010600030101010101" charset="-122"/>
                <a:ea typeface="黑体" panose="02010600030101010101" charset="-122"/>
              </a:rPr>
              <a:t>k + 1</a:t>
            </a:r>
            <a:r>
              <a:rPr lang="zh-CN" altLang="en-US">
                <a:latin typeface="黑体" panose="02010600030101010101" charset="-122"/>
                <a:ea typeface="黑体" panose="02010600030101010101" charset="-122"/>
              </a:rPr>
              <a:t>）条链的最大边权和。</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题目模型</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922020"/>
          </a:xfrm>
          <a:prstGeom prst="rect">
            <a:avLst/>
          </a:prstGeom>
          <a:noFill/>
        </p:spPr>
        <p:txBody>
          <a:bodyPr wrap="square" rtlCol="0">
            <a:spAutoFit/>
          </a:bodyPr>
          <a:lstStyle/>
          <a:p>
            <a:r>
              <a:rPr lang="zh-CN" altLang="en-US">
                <a:latin typeface="黑体" panose="02010600030101010101" charset="-122"/>
                <a:ea typeface="黑体" panose="02010600030101010101" charset="-122"/>
              </a:rPr>
              <a:t>可以考虑直接用dp来做，让每个点对应其父边,dp[i][j][k]表示第j个点度数为i（0， 1， 2），子树中选择了k条链的最优解，用NKK复杂度来解，因为每个点要枚举这个点选择链的个数和所有孩子 选择链的个数(但是这个经过分析复杂度是NK ？？？？？）</a:t>
            </a:r>
            <a:endParaRPr lang="zh-CN" altLang="en-US">
              <a:latin typeface="黑体" panose="02010600030101010101" charset="-122"/>
              <a:ea typeface="黑体" panose="02010600030101010101" charset="-122"/>
            </a:endParaRPr>
          </a:p>
        </p:txBody>
      </p:sp>
      <p:sp>
        <p:nvSpPr>
          <p:cNvPr id="6" name="文本框 5"/>
          <p:cNvSpPr txBox="1"/>
          <p:nvPr/>
        </p:nvSpPr>
        <p:spPr>
          <a:xfrm>
            <a:off x="663575" y="3720465"/>
            <a:ext cx="10173970" cy="1198880"/>
          </a:xfrm>
          <a:prstGeom prst="rect">
            <a:avLst/>
          </a:prstGeom>
          <a:noFill/>
        </p:spPr>
        <p:txBody>
          <a:bodyPr wrap="square" rtlCol="0">
            <a:spAutoFit/>
          </a:bodyPr>
          <a:lstStyle/>
          <a:p>
            <a:r>
              <a:rPr lang="zh-CN" altLang="en-US">
                <a:latin typeface="黑体" panose="02010600030101010101" charset="-122"/>
                <a:ea typeface="黑体" panose="02010600030101010101" charset="-122"/>
              </a:rPr>
              <a:t>在同一颗树中，定义选择</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条链的最优值为</a:t>
            </a:r>
            <a:r>
              <a:rPr lang="en-US" altLang="zh-CN">
                <a:latin typeface="黑体" panose="02010600030101010101" charset="-122"/>
                <a:ea typeface="黑体" panose="02010600030101010101" charset="-122"/>
              </a:rPr>
              <a:t>ansk</a:t>
            </a:r>
            <a:endParaRPr lang="en-US" altLang="zh-CN">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随着</a:t>
            </a:r>
            <a:r>
              <a:rPr lang="en-US" altLang="zh-CN">
                <a:latin typeface="黑体" panose="02010600030101010101" charset="-122"/>
                <a:ea typeface="黑体" panose="02010600030101010101" charset="-122"/>
              </a:rPr>
              <a:t>k</a:t>
            </a:r>
            <a:r>
              <a:rPr lang="zh-CN" altLang="en-US">
                <a:latin typeface="黑体" panose="02010600030101010101" charset="-122"/>
                <a:ea typeface="黑体" panose="02010600030101010101" charset="-122"/>
              </a:rPr>
              <a:t>的增加，</a:t>
            </a:r>
            <a:r>
              <a:rPr lang="en-US" altLang="zh-CN">
                <a:latin typeface="黑体" panose="02010600030101010101" charset="-122"/>
                <a:ea typeface="黑体" panose="02010600030101010101" charset="-122"/>
              </a:rPr>
              <a:t>ansk</a:t>
            </a:r>
            <a:r>
              <a:rPr lang="zh-CN" altLang="en-US">
                <a:latin typeface="黑体" panose="02010600030101010101" charset="-122"/>
                <a:ea typeface="黑体" panose="02010600030101010101" charset="-122"/>
              </a:rPr>
              <a:t>肯定是先上升再减少</a:t>
            </a:r>
            <a:r>
              <a:rPr lang="en-US" altLang="zh-CN">
                <a:latin typeface="黑体" panose="02010600030101010101" charset="-122"/>
                <a:ea typeface="黑体" panose="02010600030101010101" charset="-122"/>
              </a:rPr>
              <a:t>(</a:t>
            </a:r>
            <a:r>
              <a:rPr lang="zh-CN" altLang="en-US">
                <a:latin typeface="黑体" panose="02010600030101010101" charset="-122"/>
                <a:ea typeface="黑体" panose="02010600030101010101" charset="-122"/>
              </a:rPr>
              <a:t>或者只上升或者只减小）</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贪心地想，上升的时候上升越来越慢，下降的时候下降越来越快。</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于是形成了一个 </a:t>
            </a:r>
            <a:r>
              <a:rPr lang="en-US" altLang="zh-CN">
                <a:latin typeface="黑体" panose="02010600030101010101" charset="-122"/>
                <a:ea typeface="黑体" panose="02010600030101010101" charset="-122"/>
              </a:rPr>
              <a:t>k——ansk </a:t>
            </a:r>
            <a:r>
              <a:rPr lang="zh-CN" altLang="en-US">
                <a:latin typeface="黑体" panose="02010600030101010101" charset="-122"/>
                <a:ea typeface="黑体" panose="02010600030101010101" charset="-122"/>
              </a:rPr>
              <a:t>上凸包</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继续继续</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之后就是二分</a:t>
            </a:r>
            <a:r>
              <a:rPr lang="en-US" altLang="zh-CN">
                <a:latin typeface="黑体" panose="02010600030101010101" charset="-122"/>
                <a:ea typeface="黑体" panose="02010600030101010101" charset="-122"/>
              </a:rPr>
              <a:t>C</a:t>
            </a:r>
            <a:r>
              <a:rPr lang="zh-CN" altLang="en-US">
                <a:latin typeface="黑体" panose="02010600030101010101" charset="-122"/>
                <a:ea typeface="黑体" panose="02010600030101010101" charset="-122"/>
              </a:rPr>
              <a:t>然后跑普通的树形</a:t>
            </a:r>
            <a:r>
              <a:rPr lang="en-US" altLang="zh-CN">
                <a:latin typeface="黑体" panose="02010600030101010101" charset="-122"/>
                <a:ea typeface="黑体" panose="02010600030101010101" charset="-122"/>
              </a:rPr>
              <a:t>dp</a:t>
            </a:r>
            <a:r>
              <a:rPr lang="zh-CN" altLang="en-US">
                <a:latin typeface="黑体" panose="02010600030101010101" charset="-122"/>
                <a:ea typeface="黑体" panose="02010600030101010101" charset="-122"/>
              </a:rPr>
              <a:t>了。</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树形 </a:t>
            </a:r>
            <a:r>
              <a:rPr lang="en-US" altLang="zh-CN">
                <a:latin typeface="黑体" panose="02010600030101010101" charset="-122"/>
                <a:ea typeface="黑体" panose="02010600030101010101" charset="-122"/>
              </a:rPr>
              <a:t>dp</a:t>
            </a:r>
            <a:r>
              <a:rPr lang="zh-CN" altLang="en-US">
                <a:latin typeface="黑体" panose="02010600030101010101" charset="-122"/>
                <a:ea typeface="黑体" panose="02010600030101010101" charset="-122"/>
              </a:rPr>
              <a:t>没啥难点，控制后度数即可，这种模拟型</a:t>
            </a:r>
            <a:r>
              <a:rPr lang="en-US" altLang="zh-CN">
                <a:latin typeface="黑体" panose="02010600030101010101" charset="-122"/>
                <a:ea typeface="黑体" panose="02010600030101010101" charset="-122"/>
              </a:rPr>
              <a:t>dp</a:t>
            </a:r>
            <a:r>
              <a:rPr lang="zh-CN" altLang="en-US">
                <a:latin typeface="黑体" panose="02010600030101010101" charset="-122"/>
                <a:ea typeface="黑体" panose="02010600030101010101" charset="-122"/>
              </a:rPr>
              <a:t>大不了写得丑点</a:t>
            </a:r>
            <a:r>
              <a:rPr lang="en-US" altLang="zh-CN">
                <a:latin typeface="黑体" panose="02010600030101010101" charset="-122"/>
                <a:ea typeface="黑体" panose="02010600030101010101" charset="-122"/>
              </a:rPr>
              <a:t>QAQ</a:t>
            </a:r>
            <a:endParaRPr lang="en-US" altLang="zh-CN">
              <a:latin typeface="黑体" panose="02010600030101010101" charset="-122"/>
              <a:ea typeface="黑体" panose="02010600030101010101" charset="-122"/>
            </a:endParaRPr>
          </a:p>
        </p:txBody>
      </p:sp>
      <p:sp>
        <p:nvSpPr>
          <p:cNvPr id="6" name="文本框 5"/>
          <p:cNvSpPr txBox="1"/>
          <p:nvPr/>
        </p:nvSpPr>
        <p:spPr>
          <a:xfrm>
            <a:off x="663575" y="3720465"/>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是不是感觉题目中的</a:t>
            </a:r>
            <a:r>
              <a:rPr lang="en-US" altLang="zh-CN">
                <a:latin typeface="黑体" panose="02010600030101010101" charset="-122"/>
                <a:ea typeface="黑体" panose="02010600030101010101" charset="-122"/>
              </a:rPr>
              <a:t>“</a:t>
            </a:r>
            <a:r>
              <a:rPr lang="zh-CN" altLang="en-US">
                <a:latin typeface="黑体" panose="02010600030101010101" charset="-122"/>
                <a:ea typeface="黑体" panose="02010600030101010101" charset="-122"/>
              </a:rPr>
              <a:t>题目并不难</a:t>
            </a:r>
            <a:r>
              <a:rPr lang="en-US" altLang="zh-CN">
                <a:latin typeface="黑体" panose="02010600030101010101" charset="-122"/>
                <a:ea typeface="黑体" panose="02010600030101010101" charset="-122"/>
              </a:rPr>
              <a:t>”</a:t>
            </a:r>
            <a:r>
              <a:rPr lang="zh-CN" altLang="en-US">
                <a:latin typeface="黑体" panose="02010600030101010101" charset="-122"/>
                <a:ea typeface="黑体" panose="02010600030101010101" charset="-122"/>
              </a:rPr>
              <a:t>是很正确的。。</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34926" y="2590987"/>
            <a:ext cx="10335260" cy="1568450"/>
          </a:xfrm>
          <a:prstGeom prst="rect">
            <a:avLst/>
          </a:prstGeom>
          <a:noFill/>
        </p:spPr>
        <p:txBody>
          <a:bodyPr wrap="square" rtlCol="0">
            <a:spAutoFit/>
          </a:bodyPr>
          <a:lstStyle/>
          <a:p>
            <a:r>
              <a:rPr lang="en-US" altLang="zh-CN" sz="9600" dirty="0">
                <a:latin typeface="黑体" panose="02010600030101010101" charset="-122"/>
                <a:ea typeface="黑体" panose="02010600030101010101" charset="-122"/>
              </a:rPr>
              <a:t>Part 1 </a:t>
            </a:r>
            <a:r>
              <a:rPr lang="zh-CN" altLang="en-US" sz="9600" dirty="0">
                <a:latin typeface="黑体" panose="02010600030101010101" charset="-122"/>
                <a:ea typeface="黑体" panose="02010600030101010101" charset="-122"/>
              </a:rPr>
              <a:t>热身</a:t>
            </a:r>
            <a:endParaRPr lang="zh-CN" altLang="en-US" sz="9600"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最后一道题目</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1477328"/>
          </a:xfrm>
          <a:prstGeom prst="rect">
            <a:avLst/>
          </a:prstGeom>
          <a:noFill/>
        </p:spPr>
        <p:txBody>
          <a:bodyPr wrap="square" rtlCol="0">
            <a:spAutoFit/>
          </a:bodyPr>
          <a:lstStyle/>
          <a:p>
            <a:r>
              <a:rPr lang="zh-CN" altLang="en-US" dirty="0" smtClean="0"/>
              <a:t>有两种球，分别有</a:t>
            </a:r>
            <a:r>
              <a:rPr lang="en-US" altLang="zh-CN" dirty="0" err="1" smtClean="0"/>
              <a:t>a,b</a:t>
            </a:r>
            <a:r>
              <a:rPr lang="zh-CN" altLang="en-US" dirty="0" smtClean="0"/>
              <a:t>个。 </a:t>
            </a:r>
            <a:br>
              <a:rPr lang="zh-CN" altLang="en-US" dirty="0" smtClean="0"/>
            </a:br>
            <a:r>
              <a:rPr lang="zh-CN" altLang="en-US" dirty="0" smtClean="0"/>
              <a:t>现有</a:t>
            </a:r>
            <a:r>
              <a:rPr lang="en-US" altLang="zh-CN" dirty="0" smtClean="0"/>
              <a:t>n</a:t>
            </a:r>
            <a:r>
              <a:rPr lang="zh-CN" altLang="en-US" dirty="0" smtClean="0"/>
              <a:t>只精灵，每只精灵有两个概率</a:t>
            </a:r>
            <a:r>
              <a:rPr lang="en-US" altLang="zh-CN" dirty="0" smtClean="0"/>
              <a:t>p1,p2</a:t>
            </a:r>
            <a:r>
              <a:rPr lang="zh-CN" altLang="en-US" dirty="0" smtClean="0"/>
              <a:t>分别表示用第一种球捕抓成功的概率和用第二种球捕抓成功的概率。每种精灵最多只能分别用两种球抓一次。 </a:t>
            </a:r>
            <a:br>
              <a:rPr lang="zh-CN" altLang="en-US" dirty="0" smtClean="0"/>
            </a:br>
            <a:r>
              <a:rPr lang="zh-CN" altLang="en-US" dirty="0" smtClean="0"/>
              <a:t>求最优策略下的最大期望捕获只数</a:t>
            </a:r>
            <a:endParaRPr lang="en-US" altLang="zh-CN" dirty="0" smtClean="0"/>
          </a:p>
          <a:p>
            <a:r>
              <a:rPr lang="en-US" altLang="zh-CN" dirty="0" smtClean="0">
                <a:latin typeface="黑体" panose="02010600030101010101" charset="-122"/>
                <a:ea typeface="黑体" panose="02010600030101010101" charset="-122"/>
              </a:rPr>
              <a:t>n  &lt;= 2000</a:t>
            </a:r>
            <a:endParaRPr lang="en-US" dirty="0">
              <a:latin typeface="黑体" panose="02010600030101010101" charset="-122"/>
              <a:ea typeface="黑体" panose="02010600030101010101" charset="-122"/>
            </a:endParaRPr>
          </a:p>
        </p:txBody>
      </p:sp>
      <p:sp>
        <p:nvSpPr>
          <p:cNvPr id="6" name="文本框 5"/>
          <p:cNvSpPr txBox="1"/>
          <p:nvPr/>
        </p:nvSpPr>
        <p:spPr>
          <a:xfrm>
            <a:off x="663575" y="3720465"/>
            <a:ext cx="10173970" cy="1477328"/>
          </a:xfrm>
          <a:prstGeom prst="rect">
            <a:avLst/>
          </a:prstGeom>
          <a:noFill/>
        </p:spPr>
        <p:txBody>
          <a:bodyPr wrap="square" rtlCol="0">
            <a:spAutoFit/>
          </a:bodyPr>
          <a:lstStyle/>
          <a:p>
            <a:pPr latinLnBrk="1"/>
            <a:r>
              <a:rPr lang="zh-CN" altLang="en-US" dirty="0" smtClean="0"/>
              <a:t>先分析一个精灵对答案的贡献：</a:t>
            </a:r>
            <a:endParaRPr lang="zh-CN" altLang="en-US" dirty="0" smtClean="0"/>
          </a:p>
          <a:p>
            <a:pPr latinLnBrk="1"/>
            <a:r>
              <a:rPr lang="zh-CN" altLang="en-US" dirty="0" smtClean="0"/>
              <a:t>如果不抓，贡献为</a:t>
            </a:r>
            <a:r>
              <a:rPr lang="en-US" altLang="zh-CN" dirty="0" smtClean="0"/>
              <a:t>0</a:t>
            </a:r>
            <a:endParaRPr lang="en-US" altLang="zh-CN" dirty="0" smtClean="0"/>
          </a:p>
          <a:p>
            <a:pPr latinLnBrk="1"/>
            <a:r>
              <a:rPr lang="zh-CN" altLang="en-US" dirty="0" smtClean="0"/>
              <a:t>如果只用第一种抓，贡献为</a:t>
            </a:r>
            <a:r>
              <a:rPr lang="en-US" altLang="zh-CN" dirty="0" smtClean="0"/>
              <a:t>p1</a:t>
            </a:r>
            <a:endParaRPr lang="en-US" altLang="zh-CN" dirty="0" smtClean="0"/>
          </a:p>
          <a:p>
            <a:pPr latinLnBrk="1"/>
            <a:r>
              <a:rPr lang="zh-CN" altLang="en-US" dirty="0" smtClean="0"/>
              <a:t>如果只用第二种抓，贡献为</a:t>
            </a:r>
            <a:r>
              <a:rPr lang="en-US" altLang="zh-CN" dirty="0" smtClean="0"/>
              <a:t>p2</a:t>
            </a:r>
            <a:endParaRPr lang="en-US" altLang="zh-CN" dirty="0" smtClean="0"/>
          </a:p>
          <a:p>
            <a:pPr latinLnBrk="1"/>
            <a:r>
              <a:rPr lang="zh-CN" altLang="en-US" dirty="0" smtClean="0"/>
              <a:t>如果用两种抓，贡献为</a:t>
            </a:r>
            <a:r>
              <a:rPr lang="en-US" altLang="zh-CN" dirty="0" smtClean="0"/>
              <a:t>1−(1−p1)(1−p2)=p1+p2−p1p2</a:t>
            </a:r>
            <a:endParaRPr lang="en-US" altLang="zh-CN"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smtClean="0">
                <a:latin typeface="黑体" panose="02010600030101010101" charset="-122"/>
                <a:ea typeface="黑体" panose="02010600030101010101" charset="-122"/>
              </a:rPr>
              <a:t>首先考虑暴力</a:t>
            </a:r>
            <a:endParaRPr lang="en-US" altLang="zh-CN"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923330"/>
          </a:xfrm>
          <a:prstGeom prst="rect">
            <a:avLst/>
          </a:prstGeom>
          <a:noFill/>
        </p:spPr>
        <p:txBody>
          <a:bodyPr wrap="square" rtlCol="0">
            <a:spAutoFit/>
          </a:bodyPr>
          <a:lstStyle/>
          <a:p>
            <a:br>
              <a:rPr lang="en-US" altLang="zh-CN" dirty="0" smtClean="0"/>
            </a:br>
            <a:r>
              <a:rPr lang="en-US" altLang="zh-CN" dirty="0" smtClean="0"/>
              <a:t> f[</a:t>
            </a:r>
            <a:r>
              <a:rPr lang="en-US" altLang="zh-CN" dirty="0" err="1" smtClean="0"/>
              <a:t>i</a:t>
            </a:r>
            <a:r>
              <a:rPr lang="en-US" altLang="zh-CN" dirty="0" smtClean="0"/>
              <a:t>][j][k] </a:t>
            </a:r>
            <a:r>
              <a:rPr lang="zh-CN" altLang="en-US" dirty="0" smtClean="0"/>
              <a:t>表示到第</a:t>
            </a:r>
            <a:r>
              <a:rPr lang="en-US" altLang="zh-CN" dirty="0" err="1" smtClean="0"/>
              <a:t>i</a:t>
            </a:r>
            <a:r>
              <a:rPr lang="zh-CN" altLang="en-US" dirty="0" smtClean="0"/>
              <a:t>个神奇宝贝用了</a:t>
            </a:r>
            <a:r>
              <a:rPr lang="en-US" altLang="zh-CN" dirty="0" smtClean="0"/>
              <a:t>j</a:t>
            </a:r>
            <a:r>
              <a:rPr lang="zh-CN" altLang="en-US" dirty="0" smtClean="0"/>
              <a:t>个普通球 </a:t>
            </a:r>
            <a:r>
              <a:rPr lang="en-US" altLang="zh-CN" dirty="0" smtClean="0"/>
              <a:t>k</a:t>
            </a:r>
            <a:r>
              <a:rPr lang="zh-CN" altLang="en-US" dirty="0" smtClean="0"/>
              <a:t>个高级球的最大期望</a:t>
            </a:r>
            <a:r>
              <a:rPr lang="en-US" altLang="zh-CN" dirty="0" smtClean="0"/>
              <a:t>.</a:t>
            </a:r>
            <a:endParaRPr lang="en-US" altLang="zh-CN" dirty="0" smtClean="0"/>
          </a:p>
          <a:p>
            <a:r>
              <a:rPr lang="zh-CN" altLang="en-US" dirty="0" smtClean="0">
                <a:latin typeface="黑体" panose="02010600030101010101" charset="-122"/>
                <a:ea typeface="黑体" panose="02010600030101010101" charset="-122"/>
              </a:rPr>
              <a:t>转移非常简单，每种球只有用或者不用，四种转移来的方式。</a:t>
            </a:r>
            <a:endParaRPr lang="en-US" dirty="0">
              <a:latin typeface="黑体" panose="02010600030101010101" charset="-122"/>
              <a:ea typeface="黑体" panose="02010600030101010101" charset="-122"/>
            </a:endParaRPr>
          </a:p>
        </p:txBody>
      </p:sp>
      <p:sp>
        <p:nvSpPr>
          <p:cNvPr id="6" name="文本框 5"/>
          <p:cNvSpPr txBox="1"/>
          <p:nvPr/>
        </p:nvSpPr>
        <p:spPr>
          <a:xfrm>
            <a:off x="663575" y="3720465"/>
            <a:ext cx="1017397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听说这样能在</a:t>
            </a:r>
            <a:r>
              <a:rPr lang="en-US" altLang="zh-CN" dirty="0" smtClean="0">
                <a:latin typeface="黑体" panose="02010600030101010101" charset="-122"/>
                <a:ea typeface="黑体" panose="02010600030101010101" charset="-122"/>
              </a:rPr>
              <a:t>CF</a:t>
            </a:r>
            <a:r>
              <a:rPr lang="zh-CN" altLang="en-US" dirty="0" smtClean="0">
                <a:latin typeface="黑体" panose="02010600030101010101" charset="-122"/>
                <a:ea typeface="黑体" panose="02010600030101010101" charset="-122"/>
              </a:rPr>
              <a:t>过掉这题</a:t>
            </a:r>
            <a:r>
              <a:rPr lang="en-US" altLang="zh-CN" dirty="0" smtClean="0">
                <a:latin typeface="黑体" panose="02010600030101010101" charset="-122"/>
                <a:ea typeface="黑体" panose="02010600030101010101" charset="-122"/>
              </a:rPr>
              <a:t>233</a:t>
            </a:r>
            <a:endParaRPr lang="en-US" altLang="zh-CN"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73797" y="343647"/>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smtClean="0">
                <a:latin typeface="黑体" panose="02010600030101010101" charset="-122"/>
                <a:ea typeface="黑体" panose="02010600030101010101" charset="-122"/>
              </a:rPr>
              <a:t>优化</a:t>
            </a:r>
            <a:endParaRPr lang="en-US" altLang="zh-CN"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en-US" altLang="zh-CN" dirty="0" smtClean="0"/>
              <a:t>f[</a:t>
            </a:r>
            <a:r>
              <a:rPr lang="en-US" altLang="zh-CN" dirty="0" err="1" smtClean="0"/>
              <a:t>i</a:t>
            </a:r>
            <a:r>
              <a:rPr lang="en-US" altLang="zh-CN" dirty="0" smtClean="0"/>
              <a:t>][j][k]</a:t>
            </a:r>
            <a:r>
              <a:rPr lang="zh-CN" altLang="en-US" dirty="0" smtClean="0"/>
              <a:t>。。 考虑随着</a:t>
            </a:r>
            <a:r>
              <a:rPr lang="en-US" altLang="zh-CN" dirty="0" smtClean="0"/>
              <a:t>k</a:t>
            </a:r>
            <a:r>
              <a:rPr lang="zh-CN" altLang="en-US" dirty="0" smtClean="0"/>
              <a:t>的递增最优答案一定递增，而且递增速度越来越慢</a:t>
            </a:r>
            <a:endParaRPr lang="en-US" dirty="0">
              <a:latin typeface="黑体" panose="02010600030101010101" charset="-122"/>
              <a:ea typeface="黑体" panose="02010600030101010101" charset="-122"/>
            </a:endParaRPr>
          </a:p>
        </p:txBody>
      </p:sp>
      <p:sp>
        <p:nvSpPr>
          <p:cNvPr id="6" name="文本框 5"/>
          <p:cNvSpPr txBox="1"/>
          <p:nvPr/>
        </p:nvSpPr>
        <p:spPr>
          <a:xfrm>
            <a:off x="703917" y="1985794"/>
            <a:ext cx="1017397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二分</a:t>
            </a:r>
            <a:r>
              <a:rPr lang="en-US" altLang="zh-CN" dirty="0" smtClean="0">
                <a:latin typeface="黑体" panose="02010600030101010101" charset="-122"/>
                <a:ea typeface="黑体" panose="02010600030101010101" charset="-122"/>
              </a:rPr>
              <a:t>C</a:t>
            </a:r>
            <a:r>
              <a:rPr lang="zh-CN" altLang="en-US" dirty="0" smtClean="0">
                <a:latin typeface="黑体" panose="02010600030101010101" charset="-122"/>
                <a:ea typeface="黑体" panose="02010600030101010101" charset="-122"/>
              </a:rPr>
              <a:t>值，然后都明白了吧</a:t>
            </a:r>
            <a:r>
              <a:rPr lang="en-US" altLang="zh-CN" dirty="0" smtClean="0">
                <a:latin typeface="黑体" panose="02010600030101010101" charset="-122"/>
                <a:ea typeface="黑体" panose="02010600030101010101" charset="-122"/>
              </a:rPr>
              <a:t>QAQ</a:t>
            </a:r>
            <a:endParaRPr lang="en-US" altLang="zh-CN"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smtClean="0">
                <a:latin typeface="黑体" panose="02010600030101010101" charset="-122"/>
                <a:ea typeface="黑体" panose="02010600030101010101" charset="-122"/>
              </a:rPr>
              <a:t>继续优化</a:t>
            </a:r>
            <a:endParaRPr lang="en-US" altLang="zh-CN"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646331"/>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然而然而，令人吃惊的是考虑</a:t>
            </a:r>
            <a:r>
              <a:rPr lang="en-US" altLang="zh-CN" dirty="0" smtClean="0">
                <a:latin typeface="黑体" panose="02010600030101010101" charset="-122"/>
                <a:ea typeface="黑体" panose="02010600030101010101" charset="-122"/>
              </a:rPr>
              <a:t>j</a:t>
            </a:r>
            <a:r>
              <a:rPr lang="zh-CN" altLang="en-US" dirty="0" smtClean="0">
                <a:latin typeface="黑体" panose="02010600030101010101" charset="-122"/>
                <a:ea typeface="黑体" panose="02010600030101010101" charset="-122"/>
              </a:rPr>
              <a:t>，是不是也满足上凸性质。</a:t>
            </a:r>
            <a:endParaRPr lang="en-US" altLang="zh-CN"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是的你没猜错</a:t>
            </a:r>
            <a:endParaRPr lang="en-US" dirty="0">
              <a:latin typeface="黑体" panose="02010600030101010101" charset="-122"/>
              <a:ea typeface="黑体" panose="02010600030101010101" charset="-122"/>
            </a:endParaRPr>
          </a:p>
        </p:txBody>
      </p:sp>
      <p:sp>
        <p:nvSpPr>
          <p:cNvPr id="6" name="文本框 5"/>
          <p:cNvSpPr txBox="1"/>
          <p:nvPr/>
        </p:nvSpPr>
        <p:spPr>
          <a:xfrm>
            <a:off x="663575" y="3720465"/>
            <a:ext cx="10173970" cy="92333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于是我们可以二分</a:t>
            </a:r>
            <a:r>
              <a:rPr lang="en-US" altLang="zh-CN" dirty="0" smtClean="0">
                <a:latin typeface="黑体" panose="02010600030101010101" charset="-122"/>
                <a:ea typeface="黑体" panose="02010600030101010101" charset="-122"/>
              </a:rPr>
              <a:t>C1</a:t>
            </a:r>
            <a:r>
              <a:rPr lang="zh-CN" altLang="en-US" dirty="0" smtClean="0">
                <a:latin typeface="黑体" panose="02010600030101010101" charset="-122"/>
                <a:ea typeface="黑体" panose="02010600030101010101" charset="-122"/>
              </a:rPr>
              <a:t>，</a:t>
            </a:r>
            <a:r>
              <a:rPr lang="en-US" altLang="zh-CN" dirty="0" smtClean="0">
                <a:latin typeface="黑体" panose="02010600030101010101" charset="-122"/>
                <a:ea typeface="黑体" panose="02010600030101010101" charset="-122"/>
              </a:rPr>
              <a:t>C2</a:t>
            </a:r>
            <a:r>
              <a:rPr lang="zh-CN" altLang="en-US" dirty="0" smtClean="0">
                <a:latin typeface="黑体" panose="02010600030101010101" charset="-122"/>
                <a:ea typeface="黑体" panose="02010600030101010101" charset="-122"/>
              </a:rPr>
              <a:t>，然后</a:t>
            </a:r>
            <a:r>
              <a:rPr lang="en-US" altLang="zh-CN" dirty="0" smtClean="0">
                <a:latin typeface="黑体" panose="02010600030101010101" charset="-122"/>
                <a:ea typeface="黑体" panose="02010600030101010101" charset="-122"/>
              </a:rPr>
              <a:t>On</a:t>
            </a:r>
            <a:r>
              <a:rPr lang="zh-CN" altLang="en-US" dirty="0" smtClean="0">
                <a:latin typeface="黑体" panose="02010600030101010101" charset="-122"/>
                <a:ea typeface="黑体" panose="02010600030101010101" charset="-122"/>
              </a:rPr>
              <a:t>做一遍</a:t>
            </a:r>
            <a:r>
              <a:rPr lang="en-US" altLang="zh-CN" dirty="0" err="1" smtClean="0">
                <a:latin typeface="黑体" panose="02010600030101010101" charset="-122"/>
                <a:ea typeface="黑体" panose="02010600030101010101" charset="-122"/>
              </a:rPr>
              <a:t>dp</a:t>
            </a:r>
            <a:r>
              <a:rPr lang="zh-CN" altLang="en-US" dirty="0" smtClean="0">
                <a:latin typeface="黑体" panose="02010600030101010101" charset="-122"/>
                <a:ea typeface="黑体" panose="02010600030101010101" charset="-122"/>
              </a:rPr>
              <a:t>。</a:t>
            </a:r>
            <a:endParaRPr lang="en-US" altLang="zh-CN"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仅仅用</a:t>
            </a:r>
            <a:r>
              <a:rPr lang="en-US" altLang="zh-CN" dirty="0" smtClean="0">
                <a:latin typeface="黑体" panose="02010600030101010101" charset="-122"/>
                <a:ea typeface="黑体" panose="02010600030101010101" charset="-122"/>
              </a:rPr>
              <a:t>nlog2C</a:t>
            </a:r>
            <a:r>
              <a:rPr lang="zh-CN" altLang="en-US" dirty="0" smtClean="0">
                <a:latin typeface="黑体" panose="02010600030101010101" charset="-122"/>
                <a:ea typeface="黑体" panose="02010600030101010101" charset="-122"/>
              </a:rPr>
              <a:t>就解决了一道</a:t>
            </a:r>
            <a:r>
              <a:rPr lang="en-US" altLang="zh-CN" dirty="0" smtClean="0">
                <a:latin typeface="黑体" panose="02010600030101010101" charset="-122"/>
                <a:ea typeface="黑体" panose="02010600030101010101" charset="-122"/>
              </a:rPr>
              <a:t>n = 2000</a:t>
            </a:r>
            <a:r>
              <a:rPr lang="zh-CN" altLang="en-US" dirty="0" smtClean="0">
                <a:latin typeface="黑体" panose="02010600030101010101" charset="-122"/>
                <a:ea typeface="黑体" panose="02010600030101010101" charset="-122"/>
              </a:rPr>
              <a:t>的题</a:t>
            </a:r>
            <a:endParaRPr lang="en-US" altLang="zh-CN"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是不是很赚？？</a:t>
            </a:r>
            <a:endParaRPr lang="en-US" altLang="zh-CN"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50570" y="2644775"/>
            <a:ext cx="10335260" cy="1568450"/>
          </a:xfrm>
          <a:prstGeom prst="rect">
            <a:avLst/>
          </a:prstGeom>
          <a:noFill/>
        </p:spPr>
        <p:txBody>
          <a:bodyPr wrap="square" rtlCol="0">
            <a:spAutoFit/>
          </a:bodyPr>
          <a:lstStyle/>
          <a:p>
            <a:pPr algn="ctr"/>
            <a:r>
              <a:rPr lang="en-US" altLang="zh-CN" sz="9600">
                <a:latin typeface="黑体" panose="02010600030101010101" charset="-122"/>
                <a:ea typeface="黑体" panose="02010600030101010101" charset="-122"/>
              </a:rPr>
              <a:t>Part 3</a:t>
            </a:r>
            <a:endParaRPr lang="en-US" altLang="zh-CN" sz="960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a:latin typeface="黑体" panose="02010600030101010101" charset="-122"/>
                <a:ea typeface="黑体" panose="02010600030101010101" charset="-122"/>
              </a:rPr>
              <a:t>数据结</a:t>
            </a:r>
            <a:r>
              <a:rPr lang="zh-CN" altLang="en-US" sz="2800" dirty="0" smtClean="0">
                <a:latin typeface="黑体" panose="02010600030101010101" charset="-122"/>
                <a:ea typeface="黑体" panose="02010600030101010101" charset="-122"/>
              </a:rPr>
              <a:t>构</a:t>
            </a:r>
            <a:r>
              <a:rPr lang="en-US" altLang="zh-CN" sz="2800" dirty="0" smtClean="0">
                <a:latin typeface="黑体" panose="02010600030101010101" charset="-122"/>
                <a:ea typeface="黑体" panose="02010600030101010101" charset="-122"/>
              </a:rPr>
              <a:t>×</a:t>
            </a:r>
            <a:r>
              <a:rPr lang="en-US" altLang="zh-CN" sz="2800" dirty="0" err="1" smtClean="0">
                <a:latin typeface="黑体" panose="02010600030101010101" charset="-122"/>
                <a:ea typeface="黑体" panose="02010600030101010101" charset="-122"/>
              </a:rPr>
              <a:t>dp</a:t>
            </a:r>
            <a:endParaRPr lang="zh-CN" altLang="en-US"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我为什么要立</a:t>
            </a:r>
            <a:r>
              <a:rPr lang="en-US" altLang="zh-CN">
                <a:latin typeface="黑体" panose="02010600030101010101" charset="-122"/>
                <a:ea typeface="黑体" panose="02010600030101010101" charset="-122"/>
              </a:rPr>
              <a:t>flag</a:t>
            </a:r>
            <a:r>
              <a:rPr lang="zh-CN" altLang="en-US">
                <a:latin typeface="黑体" panose="02010600030101010101" charset="-122"/>
                <a:ea typeface="黑体" panose="02010600030101010101" charset="-122"/>
              </a:rPr>
              <a:t>讲这个。。我又不会数据结构。。</a:t>
            </a:r>
            <a:endParaRPr lang="zh-CN" altLang="en-US">
              <a:latin typeface="黑体" panose="02010600030101010101" charset="-122"/>
              <a:ea typeface="黑体" panose="02010600030101010101" charset="-122"/>
            </a:endParaRPr>
          </a:p>
        </p:txBody>
      </p:sp>
      <p:sp>
        <p:nvSpPr>
          <p:cNvPr id="6" name="文本框 5"/>
          <p:cNvSpPr txBox="1"/>
          <p:nvPr/>
        </p:nvSpPr>
        <p:spPr>
          <a:xfrm>
            <a:off x="686435" y="1799590"/>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好吧我貌似别的也啥都不会</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3597275" cy="521970"/>
          </a:xfrm>
          <a:prstGeom prst="rect">
            <a:avLst/>
          </a:prstGeom>
          <a:noFill/>
        </p:spPr>
        <p:txBody>
          <a:bodyPr wrap="square" rtlCol="0">
            <a:spAutoFit/>
          </a:bodyPr>
          <a:lstStyle/>
          <a:p>
            <a:r>
              <a:rPr lang="en-US" altLang="zh-CN" sz="2800" dirty="0">
                <a:latin typeface="黑体" panose="02010600030101010101" charset="-122"/>
                <a:ea typeface="黑体" panose="02010600030101010101" charset="-122"/>
              </a:rPr>
              <a:t>NOI 2012</a:t>
            </a:r>
            <a:r>
              <a:rPr lang="zh-CN" altLang="en-US" sz="2800" dirty="0">
                <a:latin typeface="黑体" panose="02010600030101010101" charset="-122"/>
                <a:ea typeface="黑体" panose="02010600030101010101" charset="-122"/>
              </a:rPr>
              <a:t>迷失游乐园</a:t>
            </a:r>
            <a:endParaRPr lang="zh-CN" altLang="en-US"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646331"/>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给定一棵带边权的树，然后</a:t>
            </a:r>
            <a:r>
              <a:rPr lang="en-US" altLang="zh-CN" dirty="0" err="1" smtClean="0">
                <a:latin typeface="黑体" panose="02010600030101010101" charset="-122"/>
                <a:ea typeface="黑体" panose="02010600030101010101" charset="-122"/>
              </a:rPr>
              <a:t>lyq</a:t>
            </a:r>
            <a:r>
              <a:rPr lang="zh-CN" altLang="en-US" dirty="0" smtClean="0">
                <a:latin typeface="黑体" panose="02010600030101010101" charset="-122"/>
                <a:ea typeface="黑体" panose="02010600030101010101" charset="-122"/>
              </a:rPr>
              <a:t>从一个随机位置开始开车，每次随机去一个没去过的相连的点，直到不能走为止，问他期望开多长的路。</a:t>
            </a:r>
            <a:endParaRPr lang="en-US" dirty="0">
              <a:latin typeface="黑体" panose="02010600030101010101" charset="-122"/>
              <a:ea typeface="黑体" panose="02010600030101010101" charset="-122"/>
            </a:endParaRPr>
          </a:p>
        </p:txBody>
      </p:sp>
      <p:sp>
        <p:nvSpPr>
          <p:cNvPr id="6" name="文本框 5"/>
          <p:cNvSpPr txBox="1"/>
          <p:nvPr/>
        </p:nvSpPr>
        <p:spPr>
          <a:xfrm>
            <a:off x="663575" y="3720465"/>
            <a:ext cx="1017397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题意描写是不是比某</a:t>
            </a:r>
            <a:r>
              <a:rPr lang="en-US" altLang="zh-CN" dirty="0" err="1" smtClean="0">
                <a:latin typeface="黑体" panose="02010600030101010101" charset="-122"/>
                <a:ea typeface="黑体" panose="02010600030101010101" charset="-122"/>
              </a:rPr>
              <a:t>mjt</a:t>
            </a:r>
            <a:r>
              <a:rPr lang="zh-CN" altLang="en-US" dirty="0" smtClean="0">
                <a:latin typeface="黑体" panose="02010600030101010101" charset="-122"/>
                <a:ea typeface="黑体" panose="02010600030101010101" charset="-122"/>
              </a:rPr>
              <a:t>好多了</a:t>
            </a:r>
            <a:r>
              <a:rPr lang="en-US" altLang="zh-CN" dirty="0" smtClean="0">
                <a:latin typeface="黑体" panose="02010600030101010101" charset="-122"/>
                <a:ea typeface="黑体" panose="02010600030101010101" charset="-122"/>
              </a:rPr>
              <a:t>00000000000</a:t>
            </a:r>
            <a:endParaRPr lang="en-US" altLang="zh-CN" dirty="0">
              <a:latin typeface="黑体" panose="02010600030101010101" charset="-122"/>
              <a:ea typeface="黑体" panose="02010600030101010101" charset="-122"/>
            </a:endParaRPr>
          </a:p>
        </p:txBody>
      </p:sp>
      <p:sp>
        <p:nvSpPr>
          <p:cNvPr id="2" name="文本框 1"/>
          <p:cNvSpPr txBox="1"/>
          <p:nvPr/>
        </p:nvSpPr>
        <p:spPr>
          <a:xfrm>
            <a:off x="4458970" y="614680"/>
            <a:ext cx="3597275"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的部分分</a:t>
            </a:r>
            <a:endParaRPr lang="zh-CN" altLang="en-US" sz="280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smtClean="0">
                <a:latin typeface="黑体" panose="02010600030101010101" charset="-122"/>
                <a:ea typeface="黑体" panose="02010600030101010101" charset="-122"/>
              </a:rPr>
              <a:t>树形</a:t>
            </a:r>
            <a:r>
              <a:rPr lang="en-US" altLang="zh-CN" sz="2800" dirty="0" err="1" smtClean="0">
                <a:latin typeface="黑体" panose="02010600030101010101" charset="-122"/>
                <a:ea typeface="黑体" panose="02010600030101010101" charset="-122"/>
              </a:rPr>
              <a:t>dp</a:t>
            </a:r>
            <a:endParaRPr lang="en-US" altLang="zh-CN"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首先转化成有根树。</a:t>
            </a:r>
            <a:endParaRPr lang="en-US" dirty="0">
              <a:latin typeface="黑体" panose="02010600030101010101" charset="-122"/>
              <a:ea typeface="黑体" panose="02010600030101010101" charset="-122"/>
            </a:endParaRPr>
          </a:p>
        </p:txBody>
      </p:sp>
      <p:pic>
        <p:nvPicPr>
          <p:cNvPr id="7" name="图片 6" descr="aaaaaa.png"/>
          <p:cNvPicPr>
            <a:picLocks noChangeAspect="1"/>
          </p:cNvPicPr>
          <p:nvPr/>
        </p:nvPicPr>
        <p:blipFill>
          <a:blip r:embed="rId1" cstate="print"/>
          <a:stretch>
            <a:fillRect/>
          </a:stretch>
        </p:blipFill>
        <p:spPr>
          <a:xfrm>
            <a:off x="586348" y="1761564"/>
            <a:ext cx="5427186" cy="4208089"/>
          </a:xfrm>
          <a:prstGeom prst="rect">
            <a:avLst/>
          </a:prstGeom>
        </p:spPr>
      </p:pic>
      <p:sp>
        <p:nvSpPr>
          <p:cNvPr id="8" name="文本框 4"/>
          <p:cNvSpPr txBox="1"/>
          <p:nvPr/>
        </p:nvSpPr>
        <p:spPr>
          <a:xfrm>
            <a:off x="7651375" y="5671969"/>
            <a:ext cx="266252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懒死我了。</a:t>
            </a:r>
            <a:endParaRPr lang="en-US"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3220"/>
          </a:xfrm>
          <a:prstGeom prst="rect">
            <a:avLst/>
          </a:prstGeom>
          <a:noFill/>
        </p:spPr>
        <p:txBody>
          <a:bodyPr wrap="square" rtlCol="0">
            <a:spAutoFit/>
          </a:bodyPr>
          <a:lstStyle/>
          <a:p>
            <a:r>
              <a:rPr lang="zh-CN" altLang="en-US" sz="2800" dirty="0" smtClean="0">
                <a:latin typeface="黑体" panose="02010600030101010101" charset="-122"/>
                <a:ea typeface="黑体" panose="02010600030101010101" charset="-122"/>
              </a:rPr>
              <a:t>介绍一下这个题目的不是部分分的部分</a:t>
            </a:r>
            <a:r>
              <a:rPr lang="en-US" altLang="zh-CN" sz="2800" dirty="0" smtClean="0">
                <a:latin typeface="黑体" panose="02010600030101010101" charset="-122"/>
                <a:ea typeface="黑体" panose="02010600030101010101" charset="-122"/>
              </a:rPr>
              <a:t>(</a:t>
            </a:r>
            <a:r>
              <a:rPr lang="zh-CN" altLang="en-US" sz="2800" dirty="0" smtClean="0">
                <a:latin typeface="黑体" panose="02010600030101010101" charset="-122"/>
                <a:ea typeface="黑体" panose="02010600030101010101" charset="-122"/>
              </a:rPr>
              <a:t>然而这块我还没写出来）</a:t>
            </a:r>
            <a:endParaRPr lang="en-US" altLang="zh-CN"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在原题的基础上，可能存在一个环，也就是边数最多为</a:t>
            </a:r>
            <a:r>
              <a:rPr lang="en-US" altLang="zh-CN" dirty="0" smtClean="0">
                <a:latin typeface="黑体" panose="02010600030101010101" charset="-122"/>
                <a:ea typeface="黑体" panose="02010600030101010101" charset="-122"/>
              </a:rPr>
              <a:t>n</a:t>
            </a:r>
            <a:r>
              <a:rPr lang="zh-CN" altLang="en-US" dirty="0" smtClean="0">
                <a:latin typeface="黑体" panose="02010600030101010101" charset="-122"/>
                <a:ea typeface="黑体" panose="02010600030101010101" charset="-122"/>
              </a:rPr>
              <a:t>。特殊规定，环最大为</a:t>
            </a:r>
            <a:r>
              <a:rPr lang="en-US" altLang="zh-CN" dirty="0" smtClean="0">
                <a:latin typeface="黑体" panose="02010600030101010101" charset="-122"/>
                <a:ea typeface="黑体" panose="02010600030101010101" charset="-122"/>
              </a:rPr>
              <a:t>20.</a:t>
            </a:r>
            <a:endParaRPr lang="en-US" dirty="0">
              <a:latin typeface="黑体" panose="02010600030101010101" charset="-122"/>
              <a:ea typeface="黑体" panose="02010600030101010101" charset="-122"/>
            </a:endParaRPr>
          </a:p>
        </p:txBody>
      </p:sp>
      <p:sp>
        <p:nvSpPr>
          <p:cNvPr id="6" name="文本框 5"/>
          <p:cNvSpPr txBox="1"/>
          <p:nvPr/>
        </p:nvSpPr>
        <p:spPr>
          <a:xfrm>
            <a:off x="663575" y="3720465"/>
            <a:ext cx="10173970" cy="646331"/>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基本思想是找出环，将其视为树根，所有的子树像刚才一样处理，环上的单独处理。</a:t>
            </a:r>
            <a:endParaRPr lang="en-US" altLang="zh-CN"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太麻烦了不想写。。。</a:t>
            </a:r>
            <a:endParaRPr lang="en-US" altLang="zh-CN"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smtClean="0">
                <a:latin typeface="黑体" panose="02010600030101010101" charset="-122"/>
                <a:ea typeface="黑体" panose="02010600030101010101" charset="-122"/>
              </a:rPr>
              <a:t>题目二</a:t>
            </a:r>
            <a:endParaRPr lang="en-US" altLang="zh-CN"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1754326"/>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给定一颗二叉查找树的节点，每个节点有数据值</a:t>
            </a:r>
            <a:r>
              <a:rPr lang="en-US" altLang="zh-CN" dirty="0" err="1" smtClean="0">
                <a:latin typeface="黑体" panose="02010600030101010101" charset="-122"/>
                <a:ea typeface="黑体" panose="02010600030101010101" charset="-122"/>
              </a:rPr>
              <a:t>ai</a:t>
            </a:r>
            <a:r>
              <a:rPr lang="zh-CN" altLang="en-US" dirty="0" smtClean="0">
                <a:latin typeface="黑体" panose="02010600030101010101" charset="-122"/>
                <a:ea typeface="黑体" panose="02010600030101010101" charset="-122"/>
              </a:rPr>
              <a:t>，权值</a:t>
            </a:r>
            <a:r>
              <a:rPr lang="en-US" altLang="zh-CN" dirty="0" smtClean="0">
                <a:latin typeface="黑体" panose="02010600030101010101" charset="-122"/>
                <a:ea typeface="黑体" panose="02010600030101010101" charset="-122"/>
              </a:rPr>
              <a:t>bi</a:t>
            </a:r>
            <a:r>
              <a:rPr lang="zh-CN" altLang="en-US" dirty="0" smtClean="0">
                <a:latin typeface="黑体" panose="02010600030101010101" charset="-122"/>
                <a:ea typeface="黑体" panose="02010600030101010101" charset="-122"/>
              </a:rPr>
              <a:t>，访问频度</a:t>
            </a:r>
            <a:r>
              <a:rPr lang="en-US" altLang="zh-CN" dirty="0" err="1" smtClean="0">
                <a:latin typeface="黑体" panose="02010600030101010101" charset="-122"/>
                <a:ea typeface="黑体" panose="02010600030101010101" charset="-122"/>
              </a:rPr>
              <a:t>ci</a:t>
            </a:r>
            <a:r>
              <a:rPr lang="zh-CN" altLang="en-US" dirty="0" smtClean="0">
                <a:latin typeface="黑体" panose="02010600030101010101" charset="-122"/>
                <a:ea typeface="黑体" panose="02010600030101010101" charset="-122"/>
              </a:rPr>
              <a:t>三个属性</a:t>
            </a:r>
            <a:endParaRPr lang="en-US" altLang="zh-CN" dirty="0" smtClean="0">
              <a:latin typeface="黑体" panose="02010600030101010101" charset="-122"/>
              <a:ea typeface="黑体" panose="02010600030101010101" charset="-122"/>
            </a:endParaRPr>
          </a:p>
          <a:p>
            <a:r>
              <a:rPr lang="en-US" altLang="zh-CN" dirty="0" smtClean="0">
                <a:latin typeface="黑体" panose="02010600030101010101" charset="-122"/>
                <a:ea typeface="黑体" panose="02010600030101010101" charset="-122"/>
              </a:rPr>
              <a:t>Ai</a:t>
            </a:r>
            <a:r>
              <a:rPr lang="zh-CN" altLang="en-US" dirty="0" smtClean="0">
                <a:latin typeface="黑体" panose="02010600030101010101" charset="-122"/>
                <a:ea typeface="黑体" panose="02010600030101010101" charset="-122"/>
              </a:rPr>
              <a:t>，</a:t>
            </a:r>
            <a:r>
              <a:rPr lang="en-US" altLang="zh-CN" dirty="0" err="1" smtClean="0">
                <a:latin typeface="黑体" panose="02010600030101010101" charset="-122"/>
                <a:ea typeface="黑体" panose="02010600030101010101" charset="-122"/>
              </a:rPr>
              <a:t>ci</a:t>
            </a:r>
            <a:r>
              <a:rPr lang="zh-CN" altLang="en-US" dirty="0" smtClean="0">
                <a:latin typeface="黑体" panose="02010600030101010101" charset="-122"/>
                <a:ea typeface="黑体" panose="02010600030101010101" charset="-122"/>
              </a:rPr>
              <a:t>都是固定的，你可以任意改动</a:t>
            </a:r>
            <a:r>
              <a:rPr lang="en-US" altLang="zh-CN" dirty="0" smtClean="0">
                <a:latin typeface="黑体" panose="02010600030101010101" charset="-122"/>
                <a:ea typeface="黑体" panose="02010600030101010101" charset="-122"/>
              </a:rPr>
              <a:t>bi</a:t>
            </a:r>
            <a:r>
              <a:rPr lang="zh-CN" altLang="en-US" dirty="0" smtClean="0">
                <a:latin typeface="黑体" panose="02010600030101010101" charset="-122"/>
                <a:ea typeface="黑体" panose="02010600030101010101" charset="-122"/>
              </a:rPr>
              <a:t>，每次花费</a:t>
            </a:r>
            <a:r>
              <a:rPr lang="en-US" altLang="zh-CN" dirty="0" smtClean="0">
                <a:latin typeface="黑体" panose="02010600030101010101" charset="-122"/>
                <a:ea typeface="黑体" panose="02010600030101010101" charset="-122"/>
              </a:rPr>
              <a:t>k</a:t>
            </a:r>
            <a:endParaRPr lang="en-US" altLang="zh-CN"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然后根据你改变的信息可以唯一确定一颗二叉查找树，其中</a:t>
            </a:r>
            <a:r>
              <a:rPr lang="en-US" altLang="zh-CN" dirty="0" err="1" smtClean="0">
                <a:latin typeface="黑体" panose="02010600030101010101" charset="-122"/>
                <a:ea typeface="黑体" panose="02010600030101010101" charset="-122"/>
              </a:rPr>
              <a:t>ai</a:t>
            </a:r>
            <a:r>
              <a:rPr lang="zh-CN" altLang="en-US" dirty="0" smtClean="0">
                <a:latin typeface="黑体" panose="02010600030101010101" charset="-122"/>
                <a:ea typeface="黑体" panose="02010600030101010101" charset="-122"/>
              </a:rPr>
              <a:t>满足 左 </a:t>
            </a:r>
            <a:r>
              <a:rPr lang="en-US" altLang="zh-CN" dirty="0" smtClean="0">
                <a:latin typeface="黑体" panose="02010600030101010101" charset="-122"/>
                <a:ea typeface="黑体" panose="02010600030101010101" charset="-122"/>
              </a:rPr>
              <a:t>&lt; </a:t>
            </a:r>
            <a:r>
              <a:rPr lang="zh-CN" altLang="en-US" dirty="0" smtClean="0">
                <a:latin typeface="黑体" panose="02010600030101010101" charset="-122"/>
                <a:ea typeface="黑体" panose="02010600030101010101" charset="-122"/>
              </a:rPr>
              <a:t>中 </a:t>
            </a:r>
            <a:r>
              <a:rPr lang="en-US" altLang="zh-CN" dirty="0" smtClean="0">
                <a:latin typeface="黑体" panose="02010600030101010101" charset="-122"/>
                <a:ea typeface="黑体" panose="02010600030101010101" charset="-122"/>
              </a:rPr>
              <a:t>&lt; </a:t>
            </a:r>
            <a:r>
              <a:rPr lang="zh-CN" altLang="en-US" dirty="0" smtClean="0">
                <a:latin typeface="黑体" panose="02010600030101010101" charset="-122"/>
                <a:ea typeface="黑体" panose="02010600030101010101" charset="-122"/>
              </a:rPr>
              <a:t>右</a:t>
            </a:r>
            <a:endParaRPr lang="en-US" altLang="zh-CN" dirty="0" smtClean="0">
              <a:latin typeface="黑体" panose="02010600030101010101" charset="-122"/>
              <a:ea typeface="黑体" panose="02010600030101010101" charset="-122"/>
            </a:endParaRPr>
          </a:p>
          <a:p>
            <a:r>
              <a:rPr lang="en-US" altLang="zh-CN" dirty="0" smtClean="0">
                <a:latin typeface="黑体" panose="02010600030101010101" charset="-122"/>
                <a:ea typeface="黑体" panose="02010600030101010101" charset="-122"/>
              </a:rPr>
              <a:t>Bi</a:t>
            </a:r>
            <a:r>
              <a:rPr lang="zh-CN" altLang="en-US" dirty="0" smtClean="0">
                <a:latin typeface="黑体" panose="02010600030101010101" charset="-122"/>
                <a:ea typeface="黑体" panose="02010600030101010101" charset="-122"/>
              </a:rPr>
              <a:t>满足父 </a:t>
            </a:r>
            <a:r>
              <a:rPr lang="en-US" altLang="zh-CN" dirty="0" smtClean="0">
                <a:latin typeface="黑体" panose="02010600030101010101" charset="-122"/>
                <a:ea typeface="黑体" panose="02010600030101010101" charset="-122"/>
              </a:rPr>
              <a:t>&lt; </a:t>
            </a:r>
            <a:r>
              <a:rPr lang="zh-CN" altLang="en-US" dirty="0" smtClean="0">
                <a:latin typeface="黑体" panose="02010600030101010101" charset="-122"/>
                <a:ea typeface="黑体" panose="02010600030101010101" charset="-122"/>
              </a:rPr>
              <a:t>子</a:t>
            </a:r>
            <a:endParaRPr lang="en-US" altLang="zh-CN"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之后定义这棵树的优美值为所有点的访问频度乘以该点的深度 求和</a:t>
            </a:r>
            <a:endParaRPr lang="en-US" altLang="zh-CN" dirty="0" smtClean="0">
              <a:latin typeface="黑体" panose="02010600030101010101" charset="-122"/>
              <a:ea typeface="黑体" panose="02010600030101010101" charset="-122"/>
            </a:endParaRPr>
          </a:p>
          <a:p>
            <a:r>
              <a:rPr lang="en-US" altLang="zh-CN" smtClean="0">
                <a:latin typeface="黑体" panose="02010600030101010101" charset="-122"/>
                <a:ea typeface="黑体" panose="02010600030101010101" charset="-122"/>
              </a:rPr>
              <a:t>N &lt;= 75</a:t>
            </a:r>
            <a:r>
              <a:rPr lang="zh-CN" altLang="en-US" smtClean="0">
                <a:latin typeface="黑体" panose="02010600030101010101" charset="-122"/>
                <a:ea typeface="黑体" panose="02010600030101010101" charset="-122"/>
              </a:rPr>
              <a:t>   </a:t>
            </a:r>
            <a:endParaRPr lang="en-US" dirty="0">
              <a:latin typeface="黑体" panose="02010600030101010101" charset="-122"/>
              <a:ea typeface="黑体" panose="02010600030101010101" charset="-122"/>
            </a:endParaRPr>
          </a:p>
        </p:txBody>
      </p:sp>
      <p:sp>
        <p:nvSpPr>
          <p:cNvPr id="6" name="文本框 5"/>
          <p:cNvSpPr txBox="1"/>
          <p:nvPr/>
        </p:nvSpPr>
        <p:spPr>
          <a:xfrm>
            <a:off x="663575" y="3720465"/>
            <a:ext cx="1017397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这不就是个</a:t>
            </a:r>
            <a:r>
              <a:rPr lang="en-US" altLang="zh-CN" dirty="0" err="1" smtClean="0">
                <a:latin typeface="黑体" panose="02010600030101010101" charset="-122"/>
                <a:ea typeface="黑体" panose="02010600030101010101" charset="-122"/>
              </a:rPr>
              <a:t>treap</a:t>
            </a:r>
            <a:r>
              <a:rPr lang="zh-CN" altLang="en-US" dirty="0" smtClean="0">
                <a:latin typeface="黑体" panose="02010600030101010101" charset="-122"/>
                <a:ea typeface="黑体" panose="02010600030101010101" charset="-122"/>
              </a:rPr>
              <a:t>么。。</a:t>
            </a:r>
            <a:endParaRPr lang="en-US" altLang="zh-CN"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293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以下是几道经典模型题目</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1753235"/>
          </a:xfrm>
          <a:prstGeom prst="rect">
            <a:avLst/>
          </a:prstGeom>
          <a:noFill/>
        </p:spPr>
        <p:txBody>
          <a:bodyPr wrap="square" rtlCol="0">
            <a:spAutoFit/>
          </a:bodyPr>
          <a:lstStyle/>
          <a:p>
            <a:r>
              <a:rPr lang="zh-CN" altLang="en-US" dirty="0"/>
              <a:t>接盘侠：</a:t>
            </a:r>
            <a:endParaRPr lang="zh-CN" altLang="en-US" dirty="0"/>
          </a:p>
          <a:p>
            <a:r>
              <a:rPr lang="zh-CN" altLang="en-US" dirty="0"/>
              <a:t>有一个二维平面，</a:t>
            </a:r>
            <a:r>
              <a:rPr lang="en-US" altLang="zh-CN" dirty="0"/>
              <a:t>x</a:t>
            </a:r>
            <a:r>
              <a:rPr lang="zh-CN" altLang="en-US" dirty="0"/>
              <a:t>轴上面有一个</a:t>
            </a:r>
            <a:r>
              <a:rPr lang="en-US" altLang="zh-CN" dirty="0" err="1"/>
              <a:t>lgj</a:t>
            </a:r>
            <a:r>
              <a:rPr lang="zh-CN" altLang="en-US" dirty="0"/>
              <a:t>，</a:t>
            </a:r>
            <a:r>
              <a:rPr lang="en-US" altLang="zh-CN" dirty="0"/>
              <a:t>x</a:t>
            </a:r>
            <a:r>
              <a:rPr lang="zh-CN" altLang="en-US" dirty="0"/>
              <a:t>轴上方有许多盘子，每个盘子坐标（</a:t>
            </a:r>
            <a:r>
              <a:rPr lang="en-US" altLang="zh-CN" dirty="0" err="1"/>
              <a:t>xi,yi</a:t>
            </a:r>
            <a:r>
              <a:rPr lang="zh-CN" altLang="en-US" dirty="0"/>
              <a:t>）</a:t>
            </a:r>
            <a:r>
              <a:rPr lang="en-US" altLang="zh-CN" dirty="0"/>
              <a:t>,</a:t>
            </a:r>
            <a:r>
              <a:rPr lang="en-US" altLang="zh-CN" dirty="0" err="1"/>
              <a:t>lgj</a:t>
            </a:r>
            <a:r>
              <a:rPr lang="zh-CN" altLang="en-US" dirty="0"/>
              <a:t>是个好人他非常喜欢接盘，当他走到一个盘子下面（</a:t>
            </a:r>
            <a:r>
              <a:rPr lang="en-US" altLang="zh-CN" dirty="0"/>
              <a:t>xi</a:t>
            </a:r>
            <a:r>
              <a:rPr lang="zh-CN" altLang="en-US" dirty="0"/>
              <a:t>），它能够瞬间得到（</a:t>
            </a:r>
            <a:r>
              <a:rPr lang="en-US" altLang="zh-CN" dirty="0" err="1"/>
              <a:t>yi</a:t>
            </a:r>
            <a:r>
              <a:rPr lang="zh-CN" altLang="en-US" dirty="0"/>
              <a:t>）的快乐值，不幸的是，每当一秒钟过去，所有的盘子</a:t>
            </a:r>
            <a:r>
              <a:rPr lang="en-US" altLang="zh-CN" dirty="0" err="1"/>
              <a:t>yi</a:t>
            </a:r>
            <a:r>
              <a:rPr lang="zh-CN" altLang="en-US" dirty="0"/>
              <a:t>都会无视牛顿第二定律</a:t>
            </a:r>
            <a:r>
              <a:rPr lang="zh-CN" altLang="en-US" dirty="0" smtClean="0"/>
              <a:t>减</a:t>
            </a:r>
            <a:r>
              <a:rPr lang="en-US" altLang="zh-CN" dirty="0" smtClean="0"/>
              <a:t>vi</a:t>
            </a:r>
            <a:r>
              <a:rPr lang="zh-CN" altLang="en-US" dirty="0" smtClean="0"/>
              <a:t>，</a:t>
            </a:r>
            <a:r>
              <a:rPr lang="en-US" altLang="zh-CN" dirty="0" err="1"/>
              <a:t>lgj</a:t>
            </a:r>
            <a:r>
              <a:rPr lang="zh-CN" altLang="en-US" dirty="0"/>
              <a:t>初始在（</a:t>
            </a:r>
            <a:r>
              <a:rPr lang="en-US" altLang="zh-CN" dirty="0"/>
              <a:t>0</a:t>
            </a:r>
            <a:r>
              <a:rPr lang="zh-CN" altLang="en-US" dirty="0"/>
              <a:t>，</a:t>
            </a:r>
            <a:r>
              <a:rPr lang="en-US" altLang="zh-CN" dirty="0"/>
              <a:t>0</a:t>
            </a:r>
            <a:r>
              <a:rPr lang="zh-CN" altLang="en-US" dirty="0"/>
              <a:t>），没一秒钟能在</a:t>
            </a:r>
            <a:r>
              <a:rPr lang="en-US" altLang="zh-CN" dirty="0"/>
              <a:t>x</a:t>
            </a:r>
            <a:r>
              <a:rPr lang="zh-CN" altLang="en-US" dirty="0"/>
              <a:t>轴上移动一个单位，求他最大的快乐值。</a:t>
            </a:r>
            <a:endParaRPr lang="zh-CN" altLang="en-US" dirty="0"/>
          </a:p>
          <a:p>
            <a:r>
              <a:rPr lang="zh-CN" altLang="en-US" dirty="0"/>
              <a:t>注意：即使</a:t>
            </a:r>
            <a:r>
              <a:rPr lang="en-US" altLang="zh-CN" dirty="0" err="1"/>
              <a:t>yi</a:t>
            </a:r>
            <a:r>
              <a:rPr lang="en-US" altLang="zh-CN" dirty="0"/>
              <a:t> &lt; 0</a:t>
            </a:r>
            <a:r>
              <a:rPr lang="zh-CN" altLang="en-US" dirty="0"/>
              <a:t>也是要收集的</a:t>
            </a:r>
            <a:endParaRPr lang="zh-CN" altLang="en-US" dirty="0"/>
          </a:p>
        </p:txBody>
      </p:sp>
      <p:sp>
        <p:nvSpPr>
          <p:cNvPr id="6" name="文本框 5"/>
          <p:cNvSpPr txBox="1"/>
          <p:nvPr/>
        </p:nvSpPr>
        <p:spPr>
          <a:xfrm>
            <a:off x="663575" y="3063875"/>
            <a:ext cx="10173970" cy="645160"/>
          </a:xfrm>
          <a:prstGeom prst="rect">
            <a:avLst/>
          </a:prstGeom>
          <a:noFill/>
        </p:spPr>
        <p:txBody>
          <a:bodyPr wrap="square" rtlCol="0">
            <a:spAutoFit/>
          </a:bodyPr>
          <a:lstStyle/>
          <a:p>
            <a:r>
              <a:rPr lang="zh-CN" altLang="en-US"/>
              <a:t>该题目的特点是对于时间关系的依赖性，如果将时间加入</a:t>
            </a:r>
            <a:r>
              <a:rPr lang="en-US" altLang="zh-CN"/>
              <a:t>dp</a:t>
            </a:r>
            <a:r>
              <a:rPr lang="zh-CN" altLang="en-US"/>
              <a:t>的维度，显然是数组也开不下</a:t>
            </a:r>
            <a:r>
              <a:rPr lang="en-US" altLang="zh-CN"/>
              <a:t>QAQ</a:t>
            </a:r>
            <a:endParaRPr lang="en-US" altLang="zh-CN"/>
          </a:p>
          <a:p>
            <a:r>
              <a:rPr lang="zh-CN" altLang="en-US"/>
              <a:t>我们需要从其他方面来消除时间影响</a:t>
            </a:r>
            <a:endParaRPr lang="zh-CN" altLang="en-US"/>
          </a:p>
        </p:txBody>
      </p:sp>
      <p:sp>
        <p:nvSpPr>
          <p:cNvPr id="2" name="文本框 1"/>
          <p:cNvSpPr txBox="1"/>
          <p:nvPr/>
        </p:nvSpPr>
        <p:spPr>
          <a:xfrm>
            <a:off x="663575" y="3720465"/>
            <a:ext cx="1017397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如何才能消除时间影响呢？？ 这意味着我们在统计已经拿到的盘子的贡献时也要考虑没拿到的盘子。</a:t>
            </a:r>
            <a:endParaRPr lang="zh-CN" altLang="en-US">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smtClean="0">
                <a:latin typeface="黑体" panose="02010600030101010101" charset="-122"/>
                <a:ea typeface="黑体" panose="02010600030101010101" charset="-122"/>
              </a:rPr>
              <a:t>做法</a:t>
            </a:r>
            <a:endParaRPr lang="en-US" altLang="zh-CN"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1200329"/>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对于树上</a:t>
            </a:r>
            <a:r>
              <a:rPr lang="en-US" dirty="0" err="1" smtClean="0">
                <a:latin typeface="黑体" panose="02010600030101010101" charset="-122"/>
                <a:ea typeface="黑体" panose="02010600030101010101" charset="-122"/>
              </a:rPr>
              <a:t>dp</a:t>
            </a:r>
            <a:r>
              <a:rPr lang="zh-CN" altLang="en-US" dirty="0" smtClean="0">
                <a:latin typeface="黑体" panose="02010600030101010101" charset="-122"/>
                <a:ea typeface="黑体" panose="02010600030101010101" charset="-122"/>
              </a:rPr>
              <a:t>问题的转化</a:t>
            </a:r>
            <a:endParaRPr lang="zh-CN" altLang="en-US"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由于是二叉查找树  那么我们可以保证 中序遍历不变， 按照这个性质抽离出中序遍历数组</a:t>
            </a:r>
            <a:endParaRPr lang="zh-CN" altLang="en-US"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然后发现由于权值可以取任意实数  所以权值的实际大小并不重要 我们需要的只是相对大小  所以权值离散到</a:t>
            </a:r>
            <a:r>
              <a:rPr lang="en-US" altLang="zh-CN" dirty="0" smtClean="0">
                <a:latin typeface="黑体" panose="02010600030101010101" charset="-122"/>
                <a:ea typeface="黑体" panose="02010600030101010101" charset="-122"/>
              </a:rPr>
              <a:t>1 </a:t>
            </a:r>
            <a:r>
              <a:rPr lang="zh-CN" altLang="en-US" dirty="0" smtClean="0">
                <a:latin typeface="黑体" panose="02010600030101010101" charset="-122"/>
                <a:ea typeface="黑体" panose="02010600030101010101" charset="-122"/>
              </a:rPr>
              <a:t>到 </a:t>
            </a:r>
            <a:r>
              <a:rPr lang="en-US" dirty="0" smtClean="0">
                <a:latin typeface="黑体" panose="02010600030101010101" charset="-122"/>
                <a:ea typeface="黑体" panose="02010600030101010101" charset="-122"/>
              </a:rPr>
              <a:t>n</a:t>
            </a:r>
            <a:endParaRPr lang="en-US" dirty="0">
              <a:latin typeface="黑体" panose="02010600030101010101" charset="-122"/>
              <a:ea typeface="黑体" panose="02010600030101010101" charset="-122"/>
            </a:endParaRPr>
          </a:p>
        </p:txBody>
      </p:sp>
      <p:sp>
        <p:nvSpPr>
          <p:cNvPr id="6" name="文本框 5"/>
          <p:cNvSpPr txBox="1"/>
          <p:nvPr/>
        </p:nvSpPr>
        <p:spPr>
          <a:xfrm>
            <a:off x="663575" y="3720465"/>
            <a:ext cx="10173970" cy="646331"/>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之后用</a:t>
            </a:r>
            <a:r>
              <a:rPr lang="en-US" altLang="zh-CN" dirty="0" err="1" smtClean="0">
                <a:latin typeface="黑体" panose="02010600030101010101" charset="-122"/>
                <a:ea typeface="黑体" panose="02010600030101010101" charset="-122"/>
              </a:rPr>
              <a:t>dp</a:t>
            </a:r>
            <a:r>
              <a:rPr lang="en-US" altLang="zh-CN" dirty="0" smtClean="0">
                <a:latin typeface="黑体" panose="02010600030101010101" charset="-122"/>
                <a:ea typeface="黑体" panose="02010600030101010101" charset="-122"/>
              </a:rPr>
              <a:t>[a][b][c] </a:t>
            </a:r>
            <a:r>
              <a:rPr lang="zh-CN" altLang="en-US" dirty="0" smtClean="0">
                <a:latin typeface="黑体" panose="02010600030101010101" charset="-122"/>
                <a:ea typeface="黑体" panose="02010600030101010101" charset="-122"/>
              </a:rPr>
              <a:t>表示中序数组 </a:t>
            </a:r>
            <a:r>
              <a:rPr lang="en-US" altLang="zh-CN" dirty="0" smtClean="0">
                <a:latin typeface="黑体" panose="02010600030101010101" charset="-122"/>
                <a:ea typeface="黑体" panose="02010600030101010101" charset="-122"/>
              </a:rPr>
              <a:t>a ，b </a:t>
            </a:r>
            <a:r>
              <a:rPr lang="zh-CN" altLang="en-US" dirty="0" smtClean="0">
                <a:latin typeface="黑体" panose="02010600030101010101" charset="-122"/>
                <a:ea typeface="黑体" panose="02010600030101010101" charset="-122"/>
              </a:rPr>
              <a:t>这段区间 在权值都大于等于</a:t>
            </a:r>
            <a:r>
              <a:rPr lang="en-US" altLang="zh-CN" dirty="0" smtClean="0">
                <a:latin typeface="黑体" panose="02010600030101010101" charset="-122"/>
                <a:ea typeface="黑体" panose="02010600030101010101" charset="-122"/>
              </a:rPr>
              <a:t>c</a:t>
            </a:r>
            <a:r>
              <a:rPr lang="zh-CN" altLang="en-US" dirty="0" smtClean="0">
                <a:latin typeface="黑体" panose="02010600030101010101" charset="-122"/>
                <a:ea typeface="黑体" panose="02010600030101010101" charset="-122"/>
              </a:rPr>
              <a:t>的情况下的最小话费</a:t>
            </a:r>
            <a:endParaRPr lang="zh-CN" altLang="en-US"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类似于区间</a:t>
            </a:r>
            <a:r>
              <a:rPr lang="en-US" altLang="zh-CN" dirty="0" err="1" smtClean="0">
                <a:latin typeface="黑体" panose="02010600030101010101" charset="-122"/>
                <a:ea typeface="黑体" panose="02010600030101010101" charset="-122"/>
              </a:rPr>
              <a:t>dp</a:t>
            </a:r>
            <a:r>
              <a:rPr lang="zh-CN" altLang="en-US" dirty="0" smtClean="0">
                <a:latin typeface="黑体" panose="02010600030101010101" charset="-122"/>
                <a:ea typeface="黑体" panose="02010600030101010101" charset="-122"/>
              </a:rPr>
              <a:t>每次枚举 中间分割点 考虑改和不改两种情况  复杂度</a:t>
            </a:r>
            <a:r>
              <a:rPr lang="en-US" altLang="zh-CN" dirty="0" smtClean="0">
                <a:latin typeface="黑体" panose="02010600030101010101" charset="-122"/>
                <a:ea typeface="黑体" panose="02010600030101010101" charset="-122"/>
              </a:rPr>
              <a:t>n^4</a:t>
            </a:r>
            <a:endParaRPr lang="en-US" altLang="zh-CN" dirty="0" smtClean="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有没有其他问题要提问的？？</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zh-CN" altLang="en-US">
                <a:latin typeface="黑体" panose="02010600030101010101" charset="-122"/>
                <a:ea typeface="黑体" panose="02010600030101010101" charset="-122"/>
              </a:rPr>
              <a:t>我怎么才能做出这么优秀的</a:t>
            </a:r>
            <a:r>
              <a:rPr lang="en-US" altLang="zh-CN">
                <a:latin typeface="黑体" panose="02010600030101010101" charset="-122"/>
                <a:ea typeface="黑体" panose="02010600030101010101" charset="-122"/>
              </a:rPr>
              <a:t>ppt</a:t>
            </a:r>
            <a:r>
              <a:rPr lang="zh-CN" altLang="en-US">
                <a:latin typeface="黑体" panose="02010600030101010101" charset="-122"/>
                <a:ea typeface="黑体" panose="02010600030101010101" charset="-122"/>
              </a:rPr>
              <a:t>！！！！！</a:t>
            </a:r>
            <a:endParaRPr lang="zh-CN" altLang="en-US">
              <a:latin typeface="黑体" panose="02010600030101010101" charset="-122"/>
              <a:ea typeface="黑体" panose="02010600030101010101" charset="-122"/>
            </a:endParaRPr>
          </a:p>
        </p:txBody>
      </p:sp>
      <p:sp>
        <p:nvSpPr>
          <p:cNvPr id="6" name="文本框 5"/>
          <p:cNvSpPr txBox="1"/>
          <p:nvPr/>
        </p:nvSpPr>
        <p:spPr>
          <a:xfrm>
            <a:off x="663575" y="1678940"/>
            <a:ext cx="10173970" cy="368300"/>
          </a:xfrm>
          <a:prstGeom prst="rect">
            <a:avLst/>
          </a:prstGeom>
          <a:noFill/>
        </p:spPr>
        <p:txBody>
          <a:bodyPr wrap="square" rtlCol="0">
            <a:spAutoFit/>
          </a:bodyPr>
          <a:lstStyle/>
          <a:p>
            <a:r>
              <a:rPr lang="en-US" altLang="zh-CN">
                <a:latin typeface="黑体" panose="02010600030101010101" charset="-122"/>
                <a:ea typeface="黑体" panose="02010600030101010101" charset="-122"/>
              </a:rPr>
              <a:t>zbq</a:t>
            </a:r>
            <a:r>
              <a:rPr lang="zh-CN" altLang="en-US">
                <a:latin typeface="黑体" panose="02010600030101010101" charset="-122"/>
                <a:ea typeface="黑体" panose="02010600030101010101" charset="-122"/>
              </a:rPr>
              <a:t>你讲这么水的题有啥用？？？？</a:t>
            </a:r>
            <a:endParaRPr lang="zh-CN" altLang="en-US">
              <a:latin typeface="黑体" panose="02010600030101010101" charset="-122"/>
              <a:ea typeface="黑体" panose="02010600030101010101" charset="-122"/>
            </a:endParaRPr>
          </a:p>
        </p:txBody>
      </p:sp>
      <p:sp>
        <p:nvSpPr>
          <p:cNvPr id="2" name="文本框 1"/>
          <p:cNvSpPr txBox="1"/>
          <p:nvPr/>
        </p:nvSpPr>
        <p:spPr>
          <a:xfrm>
            <a:off x="663575" y="2047240"/>
            <a:ext cx="10173970" cy="368300"/>
          </a:xfrm>
          <a:prstGeom prst="rect">
            <a:avLst/>
          </a:prstGeom>
          <a:noFill/>
        </p:spPr>
        <p:txBody>
          <a:bodyPr wrap="square" rtlCol="0">
            <a:spAutoFit/>
          </a:bodyPr>
          <a:lstStyle/>
          <a:p>
            <a:r>
              <a:rPr lang="en-US" altLang="zh-CN">
                <a:latin typeface="黑体" panose="02010600030101010101" charset="-122"/>
                <a:ea typeface="黑体" panose="02010600030101010101" charset="-122"/>
              </a:rPr>
              <a:t>zbq</a:t>
            </a:r>
            <a:r>
              <a:rPr lang="zh-CN" altLang="en-US">
                <a:latin typeface="黑体" panose="02010600030101010101" charset="-122"/>
                <a:ea typeface="黑体" panose="02010600030101010101" charset="-122"/>
              </a:rPr>
              <a:t>你例题这么少莫不是又刷知乎了。，。，。，</a:t>
            </a:r>
            <a:endParaRPr lang="zh-CN" altLang="en-US">
              <a:latin typeface="黑体" panose="02010600030101010101" charset="-122"/>
              <a:ea typeface="黑体" panose="02010600030101010101" charset="-122"/>
            </a:endParaRPr>
          </a:p>
        </p:txBody>
      </p:sp>
      <p:sp>
        <p:nvSpPr>
          <p:cNvPr id="7" name="文本框 6"/>
          <p:cNvSpPr txBox="1"/>
          <p:nvPr/>
        </p:nvSpPr>
        <p:spPr>
          <a:xfrm>
            <a:off x="686435" y="2415540"/>
            <a:ext cx="10173970" cy="368300"/>
          </a:xfrm>
          <a:prstGeom prst="rect">
            <a:avLst/>
          </a:prstGeom>
          <a:noFill/>
        </p:spPr>
        <p:txBody>
          <a:bodyPr wrap="square" rtlCol="0">
            <a:spAutoFit/>
          </a:bodyPr>
          <a:lstStyle/>
          <a:p>
            <a:r>
              <a:rPr lang="en-US" altLang="zh-CN" dirty="0" smtClean="0">
                <a:latin typeface="黑体" panose="02010600030101010101" charset="-122"/>
                <a:ea typeface="黑体" panose="02010600030101010101" charset="-122"/>
              </a:rPr>
              <a:t>-</a:t>
            </a:r>
            <a:r>
              <a:rPr lang="zh-CN" altLang="en-US" dirty="0" smtClean="0">
                <a:latin typeface="黑体" panose="02010600030101010101" charset="-122"/>
                <a:ea typeface="黑体" panose="02010600030101010101" charset="-122"/>
              </a:rPr>
              <a:t>。</a:t>
            </a:r>
            <a:r>
              <a:rPr lang="en-US" altLang="zh-CN" dirty="0" smtClean="0">
                <a:latin typeface="黑体" panose="02010600030101010101" charset="-122"/>
                <a:ea typeface="黑体" panose="02010600030101010101" charset="-122"/>
              </a:rPr>
              <a:t>-</a:t>
            </a:r>
            <a:endParaRPr lang="en-US" altLang="zh-CN"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2644775"/>
            <a:ext cx="10335260" cy="1568450"/>
          </a:xfrm>
          <a:prstGeom prst="rect">
            <a:avLst/>
          </a:prstGeom>
          <a:noFill/>
        </p:spPr>
        <p:txBody>
          <a:bodyPr wrap="square" rtlCol="0">
            <a:spAutoFit/>
          </a:bodyPr>
          <a:p>
            <a:pPr algn="ctr"/>
            <a:r>
              <a:rPr lang="en-US" altLang="zh-CN" sz="9600">
                <a:latin typeface="黑体" panose="02010600030101010101" charset="-122"/>
                <a:ea typeface="黑体" panose="02010600030101010101" charset="-122"/>
              </a:rPr>
              <a:t>Thansk</a:t>
            </a:r>
            <a:endParaRPr lang="en-US" altLang="zh-CN" sz="960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63575" y="1310640"/>
            <a:ext cx="10586720" cy="922020"/>
          </a:xfrm>
          <a:prstGeom prst="rect">
            <a:avLst/>
          </a:prstGeom>
          <a:noFill/>
        </p:spPr>
        <p:txBody>
          <a:bodyPr wrap="square" rtlCol="0">
            <a:spAutoFit/>
          </a:bodyPr>
          <a:p>
            <a:r>
              <a:rPr lang="zh-CN" altLang="en-US">
                <a:latin typeface="黑体" panose="02010600030101010101" charset="-122"/>
                <a:ea typeface="黑体" panose="02010600030101010101" charset="-122"/>
              </a:rPr>
              <a:t>参考：</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王钦石</a:t>
            </a:r>
            <a:r>
              <a:rPr lang="en-US" altLang="zh-CN">
                <a:latin typeface="黑体" panose="02010600030101010101" charset="-122"/>
                <a:ea typeface="黑体" panose="02010600030101010101" charset="-122"/>
              </a:rPr>
              <a:t>——</a:t>
            </a:r>
            <a:r>
              <a:rPr lang="zh-CN" altLang="en-US">
                <a:latin typeface="黑体" panose="02010600030101010101" charset="-122"/>
                <a:ea typeface="黑体" panose="02010600030101010101" charset="-122"/>
              </a:rPr>
              <a:t>浅析一类二分方法</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rPr>
              <a:t>众多大佬的博客</a:t>
            </a:r>
            <a:endParaRPr lang="zh-CN" altLang="en-US">
              <a:latin typeface="黑体" panose="02010600030101010101" charset="-122"/>
              <a:ea typeface="黑体"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a:latin typeface="黑体" panose="02010600030101010101" charset="-122"/>
                <a:ea typeface="黑体" panose="02010600030101010101" charset="-122"/>
              </a:rPr>
              <a:t>模型的建立</a:t>
            </a:r>
            <a:endParaRPr lang="zh-CN" altLang="en-US" sz="2800">
              <a:latin typeface="黑体" panose="02010600030101010101" charset="-122"/>
              <a:ea typeface="黑体" panose="02010600030101010101" charset="-122"/>
            </a:endParaRPr>
          </a:p>
        </p:txBody>
      </p:sp>
      <p:sp>
        <p:nvSpPr>
          <p:cNvPr id="5" name="文本框 4"/>
          <p:cNvSpPr txBox="1"/>
          <p:nvPr/>
        </p:nvSpPr>
        <p:spPr>
          <a:xfrm>
            <a:off x="663575" y="1310640"/>
            <a:ext cx="10586720" cy="645160"/>
          </a:xfrm>
          <a:prstGeom prst="rect">
            <a:avLst/>
          </a:prstGeom>
          <a:noFill/>
        </p:spPr>
        <p:txBody>
          <a:bodyPr wrap="square" rtlCol="0">
            <a:spAutoFit/>
          </a:bodyPr>
          <a:lstStyle/>
          <a:p>
            <a:r>
              <a:rPr lang="zh-CN" altLang="en-US">
                <a:latin typeface="黑体" panose="02010600030101010101" charset="-122"/>
                <a:ea typeface="黑体" panose="02010600030101010101" charset="-122"/>
              </a:rPr>
              <a:t>题目中帅气的男主在某个时刻拿到的盘子一定是</a:t>
            </a:r>
            <a:r>
              <a:rPr lang="en-US" altLang="zh-CN">
                <a:latin typeface="黑体" panose="02010600030101010101" charset="-122"/>
                <a:ea typeface="黑体" panose="02010600030101010101" charset="-122"/>
              </a:rPr>
              <a:t>x</a:t>
            </a:r>
            <a:r>
              <a:rPr lang="zh-CN" altLang="en-US">
                <a:latin typeface="黑体" panose="02010600030101010101" charset="-122"/>
                <a:ea typeface="黑体" panose="02010600030101010101" charset="-122"/>
              </a:rPr>
              <a:t>轴上的一段连续区间。在某个最优状态，男主一定位于区间的两端。</a:t>
            </a:r>
            <a:endParaRPr lang="zh-CN" altLang="en-US">
              <a:latin typeface="黑体" panose="02010600030101010101" charset="-122"/>
              <a:ea typeface="黑体" panose="02010600030101010101" charset="-122"/>
            </a:endParaRPr>
          </a:p>
        </p:txBody>
      </p:sp>
      <p:sp>
        <p:nvSpPr>
          <p:cNvPr id="2" name="文本框 1"/>
          <p:cNvSpPr txBox="1"/>
          <p:nvPr/>
        </p:nvSpPr>
        <p:spPr>
          <a:xfrm>
            <a:off x="767080" y="2110105"/>
            <a:ext cx="10173970" cy="1477328"/>
          </a:xfrm>
          <a:prstGeom prst="rect">
            <a:avLst/>
          </a:prstGeom>
          <a:noFill/>
        </p:spPr>
        <p:txBody>
          <a:bodyPr wrap="square" rtlCol="0">
            <a:spAutoFit/>
          </a:bodyPr>
          <a:lstStyle/>
          <a:p>
            <a:r>
              <a:rPr lang="zh-CN" altLang="en-US" dirty="0">
                <a:latin typeface="黑体" panose="02010600030101010101" charset="-122"/>
                <a:ea typeface="黑体" panose="02010600030101010101" charset="-122"/>
              </a:rPr>
              <a:t>首先按照</a:t>
            </a:r>
            <a:r>
              <a:rPr lang="en-US" altLang="zh-CN" dirty="0">
                <a:latin typeface="黑体" panose="02010600030101010101" charset="-122"/>
                <a:ea typeface="黑体" panose="02010600030101010101" charset="-122"/>
              </a:rPr>
              <a:t>xi</a:t>
            </a:r>
            <a:r>
              <a:rPr lang="zh-CN" altLang="en-US" dirty="0">
                <a:latin typeface="黑体" panose="02010600030101010101" charset="-122"/>
                <a:ea typeface="黑体" panose="02010600030101010101" charset="-122"/>
              </a:rPr>
              <a:t>递增排序，那么</a:t>
            </a:r>
            <a:r>
              <a:rPr lang="en-US" altLang="zh-CN" dirty="0" err="1">
                <a:latin typeface="黑体" panose="02010600030101010101" charset="-122"/>
                <a:ea typeface="黑体" panose="02010600030101010101" charset="-122"/>
              </a:rPr>
              <a:t>dp</a:t>
            </a:r>
            <a:r>
              <a:rPr lang="en-US" altLang="zh-CN" dirty="0">
                <a:latin typeface="黑体" panose="02010600030101010101" charset="-122"/>
                <a:ea typeface="黑体" panose="02010600030101010101" charset="-122"/>
              </a:rPr>
              <a:t>[</a:t>
            </a:r>
            <a:r>
              <a:rPr lang="en-US" altLang="zh-CN" dirty="0" err="1">
                <a:latin typeface="黑体" panose="02010600030101010101" charset="-122"/>
                <a:ea typeface="黑体" panose="02010600030101010101" charset="-122"/>
              </a:rPr>
              <a:t>i</a:t>
            </a:r>
            <a:r>
              <a:rPr lang="en-US" altLang="zh-CN" dirty="0">
                <a:latin typeface="黑体" panose="02010600030101010101" charset="-122"/>
                <a:ea typeface="黑体" panose="02010600030101010101" charset="-122"/>
              </a:rPr>
              <a:t>][j][0/1]</a:t>
            </a:r>
            <a:r>
              <a:rPr lang="zh-CN" altLang="en-US" dirty="0">
                <a:latin typeface="黑体" panose="02010600030101010101" charset="-122"/>
                <a:ea typeface="黑体" panose="02010600030101010101" charset="-122"/>
              </a:rPr>
              <a:t>就可以至少表示出  从</a:t>
            </a:r>
            <a:r>
              <a:rPr lang="en-US" altLang="zh-CN" dirty="0" err="1">
                <a:latin typeface="黑体" panose="02010600030101010101" charset="-122"/>
                <a:ea typeface="黑体" panose="02010600030101010101" charset="-122"/>
              </a:rPr>
              <a:t>i</a:t>
            </a:r>
            <a:r>
              <a:rPr lang="zh-CN" altLang="en-US" dirty="0">
                <a:latin typeface="黑体" panose="02010600030101010101" charset="-122"/>
                <a:ea typeface="黑体" panose="02010600030101010101" charset="-122"/>
              </a:rPr>
              <a:t>到</a:t>
            </a:r>
            <a:r>
              <a:rPr lang="en-US" altLang="zh-CN" dirty="0">
                <a:latin typeface="黑体" panose="02010600030101010101" charset="-122"/>
                <a:ea typeface="黑体" panose="02010600030101010101" charset="-122"/>
              </a:rPr>
              <a:t>j</a:t>
            </a:r>
            <a:r>
              <a:rPr lang="zh-CN" altLang="en-US" dirty="0">
                <a:latin typeface="黑体" panose="02010600030101010101" charset="-122"/>
                <a:ea typeface="黑体" panose="02010600030101010101" charset="-122"/>
              </a:rPr>
              <a:t>的盘子都拿了，男主在左端</a:t>
            </a:r>
            <a:r>
              <a:rPr lang="en-US" altLang="zh-CN" dirty="0">
                <a:latin typeface="黑体" panose="02010600030101010101" charset="-122"/>
                <a:ea typeface="黑体" panose="02010600030101010101" charset="-122"/>
              </a:rPr>
              <a:t>/</a:t>
            </a:r>
            <a:r>
              <a:rPr lang="zh-CN" altLang="en-US" dirty="0">
                <a:latin typeface="黑体" panose="02010600030101010101" charset="-122"/>
                <a:ea typeface="黑体" panose="02010600030101010101" charset="-122"/>
              </a:rPr>
              <a:t>右端的最大快乐值</a:t>
            </a:r>
            <a:r>
              <a:rPr lang="zh-CN" altLang="en-US" dirty="0" smtClean="0">
                <a:latin typeface="黑体" panose="02010600030101010101" charset="-122"/>
                <a:ea typeface="黑体" panose="02010600030101010101" charset="-122"/>
              </a:rPr>
              <a:t>。</a:t>
            </a:r>
            <a:endParaRPr lang="en-US" altLang="zh-CN"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前缀和维护</a:t>
            </a:r>
            <a:r>
              <a:rPr lang="en-US" altLang="zh-CN" dirty="0" smtClean="0">
                <a:latin typeface="黑体" panose="02010600030101010101" charset="-122"/>
                <a:ea typeface="黑体" panose="02010600030101010101" charset="-122"/>
              </a:rPr>
              <a:t>vi</a:t>
            </a:r>
            <a:r>
              <a:rPr lang="zh-CN" altLang="en-US" dirty="0" smtClean="0">
                <a:latin typeface="黑体" panose="02010600030101010101" charset="-122"/>
                <a:ea typeface="黑体" panose="02010600030101010101" charset="-122"/>
              </a:rPr>
              <a:t>，然后我们在</a:t>
            </a:r>
            <a:r>
              <a:rPr lang="en-US" altLang="zh-CN" dirty="0" err="1" smtClean="0">
                <a:latin typeface="黑体" panose="02010600030101010101" charset="-122"/>
                <a:ea typeface="黑体" panose="02010600030101010101" charset="-122"/>
              </a:rPr>
              <a:t>dp</a:t>
            </a:r>
            <a:r>
              <a:rPr lang="zh-CN" altLang="en-US" dirty="0" smtClean="0">
                <a:latin typeface="黑体" panose="02010600030101010101" charset="-122"/>
                <a:ea typeface="黑体" panose="02010600030101010101" charset="-122"/>
              </a:rPr>
              <a:t>更新的时候将不在当前区间的也统计贡献。</a:t>
            </a:r>
            <a:endParaRPr lang="en-US" altLang="zh-CN" dirty="0" smtClean="0">
              <a:latin typeface="黑体" panose="02010600030101010101" charset="-122"/>
              <a:ea typeface="黑体" panose="02010600030101010101" charset="-122"/>
            </a:endParaRPr>
          </a:p>
          <a:p>
            <a:r>
              <a:rPr lang="zh-CN" altLang="en-US" dirty="0" smtClean="0">
                <a:latin typeface="黑体" panose="02010600030101010101" charset="-122"/>
                <a:ea typeface="黑体" panose="02010600030101010101" charset="-122"/>
              </a:rPr>
              <a:t>之后</a:t>
            </a:r>
            <a:r>
              <a:rPr lang="en-US" altLang="zh-CN" dirty="0" smtClean="0">
                <a:latin typeface="黑体" panose="02010600030101010101" charset="-122"/>
                <a:ea typeface="黑体" panose="02010600030101010101" charset="-122"/>
              </a:rPr>
              <a:t>N2</a:t>
            </a:r>
            <a:r>
              <a:rPr lang="zh-CN" altLang="en-US" dirty="0" smtClean="0">
                <a:latin typeface="黑体" panose="02010600030101010101" charset="-122"/>
                <a:ea typeface="黑体" panose="02010600030101010101" charset="-122"/>
              </a:rPr>
              <a:t>从小到大枚举区间，每个区间可以从长度小一的区间转移过来，一共有四种转移方式。</a:t>
            </a:r>
            <a:endParaRPr lang="zh-CN" altLang="en-US" dirty="0">
              <a:latin typeface="黑体" panose="02010600030101010101" charset="-122"/>
              <a:ea typeface="黑体" panose="02010600030101010101" charset="-122"/>
            </a:endParaRPr>
          </a:p>
          <a:p>
            <a:endParaRPr lang="zh-CN" altLang="en-US" dirty="0">
              <a:latin typeface="黑体" panose="02010600030101010101" charset="-122"/>
              <a:ea typeface="黑体" panose="02010600030101010101" charset="-122"/>
            </a:endParaRPr>
          </a:p>
        </p:txBody>
      </p:sp>
      <p:pic>
        <p:nvPicPr>
          <p:cNvPr id="8" name="图片 7" descr="3.png"/>
          <p:cNvPicPr>
            <a:picLocks noChangeAspect="1"/>
          </p:cNvPicPr>
          <p:nvPr/>
        </p:nvPicPr>
        <p:blipFill>
          <a:blip r:embed="rId1" cstate="print"/>
          <a:stretch>
            <a:fillRect/>
          </a:stretch>
        </p:blipFill>
        <p:spPr>
          <a:xfrm>
            <a:off x="701588" y="3462728"/>
            <a:ext cx="8861229" cy="163536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en-US" altLang="zh-CN" sz="2800" dirty="0" smtClean="0">
                <a:latin typeface="黑体" panose="02010600030101010101" charset="-122"/>
                <a:ea typeface="黑体" panose="02010600030101010101" charset="-122"/>
              </a:rPr>
              <a:t>P2</a:t>
            </a:r>
            <a:endParaRPr lang="en-US" altLang="zh-CN"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646331"/>
          </a:xfrm>
          <a:prstGeom prst="rect">
            <a:avLst/>
          </a:prstGeom>
          <a:noFill/>
        </p:spPr>
        <p:txBody>
          <a:bodyPr wrap="square" rtlCol="0">
            <a:spAutoFit/>
          </a:bodyPr>
          <a:lstStyle/>
          <a:p>
            <a:r>
              <a:rPr lang="zh-CN" altLang="en-US" dirty="0" smtClean="0"/>
              <a:t>一次考试共有</a:t>
            </a:r>
            <a:r>
              <a:rPr lang="en-US" altLang="zh-CN" dirty="0" smtClean="0"/>
              <a:t>n</a:t>
            </a:r>
            <a:r>
              <a:rPr lang="zh-CN" altLang="en-US" dirty="0" smtClean="0"/>
              <a:t>个人参加，第</a:t>
            </a:r>
            <a:r>
              <a:rPr lang="en-US" altLang="zh-CN" dirty="0" err="1" smtClean="0"/>
              <a:t>i</a:t>
            </a:r>
            <a:r>
              <a:rPr lang="zh-CN" altLang="en-US" dirty="0" smtClean="0"/>
              <a:t>个人说：“有</a:t>
            </a:r>
            <a:r>
              <a:rPr lang="en-US" altLang="zh-CN" dirty="0" err="1" smtClean="0"/>
              <a:t>ai</a:t>
            </a:r>
            <a:r>
              <a:rPr lang="zh-CN" altLang="en-US" dirty="0" smtClean="0"/>
              <a:t>个人分数比我高，</a:t>
            </a:r>
            <a:r>
              <a:rPr lang="en-US" altLang="zh-CN" dirty="0" smtClean="0"/>
              <a:t>bi</a:t>
            </a:r>
            <a:r>
              <a:rPr lang="zh-CN" altLang="en-US" dirty="0" smtClean="0"/>
              <a:t>个人分数比我低。”问最少有几个人没有说真话</a:t>
            </a:r>
            <a:r>
              <a:rPr lang="en-US" altLang="zh-CN" dirty="0" smtClean="0"/>
              <a:t>(</a:t>
            </a:r>
            <a:r>
              <a:rPr lang="zh-CN" altLang="en-US" dirty="0" smtClean="0"/>
              <a:t>可能有相同的分数</a:t>
            </a:r>
            <a:r>
              <a:rPr lang="en-US" altLang="zh-CN" dirty="0" smtClean="0"/>
              <a:t>)</a:t>
            </a:r>
            <a:endParaRPr lang="en-US" dirty="0">
              <a:latin typeface="黑体" panose="02010600030101010101" charset="-122"/>
              <a:ea typeface="黑体" panose="02010600030101010101" charset="-122"/>
            </a:endParaRPr>
          </a:p>
        </p:txBody>
      </p:sp>
      <p:sp>
        <p:nvSpPr>
          <p:cNvPr id="6" name="文本框 5"/>
          <p:cNvSpPr txBox="1"/>
          <p:nvPr/>
        </p:nvSpPr>
        <p:spPr>
          <a:xfrm>
            <a:off x="663575" y="3720465"/>
            <a:ext cx="1017397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想到了什么？？？？</a:t>
            </a:r>
            <a:endParaRPr lang="en-US" altLang="zh-CN"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46903" y="363071"/>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smtClean="0">
                <a:latin typeface="黑体" panose="02010600030101010101" charset="-122"/>
                <a:ea typeface="黑体" panose="02010600030101010101" charset="-122"/>
              </a:rPr>
              <a:t>分析</a:t>
            </a:r>
            <a:endParaRPr lang="en-US" altLang="zh-CN" sz="2800" dirty="0">
              <a:latin typeface="黑体" panose="02010600030101010101" charset="-122"/>
              <a:ea typeface="黑体" panose="02010600030101010101" charset="-122"/>
            </a:endParaRPr>
          </a:p>
        </p:txBody>
      </p:sp>
      <p:sp>
        <p:nvSpPr>
          <p:cNvPr id="5" name="文本框 4"/>
          <p:cNvSpPr txBox="1"/>
          <p:nvPr/>
        </p:nvSpPr>
        <p:spPr>
          <a:xfrm>
            <a:off x="663575" y="1310640"/>
            <a:ext cx="1058672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每句话可以转换成：我在排名第</a:t>
            </a:r>
            <a:r>
              <a:rPr lang="en-US" altLang="zh-CN" dirty="0" err="1" smtClean="0">
                <a:latin typeface="黑体" panose="02010600030101010101" charset="-122"/>
                <a:ea typeface="黑体" panose="02010600030101010101" charset="-122"/>
              </a:rPr>
              <a:t>ai</a:t>
            </a:r>
            <a:r>
              <a:rPr lang="en-US" altLang="zh-CN" dirty="0" smtClean="0">
                <a:latin typeface="黑体" panose="02010600030101010101" charset="-122"/>
                <a:ea typeface="黑体" panose="02010600030101010101" charset="-122"/>
              </a:rPr>
              <a:t> + 1</a:t>
            </a:r>
            <a:r>
              <a:rPr lang="zh-CN" altLang="en-US" dirty="0" smtClean="0">
                <a:latin typeface="黑体" panose="02010600030101010101" charset="-122"/>
                <a:ea typeface="黑体" panose="02010600030101010101" charset="-122"/>
              </a:rPr>
              <a:t>，一共有</a:t>
            </a:r>
            <a:r>
              <a:rPr lang="en-US" altLang="zh-CN" dirty="0" smtClean="0">
                <a:latin typeface="黑体" panose="02010600030101010101" charset="-122"/>
                <a:ea typeface="黑体" panose="02010600030101010101" charset="-122"/>
              </a:rPr>
              <a:t>n – </a:t>
            </a:r>
            <a:r>
              <a:rPr lang="en-US" altLang="zh-CN" dirty="0" err="1" smtClean="0">
                <a:latin typeface="黑体" panose="02010600030101010101" charset="-122"/>
                <a:ea typeface="黑体" panose="02010600030101010101" charset="-122"/>
              </a:rPr>
              <a:t>ai</a:t>
            </a:r>
            <a:r>
              <a:rPr lang="en-US" altLang="zh-CN" dirty="0" smtClean="0">
                <a:latin typeface="黑体" panose="02010600030101010101" charset="-122"/>
                <a:ea typeface="黑体" panose="02010600030101010101" charset="-122"/>
              </a:rPr>
              <a:t> – bi</a:t>
            </a:r>
            <a:r>
              <a:rPr lang="zh-CN" altLang="en-US" dirty="0" smtClean="0">
                <a:latin typeface="黑体" panose="02010600030101010101" charset="-122"/>
                <a:ea typeface="黑体" panose="02010600030101010101" charset="-122"/>
              </a:rPr>
              <a:t>个人和我成绩相同</a:t>
            </a:r>
            <a:endParaRPr lang="en-US" dirty="0">
              <a:latin typeface="黑体" panose="02010600030101010101" charset="-122"/>
              <a:ea typeface="黑体" panose="02010600030101010101" charset="-122"/>
            </a:endParaRPr>
          </a:p>
        </p:txBody>
      </p:sp>
      <p:sp>
        <p:nvSpPr>
          <p:cNvPr id="6" name="文本框 5"/>
          <p:cNvSpPr txBox="1"/>
          <p:nvPr/>
        </p:nvSpPr>
        <p:spPr>
          <a:xfrm>
            <a:off x="757704" y="2106817"/>
            <a:ext cx="1017397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继续可以转化成</a:t>
            </a:r>
            <a:r>
              <a:rPr lang="en-US" altLang="zh-CN" dirty="0" smtClean="0">
                <a:latin typeface="黑体" panose="02010600030101010101" charset="-122"/>
                <a:ea typeface="黑体" panose="02010600030101010101" charset="-122"/>
              </a:rPr>
              <a:t>[</a:t>
            </a:r>
            <a:r>
              <a:rPr lang="en-US" altLang="zh-CN" dirty="0" err="1" smtClean="0">
                <a:latin typeface="黑体" panose="02010600030101010101" charset="-122"/>
                <a:ea typeface="黑体" panose="02010600030101010101" charset="-122"/>
              </a:rPr>
              <a:t>ai</a:t>
            </a:r>
            <a:r>
              <a:rPr lang="en-US" altLang="zh-CN" dirty="0" smtClean="0">
                <a:latin typeface="黑体" panose="02010600030101010101" charset="-122"/>
                <a:ea typeface="黑体" panose="02010600030101010101" charset="-122"/>
              </a:rPr>
              <a:t> + 1, n -  </a:t>
            </a:r>
            <a:r>
              <a:rPr lang="en-US" altLang="zh-CN" dirty="0" err="1" smtClean="0">
                <a:latin typeface="黑体" panose="02010600030101010101" charset="-122"/>
                <a:ea typeface="黑体" panose="02010600030101010101" charset="-122"/>
              </a:rPr>
              <a:t>ai</a:t>
            </a:r>
            <a:r>
              <a:rPr lang="en-US" altLang="zh-CN" dirty="0" smtClean="0">
                <a:latin typeface="黑体" panose="02010600030101010101" charset="-122"/>
                <a:ea typeface="黑体" panose="02010600030101010101" charset="-122"/>
              </a:rPr>
              <a:t> – bi]</a:t>
            </a:r>
            <a:r>
              <a:rPr lang="zh-CN" altLang="en-US" dirty="0" smtClean="0">
                <a:latin typeface="黑体" panose="02010600030101010101" charset="-122"/>
                <a:ea typeface="黑体" panose="02010600030101010101" charset="-122"/>
              </a:rPr>
              <a:t>的成绩相同。这里记作</a:t>
            </a:r>
            <a:r>
              <a:rPr lang="en-US" altLang="zh-CN" dirty="0" smtClean="0">
                <a:latin typeface="黑体" panose="02010600030101010101" charset="-122"/>
                <a:ea typeface="黑体" panose="02010600030101010101" charset="-122"/>
              </a:rPr>
              <a:t>[</a:t>
            </a:r>
            <a:r>
              <a:rPr lang="en-US" altLang="zh-CN" dirty="0" err="1" smtClean="0">
                <a:latin typeface="黑体" panose="02010600030101010101" charset="-122"/>
                <a:ea typeface="黑体" panose="02010600030101010101" charset="-122"/>
              </a:rPr>
              <a:t>Li,Ri</a:t>
            </a:r>
            <a:r>
              <a:rPr lang="en-US" altLang="zh-CN" dirty="0" smtClean="0">
                <a:latin typeface="黑体" panose="02010600030101010101" charset="-122"/>
                <a:ea typeface="黑体" panose="02010600030101010101" charset="-122"/>
              </a:rPr>
              <a:t>]</a:t>
            </a:r>
            <a:endParaRPr lang="en-US" altLang="zh-CN" dirty="0">
              <a:latin typeface="黑体" panose="02010600030101010101" charset="-122"/>
              <a:ea typeface="黑体" panose="02010600030101010101" charset="-122"/>
            </a:endParaRPr>
          </a:p>
        </p:txBody>
      </p:sp>
      <p:sp>
        <p:nvSpPr>
          <p:cNvPr id="7" name="文本框 5"/>
          <p:cNvSpPr txBox="1"/>
          <p:nvPr/>
        </p:nvSpPr>
        <p:spPr>
          <a:xfrm>
            <a:off x="721846" y="2797100"/>
            <a:ext cx="10173970" cy="92333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首先去掉不可能正确的区间，包括：</a:t>
            </a:r>
            <a:endParaRPr lang="en-US" altLang="zh-CN" dirty="0" smtClean="0">
              <a:latin typeface="黑体" panose="02010600030101010101" charset="-122"/>
              <a:ea typeface="黑体" panose="02010600030101010101" charset="-122"/>
            </a:endParaRPr>
          </a:p>
          <a:p>
            <a:r>
              <a:rPr lang="en-US" altLang="zh-CN" dirty="0" smtClean="0">
                <a:latin typeface="黑体" panose="02010600030101010101" charset="-122"/>
                <a:ea typeface="黑体" panose="02010600030101010101" charset="-122"/>
              </a:rPr>
              <a:t>1.Li &gt;  </a:t>
            </a:r>
            <a:r>
              <a:rPr lang="en-US" altLang="zh-CN" dirty="0" err="1" smtClean="0">
                <a:latin typeface="黑体" panose="02010600030101010101" charset="-122"/>
                <a:ea typeface="黑体" panose="02010600030101010101" charset="-122"/>
              </a:rPr>
              <a:t>Ri</a:t>
            </a:r>
            <a:endParaRPr lang="en-US" altLang="zh-CN" dirty="0" smtClean="0">
              <a:latin typeface="黑体" panose="02010600030101010101" charset="-122"/>
              <a:ea typeface="黑体" panose="02010600030101010101" charset="-122"/>
            </a:endParaRPr>
          </a:p>
          <a:p>
            <a:r>
              <a:rPr lang="en-US" altLang="zh-CN" dirty="0" smtClean="0">
                <a:latin typeface="黑体" panose="02010600030101010101" charset="-122"/>
                <a:ea typeface="黑体" panose="02010600030101010101" charset="-122"/>
              </a:rPr>
              <a:t>2.</a:t>
            </a:r>
            <a:r>
              <a:rPr lang="zh-CN" altLang="en-US" dirty="0" smtClean="0">
                <a:latin typeface="黑体" panose="02010600030101010101" charset="-122"/>
                <a:ea typeface="黑体" panose="02010600030101010101" charset="-122"/>
              </a:rPr>
              <a:t>同一个区间</a:t>
            </a:r>
            <a:r>
              <a:rPr lang="en-US" altLang="zh-CN" dirty="0" smtClean="0">
                <a:latin typeface="黑体" panose="02010600030101010101" charset="-122"/>
                <a:ea typeface="黑体" panose="02010600030101010101" charset="-122"/>
              </a:rPr>
              <a:t>[</a:t>
            </a:r>
            <a:r>
              <a:rPr lang="en-US" altLang="zh-CN" dirty="0" err="1" smtClean="0">
                <a:latin typeface="黑体" panose="02010600030101010101" charset="-122"/>
                <a:ea typeface="黑体" panose="02010600030101010101" charset="-122"/>
              </a:rPr>
              <a:t>Li,Ri</a:t>
            </a:r>
            <a:r>
              <a:rPr lang="en-US" altLang="zh-CN" dirty="0" smtClean="0">
                <a:latin typeface="黑体" panose="02010600030101010101" charset="-122"/>
                <a:ea typeface="黑体" panose="02010600030101010101" charset="-122"/>
              </a:rPr>
              <a:t>]</a:t>
            </a:r>
            <a:r>
              <a:rPr lang="zh-CN" altLang="en-US" dirty="0" smtClean="0">
                <a:latin typeface="黑体" panose="02010600030101010101" charset="-122"/>
                <a:ea typeface="黑体" panose="02010600030101010101" charset="-122"/>
              </a:rPr>
              <a:t>人数超过</a:t>
            </a:r>
            <a:r>
              <a:rPr lang="en-US" altLang="zh-CN" dirty="0" err="1" smtClean="0">
                <a:latin typeface="黑体" panose="02010600030101010101" charset="-122"/>
                <a:ea typeface="黑体" panose="02010600030101010101" charset="-122"/>
              </a:rPr>
              <a:t>Ri</a:t>
            </a:r>
            <a:r>
              <a:rPr lang="en-US" altLang="zh-CN" dirty="0" smtClean="0">
                <a:latin typeface="黑体" panose="02010600030101010101" charset="-122"/>
                <a:ea typeface="黑体" panose="02010600030101010101" charset="-122"/>
              </a:rPr>
              <a:t> – Li + 1</a:t>
            </a:r>
            <a:r>
              <a:rPr lang="zh-CN" altLang="en-US" dirty="0" smtClean="0">
                <a:latin typeface="黑体" panose="02010600030101010101" charset="-122"/>
                <a:ea typeface="黑体" panose="02010600030101010101" charset="-122"/>
              </a:rPr>
              <a:t>的部分</a:t>
            </a:r>
            <a:endParaRPr lang="en-US" altLang="zh-CN" dirty="0">
              <a:latin typeface="黑体" panose="02010600030101010101" charset="-122"/>
              <a:ea typeface="黑体" panose="02010600030101010101" charset="-122"/>
            </a:endParaRPr>
          </a:p>
        </p:txBody>
      </p:sp>
      <p:sp>
        <p:nvSpPr>
          <p:cNvPr id="8" name="文本框 5"/>
          <p:cNvSpPr txBox="1"/>
          <p:nvPr/>
        </p:nvSpPr>
        <p:spPr>
          <a:xfrm>
            <a:off x="753223" y="3769770"/>
            <a:ext cx="10173970" cy="368300"/>
          </a:xfrm>
          <a:prstGeom prst="rect">
            <a:avLst/>
          </a:prstGeom>
          <a:noFill/>
        </p:spPr>
        <p:txBody>
          <a:bodyPr wrap="square" rtlCol="0">
            <a:spAutoFit/>
          </a:bodyPr>
          <a:lstStyle/>
          <a:p>
            <a:r>
              <a:rPr lang="zh-CN" altLang="en-US" dirty="0" smtClean="0">
                <a:latin typeface="黑体" panose="02010600030101010101" charset="-122"/>
                <a:ea typeface="黑体" panose="02010600030101010101" charset="-122"/>
              </a:rPr>
              <a:t>最少说假话的可以看做</a:t>
            </a:r>
            <a:r>
              <a:rPr lang="en-US" altLang="zh-CN" dirty="0" smtClean="0">
                <a:latin typeface="黑体" panose="02010600030101010101" charset="-122"/>
                <a:ea typeface="黑体" panose="02010600030101010101" charset="-122"/>
              </a:rPr>
              <a:t>n-</a:t>
            </a:r>
            <a:r>
              <a:rPr lang="zh-CN" altLang="en-US" dirty="0" smtClean="0">
                <a:latin typeface="黑体" panose="02010600030101010101" charset="-122"/>
                <a:ea typeface="黑体" panose="02010600030101010101" charset="-122"/>
              </a:rPr>
              <a:t>最多说真话的，我们来求最多说真话的</a:t>
            </a:r>
            <a:endParaRPr lang="en-US" altLang="zh-CN"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87246" y="357095"/>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5790" y="614680"/>
            <a:ext cx="10335260" cy="521970"/>
          </a:xfrm>
          <a:prstGeom prst="rect">
            <a:avLst/>
          </a:prstGeom>
          <a:noFill/>
        </p:spPr>
        <p:txBody>
          <a:bodyPr wrap="square" rtlCol="0">
            <a:spAutoFit/>
          </a:bodyPr>
          <a:lstStyle/>
          <a:p>
            <a:r>
              <a:rPr lang="zh-CN" altLang="en-US" sz="2800" dirty="0" smtClean="0">
                <a:latin typeface="黑体" panose="02010600030101010101" charset="-122"/>
                <a:ea typeface="黑体" panose="02010600030101010101" charset="-122"/>
              </a:rPr>
              <a:t>继续分析</a:t>
            </a:r>
            <a:endParaRPr lang="en-US" altLang="zh-CN" sz="2800" dirty="0">
              <a:latin typeface="黑体" panose="02010600030101010101" charset="-122"/>
              <a:ea typeface="黑体" panose="02010600030101010101" charset="-122"/>
            </a:endParaRPr>
          </a:p>
        </p:txBody>
      </p:sp>
      <p:sp>
        <p:nvSpPr>
          <p:cNvPr id="6" name="文本框 5"/>
          <p:cNvSpPr txBox="1"/>
          <p:nvPr/>
        </p:nvSpPr>
        <p:spPr>
          <a:xfrm>
            <a:off x="663575" y="1474806"/>
            <a:ext cx="10173970" cy="2306955"/>
          </a:xfrm>
          <a:prstGeom prst="rect">
            <a:avLst/>
          </a:prstGeom>
          <a:noFill/>
        </p:spPr>
        <p:txBody>
          <a:bodyPr wrap="square" rtlCol="0">
            <a:spAutoFit/>
          </a:bodyPr>
          <a:lstStyle/>
          <a:p>
            <a:r>
              <a:rPr lang="zh-CN" altLang="en-US">
                <a:latin typeface="黑体" panose="02010600030101010101" charset="-122"/>
                <a:ea typeface="黑体" panose="02010600030101010101" charset="-122"/>
                <a:sym typeface="+mn-ea"/>
              </a:rPr>
              <a:t>我们给上面的每个区间一个权值，代表如果这个区间是真的的话能提供多少贡献。</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sym typeface="+mn-ea"/>
              </a:rPr>
              <a:t>之后就是求不相交的最大区间权值和了。</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sym typeface="+mn-ea"/>
              </a:rPr>
              <a:t>按照右端点排序</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sym typeface="+mn-ea"/>
              </a:rPr>
              <a:t>之后就有两种写法</a:t>
            </a:r>
            <a:endParaRPr lang="zh-CN" altLang="en-US">
              <a:latin typeface="黑体" panose="02010600030101010101" charset="-122"/>
              <a:ea typeface="黑体" panose="02010600030101010101" charset="-122"/>
            </a:endParaRPr>
          </a:p>
          <a:p>
            <a:r>
              <a:rPr lang="en-US" altLang="zh-CN">
                <a:latin typeface="黑体" panose="02010600030101010101" charset="-122"/>
                <a:ea typeface="黑体" panose="02010600030101010101" charset="-122"/>
                <a:sym typeface="+mn-ea"/>
              </a:rPr>
              <a:t>1.dp[i]</a:t>
            </a:r>
            <a:r>
              <a:rPr lang="zh-CN" altLang="en-US">
                <a:latin typeface="黑体" panose="02010600030101010101" charset="-122"/>
                <a:ea typeface="黑体" panose="02010600030101010101" charset="-122"/>
                <a:sym typeface="+mn-ea"/>
              </a:rPr>
              <a:t>表示前</a:t>
            </a:r>
            <a:r>
              <a:rPr lang="en-US" altLang="zh-CN">
                <a:latin typeface="黑体" panose="02010600030101010101" charset="-122"/>
                <a:ea typeface="黑体" panose="02010600030101010101" charset="-122"/>
                <a:sym typeface="+mn-ea"/>
              </a:rPr>
              <a:t>i</a:t>
            </a:r>
            <a:r>
              <a:rPr lang="zh-CN" altLang="en-US">
                <a:latin typeface="黑体" panose="02010600030101010101" charset="-122"/>
                <a:ea typeface="黑体" panose="02010600030101010101" charset="-122"/>
                <a:sym typeface="+mn-ea"/>
              </a:rPr>
              <a:t>个区间的最大收获，转移时二分 复杂度</a:t>
            </a:r>
            <a:r>
              <a:rPr lang="en-US" altLang="zh-CN">
                <a:latin typeface="黑体" panose="02010600030101010101" charset="-122"/>
                <a:ea typeface="黑体" panose="02010600030101010101" charset="-122"/>
                <a:sym typeface="+mn-ea"/>
              </a:rPr>
              <a:t>nlogn + </a:t>
            </a:r>
            <a:r>
              <a:rPr lang="zh-CN" altLang="en-US">
                <a:latin typeface="黑体" panose="02010600030101010101" charset="-122"/>
                <a:ea typeface="黑体" panose="02010600030101010101" charset="-122"/>
                <a:sym typeface="+mn-ea"/>
              </a:rPr>
              <a:t>区间数</a:t>
            </a:r>
            <a:r>
              <a:rPr lang="en-US" altLang="zh-CN">
                <a:latin typeface="黑体" panose="02010600030101010101" charset="-122"/>
                <a:ea typeface="黑体" panose="02010600030101010101" charset="-122"/>
                <a:sym typeface="+mn-ea"/>
              </a:rPr>
              <a:t>log</a:t>
            </a:r>
            <a:r>
              <a:rPr lang="zh-CN" altLang="en-US">
                <a:latin typeface="黑体" panose="02010600030101010101" charset="-122"/>
                <a:ea typeface="黑体" panose="02010600030101010101" charset="-122"/>
                <a:sym typeface="+mn-ea"/>
              </a:rPr>
              <a:t>区间数</a:t>
            </a:r>
            <a:endParaRPr lang="zh-CN" altLang="en-US">
              <a:latin typeface="黑体" panose="02010600030101010101" charset="-122"/>
              <a:ea typeface="黑体" panose="02010600030101010101" charset="-122"/>
            </a:endParaRPr>
          </a:p>
          <a:p>
            <a:r>
              <a:rPr lang="en-US" altLang="zh-CN">
                <a:latin typeface="黑体" panose="02010600030101010101" charset="-122"/>
                <a:ea typeface="黑体" panose="02010600030101010101" charset="-122"/>
                <a:sym typeface="+mn-ea"/>
              </a:rPr>
              <a:t>2.dp[i]</a:t>
            </a:r>
            <a:r>
              <a:rPr lang="zh-CN" altLang="en-US">
                <a:latin typeface="黑体" panose="02010600030101010101" charset="-122"/>
                <a:ea typeface="黑体" panose="02010600030101010101" charset="-122"/>
                <a:sym typeface="+mn-ea"/>
              </a:rPr>
              <a:t>表示从左往右取到坐标</a:t>
            </a:r>
            <a:r>
              <a:rPr lang="en-US" altLang="zh-CN">
                <a:latin typeface="黑体" panose="02010600030101010101" charset="-122"/>
                <a:ea typeface="黑体" panose="02010600030101010101" charset="-122"/>
                <a:sym typeface="+mn-ea"/>
              </a:rPr>
              <a:t>i</a:t>
            </a:r>
            <a:r>
              <a:rPr lang="zh-CN" altLang="en-US">
                <a:latin typeface="黑体" panose="02010600030101010101" charset="-122"/>
                <a:ea typeface="黑体" panose="02010600030101010101" charset="-122"/>
                <a:sym typeface="+mn-ea"/>
              </a:rPr>
              <a:t>的最大收获，复杂度</a:t>
            </a:r>
            <a:r>
              <a:rPr lang="en-US" altLang="zh-CN">
                <a:latin typeface="黑体" panose="02010600030101010101" charset="-122"/>
                <a:ea typeface="黑体" panose="02010600030101010101" charset="-122"/>
                <a:sym typeface="+mn-ea"/>
              </a:rPr>
              <a:t>nlogn + n</a:t>
            </a:r>
            <a:endParaRPr lang="en-US" altLang="zh-CN">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sym typeface="+mn-ea"/>
              </a:rPr>
              <a:t>可以看出瓶颈在排序上</a:t>
            </a:r>
            <a:endParaRPr lang="zh-CN" altLang="en-US">
              <a:latin typeface="黑体" panose="02010600030101010101" charset="-122"/>
              <a:ea typeface="黑体" panose="02010600030101010101" charset="-122"/>
            </a:endParaRPr>
          </a:p>
          <a:p>
            <a:r>
              <a:rPr lang="zh-CN" altLang="en-US">
                <a:latin typeface="黑体" panose="02010600030101010101" charset="-122"/>
                <a:ea typeface="黑体" panose="02010600030101010101" charset="-122"/>
                <a:sym typeface="+mn-ea"/>
              </a:rPr>
              <a:t>还能优化么？？</a:t>
            </a:r>
            <a:endParaRPr lang="en-US" altLang="zh-CN" dirty="0">
              <a:latin typeface="黑体" panose="02010600030101010101" charset="-122"/>
              <a:ea typeface="黑体" panose="02010600030101010101" charset="-122"/>
            </a:endParaRPr>
          </a:p>
        </p:txBody>
      </p:sp>
      <p:sp>
        <p:nvSpPr>
          <p:cNvPr id="8" name="文本框 5"/>
          <p:cNvSpPr txBox="1"/>
          <p:nvPr/>
        </p:nvSpPr>
        <p:spPr>
          <a:xfrm>
            <a:off x="753223" y="3769770"/>
            <a:ext cx="10173970" cy="368300"/>
          </a:xfrm>
          <a:prstGeom prst="rect">
            <a:avLst/>
          </a:prstGeom>
          <a:noFill/>
        </p:spPr>
        <p:txBody>
          <a:bodyPr wrap="square" rtlCol="0">
            <a:spAutoFit/>
          </a:bodyPr>
          <a:p>
            <a:r>
              <a:rPr lang="zh-CN" altLang="en-US" dirty="0">
                <a:latin typeface="黑体" panose="02010600030101010101" charset="-122"/>
                <a:ea typeface="黑体" panose="02010600030101010101" charset="-122"/>
              </a:rPr>
              <a:t>反正我是不会了</a:t>
            </a:r>
            <a:r>
              <a:rPr lang="en-US" altLang="zh-CN" dirty="0">
                <a:latin typeface="黑体" panose="02010600030101010101" charset="-122"/>
                <a:ea typeface="黑体" panose="02010600030101010101" charset="-122"/>
              </a:rPr>
              <a:t>QAQ</a:t>
            </a:r>
            <a:endParaRPr lang="en-US" altLang="zh-CN" dirty="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2955" y="2706370"/>
            <a:ext cx="10335260" cy="1445260"/>
          </a:xfrm>
          <a:prstGeom prst="rect">
            <a:avLst/>
          </a:prstGeom>
          <a:noFill/>
        </p:spPr>
        <p:txBody>
          <a:bodyPr wrap="square" rtlCol="0">
            <a:spAutoFit/>
          </a:bodyPr>
          <a:lstStyle/>
          <a:p>
            <a:pPr algn="ctr"/>
            <a:r>
              <a:rPr lang="en-US" altLang="zh-CN" sz="8800">
                <a:latin typeface="黑体" panose="02010600030101010101" charset="-122"/>
                <a:ea typeface="黑体" panose="02010600030101010101" charset="-122"/>
              </a:rPr>
              <a:t>Part 2</a:t>
            </a:r>
            <a:endParaRPr lang="en-US" altLang="zh-CN" sz="8800">
              <a:latin typeface="黑体" panose="02010600030101010101" charset="-122"/>
              <a:ea typeface="黑体" panose="0201060003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jwangyu">
  <a:themeElements>
    <a:clrScheme name="Office 主题​​">
      <a:dk1>
        <a:srgbClr val="000000"/>
      </a:dk1>
      <a:lt1>
        <a:srgbClr val="FFFFFF"/>
      </a:lt1>
      <a:dk2>
        <a:srgbClr val="44546A"/>
      </a:dk2>
      <a:lt2>
        <a:srgbClr val="E7E6E6"/>
      </a:lt2>
      <a:accent1>
        <a:srgbClr val="318C80"/>
      </a:accent1>
      <a:accent2>
        <a:srgbClr val="F2CF61"/>
      </a:accent2>
      <a:accent3>
        <a:srgbClr val="A6E582"/>
      </a:accent3>
      <a:accent4>
        <a:srgbClr val="51D9B5"/>
      </a:accent4>
      <a:accent5>
        <a:srgbClr val="D95B5B"/>
      </a:accent5>
      <a:accent6>
        <a:srgbClr val="BFBFBF"/>
      </a:accent6>
      <a:hlink>
        <a:srgbClr val="D95B5B"/>
      </a:hlink>
      <a:folHlink>
        <a:srgbClr val="F2CF61"/>
      </a:folHlink>
    </a:clrScheme>
    <a:fontScheme name="雅黑light">
      <a:majorFont>
        <a:latin typeface="Century Gothic"/>
        <a:ea typeface="微软雅黑"/>
        <a:cs typeface=""/>
      </a:majorFont>
      <a:minorFont>
        <a:latin typeface="Century Gothic"/>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5075</Words>
  <Application>WPS 演示</Application>
  <PresentationFormat>自定义</PresentationFormat>
  <Paragraphs>342</Paragraphs>
  <Slides>43</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43</vt:i4>
      </vt:variant>
    </vt:vector>
  </HeadingPairs>
  <TitlesOfParts>
    <vt:vector size="54" baseType="lpstr">
      <vt:lpstr>Arial</vt:lpstr>
      <vt:lpstr>宋体</vt:lpstr>
      <vt:lpstr>Wingdings</vt:lpstr>
      <vt:lpstr>黑体</vt:lpstr>
      <vt:lpstr>Verdana</vt:lpstr>
      <vt:lpstr>微软雅黑</vt:lpstr>
      <vt:lpstr>微软雅黑</vt:lpstr>
      <vt:lpstr>Arial Unicode MS</vt:lpstr>
      <vt:lpstr>等线</vt:lpstr>
      <vt:lpstr>Office 主题</vt:lpstr>
      <vt:lpstr>mjwangyu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mjwangyu</dc:creator>
  <cp:lastModifiedBy>Administrator</cp:lastModifiedBy>
  <cp:revision>148</cp:revision>
  <dcterms:created xsi:type="dcterms:W3CDTF">2017-06-03T01:25:00Z</dcterms:created>
  <dcterms:modified xsi:type="dcterms:W3CDTF">2018-06-09T10:45:31Z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