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302" r:id="rId3"/>
    <p:sldId id="400" r:id="rId4"/>
    <p:sldId id="409" r:id="rId5"/>
    <p:sldId id="396" r:id="rId6"/>
    <p:sldId id="397" r:id="rId7"/>
    <p:sldId id="398" r:id="rId8"/>
    <p:sldId id="407" r:id="rId9"/>
    <p:sldId id="406" r:id="rId10"/>
    <p:sldId id="408" r:id="rId11"/>
    <p:sldId id="405" r:id="rId12"/>
    <p:sldId id="402" r:id="rId13"/>
    <p:sldId id="411" r:id="rId14"/>
    <p:sldId id="412" r:id="rId15"/>
    <p:sldId id="410" r:id="rId16"/>
    <p:sldId id="403" r:id="rId17"/>
    <p:sldId id="404" r:id="rId18"/>
    <p:sldId id="377" r:id="rId19"/>
    <p:sldId id="355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>
          <p15:clr>
            <a:srgbClr val="A4A3A4"/>
          </p15:clr>
        </p15:guide>
        <p15:guide id="2" pos="4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4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  <p:ext uri="{505F2C04-C923-438B-8C0F-E0CD2BADF298}">
      <wppc:fontMiss xmlns:wppc="http://www.wps.cn/officeDocument/PresentationCustomData" xmlns="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4500"/>
    <a:srgbClr val="FFD203"/>
    <a:srgbClr val="E6E6E6"/>
    <a:srgbClr val="EAEAEA"/>
    <a:srgbClr val="00A13A"/>
    <a:srgbClr val="FF6608"/>
    <a:srgbClr val="706F6F"/>
    <a:srgbClr val="009892"/>
    <a:srgbClr val="FF7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77CCF2-7D7A-897B-2B1E-9D1DC6B2F051}" v="40" dt="2024-05-10T09:09:43.061"/>
    <p1510:client id="{D69E9FFB-CAC4-1E27-63BB-3327938E09BB}" v="70" dt="2024-05-10T09:03:37.355"/>
    <p1510:client id="{E291F97B-56A4-004D-CAB3-3EB1598D686C}" v="418" dt="2024-05-09T14:37:37.660"/>
    <p1510:client id="{E8C43EE3-3431-65EE-3CD0-B03B16EFDC7C}" v="19" dt="2024-05-10T12:35:15.123"/>
  </p1510:revLst>
</p1510:revInfo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3"/>
        <p:guide pos="422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4"/>
        <p:guide pos="215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680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3530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1945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/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/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/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/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/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/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/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/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/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/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/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/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/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/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/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/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/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/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/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/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/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/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/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/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/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/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/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/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/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/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/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/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/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/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/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/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/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/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/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/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/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/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/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/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/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/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/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/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/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/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/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/>
              <a:srcRect l="38920" b="13479"/>
              <a:stretch>
                <a:fillRect/>
              </a:stretch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/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/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/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/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/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/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/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/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/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/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/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/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/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/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/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/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/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/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rgbClr val="D4D2D2"/>
                </a:solidFill>
              </a:rPr>
              <a:t>’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/>
              <a:srcRect l="38920" b="13479"/>
              <a:stretch>
                <a:fillRect/>
              </a:stretch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/>
              <a:srcRect l="38920" b="13479"/>
              <a:stretch>
                <a:fillRect/>
              </a:stretch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/>
              <a:srcRect l="38920" b="13479"/>
              <a:stretch>
                <a:fillRect/>
              </a:stretch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/>
              <a:srcRect l="38920" b="13479"/>
              <a:stretch>
                <a:fillRect/>
              </a:stretch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/>
              <a:srcRect l="38920" b="13479"/>
              <a:stretch>
                <a:fillRect/>
              </a:stretch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/>
              <a:srcRect l="38920" b="13479"/>
              <a:stretch>
                <a:fillRect/>
              </a:stretch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/>
              <a:srcRect l="38920" b="13479"/>
              <a:stretch>
                <a:fillRect/>
              </a:stretch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/>
              <a:srcRect l="38920" b="13479"/>
              <a:stretch>
                <a:fillRect/>
              </a:stretch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/>
              <a:srcRect l="38920" b="13479"/>
              <a:stretch>
                <a:fillRect/>
              </a:stretch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/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/>
              <a:srcRect l="38920" b="13479"/>
              <a:stretch>
                <a:fillRect/>
              </a:stretch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/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/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/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/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/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/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/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/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/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/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/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/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/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/>
              <a:srcRect l="38920" b="13479"/>
              <a:stretch>
                <a:fillRect/>
              </a:stretch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  <p:sp>
        <p:nvSpPr>
          <p:cNvPr id="147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/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Go to TAB </a:t>
            </a:r>
            <a:r>
              <a:rPr lang="en-US" sz="1100" b="1">
                <a:solidFill>
                  <a:schemeClr val="tx1"/>
                </a:solidFill>
              </a:rPr>
              <a:t>“Design” </a:t>
            </a:r>
            <a:r>
              <a:rPr lang="en-US" sz="1100" b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>
                <a:solidFill>
                  <a:schemeClr val="tx1"/>
                </a:solidFill>
              </a:rPr>
              <a:t>Click </a:t>
            </a:r>
            <a:r>
              <a:rPr lang="en-US" sz="1100" b="1">
                <a:solidFill>
                  <a:schemeClr val="tx1"/>
                </a:solidFill>
              </a:rPr>
              <a:t>Format Background </a:t>
            </a:r>
            <a:r>
              <a:rPr lang="en-US" sz="1100" b="0">
                <a:solidFill>
                  <a:schemeClr val="tx1"/>
                </a:solidFill>
              </a:rPr>
              <a:t>&gt; </a:t>
            </a:r>
            <a:br>
              <a:rPr lang="en-US" sz="1100" b="0">
                <a:solidFill>
                  <a:schemeClr val="tx1"/>
                </a:solidFill>
              </a:rPr>
            </a:br>
            <a:r>
              <a:rPr lang="en-US" sz="1100" b="0">
                <a:solidFill>
                  <a:schemeClr val="tx1"/>
                </a:solidFill>
              </a:rPr>
              <a:t>Now click </a:t>
            </a:r>
            <a:r>
              <a:rPr lang="en-US" sz="1100" b="1">
                <a:solidFill>
                  <a:schemeClr val="tx1"/>
                </a:solidFill>
              </a:rPr>
              <a:t>Picture</a:t>
            </a:r>
            <a:r>
              <a:rPr lang="en-US" sz="1100" b="1" baseline="0">
                <a:solidFill>
                  <a:schemeClr val="tx1"/>
                </a:solidFill>
              </a:rPr>
              <a:t> or texture fill </a:t>
            </a:r>
            <a:r>
              <a:rPr lang="en-US" sz="1100" b="0" baseline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>
                <a:solidFill>
                  <a:schemeClr val="tx1"/>
                </a:solidFill>
              </a:rPr>
              <a:t>Click </a:t>
            </a:r>
            <a:r>
              <a:rPr lang="en-US" sz="1100" b="1" i="0" baseline="0">
                <a:solidFill>
                  <a:schemeClr val="tx1"/>
                </a:solidFill>
              </a:rPr>
              <a:t>“File” </a:t>
            </a:r>
            <a:r>
              <a:rPr lang="en-US" sz="1100" b="0" i="0" baseline="0">
                <a:solidFill>
                  <a:schemeClr val="tx1"/>
                </a:solidFill>
              </a:rPr>
              <a:t>to browse to </a:t>
            </a:r>
            <a:r>
              <a:rPr lang="en-US" sz="1100" b="0" baseline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>
                <a:solidFill>
                  <a:schemeClr val="tx1"/>
                </a:solidFill>
              </a:rPr>
              <a:t>Make sure </a:t>
            </a:r>
            <a:r>
              <a:rPr lang="en-US" sz="1100" b="1" i="0" baseline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>
                <a:solidFill>
                  <a:schemeClr val="tx1"/>
                </a:solidFill>
              </a:rPr>
              <a:t>is ticked</a:t>
            </a:r>
            <a:endParaRPr lang="en-US" sz="1100" b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/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Edit Disclaimer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/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 userDrawn="1"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/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 userDrawn="1"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on icon left </a:t>
            </a:r>
            <a:br>
              <a:rPr lang="nl-NL"/>
            </a:br>
            <a:r>
              <a:rPr lang="nl-NL"/>
              <a:t>to insert media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/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/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/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/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/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/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/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/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/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/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/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/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/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/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/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/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/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/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/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/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/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/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/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/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/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/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/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/>
              <a:t>Click to edit presenter name</a:t>
            </a:r>
          </a:p>
        </p:txBody>
      </p:sp>
      <p:grpSp>
        <p:nvGrpSpPr>
          <p:cNvPr id="113" name="Group 112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/>
              <a:srcRect l="38920" b="13479"/>
              <a:stretch>
                <a:fillRect/>
              </a:stretch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grpSp>
        <p:nvGrpSpPr>
          <p:cNvPr id="62" name="Group 61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/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/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/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/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/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/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/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/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/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/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/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/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/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/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/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/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/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97" name="Title 1"/>
          <p:cNvSpPr txBox="1"/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chemeClr val="accent4"/>
                </a:solidFill>
              </a:rPr>
              <a:t>?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grpSp>
        <p:nvGrpSpPr>
          <p:cNvPr id="108" name="Group 107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/>
              <a:srcRect l="38920" b="13479"/>
              <a:stretch>
                <a:fillRect/>
              </a:stretch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 userDrawn="1"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/>
          <p:nvPr userDrawn="1"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>
                <a:solidFill>
                  <a:srgbClr val="D4D2D2"/>
                </a:solidFill>
              </a:rPr>
              <a:t>?</a:t>
            </a:r>
            <a:endParaRPr lang="en-GB" sz="1990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/>
              <a:srcRect l="38920" b="13479"/>
              <a:stretch>
                <a:fillRect/>
              </a:stretch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/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/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/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/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/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/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/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/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/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/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/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/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/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nl-NL"/>
          </a:p>
        </p:txBody>
      </p:sp>
      <p:sp>
        <p:nvSpPr>
          <p:cNvPr id="169" name="Freeform 160"/>
          <p:cNvSpPr/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nl-NL"/>
          </a:p>
        </p:txBody>
      </p:sp>
      <p:grpSp>
        <p:nvGrpSpPr>
          <p:cNvPr id="171" name="Group 17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nl-NL"/>
            </a:p>
          </p:txBody>
        </p:sp>
        <p:sp>
          <p:nvSpPr>
            <p:cNvPr id="173" name="Freeform 159"/>
            <p:cNvSpPr/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nl-NL"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END title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/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/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/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/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/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/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/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/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/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/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/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/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/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/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/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/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 userDrawn="1"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nl-NL"/>
          </a:p>
        </p:txBody>
      </p:sp>
      <p:sp>
        <p:nvSpPr>
          <p:cNvPr id="90" name="Freeform 160"/>
          <p:cNvSpPr/>
          <p:nvPr userDrawn="1"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 userDrawn="1"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nl-NL"/>
          </a:p>
        </p:txBody>
      </p:sp>
      <p:grpSp>
        <p:nvGrpSpPr>
          <p:cNvPr id="141" name="Group 140"/>
          <p:cNvGrpSpPr/>
          <p:nvPr userDrawn="1"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nl-NL"/>
            </a:p>
          </p:txBody>
        </p:sp>
        <p:sp>
          <p:nvSpPr>
            <p:cNvPr id="143" name="Freeform 159"/>
            <p:cNvSpPr/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 userDrawn="1"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 userDrawn="1"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 userDrawn="1"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 userDrawn="1"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 userDrawn="1"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 userDrawn="1"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 userDrawn="1"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 userDrawn="1"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 userDrawn="1"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 userDrawn="1"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Location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75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 userDrawn="1"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 userDrawn="1"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 userDrawn="1"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 userDrawn="1"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 userDrawn="1"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/>
              <a:srcRect l="38920" b="13479"/>
              <a:stretch>
                <a:fillRect/>
              </a:stretch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 userDrawn="1"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 userDrawn="1"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 userDrawn="1"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 userDrawn="1"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grpSp>
        <p:nvGrpSpPr>
          <p:cNvPr id="94" name="Group 93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/>
              <a:srcRect l="38920" b="13479"/>
              <a:stretch>
                <a:fillRect/>
              </a:stretch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err="1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47" name="Rectangle 104"/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/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 userDrawn="1"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</a:t>
            </a:r>
            <a:r>
              <a:rPr lang="en-GB" noProof="0"/>
              <a:t>presentation</a:t>
            </a:r>
            <a:r>
              <a:rPr lang="en-US"/>
              <a:t> (Footer Text)</a:t>
            </a:r>
            <a:endParaRPr lang="nl-NL"/>
          </a:p>
        </p:txBody>
      </p:sp>
      <p:sp>
        <p:nvSpPr>
          <p:cNvPr id="55" name="Rectangle 104"/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>
                <a:solidFill>
                  <a:schemeClr val="tx1"/>
                </a:solidFill>
              </a:rPr>
              <a:t>Only use the </a:t>
            </a:r>
            <a:r>
              <a:rPr lang="en-GB" sz="1000" b="0" u="sng" noProof="0">
                <a:solidFill>
                  <a:schemeClr val="tx1"/>
                </a:solidFill>
              </a:rPr>
              <a:t>List Level buttons</a:t>
            </a:r>
            <a:r>
              <a:rPr lang="en-GB" sz="1000" b="0" noProof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 userDrawn="1"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/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err="1"/>
            </a:p>
          </p:txBody>
        </p:sp>
      </p:grpSp>
      <p:grpSp>
        <p:nvGrpSpPr>
          <p:cNvPr id="82" name="Group 81"/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viljIvana/Code9.Cinema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362" y="2971624"/>
            <a:ext cx="10206522" cy="1589564"/>
          </a:xfrm>
        </p:spPr>
        <p:txBody>
          <a:bodyPr/>
          <a:lstStyle/>
          <a:p>
            <a:r>
              <a:rPr lang="en-US" altLang="nl-NL"/>
              <a:t>WEB API AND GIT INTRODUCTION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Novi Sad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GB" sz="2400" b="1"/>
              <a:t>Ivana Zecevic, Ivana </a:t>
            </a:r>
            <a:r>
              <a:rPr lang="en-US" altLang="en-GB" sz="2400" b="1" err="1"/>
              <a:t>Sovilj</a:t>
            </a:r>
            <a:endParaRPr lang="sr-Latn-RS" altLang="en-GB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diagram of a process&#10;&#10;Description automatically generated">
            <a:extLst>
              <a:ext uri="{FF2B5EF4-FFF2-40B4-BE49-F238E27FC236}">
                <a16:creationId xmlns:a16="http://schemas.microsoft.com/office/drawing/2014/main" id="{12402582-C17D-6B3A-C027-5511AE575BE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786" r="1786"/>
          <a:stretch/>
        </p:blipFill>
        <p:spPr>
          <a:xfrm>
            <a:off x="643467" y="743105"/>
            <a:ext cx="10905066" cy="537178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1217-7974-FFF2-4BEE-4561D9168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DD2A080-DA64-4F5C-9131-47EB793B4410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pPr algn="r"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025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62B77-E3D2-CF43-FD30-03CE56581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4179" y="343911"/>
            <a:ext cx="10998198" cy="567588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Task2:</a:t>
            </a:r>
          </a:p>
          <a:p>
            <a:endParaRPr lang="en-US"/>
          </a:p>
          <a:p>
            <a:pPr algn="just"/>
            <a:r>
              <a:rPr lang="en-US">
                <a:latin typeface="TW Cen MT"/>
              </a:rPr>
              <a:t>1. Create a new branch feature/task2 from develop branch</a:t>
            </a:r>
            <a:endParaRPr lang="en-US">
              <a:solidFill>
                <a:srgbClr val="000000"/>
              </a:solidFill>
              <a:latin typeface="TW Cen MT"/>
            </a:endParaRPr>
          </a:p>
          <a:p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2. Add new controller </a:t>
            </a:r>
            <a:r>
              <a:rPr lang="en-US" err="1">
                <a:latin typeface="TW Cen MT"/>
              </a:rPr>
              <a:t>CinemaController</a:t>
            </a:r>
            <a:r>
              <a:rPr lang="en-US">
                <a:latin typeface="TW Cen MT"/>
              </a:rPr>
              <a:t> into Controllers folder </a:t>
            </a:r>
            <a:endParaRPr lang="en-US">
              <a:solidFill>
                <a:srgbClr val="706F6F"/>
              </a:solidFill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and inject </a:t>
            </a:r>
            <a:r>
              <a:rPr lang="en-US" err="1">
                <a:latin typeface="TW Cen MT"/>
              </a:rPr>
              <a:t>IMediator</a:t>
            </a:r>
            <a:r>
              <a:rPr lang="en-US">
                <a:latin typeface="TW Cen MT"/>
              </a:rPr>
              <a:t> in controller (</a:t>
            </a:r>
            <a:r>
              <a:rPr lang="en-US" err="1">
                <a:latin typeface="TW Cen MT"/>
              </a:rPr>
              <a:t>MediatR</a:t>
            </a:r>
            <a:r>
              <a:rPr lang="en-US">
                <a:latin typeface="TW Cen MT"/>
              </a:rPr>
              <a:t> – NuGet Package)</a:t>
            </a:r>
            <a:endParaRPr lang="en-US">
              <a:solidFill>
                <a:srgbClr val="706F6F"/>
              </a:solidFill>
              <a:latin typeface="TW Cen MT"/>
            </a:endParaRPr>
          </a:p>
          <a:p>
            <a:pPr algn="just"/>
            <a:r>
              <a:rPr lang="en-US">
                <a:solidFill>
                  <a:srgbClr val="1434A0"/>
                </a:solidFill>
                <a:latin typeface="TW Cen MT"/>
              </a:rPr>
              <a:t>*Let's open up </a:t>
            </a:r>
            <a:r>
              <a:rPr lang="en-US" err="1">
                <a:solidFill>
                  <a:srgbClr val="1434A0"/>
                </a:solidFill>
                <a:latin typeface="TW Cen MT"/>
              </a:rPr>
              <a:t>Program.cs</a:t>
            </a:r>
            <a:r>
              <a:rPr lang="en-US">
                <a:solidFill>
                  <a:srgbClr val="1434A0"/>
                </a:solidFill>
                <a:latin typeface="TW Cen MT"/>
              </a:rPr>
              <a:t> and register </a:t>
            </a:r>
            <a:r>
              <a:rPr lang="en-US" err="1">
                <a:solidFill>
                  <a:srgbClr val="1434A0"/>
                </a:solidFill>
                <a:latin typeface="TW Cen MT"/>
              </a:rPr>
              <a:t>MediatR</a:t>
            </a:r>
            <a:endParaRPr lang="en-US" err="1">
              <a:solidFill>
                <a:srgbClr val="000000"/>
              </a:solidFill>
              <a:latin typeface="TW Cen MT"/>
            </a:endParaRPr>
          </a:p>
          <a:p>
            <a:pPr algn="just"/>
            <a:endParaRPr lang="en-US">
              <a:solidFill>
                <a:srgbClr val="706F6F"/>
              </a:solidFill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3. Add necessary attributes: [</a:t>
            </a:r>
            <a:r>
              <a:rPr lang="en-US" err="1">
                <a:latin typeface="TW Cen MT"/>
              </a:rPr>
              <a:t>ApiController</a:t>
            </a:r>
            <a:r>
              <a:rPr lang="en-US">
                <a:latin typeface="TW Cen MT"/>
              </a:rPr>
              <a:t>] and Route("[controller]"), </a:t>
            </a:r>
            <a:endParaRPr lang="en-US">
              <a:solidFill>
                <a:srgbClr val="706F6F"/>
              </a:solidFill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*Controllers in a web API are classes that derive from </a:t>
            </a:r>
            <a:r>
              <a:rPr lang="en-US" err="1">
                <a:latin typeface="TW Cen MT"/>
              </a:rPr>
              <a:t>ControllerBase</a:t>
            </a:r>
            <a:endParaRPr lang="en-US" err="1">
              <a:solidFill>
                <a:srgbClr val="706F6F"/>
              </a:solidFill>
              <a:latin typeface="TW Cen MT"/>
            </a:endParaRPr>
          </a:p>
          <a:p>
            <a:pPr algn="just"/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4. Add a new GET endpoint which will return a list of Cinemas</a:t>
            </a:r>
            <a:endParaRPr lang="en-US">
              <a:solidFill>
                <a:srgbClr val="706F6F"/>
              </a:solidFill>
              <a:latin typeface="TW Cen MT"/>
            </a:endParaRPr>
          </a:p>
          <a:p>
            <a:pPr algn="just"/>
            <a:endParaRPr lang="en-US">
              <a:latin typeface="TW Cen MT"/>
            </a:endParaRPr>
          </a:p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ADC97B3-AA37-81BC-51AE-460C6D6DD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13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A5A07-B878-BF2D-6087-62EE73150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2096" y="391151"/>
            <a:ext cx="11378822" cy="5699169"/>
          </a:xfrm>
        </p:spPr>
        <p:txBody>
          <a:bodyPr vert="horz" lIns="0" tIns="0" rIns="0" bIns="0" rtlCol="0" anchor="t">
            <a:noAutofit/>
          </a:bodyPr>
          <a:lstStyle/>
          <a:p>
            <a:pPr algn="just"/>
            <a:r>
              <a:rPr lang="en-US"/>
              <a:t>Task2:</a:t>
            </a:r>
          </a:p>
          <a:p>
            <a:pPr algn="just"/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5. Create a new folders into Domain:</a:t>
            </a:r>
          </a:p>
          <a:p>
            <a:pPr algn="just"/>
            <a:r>
              <a:rPr lang="en-US">
                <a:latin typeface="Tw Cen MT"/>
              </a:rPr>
              <a:t>-&gt; Queries</a:t>
            </a:r>
          </a:p>
          <a:p>
            <a:pPr algn="just"/>
            <a:r>
              <a:rPr lang="en-US">
                <a:latin typeface="Tw Cen MT"/>
              </a:rPr>
              <a:t>-&gt; Handlers</a:t>
            </a:r>
          </a:p>
          <a:p>
            <a:pPr algn="just"/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*create a query </a:t>
            </a:r>
            <a:r>
              <a:rPr lang="en-US" err="1">
                <a:latin typeface="TW Cen MT"/>
              </a:rPr>
              <a:t>GetAllCinemasQuery</a:t>
            </a:r>
            <a:r>
              <a:rPr lang="en-US">
                <a:latin typeface="TW Cen MT"/>
              </a:rPr>
              <a:t> (</a:t>
            </a:r>
            <a:r>
              <a:rPr lang="en-US" err="1">
                <a:latin typeface="TW Cen MT"/>
              </a:rPr>
              <a:t>IRequest</a:t>
            </a:r>
            <a:r>
              <a:rPr lang="en-US">
                <a:latin typeface="TW Cen MT"/>
              </a:rPr>
              <a:t>&lt;response&gt;)</a:t>
            </a:r>
            <a:endParaRPr lang="en-US">
              <a:solidFill>
                <a:srgbClr val="706F6F"/>
              </a:solidFill>
              <a:latin typeface="TW Cen MT"/>
            </a:endParaRPr>
          </a:p>
          <a:p>
            <a:r>
              <a:rPr lang="en-US">
                <a:latin typeface="TW Cen MT"/>
              </a:rPr>
              <a:t>*create a handler </a:t>
            </a:r>
            <a:r>
              <a:rPr lang="en-US" err="1">
                <a:latin typeface="TW Cen MT"/>
              </a:rPr>
              <a:t>GetAllCinemasHandler</a:t>
            </a:r>
            <a:r>
              <a:rPr lang="en-US">
                <a:latin typeface="TW Cen MT"/>
              </a:rPr>
              <a:t> (</a:t>
            </a:r>
            <a:r>
              <a:rPr lang="en-US" err="1">
                <a:latin typeface="TW Cen MT"/>
              </a:rPr>
              <a:t>IRequestHandler</a:t>
            </a:r>
            <a:r>
              <a:rPr lang="en-US">
                <a:latin typeface="TW Cen MT"/>
              </a:rPr>
              <a:t>&lt;request, response&gt;)</a:t>
            </a:r>
            <a:endParaRPr lang="en-US">
              <a:solidFill>
                <a:srgbClr val="706F6F"/>
              </a:solidFill>
              <a:latin typeface="TW Cen MT"/>
            </a:endParaRPr>
          </a:p>
          <a:p>
            <a:r>
              <a:rPr lang="en-US">
                <a:latin typeface="TW Cen MT"/>
              </a:rPr>
              <a:t>*</a:t>
            </a:r>
            <a:r>
              <a:rPr lang="en-US" err="1">
                <a:latin typeface="TW Cen MT"/>
              </a:rPr>
              <a:t>GetAllCinemasHandler</a:t>
            </a:r>
            <a:r>
              <a:rPr lang="en-US">
                <a:latin typeface="TW Cen MT"/>
              </a:rPr>
              <a:t>  </a:t>
            </a:r>
            <a:endParaRPr lang="en-US" err="1">
              <a:solidFill>
                <a:srgbClr val="706F6F"/>
              </a:solidFill>
              <a:latin typeface="TW Cen MT"/>
            </a:endParaRPr>
          </a:p>
          <a:p>
            <a:r>
              <a:rPr lang="en-US">
                <a:latin typeface="TW Cen MT"/>
              </a:rPr>
              <a:t>- inject existing </a:t>
            </a:r>
            <a:r>
              <a:rPr lang="en-US" err="1">
                <a:latin typeface="TW Cen MT"/>
              </a:rPr>
              <a:t>CinemaRepository</a:t>
            </a:r>
            <a:r>
              <a:rPr lang="en-US">
                <a:latin typeface="TW Cen MT"/>
              </a:rPr>
              <a:t> and implement handler to get all cinemas from </a:t>
            </a:r>
            <a:r>
              <a:rPr lang="en-US" err="1">
                <a:latin typeface="TW Cen MT"/>
              </a:rPr>
              <a:t>db</a:t>
            </a:r>
            <a:endParaRPr lang="en-US">
              <a:solidFill>
                <a:srgbClr val="706F6F"/>
              </a:solidFill>
              <a:latin typeface="TW Cen MT"/>
            </a:endParaRPr>
          </a:p>
          <a:p>
            <a:pPr algn="just"/>
            <a:endParaRPr lang="en-US">
              <a:solidFill>
                <a:srgbClr val="1434A0"/>
              </a:solidFill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6. Run application and test it, also try same via Postman </a:t>
            </a:r>
          </a:p>
          <a:p>
            <a:pPr algn="just"/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7. Commit, push, create MR, merge, switch to develop and pull </a:t>
            </a:r>
          </a:p>
          <a:p>
            <a:pPr algn="just"/>
            <a:endParaRPr lang="en-US">
              <a:latin typeface="Tw Cen MT"/>
            </a:endParaRPr>
          </a:p>
          <a:p>
            <a:pPr algn="just"/>
            <a:endParaRPr lang="en-US">
              <a:latin typeface="Tw Cen MT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6AB4F62-B23A-3CBD-D647-542DD0B45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9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EA9BD-513C-9E34-43F3-65D6DE95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kern="12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CQRS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+mj-cs"/>
              </a:rPr>
              <a:t> design</a:t>
            </a:r>
            <a:r>
              <a:rPr lang="en-US" sz="3600" kern="12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PATTERN </a:t>
            </a:r>
            <a:br>
              <a:rPr lang="en-US" sz="3600" kern="1200" dirty="0">
                <a:solidFill>
                  <a:schemeClr val="tx2">
                    <a:lumMod val="75000"/>
                  </a:schemeClr>
                </a:solidFill>
                <a:cs typeface="+mj-cs"/>
              </a:rPr>
            </a:br>
            <a:r>
              <a:rPr lang="en-US" sz="3600" err="1">
                <a:solidFill>
                  <a:schemeClr val="tx2">
                    <a:lumMod val="75000"/>
                  </a:schemeClr>
                </a:solidFill>
                <a:cs typeface="+mj-cs"/>
              </a:rPr>
              <a:t>c</a:t>
            </a:r>
            <a:r>
              <a:rPr lang="en-US" sz="3600" b="0" err="1">
                <a:solidFill>
                  <a:schemeClr val="tx2">
                    <a:lumMod val="75000"/>
                  </a:schemeClr>
                </a:solidFill>
                <a:cs typeface="+mj-cs"/>
              </a:rPr>
              <a:t>OMMAND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cs typeface="+mj-cs"/>
              </a:rPr>
              <a:t>-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cs typeface="+mj-cs"/>
              </a:rPr>
              <a:t>Q</a:t>
            </a:r>
            <a:r>
              <a:rPr lang="en-US" sz="3600" b="0" dirty="0">
                <a:solidFill>
                  <a:schemeClr val="tx2">
                    <a:lumMod val="75000"/>
                  </a:schemeClr>
                </a:solidFill>
                <a:cs typeface="+mj-cs"/>
              </a:rPr>
              <a:t>UERY</a:t>
            </a:r>
            <a:r>
              <a:rPr lang="en-US" sz="3600" kern="12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 r</a:t>
            </a:r>
            <a:r>
              <a:rPr lang="en-US" sz="3600" b="0" kern="12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esponsibility </a:t>
            </a:r>
            <a:r>
              <a:rPr lang="en-US" sz="3600" kern="12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3600" b="0" kern="120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egregation</a:t>
            </a:r>
            <a:endParaRPr lang="en-US" sz="3600" kern="1200" dirty="0">
              <a:solidFill>
                <a:schemeClr val="tx2">
                  <a:lumMod val="75000"/>
                </a:schemeClr>
              </a:solidFill>
              <a:latin typeface="+mj-lt"/>
              <a:cs typeface="+mj-cs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0EFD662-DA15-1CE0-BE91-701AF46FD16D}"/>
              </a:ext>
            </a:extLst>
          </p:cNvPr>
          <p:cNvSpPr>
            <a:spLocks/>
          </p:cNvSpPr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fld id="{DDD2A080-DA64-4F5C-9131-47EB793B4410}" type="slidenum"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</a:pPr>
              <a:t>13</a:t>
            </a:fld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05DF679D-3FA2-840D-8726-E6C608CA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803" y="2633472"/>
            <a:ext cx="767134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0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4EA9BD-513C-9E34-43F3-65D6DE95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6257"/>
            <a:ext cx="6926703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cs typeface="+mj-cs"/>
              </a:rPr>
              <a:t>Mediator design pattern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0EFD662-DA15-1CE0-BE91-701AF46FD16D}"/>
              </a:ext>
            </a:extLst>
          </p:cNvPr>
          <p:cNvSpPr>
            <a:spLocks/>
          </p:cNvSpPr>
          <p:nvPr/>
        </p:nvSpPr>
        <p:spPr>
          <a:xfrm>
            <a:off x="7764904" y="5586258"/>
            <a:ext cx="3588895" cy="804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fld id="{DDD2A080-DA64-4F5C-9131-47EB793B4410}" type="slidenum">
              <a:rPr lang="en-US"/>
              <a:pPr algn="r"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4" name="Picture 3" descr="A diagram of a mediator&#10;&#10;Description automatically generated">
            <a:extLst>
              <a:ext uri="{FF2B5EF4-FFF2-40B4-BE49-F238E27FC236}">
                <a16:creationId xmlns:a16="http://schemas.microsoft.com/office/drawing/2014/main" id="{054344E2-8B82-37AE-41CF-11BD652C8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" b="331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21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0EFD662-DA15-1CE0-BE91-701AF46FD16D}"/>
              </a:ext>
            </a:extLst>
          </p:cNvPr>
          <p:cNvSpPr>
            <a:spLocks/>
          </p:cNvSpPr>
          <p:nvPr/>
        </p:nvSpPr>
        <p:spPr>
          <a:xfrm>
            <a:off x="643467" y="5805596"/>
            <a:ext cx="682747" cy="238723"/>
          </a:xfrm>
          <a:prstGeom prst="rect">
            <a:avLst/>
          </a:prstGeom>
        </p:spPr>
        <p:txBody>
          <a:bodyPr/>
          <a:lstStyle/>
          <a:p>
            <a:pPr defTabSz="932688">
              <a:spcAft>
                <a:spcPts val="600"/>
              </a:spcAft>
            </a:pPr>
            <a:fld id="{DDD2A080-DA64-4F5C-9131-47EB793B4410}" type="slidenum">
              <a:rPr lang="en-GB" sz="18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932688">
                <a:spcAft>
                  <a:spcPts val="600"/>
                </a:spcAft>
              </a:pPr>
              <a:t>15</a:t>
            </a:fld>
            <a:endParaRPr lang="en-GB"/>
          </a:p>
        </p:txBody>
      </p:sp>
      <p:pic>
        <p:nvPicPr>
          <p:cNvPr id="26" name="Content Placeholder 25" descr="A diagram of a diagram&#10;&#10;Description automatically generated">
            <a:extLst>
              <a:ext uri="{FF2B5EF4-FFF2-40B4-BE49-F238E27FC236}">
                <a16:creationId xmlns:a16="http://schemas.microsoft.com/office/drawing/2014/main" id="{712E6B65-466E-5DBA-8459-25FAD2C4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19" y="1601279"/>
            <a:ext cx="10051141" cy="343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22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A5A07-B878-BF2D-6087-62EE73150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2096" y="371098"/>
            <a:ext cx="11789900" cy="6110247"/>
          </a:xfrm>
        </p:spPr>
        <p:txBody>
          <a:bodyPr vert="horz" lIns="0" tIns="0" rIns="0" bIns="0" rtlCol="0" anchor="t">
            <a:noAutofit/>
          </a:bodyPr>
          <a:lstStyle/>
          <a:p>
            <a:pPr algn="just"/>
            <a:r>
              <a:rPr lang="en-US"/>
              <a:t>Task3:</a:t>
            </a:r>
          </a:p>
          <a:p>
            <a:pPr algn="just"/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1. Create a new branch feature/task3 from develop branch</a:t>
            </a:r>
          </a:p>
          <a:p>
            <a:pPr algn="just"/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2. Create a new folder into Domain:</a:t>
            </a:r>
          </a:p>
          <a:p>
            <a:pPr algn="just"/>
            <a:r>
              <a:rPr lang="en-US">
                <a:latin typeface="Tw Cen MT"/>
              </a:rPr>
              <a:t>-&gt; Commands</a:t>
            </a:r>
          </a:p>
          <a:p>
            <a:pPr algn="just"/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2. Create a new folder into Code9WebApi:</a:t>
            </a:r>
            <a:endParaRPr lang="en-US">
              <a:solidFill>
                <a:srgbClr val="706F6F"/>
              </a:solidFill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-&gt; Models</a:t>
            </a:r>
            <a:endParaRPr lang="en-US" err="1"/>
          </a:p>
          <a:p>
            <a:pPr algn="just"/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3. Add a new POST endpoint which will add new cinema</a:t>
            </a:r>
          </a:p>
          <a:p>
            <a:pPr algn="just"/>
            <a:r>
              <a:rPr lang="en-US">
                <a:latin typeface="Tw Cen MT"/>
              </a:rPr>
              <a:t>*create a new model for request: </a:t>
            </a:r>
            <a:r>
              <a:rPr lang="en-US" err="1">
                <a:latin typeface="Tw Cen MT"/>
              </a:rPr>
              <a:t>AddCinemaRequest</a:t>
            </a:r>
          </a:p>
          <a:p>
            <a:pPr algn="just"/>
            <a:r>
              <a:rPr lang="en-US">
                <a:latin typeface="Tw Cen MT"/>
              </a:rPr>
              <a:t>*create a command: </a:t>
            </a:r>
            <a:r>
              <a:rPr lang="en-US" err="1">
                <a:latin typeface="Tw Cen MT"/>
              </a:rPr>
              <a:t>AddCinemaCommand</a:t>
            </a:r>
            <a:r>
              <a:rPr lang="en-US">
                <a:latin typeface="Tw Cen MT"/>
              </a:rPr>
              <a:t> (</a:t>
            </a:r>
            <a:r>
              <a:rPr lang="en-US" err="1">
                <a:latin typeface="Tw Cen MT"/>
              </a:rPr>
              <a:t>IRequest</a:t>
            </a:r>
            <a:r>
              <a:rPr lang="en-US">
                <a:latin typeface="Tw Cen MT"/>
              </a:rPr>
              <a:t>&lt;response&gt;)</a:t>
            </a:r>
          </a:p>
          <a:p>
            <a:pPr algn="just"/>
            <a:r>
              <a:rPr lang="en-US">
                <a:latin typeface="Tw Cen MT"/>
              </a:rPr>
              <a:t>*create a handler: </a:t>
            </a:r>
            <a:r>
              <a:rPr lang="en-US" err="1">
                <a:latin typeface="Tw Cen MT"/>
              </a:rPr>
              <a:t>AddCinemaHandler</a:t>
            </a:r>
            <a:r>
              <a:rPr lang="en-US">
                <a:latin typeface="Tw Cen MT"/>
              </a:rPr>
              <a:t> (</a:t>
            </a:r>
            <a:r>
              <a:rPr lang="en-US" err="1">
                <a:latin typeface="Tw Cen MT"/>
              </a:rPr>
              <a:t>IRequestHandler</a:t>
            </a:r>
            <a:r>
              <a:rPr lang="en-US">
                <a:latin typeface="Tw Cen MT"/>
              </a:rPr>
              <a:t>&lt;request, response&gt;)</a:t>
            </a:r>
          </a:p>
          <a:p>
            <a:pPr algn="just"/>
            <a:r>
              <a:rPr lang="en-US">
                <a:latin typeface="Tw Cen MT"/>
              </a:rPr>
              <a:t>*</a:t>
            </a:r>
            <a:r>
              <a:rPr lang="en-US" err="1">
                <a:latin typeface="TW Cen MT"/>
                <a:ea typeface="+mj-lt"/>
                <a:cs typeface="+mj-lt"/>
              </a:rPr>
              <a:t>AddCinema</a:t>
            </a:r>
            <a:r>
              <a:rPr lang="en-US" err="1">
                <a:ea typeface="+mj-lt"/>
                <a:cs typeface="+mj-lt"/>
              </a:rPr>
              <a:t>Handler</a:t>
            </a:r>
            <a:r>
              <a:rPr lang="en-US">
                <a:ea typeface="+mj-lt"/>
                <a:cs typeface="+mj-lt"/>
              </a:rPr>
              <a:t>  - inject existing </a:t>
            </a:r>
            <a:r>
              <a:rPr lang="en-US" err="1">
                <a:ea typeface="+mj-lt"/>
                <a:cs typeface="+mj-lt"/>
              </a:rPr>
              <a:t>CinemaRepository</a:t>
            </a:r>
            <a:r>
              <a:rPr lang="en-US">
                <a:ea typeface="+mj-lt"/>
                <a:cs typeface="+mj-lt"/>
              </a:rPr>
              <a:t> and implement handler</a:t>
            </a:r>
            <a:endParaRPr lang="en-US" err="1">
              <a:latin typeface="Tw Cen MT"/>
            </a:endParaRPr>
          </a:p>
          <a:p>
            <a:pPr algn="just"/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4. Run application and test it, also try same via Postman</a:t>
            </a:r>
          </a:p>
          <a:p>
            <a:pPr algn="just"/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5. Commit, push, create MR, merge, switch to develop and pull </a:t>
            </a:r>
            <a:r>
              <a:rPr lang="en-US"/>
              <a:t> </a:t>
            </a:r>
          </a:p>
          <a:p>
            <a:pPr algn="just"/>
            <a:endParaRPr lang="en-US">
              <a:latin typeface="Tw Cen MT"/>
            </a:endParaRPr>
          </a:p>
          <a:p>
            <a:pPr algn="just"/>
            <a:endParaRPr lang="en-US">
              <a:latin typeface="Tw Cen MT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6AB4F62-B23A-3CBD-D647-542DD0B45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71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A5A07-B878-BF2D-6087-62EE73150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2096" y="391151"/>
            <a:ext cx="11378822" cy="5699169"/>
          </a:xfrm>
        </p:spPr>
        <p:txBody>
          <a:bodyPr vert="horz" lIns="0" tIns="0" rIns="0" bIns="0" rtlCol="0" anchor="t">
            <a:noAutofit/>
          </a:bodyPr>
          <a:lstStyle/>
          <a:p>
            <a:pPr algn="just"/>
            <a:r>
              <a:rPr lang="en-US"/>
              <a:t>Task4:</a:t>
            </a:r>
          </a:p>
          <a:p>
            <a:pPr algn="just"/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1. Create a new branch feature/task4 from develop branch and add</a:t>
            </a:r>
            <a:r>
              <a:rPr lang="en-US"/>
              <a:t> new flow for </a:t>
            </a:r>
            <a:r>
              <a:rPr lang="en-US" err="1"/>
              <a:t>UpdateCinema</a:t>
            </a:r>
            <a:r>
              <a:rPr lang="en-US"/>
              <a:t> by ID</a:t>
            </a:r>
          </a:p>
          <a:p>
            <a:pPr algn="just"/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Task5:</a:t>
            </a:r>
            <a:endParaRPr lang="en-US">
              <a:solidFill>
                <a:srgbClr val="706F6F"/>
              </a:solidFill>
              <a:latin typeface="TW Cen MT"/>
            </a:endParaRPr>
          </a:p>
          <a:p>
            <a:pPr algn="just"/>
            <a:endParaRPr lang="en-US">
              <a:solidFill>
                <a:srgbClr val="706F6F"/>
              </a:solidFill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1. Create a new branch feature/task5 from develop branch and add new flow for </a:t>
            </a:r>
            <a:r>
              <a:rPr lang="en-US" err="1">
                <a:latin typeface="TW Cen MT"/>
              </a:rPr>
              <a:t>DeleteCinema</a:t>
            </a:r>
            <a:r>
              <a:rPr lang="en-US">
                <a:latin typeface="TW Cen MT"/>
              </a:rPr>
              <a:t> by ID</a:t>
            </a:r>
            <a:endParaRPr lang="en-US">
              <a:solidFill>
                <a:srgbClr val="706F6F"/>
              </a:solidFill>
              <a:latin typeface="TW Cen MT"/>
            </a:endParaRPr>
          </a:p>
          <a:p>
            <a:pPr algn="just"/>
            <a:endParaRPr lang="en-US">
              <a:solidFill>
                <a:srgbClr val="706F6F"/>
              </a:solidFill>
              <a:latin typeface="TW Cen MT"/>
            </a:endParaRPr>
          </a:p>
          <a:p>
            <a:pPr algn="just"/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Task6:</a:t>
            </a:r>
            <a:endParaRPr lang="en-US">
              <a:solidFill>
                <a:srgbClr val="706F6F"/>
              </a:solidFill>
              <a:latin typeface="TW Cen MT"/>
            </a:endParaRPr>
          </a:p>
          <a:p>
            <a:pPr algn="just"/>
            <a:endParaRPr lang="en-US">
              <a:solidFill>
                <a:srgbClr val="706F6F"/>
              </a:solidFill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1. Create a new branch feature/task6 from develop branch and create GetById function in </a:t>
            </a:r>
            <a:r>
              <a:rPr lang="en-US" err="1">
                <a:latin typeface="TW Cen MT"/>
              </a:rPr>
              <a:t>CinemaRepository</a:t>
            </a:r>
            <a:endParaRPr lang="en-US" err="1">
              <a:solidFill>
                <a:srgbClr val="1434A0"/>
              </a:solidFill>
              <a:latin typeface="TW Cen MT"/>
            </a:endParaRPr>
          </a:p>
          <a:p>
            <a:pPr algn="just"/>
            <a:endParaRPr lang="en-US">
              <a:solidFill>
                <a:srgbClr val="706F6F"/>
              </a:solidFill>
              <a:latin typeface="TW Cen MT"/>
            </a:endParaRPr>
          </a:p>
          <a:p>
            <a:pPr algn="just"/>
            <a:endParaRPr lang="en-US">
              <a:latin typeface="Tw Cen MT"/>
            </a:endParaRPr>
          </a:p>
          <a:p>
            <a:pPr algn="just"/>
            <a:endParaRPr lang="en-US">
              <a:latin typeface="Tw Cen MT"/>
            </a:endParaRPr>
          </a:p>
          <a:p>
            <a:pPr algn="just"/>
            <a:endParaRPr lang="en-US">
              <a:latin typeface="Tw Cen MT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6AB4F62-B23A-3CBD-D647-542DD0B45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87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0749" y="4312685"/>
            <a:ext cx="3682305" cy="1341457"/>
          </a:xfrm>
        </p:spPr>
        <p:txBody>
          <a:bodyPr/>
          <a:lstStyle/>
          <a:p>
            <a:r>
              <a:rPr lang="en-GB"/>
              <a:t>Q</a:t>
            </a:r>
            <a:r>
              <a:rPr lang="en-US" altLang="en-GB"/>
              <a:t>ue</a:t>
            </a:r>
            <a:r>
              <a:rPr lang="en-GB"/>
              <a:t>stions</a:t>
            </a:r>
            <a:br>
              <a:rPr lang="en-GB"/>
            </a:b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t>18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6715941" y="2354536"/>
            <a:ext cx="4053659" cy="1752600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8" name="Freeform 24"/>
            <p:cNvSpPr/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9" name="Freeform 25"/>
            <p:cNvSpPr/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0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1" name="Freeform 27"/>
            <p:cNvSpPr/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2" name="Freeform 28"/>
            <p:cNvSpPr/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Freeform 30"/>
            <p:cNvSpPr/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32"/>
            <p:cNvSpPr/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459EB84-AA3E-46CD-A019-320BBEFD1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49" y="852455"/>
            <a:ext cx="4876439" cy="32050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nl-NL"/>
              <a:t>Levi9 Global </a:t>
            </a:r>
            <a:r>
              <a:rPr lang="nl-NL" err="1"/>
              <a:t>Sourcing</a:t>
            </a:r>
            <a:r>
              <a:rPr lang="nl-NL"/>
              <a:t> Balkan </a:t>
            </a:r>
            <a:r>
              <a:rPr lang="nl-NL" err="1"/>
              <a:t>d.o.o</a:t>
            </a:r>
            <a:r>
              <a:rPr lang="nl-NL"/>
              <a:t>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nl-NL"/>
              <a:t>Novi </a:t>
            </a:r>
            <a:r>
              <a:rPr lang="nl-NL" err="1"/>
              <a:t>sad</a:t>
            </a:r>
            <a:r>
              <a:rPr lang="nl-NL"/>
              <a:t>, </a:t>
            </a:r>
            <a:r>
              <a:rPr lang="nl-NL" err="1"/>
              <a:t>Serbia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31402"/>
            <a:ext cx="10863261" cy="854076"/>
          </a:xfrm>
        </p:spPr>
        <p:txBody>
          <a:bodyPr/>
          <a:lstStyle/>
          <a:p>
            <a:r>
              <a:rPr lang="en-GB"/>
              <a:t>Agenda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99392" y="1247253"/>
            <a:ext cx="1208171" cy="805401"/>
          </a:xfrm>
        </p:spPr>
        <p:txBody>
          <a:bodyPr/>
          <a:lstStyle/>
          <a:p>
            <a:r>
              <a:rPr lang="en-GB" sz="3600"/>
              <a:t>01</a:t>
            </a:r>
            <a:endParaRPr lang="nl-NL" sz="36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02071" y="1716052"/>
            <a:ext cx="4671219" cy="32808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nl-NL" err="1"/>
              <a:t>Introduction</a:t>
            </a:r>
            <a:endParaRPr lang="en-US" err="1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1579" y="1868905"/>
            <a:ext cx="1066801" cy="854076"/>
          </a:xfrm>
        </p:spPr>
        <p:txBody>
          <a:bodyPr/>
          <a:lstStyle/>
          <a:p>
            <a:r>
              <a:rPr lang="en-GB" sz="3600"/>
              <a:t>02</a:t>
            </a:r>
            <a:endParaRPr lang="nl-NL" sz="36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219250" y="2301250"/>
            <a:ext cx="4671219" cy="31443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nl-NL"/>
              <a:t>Git basics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203228" y="4154597"/>
            <a:ext cx="4671219" cy="323142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altLang="nl-NL"/>
          </a:p>
          <a:p>
            <a:endParaRPr lang="en-US" altLang="nl-NL"/>
          </a:p>
          <a:p>
            <a:endParaRPr lang="en-US" alt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t>2</a:t>
            </a:fld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9C29D77-45E3-4486-A5BE-F6B4DA10F22C}"/>
              </a:ext>
            </a:extLst>
          </p:cNvPr>
          <p:cNvSpPr txBox="1">
            <a:spLocks/>
          </p:cNvSpPr>
          <p:nvPr/>
        </p:nvSpPr>
        <p:spPr bwMode="auto">
          <a:xfrm>
            <a:off x="1207704" y="2904093"/>
            <a:ext cx="7204291" cy="33401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nl-NL"/>
              <a:t>WEB Api – CQRS and </a:t>
            </a:r>
            <a:r>
              <a:rPr lang="en-US" altLang="nl-NL" err="1"/>
              <a:t>Mediatr</a:t>
            </a:r>
            <a:r>
              <a:rPr lang="en-US" altLang="nl-NL"/>
              <a:t> pattern </a:t>
            </a:r>
          </a:p>
          <a:p>
            <a:endParaRPr lang="en-US" altLang="nl-NL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F3D0C54-3A53-F291-CE41-A42493F90287}"/>
              </a:ext>
            </a:extLst>
          </p:cNvPr>
          <p:cNvSpPr txBox="1">
            <a:spLocks/>
          </p:cNvSpPr>
          <p:nvPr/>
        </p:nvSpPr>
        <p:spPr bwMode="auto">
          <a:xfrm>
            <a:off x="603106" y="2465983"/>
            <a:ext cx="526491" cy="7152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rgbClr val="D4D2D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/>
              <a:t>03</a:t>
            </a:r>
            <a:endParaRPr lang="nl-NL" sz="360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18F6021-FCE8-AB25-EC42-54C3CB56F0CD}"/>
              </a:ext>
            </a:extLst>
          </p:cNvPr>
          <p:cNvSpPr txBox="1">
            <a:spLocks/>
          </p:cNvSpPr>
          <p:nvPr/>
        </p:nvSpPr>
        <p:spPr bwMode="auto">
          <a:xfrm>
            <a:off x="1207703" y="3492910"/>
            <a:ext cx="4976019" cy="2993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nl-NL"/>
              <a:t>Postman</a:t>
            </a:r>
            <a:endParaRPr lang="en-US"/>
          </a:p>
          <a:p>
            <a:endParaRPr lang="en-US" altLang="nl-NL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D27032CD-7AB9-12A3-3B88-7AD3D61F9384}"/>
              </a:ext>
            </a:extLst>
          </p:cNvPr>
          <p:cNvSpPr txBox="1">
            <a:spLocks/>
          </p:cNvSpPr>
          <p:nvPr/>
        </p:nvSpPr>
        <p:spPr bwMode="auto">
          <a:xfrm>
            <a:off x="603106" y="3066346"/>
            <a:ext cx="526491" cy="7152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rgbClr val="D4D2D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/>
              <a:t>04</a:t>
            </a:r>
            <a:endParaRPr lang="nl-NL" sz="360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E8A4492-B4B2-EEE3-7578-E14E3B50CA81}"/>
              </a:ext>
            </a:extLst>
          </p:cNvPr>
          <p:cNvSpPr txBox="1">
            <a:spLocks/>
          </p:cNvSpPr>
          <p:nvPr/>
        </p:nvSpPr>
        <p:spPr bwMode="auto">
          <a:xfrm>
            <a:off x="1207703" y="4047091"/>
            <a:ext cx="4976019" cy="2993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nl-NL"/>
              <a:t>Questions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72AE6AA-5A22-D20C-11B0-782FF1CFBD47}"/>
              </a:ext>
            </a:extLst>
          </p:cNvPr>
          <p:cNvSpPr txBox="1">
            <a:spLocks/>
          </p:cNvSpPr>
          <p:nvPr/>
        </p:nvSpPr>
        <p:spPr bwMode="auto">
          <a:xfrm>
            <a:off x="614651" y="3620528"/>
            <a:ext cx="526491" cy="7152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76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7200" b="0" kern="1200" baseline="0">
                <a:solidFill>
                  <a:srgbClr val="D4D2D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/>
              <a:t>05</a:t>
            </a:r>
            <a:endParaRPr lang="nl-NL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A5A07-B878-BF2D-6087-62EE73150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2096" y="391151"/>
            <a:ext cx="11378822" cy="5699169"/>
          </a:xfrm>
        </p:spPr>
        <p:txBody>
          <a:bodyPr vert="horz" lIns="0" tIns="0" rIns="0" bIns="0" rtlCol="0" anchor="t">
            <a:noAutofit/>
          </a:bodyPr>
          <a:lstStyle/>
          <a:p>
            <a:pPr algn="just"/>
            <a:r>
              <a:rPr lang="en-US"/>
              <a:t>Task1:</a:t>
            </a:r>
          </a:p>
          <a:p>
            <a:pPr algn="just"/>
            <a:endParaRPr lang="en-US"/>
          </a:p>
          <a:p>
            <a:pPr algn="just"/>
            <a:r>
              <a:rPr lang="en-US"/>
              <a:t>1. Create a </a:t>
            </a:r>
            <a:r>
              <a:rPr lang="en-US" err="1"/>
              <a:t>github</a:t>
            </a:r>
            <a:r>
              <a:rPr lang="en-US"/>
              <a:t> account (If you don’t have it)</a:t>
            </a:r>
          </a:p>
          <a:p>
            <a:pPr algn="just"/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2. Fork a project Code9.Cinema from </a:t>
            </a:r>
            <a:r>
              <a:rPr lang="en-US">
                <a:ea typeface="+mj-lt"/>
                <a:cs typeface="+mj-lt"/>
                <a:hlinkClick r:id="rId2"/>
              </a:rPr>
              <a:t>https://github.com/SoviljIvana/Code9</a:t>
            </a:r>
            <a:endParaRPr lang="en-US">
              <a:ea typeface="+mj-lt"/>
              <a:cs typeface="+mj-lt"/>
            </a:endParaRPr>
          </a:p>
          <a:p>
            <a:pPr algn="just"/>
            <a:r>
              <a:rPr lang="en-US">
                <a:ea typeface="+mj-lt"/>
                <a:cs typeface="+mj-lt"/>
                <a:hlinkClick r:id="rId2"/>
              </a:rPr>
              <a:t>.Cinema/</a:t>
            </a:r>
            <a:endParaRPr lang="en-US">
              <a:ea typeface="+mj-lt"/>
              <a:cs typeface="+mj-lt"/>
            </a:endParaRPr>
          </a:p>
          <a:p>
            <a:pPr algn="just"/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3. Create a new branch feature/task1 from develop branch</a:t>
            </a:r>
          </a:p>
          <a:p>
            <a:pPr algn="just"/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4. Create Add/Update functions in </a:t>
            </a:r>
            <a:r>
              <a:rPr lang="en-US" err="1">
                <a:latin typeface="Tw Cen MT"/>
              </a:rPr>
              <a:t>CinemaRepository</a:t>
            </a:r>
          </a:p>
          <a:p>
            <a:pPr algn="just"/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5. Repository registration in </a:t>
            </a:r>
            <a:r>
              <a:rPr lang="en-US" err="1">
                <a:latin typeface="Tw Cen MT"/>
              </a:rPr>
              <a:t>Program.cs</a:t>
            </a:r>
          </a:p>
          <a:p>
            <a:pPr algn="just"/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6. Commit changes with corresponding commit message and push it</a:t>
            </a:r>
          </a:p>
          <a:p>
            <a:pPr algn="just"/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7. Create a merge request to merge feature/task1 into develop and merge it</a:t>
            </a:r>
          </a:p>
          <a:p>
            <a:pPr algn="just"/>
            <a:endParaRPr lang="en-US">
              <a:latin typeface="Tw Cen MT"/>
            </a:endParaRPr>
          </a:p>
          <a:p>
            <a:pPr algn="just"/>
            <a:r>
              <a:rPr lang="en-US">
                <a:latin typeface="Tw Cen MT"/>
              </a:rPr>
              <a:t>8. Switch to develop branch and pull changes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6AB4F62-B23A-3CBD-D647-542DD0B45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62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CD906C1-7039-F827-811C-FBAC87BF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t>4</a:t>
            </a:fld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384B0EA-28CB-E061-9B4A-2B049AAFB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18" y="0"/>
            <a:ext cx="7239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9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054F89B-6266-D07B-0CF5-39D2DC7BB72C}"/>
              </a:ext>
            </a:extLst>
          </p:cNvPr>
          <p:cNvSpPr>
            <a:spLocks/>
          </p:cNvSpPr>
          <p:nvPr/>
        </p:nvSpPr>
        <p:spPr>
          <a:xfrm>
            <a:off x="7026541" y="367380"/>
            <a:ext cx="3961172" cy="53524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CB415-61D2-0A55-CDF4-E3A75B17A507}"/>
              </a:ext>
            </a:extLst>
          </p:cNvPr>
          <p:cNvSpPr>
            <a:spLocks/>
          </p:cNvSpPr>
          <p:nvPr/>
        </p:nvSpPr>
        <p:spPr>
          <a:xfrm>
            <a:off x="594385" y="595744"/>
            <a:ext cx="5239292" cy="567658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50800" defTabSz="813816">
              <a:lnSpc>
                <a:spcPct val="90000"/>
              </a:lnSpc>
              <a:spcAft>
                <a:spcPts val="534"/>
              </a:spcAft>
            </a:pPr>
            <a:r>
              <a:rPr lang="en-US" sz="1600" kern="1200" dirty="0">
                <a:solidFill>
                  <a:srgbClr val="FEFFFF"/>
                </a:solidFill>
                <a:latin typeface="Times New Roman"/>
                <a:cs typeface="Times New Roman"/>
              </a:rPr>
              <a:t>Git is a free and open source version control system. </a:t>
            </a:r>
            <a:endParaRPr lang="en-US" sz="1600" kern="12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0800" defTabSz="813816">
              <a:lnSpc>
                <a:spcPct val="90000"/>
              </a:lnSpc>
              <a:spcAft>
                <a:spcPts val="534"/>
              </a:spcAft>
            </a:pPr>
            <a:r>
              <a:rPr lang="en-US" sz="1600" kern="1200" dirty="0">
                <a:solidFill>
                  <a:srgbClr val="FEFFFF"/>
                </a:solidFill>
                <a:latin typeface="Times New Roman"/>
                <a:cs typeface="Times New Roman"/>
              </a:rPr>
              <a:t>Git is distributed: every developer has the full history of their code repository locally.</a:t>
            </a:r>
            <a:endParaRPr lang="en-US" sz="1600" kern="12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50800" defTabSz="813816">
              <a:lnSpc>
                <a:spcPct val="90000"/>
              </a:lnSpc>
              <a:spcAft>
                <a:spcPts val="534"/>
              </a:spcAft>
            </a:pPr>
            <a:endParaRPr lang="en-US" sz="1602" kern="1200">
              <a:solidFill>
                <a:srgbClr val="FEFFFF"/>
              </a:solidFill>
              <a:latin typeface="TW Cen MT"/>
            </a:endParaRPr>
          </a:p>
          <a:p>
            <a:pPr marL="50800" defTabSz="813816">
              <a:lnSpc>
                <a:spcPct val="90000"/>
              </a:lnSpc>
              <a:spcAft>
                <a:spcPts val="534"/>
              </a:spcAft>
            </a:pPr>
            <a:r>
              <a:rPr lang="en-US" sz="1600" kern="1200" dirty="0">
                <a:solidFill>
                  <a:srgbClr val="FEFFFF"/>
                </a:solidFill>
                <a:latin typeface="Times New Roman"/>
                <a:cs typeface="Times New Roman"/>
              </a:rPr>
              <a:t>Git commands:</a:t>
            </a:r>
          </a:p>
          <a:p>
            <a:pPr marL="336550" indent="-285750" defTabSz="813816">
              <a:lnSpc>
                <a:spcPct val="90000"/>
              </a:lnSpc>
              <a:spcAft>
                <a:spcPts val="534"/>
              </a:spcAft>
              <a:buFont typeface="Calibri"/>
              <a:buChar char="-"/>
            </a:pPr>
            <a:r>
              <a:rPr lang="en-US" sz="1600" b="1" kern="1200" dirty="0">
                <a:solidFill>
                  <a:srgbClr val="FEFFFF"/>
                </a:solidFill>
                <a:latin typeface="Times New Roman"/>
                <a:cs typeface="Times New Roman"/>
              </a:rPr>
              <a:t>GIT </a:t>
            </a:r>
            <a:r>
              <a:rPr lang="en-US" sz="1600" b="1" dirty="0">
                <a:solidFill>
                  <a:srgbClr val="FEFFFF"/>
                </a:solidFill>
                <a:latin typeface="Times New Roman"/>
                <a:cs typeface="Times New Roman"/>
              </a:rPr>
              <a:t>FORK:</a:t>
            </a:r>
            <a:r>
              <a:rPr lang="en-US" sz="1600" dirty="0">
                <a:solidFill>
                  <a:srgbClr val="FEFFFF"/>
                </a:solidFill>
                <a:latin typeface="Times New Roman"/>
                <a:cs typeface="Times New Roman"/>
              </a:rPr>
              <a:t> create a copy of the original repository (upstream repository) but the repository remains on your GitHub account</a:t>
            </a:r>
            <a:endParaRPr lang="en-US" dirty="0"/>
          </a:p>
          <a:p>
            <a:pPr marL="304800" indent="-254000" defTabSz="813816">
              <a:lnSpc>
                <a:spcPct val="90000"/>
              </a:lnSpc>
              <a:spcAft>
                <a:spcPts val="534"/>
              </a:spcAft>
              <a:buFont typeface="Calibri" panose="020B0604020202020204" pitchFamily="34" charset="0"/>
              <a:buChar char="-"/>
            </a:pPr>
            <a:r>
              <a:rPr lang="en-US" sz="1600" b="1" dirty="0">
                <a:solidFill>
                  <a:srgbClr val="FEFFFF"/>
                </a:solidFill>
                <a:latin typeface="Times New Roman"/>
                <a:cs typeface="Times New Roman"/>
              </a:rPr>
              <a:t>GIT </a:t>
            </a:r>
            <a:r>
              <a:rPr lang="en-US" sz="1600" b="1" kern="1200" dirty="0">
                <a:solidFill>
                  <a:srgbClr val="FEFFFF"/>
                </a:solidFill>
                <a:latin typeface="Times New Roman"/>
                <a:cs typeface="Times New Roman"/>
              </a:rPr>
              <a:t>CLONE:</a:t>
            </a:r>
            <a:r>
              <a:rPr lang="en-US" sz="1600" kern="1200" dirty="0">
                <a:solidFill>
                  <a:srgbClr val="FEFFFF"/>
                </a:solidFill>
                <a:latin typeface="Times New Roman"/>
                <a:cs typeface="Times New Roman"/>
              </a:rPr>
              <a:t> clones the remote repository to your local machine </a:t>
            </a:r>
            <a:endParaRPr lang="en-US" sz="1600" kern="1200" dirty="0">
              <a:solidFill>
                <a:srgbClr val="706F6F"/>
              </a:solidFill>
              <a:latin typeface="Times New Roman"/>
              <a:cs typeface="Times New Roman"/>
            </a:endParaRPr>
          </a:p>
          <a:p>
            <a:pPr marL="304800" indent="-254000" defTabSz="813816">
              <a:lnSpc>
                <a:spcPct val="90000"/>
              </a:lnSpc>
              <a:spcAft>
                <a:spcPts val="534"/>
              </a:spcAft>
              <a:buFont typeface="Calibri" panose="020B0604020202020204" pitchFamily="34" charset="0"/>
              <a:buChar char="-"/>
            </a:pPr>
            <a:r>
              <a:rPr lang="en-US" sz="1600" b="1" kern="1200" dirty="0">
                <a:solidFill>
                  <a:srgbClr val="FEFFFF"/>
                </a:solidFill>
                <a:latin typeface="Times New Roman"/>
                <a:cs typeface="Times New Roman"/>
              </a:rPr>
              <a:t>GIT COMMIT</a:t>
            </a:r>
            <a:r>
              <a:rPr lang="en-US" sz="1600" b="1" dirty="0">
                <a:solidFill>
                  <a:srgbClr val="FEFFFF"/>
                </a:solidFill>
                <a:latin typeface="Times New Roman"/>
                <a:cs typeface="Times New Roman"/>
              </a:rPr>
              <a:t>:</a:t>
            </a:r>
            <a:r>
              <a:rPr lang="en-US" sz="1600" kern="1200" dirty="0">
                <a:solidFill>
                  <a:srgbClr val="FEFFFF"/>
                </a:solidFill>
                <a:latin typeface="Times New Roman"/>
                <a:cs typeface="Times New Roman"/>
              </a:rPr>
              <a:t> save changes made to the files to a local repository</a:t>
            </a:r>
          </a:p>
          <a:p>
            <a:pPr marL="304800" indent="-254000" defTabSz="813816">
              <a:lnSpc>
                <a:spcPct val="90000"/>
              </a:lnSpc>
              <a:spcAft>
                <a:spcPts val="534"/>
              </a:spcAft>
              <a:buFont typeface="Calibri" panose="020B0604020202020204" pitchFamily="34" charset="0"/>
              <a:buChar char="-"/>
            </a:pPr>
            <a:r>
              <a:rPr lang="en-US" sz="1600" b="1" kern="1200" dirty="0">
                <a:solidFill>
                  <a:srgbClr val="FEFFFF"/>
                </a:solidFill>
                <a:latin typeface="Times New Roman"/>
                <a:cs typeface="Times New Roman"/>
              </a:rPr>
              <a:t>GIT PUSH</a:t>
            </a:r>
            <a:r>
              <a:rPr lang="en-US" sz="1600" kern="1200" dirty="0">
                <a:solidFill>
                  <a:srgbClr val="FEFFFF"/>
                </a:solidFill>
                <a:latin typeface="Times New Roman"/>
                <a:cs typeface="Times New Roman"/>
              </a:rPr>
              <a:t>: sends local commit to the remote repository</a:t>
            </a:r>
          </a:p>
          <a:p>
            <a:pPr marL="304800" indent="-254000" defTabSz="813816">
              <a:lnSpc>
                <a:spcPct val="90000"/>
              </a:lnSpc>
              <a:spcAft>
                <a:spcPts val="534"/>
              </a:spcAft>
              <a:buFont typeface="Calibri" panose="020B0604020202020204" pitchFamily="34" charset="0"/>
              <a:buChar char="-"/>
            </a:pPr>
            <a:r>
              <a:rPr lang="en-US" sz="1600" b="1" kern="1200" dirty="0">
                <a:solidFill>
                  <a:srgbClr val="FEFFFF"/>
                </a:solidFill>
                <a:latin typeface="Times New Roman"/>
                <a:cs typeface="Times New Roman"/>
              </a:rPr>
              <a:t>GIT PULL:</a:t>
            </a:r>
            <a:r>
              <a:rPr lang="en-US" sz="1600" kern="1200" dirty="0">
                <a:solidFill>
                  <a:srgbClr val="FEFFFF"/>
                </a:solidFill>
                <a:latin typeface="Times New Roman"/>
                <a:cs typeface="Times New Roman"/>
              </a:rPr>
              <a:t> get latest version of a repository</a:t>
            </a:r>
          </a:p>
          <a:p>
            <a:pPr marL="304800" indent="-254000" defTabSz="813816">
              <a:lnSpc>
                <a:spcPct val="90000"/>
              </a:lnSpc>
              <a:spcAft>
                <a:spcPts val="534"/>
              </a:spcAft>
              <a:buFont typeface="Calibri" panose="020B0604020202020204" pitchFamily="34" charset="0"/>
              <a:buChar char="-"/>
            </a:pPr>
            <a:r>
              <a:rPr lang="en-US" sz="1600" b="1" kern="1200" dirty="0">
                <a:solidFill>
                  <a:srgbClr val="FEFFFF"/>
                </a:solidFill>
                <a:latin typeface="Times New Roman"/>
                <a:cs typeface="Times New Roman"/>
              </a:rPr>
              <a:t>GIT MERGE</a:t>
            </a:r>
            <a:r>
              <a:rPr lang="en-US" sz="1600" b="1" dirty="0">
                <a:solidFill>
                  <a:srgbClr val="FEFFFF"/>
                </a:solidFill>
                <a:latin typeface="Times New Roman"/>
                <a:cs typeface="Times New Roman"/>
              </a:rPr>
              <a:t>:</a:t>
            </a:r>
            <a:r>
              <a:rPr lang="en-US" sz="1600" kern="1200" dirty="0">
                <a:solidFill>
                  <a:srgbClr val="FEFFFF"/>
                </a:solidFill>
                <a:latin typeface="Times New Roman"/>
                <a:cs typeface="Times New Roman"/>
              </a:rPr>
              <a:t> combines the changes from one branch to another branch</a:t>
            </a:r>
          </a:p>
          <a:p>
            <a:pPr marL="304800" indent="-254000" defTabSz="813816">
              <a:lnSpc>
                <a:spcPct val="90000"/>
              </a:lnSpc>
              <a:spcAft>
                <a:spcPts val="534"/>
              </a:spcAft>
              <a:buFont typeface="Calibri" panose="020B0604020202020204" pitchFamily="34" charset="0"/>
              <a:buChar char="-"/>
            </a:pPr>
            <a:r>
              <a:rPr lang="en-US" sz="1600" b="1" dirty="0">
                <a:solidFill>
                  <a:srgbClr val="FEFFFF"/>
                </a:solidFill>
                <a:latin typeface="Times New Roman"/>
                <a:cs typeface="Times New Roman"/>
              </a:rPr>
              <a:t>GIT CHECKOUT</a:t>
            </a:r>
            <a:r>
              <a:rPr lang="en-US" sz="1600" dirty="0">
                <a:solidFill>
                  <a:srgbClr val="FEFFFF"/>
                </a:solidFill>
                <a:latin typeface="Times New Roman"/>
                <a:cs typeface="Times New Roman"/>
              </a:rPr>
              <a:t>: navigate between branches</a:t>
            </a:r>
          </a:p>
          <a:p>
            <a:pPr marL="304800" indent="-254000" defTabSz="813816">
              <a:lnSpc>
                <a:spcPct val="90000"/>
              </a:lnSpc>
              <a:spcAft>
                <a:spcPts val="534"/>
              </a:spcAft>
              <a:buFont typeface="Calibri" panose="020B0604020202020204" pitchFamily="34" charset="0"/>
              <a:buChar char="-"/>
            </a:pPr>
            <a:r>
              <a:rPr lang="en-US" sz="1600" b="1" dirty="0">
                <a:solidFill>
                  <a:srgbClr val="FEFFFF"/>
                </a:solidFill>
                <a:latin typeface="Times New Roman"/>
                <a:cs typeface="Times New Roman"/>
              </a:rPr>
              <a:t>GIT FETCH:</a:t>
            </a:r>
            <a:r>
              <a:rPr lang="en-US" sz="1600" dirty="0">
                <a:solidFill>
                  <a:srgbClr val="FEFFFF"/>
                </a:solidFill>
                <a:latin typeface="Times New Roman"/>
                <a:cs typeface="Times New Roman"/>
              </a:rPr>
              <a:t> update your remote-tracking branches, this operation never changes your local branches</a:t>
            </a:r>
          </a:p>
          <a:p>
            <a:pPr marL="50800" defTabSz="813816">
              <a:lnSpc>
                <a:spcPct val="90000"/>
              </a:lnSpc>
              <a:spcAft>
                <a:spcPts val="534"/>
              </a:spcAft>
            </a:pPr>
            <a:endParaRPr lang="en-US" sz="1602" kern="1200">
              <a:solidFill>
                <a:srgbClr val="FEFFFF"/>
              </a:solidFill>
              <a:latin typeface="TW Cen MT"/>
            </a:endParaRPr>
          </a:p>
          <a:p>
            <a:pPr marL="50800" defTabSz="813816">
              <a:lnSpc>
                <a:spcPct val="90000"/>
              </a:lnSpc>
              <a:spcAft>
                <a:spcPts val="534"/>
              </a:spcAft>
            </a:pPr>
            <a:endParaRPr lang="en-US" sz="1602" kern="1200">
              <a:solidFill>
                <a:srgbClr val="FEFFFF"/>
              </a:solidFill>
              <a:latin typeface="TW Cen MT"/>
            </a:endParaRPr>
          </a:p>
          <a:p>
            <a:pPr marL="50800" defTabSz="813816">
              <a:lnSpc>
                <a:spcPct val="90000"/>
              </a:lnSpc>
              <a:spcAft>
                <a:spcPts val="534"/>
              </a:spcAft>
            </a:pPr>
            <a:endParaRPr lang="en-US" sz="1246" b="1" kern="1200">
              <a:solidFill>
                <a:srgbClr val="FEFFFF"/>
              </a:solidFill>
              <a:latin typeface="TW Cen MT"/>
            </a:endParaRPr>
          </a:p>
          <a:p>
            <a:pPr marL="254000" indent="-203200" defTabSz="813816">
              <a:lnSpc>
                <a:spcPct val="90000"/>
              </a:lnSpc>
              <a:spcAft>
                <a:spcPts val="534"/>
              </a:spcAft>
              <a:buFont typeface="Calibri"/>
              <a:buChar char="-"/>
            </a:pPr>
            <a:endParaRPr lang="en-US" sz="1246" kern="1200">
              <a:solidFill>
                <a:srgbClr val="FEFFFF"/>
              </a:solidFill>
              <a:latin typeface="TW Cen MT"/>
            </a:endParaRPr>
          </a:p>
          <a:p>
            <a:pPr marL="254000" indent="-203200" defTabSz="813816">
              <a:lnSpc>
                <a:spcPct val="90000"/>
              </a:lnSpc>
              <a:spcAft>
                <a:spcPts val="534"/>
              </a:spcAft>
              <a:buFont typeface="Calibri"/>
              <a:buChar char="-"/>
            </a:pPr>
            <a:endParaRPr lang="en-US" sz="1246" kern="1200">
              <a:solidFill>
                <a:srgbClr val="FEFFFF"/>
              </a:solidFill>
              <a:latin typeface="TW Cen MT"/>
            </a:endParaRPr>
          </a:p>
          <a:p>
            <a:endParaRPr lang="en-US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C69D5-B913-4EBB-984A-0A8593A457F3}"/>
              </a:ext>
            </a:extLst>
          </p:cNvPr>
          <p:cNvSpPr>
            <a:spLocks/>
          </p:cNvSpPr>
          <p:nvPr/>
        </p:nvSpPr>
        <p:spPr>
          <a:xfrm>
            <a:off x="1198355" y="5735392"/>
            <a:ext cx="225300" cy="312836"/>
          </a:xfrm>
          <a:prstGeom prst="rect">
            <a:avLst/>
          </a:prstGeom>
        </p:spPr>
        <p:txBody>
          <a:bodyPr/>
          <a:lstStyle/>
          <a:p>
            <a:pPr defTabSz="813816">
              <a:spcAft>
                <a:spcPts val="600"/>
              </a:spcAft>
            </a:pPr>
            <a:fld id="{DDD2A080-DA64-4F5C-9131-47EB793B4410}" type="slidenum">
              <a:rPr lang="en-GB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813816">
                <a:spcAft>
                  <a:spcPts val="600"/>
                </a:spcAft>
              </a:pPr>
              <a:t>5</a:t>
            </a:fld>
            <a:endParaRPr lang="en-GB"/>
          </a:p>
        </p:txBody>
      </p:sp>
      <p:pic>
        <p:nvPicPr>
          <p:cNvPr id="13" name="Picture 1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B8B5E225-1EC1-FEFE-05CC-BB4257E94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0" r="126" b="-269"/>
          <a:stretch/>
        </p:blipFill>
        <p:spPr>
          <a:xfrm>
            <a:off x="5829930" y="938494"/>
            <a:ext cx="5768129" cy="497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6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5AF48-BF69-2441-3EF4-128B7B4C46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581" y="707623"/>
            <a:ext cx="5109533" cy="539833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latin typeface="Times New Roman"/>
              </a:rPr>
              <a:t>Git workflows: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Times New Roman"/>
              </a:rPr>
              <a:t>Centralized 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/>
              </a:rPr>
              <a:t>Feature branch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400" err="1">
                <a:latin typeface="Times New Roman"/>
              </a:rPr>
              <a:t>Gitflow</a:t>
            </a:r>
            <a:endParaRPr lang="en-US" sz="1400">
              <a:latin typeface="Times New Roman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400" err="1">
                <a:latin typeface="Times New Roman"/>
              </a:rPr>
              <a:t>Oneflow</a:t>
            </a:r>
            <a:endParaRPr lang="en-US" sz="1400">
              <a:latin typeface="Times New Roman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Times New Roman"/>
              </a:rPr>
              <a:t>Forking</a:t>
            </a:r>
          </a:p>
          <a:p>
            <a:pPr marL="285750" indent="-285750">
              <a:lnSpc>
                <a:spcPts val="2400"/>
              </a:lnSpc>
              <a:buFont typeface="Arial"/>
              <a:buChar char="•"/>
            </a:pPr>
            <a:endParaRPr lang="en-US" sz="2000">
              <a:latin typeface="TW Cen MT"/>
            </a:endParaRPr>
          </a:p>
          <a:p>
            <a:pPr>
              <a:lnSpc>
                <a:spcPct val="100000"/>
              </a:lnSpc>
            </a:pPr>
            <a:r>
              <a:rPr lang="en-US" sz="1800">
                <a:latin typeface="Times New Roman"/>
                <a:cs typeface="Calibri"/>
              </a:rPr>
              <a:t>- Branches are used to develop features isolated from each other. 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Times New Roman"/>
                <a:cs typeface="Calibri"/>
              </a:rPr>
              <a:t>- The master/main branch is the "default" branch when you create a repository.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Times New Roman"/>
                <a:cs typeface="Calibri"/>
              </a:rPr>
              <a:t>- Use other branches for development and merge them back to the master branch upon completion.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z="1800">
              <a:latin typeface="Times New Roman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1800">
                <a:latin typeface="Times New Roman"/>
                <a:cs typeface="Calibri"/>
              </a:rPr>
              <a:t>A </a:t>
            </a:r>
            <a:r>
              <a:rPr lang="en-US" sz="1800" b="1">
                <a:latin typeface="Times New Roman"/>
                <a:cs typeface="Calibri"/>
              </a:rPr>
              <a:t>feature branch</a:t>
            </a:r>
            <a:r>
              <a:rPr lang="en-US" sz="1800">
                <a:latin typeface="Times New Roman"/>
                <a:cs typeface="Calibri"/>
              </a:rPr>
              <a:t> is a copy of the main codebase where an individual or team of software developers can work on a new feature until it is complete.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72516-26AA-3E91-2669-BCED49BA4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t>6</a:t>
            </a:fld>
            <a:endParaRPr lang="en-GB"/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69BA4973-180F-9F85-DD40-82F96B290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484" y="3098135"/>
            <a:ext cx="5699564" cy="2889998"/>
          </a:xfrm>
          <a:prstGeom prst="rect">
            <a:avLst/>
          </a:prstGeom>
        </p:spPr>
      </p:pic>
      <p:pic>
        <p:nvPicPr>
          <p:cNvPr id="13" name="Picture 12" descr="A diagram of a flowchart&#10;&#10;Description automatically generated">
            <a:extLst>
              <a:ext uri="{FF2B5EF4-FFF2-40B4-BE49-F238E27FC236}">
                <a16:creationId xmlns:a16="http://schemas.microsoft.com/office/drawing/2014/main" id="{FD618A19-90B4-16D2-C07F-DF50AB0EA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25" y="704707"/>
            <a:ext cx="5695662" cy="20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0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D660CA-EF25-0CE9-826D-47648D186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493" y="647562"/>
            <a:ext cx="8409401" cy="797914"/>
          </a:xfrm>
        </p:spPr>
        <p:txBody>
          <a:bodyPr/>
          <a:lstStyle/>
          <a:p>
            <a:r>
              <a:rPr lang="en-US"/>
              <a:t>CODE REVIEW PROCESS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01886-56F5-5C20-4998-233943C9C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t>7</a:t>
            </a:fld>
            <a:endParaRPr lang="en-GB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E39D3A5-2208-BC8A-F476-44F74D822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93" y="1863800"/>
            <a:ext cx="8762937" cy="380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9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1217-7974-FFF2-4BEE-4561D9168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DD2A080-DA64-4F5C-9131-47EB793B4410}" type="slidenum">
              <a:rPr lang="en-US">
                <a:solidFill>
                  <a:srgbClr val="FFFFFF"/>
                </a:solidFill>
                <a:latin typeface="+mn-lt"/>
              </a:rPr>
              <a:pPr algn="r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19D5B14-2155-538F-2300-9C869D3741A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 l="176" r="353" b="13228"/>
          <a:stretch/>
        </p:blipFill>
        <p:spPr>
          <a:xfrm>
            <a:off x="940569" y="1543629"/>
            <a:ext cx="10306389" cy="3276709"/>
          </a:xfrm>
        </p:spPr>
      </p:pic>
    </p:spTree>
    <p:extLst>
      <p:ext uri="{BB962C8B-B14F-4D97-AF65-F5344CB8AC3E}">
        <p14:creationId xmlns:p14="http://schemas.microsoft.com/office/powerpoint/2010/main" val="49160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diagram of a process&#10;&#10;Description automatically generated">
            <a:extLst>
              <a:ext uri="{FF2B5EF4-FFF2-40B4-BE49-F238E27FC236}">
                <a16:creationId xmlns:a16="http://schemas.microsoft.com/office/drawing/2014/main" id="{4B938D0C-B287-07BC-88B7-103CF11991E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427" r="427"/>
          <a:stretch/>
        </p:blipFill>
        <p:spPr>
          <a:xfrm>
            <a:off x="643467" y="734245"/>
            <a:ext cx="10905066" cy="538950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1217-7974-FFF2-4BEE-4561D9168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DD2A080-DA64-4F5C-9131-47EB793B4410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pPr algn="r"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121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14bd25e5017ceaaad3f34aedab9af557414849"/>
</p:tagLst>
</file>

<file path=ppt/theme/theme1.xml><?xml version="1.0" encoding="utf-8"?>
<a:theme xmlns:a="http://schemas.openxmlformats.org/drawingml/2006/main" name="Levi9_PP_Template_16x9_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Levi9_PP_Template_16x9_2017</vt:lpstr>
      <vt:lpstr>WEB API AND GIT INTRODUCTION</vt:lpstr>
      <vt:lpstr>Agenda</vt:lpstr>
      <vt:lpstr>PowerPoint Presentation</vt:lpstr>
      <vt:lpstr>PowerPoint Presentation</vt:lpstr>
      <vt:lpstr>PowerPoint Presentation</vt:lpstr>
      <vt:lpstr>PowerPoint Presentation</vt:lpstr>
      <vt:lpstr>CODE REVIEW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CQRS design PATTERN  cOMMAND-QUERY responsibility segregation</vt:lpstr>
      <vt:lpstr>Mediator design pattern</vt:lpstr>
      <vt:lpstr>PowerPoint Presentation</vt:lpstr>
      <vt:lpstr>PowerPoint Presentation</vt:lpstr>
      <vt:lpstr>PowerPoint Presentation</vt:lpstr>
      <vt:lpstr>Questions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</dc:title>
  <dc:creator>Srdjan Matic</dc:creator>
  <cp:revision>95</cp:revision>
  <dcterms:created xsi:type="dcterms:W3CDTF">2020-10-28T13:32:09Z</dcterms:created>
  <dcterms:modified xsi:type="dcterms:W3CDTF">2024-05-10T12:46:12Z</dcterms:modified>
</cp:coreProperties>
</file>