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Nunito Sans" pitchFamily="2" charset="0"/>
      <p:regular r:id="rId14"/>
    </p:embeddedFont>
    <p:embeddedFont>
      <p:font typeface="Nunito Sans Bold" charset="0"/>
      <p:regular r:id="rId15"/>
    </p:embeddedFont>
    <p:embeddedFont>
      <p:font typeface="Nunito Sans Heavy" panose="020B0604020202020204" charset="0"/>
      <p:regular r:id="rId16"/>
    </p:embeddedFont>
    <p:embeddedFont>
      <p:font typeface="Nunito Sans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68696" y="-987551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86980" y="4067814"/>
            <a:ext cx="13114040" cy="193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sz="113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System Simulation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94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Types of System Simulation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910439"/>
            <a:ext cx="15593440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Discrete Event Simulation: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Explanation: Models the system as a sequence of events that occur at discrete points in time.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Examples: Manufacturing processes, queuing systems.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64815"/>
            <a:ext cx="15593440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Continuous Simulation: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Explanation: Models the system with continuous changes over time.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Examples: Chemical reactions, population dynamics.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94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Types of System Simulation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910439"/>
            <a:ext cx="15593440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Agent-based Simulation: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Explanation: Models the system as a collection of autonomous agents, each with individual behaviors and interactions.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Examples: Social systems, market dynamics.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64815"/>
            <a:ext cx="1559344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Hybrid Simulation: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Explanation: Combines multiple simulation types to capture different aspects of the system.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Examples: Combining discrete events and continuous simulation for complex manufacturing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3849671"/>
            <a:ext cx="9658350" cy="2545237"/>
            <a:chOff x="0" y="0"/>
            <a:chExt cx="2543763" cy="6703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763" cy="670351"/>
            </a:xfrm>
            <a:custGeom>
              <a:avLst/>
              <a:gdLst/>
              <a:ahLst/>
              <a:cxnLst/>
              <a:rect l="l" t="t" r="r" b="b"/>
              <a:pathLst>
                <a:path w="2543763" h="670351">
                  <a:moveTo>
                    <a:pt x="0" y="0"/>
                  </a:moveTo>
                  <a:lnTo>
                    <a:pt x="2543763" y="0"/>
                  </a:lnTo>
                  <a:lnTo>
                    <a:pt x="2543763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3763" cy="708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10357" y="4373563"/>
            <a:ext cx="524309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605986" y="1028700"/>
            <a:ext cx="7653314" cy="8669447"/>
            <a:chOff x="0" y="0"/>
            <a:chExt cx="10204419" cy="11559263"/>
          </a:xfrm>
        </p:grpSpPr>
        <p:sp>
          <p:nvSpPr>
            <p:cNvPr id="7" name="AutoShape 7"/>
            <p:cNvSpPr/>
            <p:nvPr/>
          </p:nvSpPr>
          <p:spPr>
            <a:xfrm>
              <a:off x="0" y="19050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8166618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0" y="6562434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0" y="4916034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3259080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1623234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2292451" y="5399228"/>
              <a:ext cx="7911969" cy="644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Problems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12378" y="1831772"/>
              <a:ext cx="7911969" cy="1343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Techniques of Simulation - Monte Carlo Method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012378" y="3581804"/>
              <a:ext cx="7911969" cy="1343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Monte Carlo Method - Detailed Steps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12378" y="7083544"/>
              <a:ext cx="7911969" cy="644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Comparison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92451" y="505074"/>
              <a:ext cx="7911969" cy="644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Introduction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9244" y="289954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79244" y="1934191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79244" y="3553229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79244" y="5200033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04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79244" y="6846433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05</a:t>
              </a:r>
            </a:p>
          </p:txBody>
        </p:sp>
        <p:sp>
          <p:nvSpPr>
            <p:cNvPr id="23" name="AutoShape 23"/>
            <p:cNvSpPr/>
            <p:nvPr/>
          </p:nvSpPr>
          <p:spPr>
            <a:xfrm>
              <a:off x="0" y="11540213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0" y="9936028"/>
              <a:ext cx="9924346" cy="0"/>
            </a:xfrm>
            <a:prstGeom prst="line">
              <a:avLst/>
            </a:prstGeom>
            <a:ln w="38100" cap="flat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1965706" y="8773466"/>
              <a:ext cx="7911969" cy="644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Experimental Nature of Simulation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28812" y="10420544"/>
              <a:ext cx="7911969" cy="644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2"/>
                </a:lnSpc>
              </a:pPr>
              <a:r>
                <a:rPr lang="en-US" sz="2994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Types of System Simulation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79244" y="8573627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06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79244" y="10220027"/>
              <a:ext cx="1586462" cy="105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4"/>
                </a:lnSpc>
              </a:pPr>
              <a:r>
                <a:rPr lang="en-US" sz="4852">
                  <a:solidFill>
                    <a:srgbClr val="000000"/>
                  </a:solidFill>
                  <a:latin typeface="Nunito Sans Semi-Bold"/>
                  <a:ea typeface="Nunito Sans Semi-Bold"/>
                  <a:cs typeface="Nunito Sans Semi-Bold"/>
                  <a:sym typeface="Nunito Sans Semi-Bold"/>
                </a:rPr>
                <a:t>07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77206" y="1158319"/>
            <a:ext cx="11933588" cy="94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 Introduction to System Simulation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1658" y="2900914"/>
            <a:ext cx="1552468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System simulation is the imitation of the operation of a real-world process or system over time.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1658" y="4603185"/>
            <a:ext cx="15524685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Importance: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Engineering: Testing designs without physical prototypes.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Finance: Predicting market trends and risk analysis.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Healthcare: Modeling disease spread and treatment impacts.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Manufacturing: Optimizing production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000727" y="914400"/>
            <a:ext cx="12286545" cy="191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Techniques of Simulation - Monte Carlo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31862" y="2910439"/>
            <a:ext cx="14356125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 computational technique that uses random sampling to obtain numerical results.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1381" y="7075031"/>
            <a:ext cx="14356125" cy="2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Applications: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Finance: Pricing derivatives, risk assessment.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Project Management: Time estimation, resource allocation.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Engineering: Reliability analysis, optimization problems.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Scientific Research: Understanding physical and chemical processes.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51381" y="4432161"/>
            <a:ext cx="14270465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Key Features: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Utilizes random sampling and statistical modeling to estimate mathematical functions and mimic the operation of complex systems.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Particularly useful for systems with significant uncertainty.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191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 Monte Carlo Method - Detailed Steps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65195"/>
            <a:ext cx="15593440" cy="588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Define a domain of possible inputs</a:t>
            </a: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: Identify the range and distribution of possible values for input variables.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Generate random inputs:</a:t>
            </a: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Use random number generators to create a set of input values.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Perform a deterministic computation:</a:t>
            </a: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Apply the input values to a mathematical model or algorithm.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Aggregate the results:</a:t>
            </a: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Collect and analyze the output to conclude, often using statistical measures such as mean, variance, and confidence intervals.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191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Problems Depicting Monte Carlo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65195"/>
            <a:ext cx="15593440" cy="194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Problem 1: Estimating the Value of Pi</a:t>
            </a:r>
          </a:p>
          <a:p>
            <a:pPr algn="just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Simulating random points in a square and counting how many fall inside an inscribed circle.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800090"/>
            <a:ext cx="15593440" cy="391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Steps: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Define the square and inscribed circle.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Generate random points within the square.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Count the points inside the circle.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Use the ratio of points inside the circle to the total points to estimate Pi.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191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Problems Depicting Monte Carlo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65195"/>
            <a:ext cx="15593440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Problem 2: Risk Analysis in Finance</a:t>
            </a:r>
          </a:p>
          <a:p>
            <a:pPr algn="just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Predicting the potential future value of an investment portfolio.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999480"/>
            <a:ext cx="15593440" cy="325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Steps: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Define the initial value and possible changes in the value of assets.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Generate random scenarios based on historical data.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Calculate the portfolio value for each scenario.</a:t>
            </a:r>
          </a:p>
          <a:p>
            <a:pPr marL="798826" lvl="1" indent="-399413" algn="just">
              <a:lnSpc>
                <a:spcPts val="5179"/>
              </a:lnSpc>
              <a:buAutoNum type="arabicPeriod"/>
            </a:pPr>
            <a:r>
              <a:rPr lang="en-US" sz="36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Analyze the distribution of outcomes to assess risk.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191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Comparison of Simulations and Analytical Methods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910439"/>
            <a:ext cx="1559344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Simulations:</a:t>
            </a:r>
          </a:p>
          <a:p>
            <a:pPr marL="755647" lvl="1" indent="-377824" algn="just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Pros: 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Can handle complex and non-linear systems, flexible, allows for experimentation with different scenarios, provides visual representation.</a:t>
            </a:r>
          </a:p>
          <a:p>
            <a:pPr marL="755647" lvl="1" indent="-377824" algn="just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Cons: 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Computationally intensive, results can be sensitive to input assumptions, require validation and verification.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276391"/>
            <a:ext cx="1559344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Analytical Methods:</a:t>
            </a:r>
          </a:p>
          <a:p>
            <a:pPr marL="755647" lvl="1" indent="-377824" algn="just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Pros: 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Provides exact solutions for well-defined problems, is less computationally demanding, and often easier to understand.</a:t>
            </a:r>
          </a:p>
          <a:p>
            <a:pPr marL="755647" lvl="1" indent="-377824" algn="just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Cons: 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Limited to simpler systems, may require simplifying assumptions, can be difficult to apply to real-world complex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3273691" y="1158319"/>
            <a:ext cx="11740619" cy="94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dirty="0">
                <a:solidFill>
                  <a:srgbClr val="004AAD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Experimental Nature of Simulation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910439"/>
            <a:ext cx="15593440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Simulations are experimental in nature as they involve creating models, conducting experiments, and analyzing results.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406663"/>
            <a:ext cx="15593440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Importance of Validation and Verification: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Validation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: Ensuring the model accurately represents the real system.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Verification</a:t>
            </a: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: Ensuring the model is implemented correctly and free of errors.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137163"/>
            <a:ext cx="1559344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Iterative Process: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Model Building: Developing a representation of the system.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Experimentation: Running simulations to collect data.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Analysis: Interpreting the results to make decisions.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Refinement: Adjusting the model based on feedback and new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707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Nunito Sans Heavy</vt:lpstr>
      <vt:lpstr>Arial</vt:lpstr>
      <vt:lpstr>Calibri</vt:lpstr>
      <vt:lpstr>Nunito Sans Semi-Bold</vt:lpstr>
      <vt:lpstr>Nunito Sans</vt:lpstr>
      <vt:lpstr>Nunito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System Simulation</dc:title>
  <cp:lastModifiedBy>Soviyat Lamsal</cp:lastModifiedBy>
  <cp:revision>2</cp:revision>
  <dcterms:created xsi:type="dcterms:W3CDTF">2006-08-16T00:00:00Z</dcterms:created>
  <dcterms:modified xsi:type="dcterms:W3CDTF">2024-07-06T14:30:38Z</dcterms:modified>
  <dc:identifier>DAGKEOBCAzM</dc:identifier>
</cp:coreProperties>
</file>