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7" r:id="rId3"/>
    <p:sldId id="261" r:id="rId4"/>
    <p:sldId id="260" r:id="rId5"/>
    <p:sldId id="258" r:id="rId6"/>
    <p:sldId id="262" r:id="rId7"/>
    <p:sldId id="259" r:id="rId8"/>
    <p:sldId id="28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56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s peters" initials="mp" lastIdx="1" clrIdx="0">
    <p:extLst>
      <p:ext uri="{19B8F6BF-5375-455C-9EA6-DF929625EA0E}">
        <p15:presenceInfo xmlns:p15="http://schemas.microsoft.com/office/powerpoint/2012/main" userId="7725e91344cded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8T11:24:34.64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F005-6E6C-4F84-AF2B-EEA2C3991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11BA2-C68C-4D84-8D32-812000826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E9BDE-5D3C-41CF-AB7C-BEC86B8F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83-5E5A-4915-8D2F-D091A76128CB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E2198-6FE7-4003-B2F9-D6E33F40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E74D2-2435-47CE-B9BF-6D5C97CB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B2-4C77-496A-B86B-751E66AA71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243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7EEE-4966-4B67-B9F6-D5A9FEA8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ED5B6-59C0-4A3F-9CA9-96B3368AB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634E-DC25-4CBB-BBB0-8348F651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83-5E5A-4915-8D2F-D091A76128CB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12E67-E588-4382-BB43-F203C9C6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EE65-F6E9-4A7F-9777-23891A9A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B2-4C77-496A-B86B-751E66AA71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947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95D24-D778-47B0-868A-1E2F225FA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5A90F-DFBE-4F64-BA0E-7E4DBEDF7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1AB63-56D2-421C-902C-54ED8A43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83-5E5A-4915-8D2F-D091A76128CB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D1E1-BDB1-4F7C-8304-9B148683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E9F64-144D-4137-9DB3-5BB5EDAD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B2-4C77-496A-B86B-751E66AA71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836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0E7C-48BD-4EDC-86F3-488F8A59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D0F1-BD46-41A2-94F2-96C0B54FF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6FCA-49D9-4DD7-9182-8C0B3B0B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83-5E5A-4915-8D2F-D091A76128CB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53213-D844-469B-B825-60CC712E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1784A-315F-4921-886E-20AD3040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B2-4C77-496A-B86B-751E66AA71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233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3DA9-4FC4-4A69-A9BB-66443F6E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38052-8BA6-4A04-AF60-A5D4533F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701A-1D46-44C9-AB67-0C76EB17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83-5E5A-4915-8D2F-D091A76128CB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02D6-C15D-48FF-A7B6-5188471E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435D2-1039-4EF0-9B19-789BF8C5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B2-4C77-496A-B86B-751E66AA71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492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C5FE-6428-4575-973B-F72202C5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FC0D-A547-458F-89D9-748891558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F8A3B-EAB6-4F9C-9D88-E6204B04B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9D424-25AB-4C9D-9B44-0316506E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83-5E5A-4915-8D2F-D091A76128CB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544D0-A8A9-49A6-B6FD-8ED69B5A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C9EE6-50DA-4C50-8D29-24EF6048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B2-4C77-496A-B86B-751E66AA71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399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E8C2-CCF1-4C7C-843D-AD01ABD7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F1793-A35C-4AC4-9A57-AAF8B69D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5BE01-C526-4768-965C-E84E9DA91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3CD62-CCCD-4890-9475-3DA0F583B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F18A8-F18B-4E9F-A7E6-EF4E4CBCC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5C197-A9A4-41DA-822E-E8BFFC87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83-5E5A-4915-8D2F-D091A76128CB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C62EC-6047-4FCB-B619-03DAF60A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4FCCC-F607-4358-9D83-3AA7D961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B2-4C77-496A-B86B-751E66AA71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612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5D6A-F39F-42E4-90CD-2C678C59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DD2DD-5914-49ED-A3E4-12DA8AC7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83-5E5A-4915-8D2F-D091A76128CB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F4B01-39AE-4D93-9104-95898099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B78E7-A7D0-4853-AAEE-669492A4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B2-4C77-496A-B86B-751E66AA71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356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7B660-9FF0-43C1-ACAF-437582DD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83-5E5A-4915-8D2F-D091A76128CB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89574-7275-4BC9-A53D-3835CA50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A2C52-0B93-4FFA-9635-3FA4A749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B2-4C77-496A-B86B-751E66AA71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983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6E1D-A18F-4590-B3E6-921D2444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3848-1B21-4092-A698-EFA69DEA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1132D-9081-4E5E-899E-689E7340E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65B58-14BF-44FF-8C67-6CAFF545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83-5E5A-4915-8D2F-D091A76128CB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FA16D-C75D-4070-89B2-1570D32C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E5B8F-670A-4B60-81F8-F03CE563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B2-4C77-496A-B86B-751E66AA71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040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6A3C-4B32-42A0-A175-1F0A7A0A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6C76D-54C7-4902-917F-3D2C0BA85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FAED6-2C55-43B1-B74D-36A5EA412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DBF33-CB53-41E4-BDE8-287030D4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83-5E5A-4915-8D2F-D091A76128CB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C09E1-26C8-46FA-8525-1097F03B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34AE2-1B45-485F-B5BD-A27820AD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B2-4C77-496A-B86B-751E66AA71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47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0FC96-C83D-4464-BAAC-88F5987F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1290F-A270-40D9-BBA3-8347C5738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DFC21-D774-4B4E-92E7-7EA191A8D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2AB83-5E5A-4915-8D2F-D091A76128CB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DE8D5-3F55-4219-A43C-A2C479D1D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385C5-38B1-4037-BC7A-19B070011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89B2-4C77-496A-B86B-751E66AA71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757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comments" Target="../comments/comment1.xm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pJ0Lv5B7L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A247-30DA-405C-BB49-807E39D0A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Bandit-problem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DDB17-FE82-4B7A-B485-D8A213849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David, Mads and Viktor</a:t>
            </a:r>
          </a:p>
          <a:p>
            <a:r>
              <a:rPr lang="da-DK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61345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C932C-8ADB-454F-9350-93BD1143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Experimental</a:t>
            </a:r>
            <a:r>
              <a:rPr lang="da-DK" dirty="0"/>
              <a:t> Setup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075AACF-D4CC-4718-A07E-885096C5C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7245" cy="4351338"/>
          </a:xfrm>
        </p:spPr>
        <p:txBody>
          <a:bodyPr>
            <a:normAutofit/>
          </a:bodyPr>
          <a:lstStyle/>
          <a:p>
            <a:r>
              <a:rPr lang="da-DK" dirty="0" err="1"/>
              <a:t>Changed</a:t>
            </a:r>
            <a:r>
              <a:rPr lang="da-DK" dirty="0"/>
              <a:t> Field</a:t>
            </a:r>
          </a:p>
          <a:p>
            <a:pPr lvl="1"/>
            <a:r>
              <a:rPr lang="da-DK" dirty="0"/>
              <a:t>Multiple </a:t>
            </a:r>
            <a:r>
              <a:rPr lang="da-DK" dirty="0" err="1"/>
              <a:t>Rewards</a:t>
            </a:r>
            <a:r>
              <a:rPr lang="da-DK" dirty="0"/>
              <a:t> / </a:t>
            </a:r>
            <a:r>
              <a:rPr lang="da-DK" dirty="0" err="1"/>
              <a:t>Traps</a:t>
            </a:r>
            <a:endParaRPr lang="da-DK" dirty="0"/>
          </a:p>
          <a:p>
            <a:pPr lvl="1"/>
            <a:r>
              <a:rPr lang="da-DK" dirty="0" err="1"/>
              <a:t>Bigger</a:t>
            </a:r>
            <a:r>
              <a:rPr lang="da-DK" dirty="0"/>
              <a:t> Field</a:t>
            </a:r>
          </a:p>
          <a:p>
            <a:pPr lvl="1"/>
            <a:r>
              <a:rPr lang="da-DK" dirty="0"/>
              <a:t>More </a:t>
            </a:r>
            <a:r>
              <a:rPr lang="da-DK" dirty="0" err="1"/>
              <a:t>obstacles</a:t>
            </a:r>
            <a:endParaRPr lang="da-DK" dirty="0"/>
          </a:p>
          <a:p>
            <a:r>
              <a:rPr lang="da-DK" dirty="0" err="1"/>
              <a:t>Number</a:t>
            </a:r>
            <a:r>
              <a:rPr lang="da-DK" dirty="0"/>
              <a:t> of episodes</a:t>
            </a:r>
          </a:p>
          <a:p>
            <a:r>
              <a:rPr lang="da-DK" dirty="0" err="1"/>
              <a:t>Different</a:t>
            </a:r>
            <a:r>
              <a:rPr lang="da-DK" dirty="0"/>
              <a:t> learning rates (</a:t>
            </a:r>
            <a:r>
              <a:rPr lang="el-GR" dirty="0">
                <a:latin typeface="Grotesque" panose="020B0604020202020204" pitchFamily="34" charset="0"/>
              </a:rPr>
              <a:t>α</a:t>
            </a:r>
            <a:r>
              <a:rPr lang="da-DK" dirty="0">
                <a:latin typeface="Grotesque" panose="020B0604020202020204" pitchFamily="34" charset="0"/>
              </a:rPr>
              <a:t>)</a:t>
            </a:r>
            <a:endParaRPr lang="da-DK" dirty="0"/>
          </a:p>
          <a:p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cost-values</a:t>
            </a:r>
            <a:r>
              <a:rPr lang="da-DK" dirty="0"/>
              <a:t> (</a:t>
            </a:r>
            <a:r>
              <a:rPr lang="el-GR" dirty="0">
                <a:latin typeface="Grotesque" panose="020B0604020202020204" pitchFamily="34" charset="0"/>
              </a:rPr>
              <a:t>γ</a:t>
            </a:r>
            <a:r>
              <a:rPr lang="da-DK" dirty="0">
                <a:latin typeface="Grotesque" panose="020B0604020202020204" pitchFamily="34" charset="0"/>
              </a:rPr>
              <a:t>)</a:t>
            </a:r>
            <a:endParaRPr lang="da-DK" dirty="0"/>
          </a:p>
          <a:p>
            <a:r>
              <a:rPr lang="da-DK" dirty="0" err="1"/>
              <a:t>Different</a:t>
            </a:r>
            <a:r>
              <a:rPr lang="da-DK" dirty="0"/>
              <a:t> epsilons (</a:t>
            </a:r>
            <a:r>
              <a:rPr lang="el-GR" dirty="0"/>
              <a:t>ε</a:t>
            </a:r>
            <a:r>
              <a:rPr lang="da-DK" dirty="0"/>
              <a:t>)</a:t>
            </a:r>
          </a:p>
          <a:p>
            <a:r>
              <a:rPr lang="da-DK" dirty="0"/>
              <a:t>Change policy</a:t>
            </a:r>
          </a:p>
        </p:txBody>
      </p:sp>
    </p:spTree>
    <p:extLst>
      <p:ext uri="{BB962C8B-B14F-4D97-AF65-F5344CB8AC3E}">
        <p14:creationId xmlns:p14="http://schemas.microsoft.com/office/powerpoint/2010/main" val="75339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3A761-1EE9-4E24-BE08-9AAD8EB5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CD983CD-44F6-4745-960A-B0DFAD5A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848473"/>
            <a:ext cx="4752975" cy="819150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5D5B7DB4-5DE0-4830-8274-26D180B08EE6}"/>
              </a:ext>
            </a:extLst>
          </p:cNvPr>
          <p:cNvSpPr txBox="1"/>
          <p:nvPr/>
        </p:nvSpPr>
        <p:spPr>
          <a:xfrm>
            <a:off x="5283995" y="1330783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0.1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100000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42738A1-C538-418F-AFBC-1B4F1D22B96A}"/>
              </a:ext>
            </a:extLst>
          </p:cNvPr>
          <p:cNvSpPr/>
          <p:nvPr/>
        </p:nvSpPr>
        <p:spPr>
          <a:xfrm>
            <a:off x="5348287" y="2481262"/>
            <a:ext cx="1614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Epsilon: 0.1</a:t>
            </a:r>
          </a:p>
          <a:p>
            <a:r>
              <a:rPr lang="da-DK" dirty="0"/>
              <a:t>Alpha: 0.4</a:t>
            </a:r>
          </a:p>
          <a:p>
            <a:r>
              <a:rPr lang="da-DK" dirty="0"/>
              <a:t>Gamma: 0.9 </a:t>
            </a:r>
          </a:p>
          <a:p>
            <a:r>
              <a:rPr lang="da-DK" dirty="0"/>
              <a:t>Episodes: 1000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1D1FC39D-CAFF-4448-8196-E42463BA6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5" y="1443081"/>
            <a:ext cx="2828925" cy="828675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C514B984-59A6-4E6F-9497-370047581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58" y="4478458"/>
            <a:ext cx="4762500" cy="762000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EC87B04D-BB66-4E17-BBBE-0C7350744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83" y="5592850"/>
            <a:ext cx="4743450" cy="771525"/>
          </a:xfrm>
          <a:prstGeom prst="rect">
            <a:avLst/>
          </a:prstGeom>
        </p:spPr>
      </p:pic>
      <p:sp>
        <p:nvSpPr>
          <p:cNvPr id="13" name="Rektangel 12">
            <a:extLst>
              <a:ext uri="{FF2B5EF4-FFF2-40B4-BE49-F238E27FC236}">
                <a16:creationId xmlns:a16="http://schemas.microsoft.com/office/drawing/2014/main" id="{E06F193D-DD05-4CFA-A22F-852816A83696}"/>
              </a:ext>
            </a:extLst>
          </p:cNvPr>
          <p:cNvSpPr/>
          <p:nvPr/>
        </p:nvSpPr>
        <p:spPr>
          <a:xfrm>
            <a:off x="5138737" y="4081276"/>
            <a:ext cx="1614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Epsilon: 0.1</a:t>
            </a:r>
          </a:p>
          <a:p>
            <a:r>
              <a:rPr lang="da-DK" dirty="0"/>
              <a:t>Alpha: 1</a:t>
            </a:r>
          </a:p>
          <a:p>
            <a:r>
              <a:rPr lang="da-DK" dirty="0"/>
              <a:t>Gamma: 0.5 </a:t>
            </a:r>
          </a:p>
          <a:p>
            <a:r>
              <a:rPr lang="da-DK" dirty="0"/>
              <a:t>Episodes: 1000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D08D18E7-C9A4-42AC-960C-1F1AF87142EA}"/>
              </a:ext>
            </a:extLst>
          </p:cNvPr>
          <p:cNvSpPr/>
          <p:nvPr/>
        </p:nvSpPr>
        <p:spPr>
          <a:xfrm>
            <a:off x="5138737" y="5369012"/>
            <a:ext cx="1614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Epsilon: 0.1</a:t>
            </a:r>
          </a:p>
          <a:p>
            <a:r>
              <a:rPr lang="da-DK" dirty="0"/>
              <a:t>Alpha: 1</a:t>
            </a:r>
          </a:p>
          <a:p>
            <a:r>
              <a:rPr lang="da-DK" dirty="0"/>
              <a:t>Gamma: 0.1 </a:t>
            </a:r>
          </a:p>
          <a:p>
            <a:r>
              <a:rPr lang="da-DK" dirty="0"/>
              <a:t>Episodes: 1000</a:t>
            </a:r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94042949-40BB-46BC-AC83-9923046D8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3775" y="5369012"/>
            <a:ext cx="2867025" cy="1219200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B1E6FE19-59A6-43BE-ACC0-DB13838F1B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3775" y="4157150"/>
            <a:ext cx="2819400" cy="828675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0348EA09-C806-4D15-94AF-8B177B6B30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3775" y="2746465"/>
            <a:ext cx="2867025" cy="828676"/>
          </a:xfrm>
          <a:prstGeom prst="rect">
            <a:avLst/>
          </a:prstGeom>
        </p:spPr>
      </p:pic>
      <p:pic>
        <p:nvPicPr>
          <p:cNvPr id="20" name="Billede 19">
            <a:extLst>
              <a:ext uri="{FF2B5EF4-FFF2-40B4-BE49-F238E27FC236}">
                <a16:creationId xmlns:a16="http://schemas.microsoft.com/office/drawing/2014/main" id="{52D81BFE-FD2A-4DFF-8FB1-3AE6A2EEC6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858" y="2825408"/>
            <a:ext cx="4762500" cy="868362"/>
          </a:xfrm>
          <a:prstGeom prst="rect">
            <a:avLst/>
          </a:prstGeom>
        </p:spPr>
      </p:pic>
      <p:sp>
        <p:nvSpPr>
          <p:cNvPr id="21" name="Tekstfelt 20">
            <a:extLst>
              <a:ext uri="{FF2B5EF4-FFF2-40B4-BE49-F238E27FC236}">
                <a16:creationId xmlns:a16="http://schemas.microsoft.com/office/drawing/2014/main" id="{594F9B4B-0538-4C11-8CAB-CD6098414980}"/>
              </a:ext>
            </a:extLst>
          </p:cNvPr>
          <p:cNvSpPr txBox="1"/>
          <p:nvPr/>
        </p:nvSpPr>
        <p:spPr>
          <a:xfrm>
            <a:off x="228858" y="1417487"/>
            <a:ext cx="19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Changed</a:t>
            </a:r>
            <a:r>
              <a:rPr lang="da-DK" dirty="0"/>
              <a:t> </a:t>
            </a:r>
            <a:r>
              <a:rPr lang="da-DK" dirty="0" err="1"/>
              <a:t>alpha</a:t>
            </a:r>
            <a:r>
              <a:rPr lang="da-DK" dirty="0"/>
              <a:t> 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A6035165-44AE-4F46-8B59-C8418CF3B305}"/>
              </a:ext>
            </a:extLst>
          </p:cNvPr>
          <p:cNvSpPr txBox="1"/>
          <p:nvPr/>
        </p:nvSpPr>
        <p:spPr>
          <a:xfrm>
            <a:off x="238794" y="3756735"/>
            <a:ext cx="218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Changed</a:t>
            </a:r>
            <a:r>
              <a:rPr lang="da-DK" dirty="0"/>
              <a:t> gamma</a:t>
            </a:r>
          </a:p>
        </p:txBody>
      </p:sp>
    </p:spTree>
    <p:extLst>
      <p:ext uri="{BB962C8B-B14F-4D97-AF65-F5344CB8AC3E}">
        <p14:creationId xmlns:p14="http://schemas.microsoft.com/office/powerpoint/2010/main" val="184134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B59BF-6FA6-4783-B45D-AD447CAC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105F397-11A5-4071-8A0C-D457ABDE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665735"/>
            <a:ext cx="4752975" cy="81915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D7DC5FA3-7890-4A63-A273-44F5A4135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0" y="1014413"/>
            <a:ext cx="2686050" cy="135255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73F47240-C583-4499-8167-A437644BCBAF}"/>
              </a:ext>
            </a:extLst>
          </p:cNvPr>
          <p:cNvSpPr txBox="1"/>
          <p:nvPr/>
        </p:nvSpPr>
        <p:spPr>
          <a:xfrm>
            <a:off x="5738815" y="1400424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0.5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49AE1553-A863-446E-8CB2-5FE4CD66D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50" y="2578101"/>
            <a:ext cx="2838450" cy="81915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B23469EF-09C3-435A-A2CD-EC9776F04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35251"/>
            <a:ext cx="4743450" cy="762000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CA0EB2A4-B482-4C25-88EA-72C761C9E069}"/>
              </a:ext>
            </a:extLst>
          </p:cNvPr>
          <p:cNvSpPr txBox="1"/>
          <p:nvPr/>
        </p:nvSpPr>
        <p:spPr>
          <a:xfrm>
            <a:off x="5738815" y="2556539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0.05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408D37EA-AB66-4637-9685-736291538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55592"/>
            <a:ext cx="7115175" cy="1219200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1930EA1C-8081-4DE9-927C-8A7E59CDC0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0" y="3803205"/>
            <a:ext cx="2819400" cy="2543175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481B2341-0612-4145-920D-63CFF4DA0350}"/>
              </a:ext>
            </a:extLst>
          </p:cNvPr>
          <p:cNvSpPr txBox="1"/>
          <p:nvPr/>
        </p:nvSpPr>
        <p:spPr>
          <a:xfrm>
            <a:off x="5729289" y="5167312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0.1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9B40B843-2673-406E-9B78-EEE78EF8F58F}"/>
              </a:ext>
            </a:extLst>
          </p:cNvPr>
          <p:cNvSpPr txBox="1"/>
          <p:nvPr/>
        </p:nvSpPr>
        <p:spPr>
          <a:xfrm>
            <a:off x="762085" y="1286009"/>
            <a:ext cx="202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Changed</a:t>
            </a:r>
            <a:r>
              <a:rPr lang="da-DK" dirty="0"/>
              <a:t> epsilon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2645CD9D-56C7-44EE-92C7-5ECE7279D464}"/>
              </a:ext>
            </a:extLst>
          </p:cNvPr>
          <p:cNvSpPr txBox="1"/>
          <p:nvPr/>
        </p:nvSpPr>
        <p:spPr>
          <a:xfrm>
            <a:off x="838200" y="3449091"/>
            <a:ext cx="163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Bigger</a:t>
            </a:r>
            <a:r>
              <a:rPr lang="da-DK" dirty="0"/>
              <a:t> </a:t>
            </a:r>
            <a:r>
              <a:rPr lang="da-DK" dirty="0" err="1"/>
              <a:t>field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8062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4166B-FA9E-4EA7-9DAB-69FEB1CF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98A293D7-F8AB-425B-9662-CFBAD9290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4050"/>
            <a:ext cx="7143750" cy="118110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D4C9B2D6-139F-4DCE-8678-487DADD8D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037" y="1647825"/>
            <a:ext cx="2847975" cy="173355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46A16066-651B-497B-A0BB-680F6E423F16}"/>
              </a:ext>
            </a:extLst>
          </p:cNvPr>
          <p:cNvSpPr txBox="1"/>
          <p:nvPr/>
        </p:nvSpPr>
        <p:spPr>
          <a:xfrm>
            <a:off x="5987247" y="3105150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0.1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A248E50A-4823-49FF-8E73-0A8304D2E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19603"/>
            <a:ext cx="7143750" cy="116205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023608D3-5469-4E44-97C0-131B8B9F04AD}"/>
              </a:ext>
            </a:extLst>
          </p:cNvPr>
          <p:cNvSpPr txBox="1"/>
          <p:nvPr/>
        </p:nvSpPr>
        <p:spPr>
          <a:xfrm>
            <a:off x="6096000" y="5701787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0.4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7C7BA45B-0F09-474A-964F-C05D3A732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8711" y="4114803"/>
            <a:ext cx="2714625" cy="1771650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D046F43B-3E0F-42F4-A2D8-AFDA52D04FCB}"/>
              </a:ext>
            </a:extLst>
          </p:cNvPr>
          <p:cNvSpPr txBox="1"/>
          <p:nvPr/>
        </p:nvSpPr>
        <p:spPr>
          <a:xfrm>
            <a:off x="843585" y="1385428"/>
            <a:ext cx="376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Changed</a:t>
            </a:r>
            <a:r>
              <a:rPr lang="da-DK" dirty="0"/>
              <a:t> </a:t>
            </a:r>
            <a:r>
              <a:rPr lang="da-DK" dirty="0" err="1"/>
              <a:t>field</a:t>
            </a:r>
            <a:r>
              <a:rPr lang="da-DK" dirty="0"/>
              <a:t>, with more </a:t>
            </a:r>
            <a:r>
              <a:rPr lang="da-DK" dirty="0" err="1"/>
              <a:t>obstacles</a:t>
            </a:r>
            <a:endParaRPr lang="da-DK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08F7FB5-4759-4E3D-B526-E5F2698B48FA}"/>
              </a:ext>
            </a:extLst>
          </p:cNvPr>
          <p:cNvSpPr txBox="1"/>
          <p:nvPr/>
        </p:nvSpPr>
        <p:spPr>
          <a:xfrm>
            <a:off x="798114" y="3930137"/>
            <a:ext cx="347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Changed</a:t>
            </a:r>
            <a:r>
              <a:rPr lang="da-DK" dirty="0"/>
              <a:t> </a:t>
            </a:r>
            <a:r>
              <a:rPr lang="da-DK" dirty="0" err="1"/>
              <a:t>field</a:t>
            </a:r>
            <a:r>
              <a:rPr lang="da-DK" dirty="0"/>
              <a:t>, with more </a:t>
            </a:r>
            <a:r>
              <a:rPr lang="da-DK" dirty="0" err="1"/>
              <a:t>traps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09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BC387-14CE-4B73-BBFD-F44C5DCF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086B9AED-A18D-4039-9F3C-E75309D0E582}"/>
              </a:ext>
            </a:extLst>
          </p:cNvPr>
          <p:cNvSpPr txBox="1"/>
          <p:nvPr/>
        </p:nvSpPr>
        <p:spPr>
          <a:xfrm>
            <a:off x="6166793" y="5129747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0.1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2BA23843-9717-459F-833E-FCB877DC67B2}"/>
              </a:ext>
            </a:extLst>
          </p:cNvPr>
          <p:cNvSpPr txBox="1"/>
          <p:nvPr/>
        </p:nvSpPr>
        <p:spPr>
          <a:xfrm>
            <a:off x="5889086" y="1727157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0.1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10000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42B65163-6A72-403F-A1CC-9397E44EFD0A}"/>
              </a:ext>
            </a:extLst>
          </p:cNvPr>
          <p:cNvSpPr txBox="1"/>
          <p:nvPr/>
        </p:nvSpPr>
        <p:spPr>
          <a:xfrm>
            <a:off x="454155" y="462750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Changed</a:t>
            </a:r>
            <a:r>
              <a:rPr lang="da-DK" dirty="0"/>
              <a:t> Policy to </a:t>
            </a:r>
            <a:r>
              <a:rPr lang="da-DK" dirty="0" err="1"/>
              <a:t>explore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all </a:t>
            </a:r>
            <a:r>
              <a:rPr lang="da-DK" dirty="0" err="1"/>
              <a:t>surrounding</a:t>
            </a:r>
            <a:r>
              <a:rPr lang="da-DK" dirty="0"/>
              <a:t> </a:t>
            </a:r>
            <a:r>
              <a:rPr lang="da-DK" dirty="0" err="1"/>
              <a:t>areas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0.</a:t>
            </a: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774B0147-F7DF-4F51-86EA-D486BCE6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697" y="4627507"/>
            <a:ext cx="2819400" cy="1704975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26AAD0DC-E5E6-4E59-8E4D-2CBAA0168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5" y="5320268"/>
            <a:ext cx="5434931" cy="886697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72F413BD-A54B-40AE-AED2-971A7F8A7F27}"/>
              </a:ext>
            </a:extLst>
          </p:cNvPr>
          <p:cNvSpPr txBox="1"/>
          <p:nvPr/>
        </p:nvSpPr>
        <p:spPr>
          <a:xfrm>
            <a:off x="632218" y="1357555"/>
            <a:ext cx="191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More episodes </a:t>
            </a:r>
          </a:p>
        </p:txBody>
      </p:sp>
      <p:pic>
        <p:nvPicPr>
          <p:cNvPr id="16" name="Billede 15">
            <a:extLst>
              <a:ext uri="{FF2B5EF4-FFF2-40B4-BE49-F238E27FC236}">
                <a16:creationId xmlns:a16="http://schemas.microsoft.com/office/drawing/2014/main" id="{3518115D-B977-42A3-9A8C-A35E33655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8501"/>
            <a:ext cx="4848225" cy="809625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08045B54-52E8-4CFD-B35E-543F83980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820" y="1280345"/>
            <a:ext cx="2964931" cy="1524030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F2DAD3D5-8A3E-4B94-A4C3-9732C5D32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745" y="3226108"/>
            <a:ext cx="4857750" cy="800100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A5EA2455-1A5F-409A-BEEE-AAD3CDCCF8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9472" y="2948792"/>
            <a:ext cx="3095625" cy="1504950"/>
          </a:xfrm>
          <a:prstGeom prst="rect">
            <a:avLst/>
          </a:prstGeom>
        </p:spPr>
      </p:pic>
      <p:sp>
        <p:nvSpPr>
          <p:cNvPr id="20" name="Rektangel 19">
            <a:extLst>
              <a:ext uri="{FF2B5EF4-FFF2-40B4-BE49-F238E27FC236}">
                <a16:creationId xmlns:a16="http://schemas.microsoft.com/office/drawing/2014/main" id="{B39B0520-5C12-4683-8BD3-88942571DA4D}"/>
              </a:ext>
            </a:extLst>
          </p:cNvPr>
          <p:cNvSpPr/>
          <p:nvPr/>
        </p:nvSpPr>
        <p:spPr>
          <a:xfrm>
            <a:off x="5775806" y="3019460"/>
            <a:ext cx="2411767" cy="121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Epsilon: 0.1</a:t>
            </a:r>
          </a:p>
          <a:p>
            <a:r>
              <a:rPr lang="da-DK" dirty="0"/>
              <a:t>Alpha: 1</a:t>
            </a:r>
          </a:p>
          <a:p>
            <a:r>
              <a:rPr lang="da-DK" dirty="0"/>
              <a:t>Gamma: 0.9 </a:t>
            </a:r>
          </a:p>
          <a:p>
            <a:r>
              <a:rPr lang="da-DK" dirty="0"/>
              <a:t>Episodes: 100000</a:t>
            </a:r>
          </a:p>
        </p:txBody>
      </p:sp>
    </p:spTree>
    <p:extLst>
      <p:ext uri="{BB962C8B-B14F-4D97-AF65-F5344CB8AC3E}">
        <p14:creationId xmlns:p14="http://schemas.microsoft.com/office/powerpoint/2010/main" val="223879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8C606-944E-491A-8BB2-A41E12A6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Results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D3FED1CA-5BA7-44CE-BFE1-B8F8FA53C7D9}"/>
              </a:ext>
            </a:extLst>
          </p:cNvPr>
          <p:cNvSpPr txBox="1"/>
          <p:nvPr/>
        </p:nvSpPr>
        <p:spPr>
          <a:xfrm>
            <a:off x="838200" y="1971675"/>
            <a:ext cx="325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Multiple </a:t>
            </a:r>
            <a:r>
              <a:rPr lang="da-DK" dirty="0" err="1"/>
              <a:t>traps</a:t>
            </a:r>
            <a:r>
              <a:rPr lang="da-DK" dirty="0"/>
              <a:t> </a:t>
            </a:r>
            <a:r>
              <a:rPr lang="da-DK" dirty="0" err="1"/>
              <a:t>along</a:t>
            </a:r>
            <a:r>
              <a:rPr lang="da-DK" dirty="0"/>
              <a:t> the </a:t>
            </a:r>
            <a:r>
              <a:rPr lang="da-DK" dirty="0" err="1"/>
              <a:t>way</a:t>
            </a:r>
            <a:r>
              <a:rPr lang="da-DK" dirty="0"/>
              <a:t>  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7B099B40-9851-4329-8E29-0DD3113E8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5550"/>
            <a:ext cx="7324725" cy="1181100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3309AF70-AAE0-459B-85F6-C79242AF357C}"/>
              </a:ext>
            </a:extLst>
          </p:cNvPr>
          <p:cNvSpPr txBox="1"/>
          <p:nvPr/>
        </p:nvSpPr>
        <p:spPr>
          <a:xfrm>
            <a:off x="838200" y="4112180"/>
            <a:ext cx="343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Multiple </a:t>
            </a:r>
            <a:r>
              <a:rPr lang="da-DK" dirty="0" err="1"/>
              <a:t>rewards</a:t>
            </a:r>
            <a:r>
              <a:rPr lang="da-DK" dirty="0"/>
              <a:t> </a:t>
            </a:r>
            <a:r>
              <a:rPr lang="da-DK" dirty="0" err="1"/>
              <a:t>along</a:t>
            </a:r>
            <a:r>
              <a:rPr lang="da-DK" dirty="0"/>
              <a:t> the </a:t>
            </a:r>
            <a:r>
              <a:rPr lang="da-DK" dirty="0" err="1"/>
              <a:t>way</a:t>
            </a:r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8FB3D2C8-4404-451F-8FD4-920123BB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10125"/>
            <a:ext cx="7258050" cy="1238250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750AA5F0-D339-4F3E-B283-480285F45DFF}"/>
              </a:ext>
            </a:extLst>
          </p:cNvPr>
          <p:cNvSpPr txBox="1"/>
          <p:nvPr/>
        </p:nvSpPr>
        <p:spPr>
          <a:xfrm>
            <a:off x="8317961" y="2351782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0.1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9B640F21-BBC9-4E74-A469-F80CB224F100}"/>
              </a:ext>
            </a:extLst>
          </p:cNvPr>
          <p:cNvSpPr txBox="1"/>
          <p:nvPr/>
        </p:nvSpPr>
        <p:spPr>
          <a:xfrm>
            <a:off x="8317960" y="4890641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0.1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</a:t>
            </a:r>
          </a:p>
        </p:txBody>
      </p:sp>
    </p:spTree>
    <p:extLst>
      <p:ext uri="{BB962C8B-B14F-4D97-AF65-F5344CB8AC3E}">
        <p14:creationId xmlns:p14="http://schemas.microsoft.com/office/powerpoint/2010/main" val="186849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25612-6D2A-4BF2-9746-56B9EBE6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Conclusion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BD10F8-B508-4BEB-889F-BA159A03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 err="1"/>
              <a:t>Changed</a:t>
            </a:r>
            <a:r>
              <a:rPr lang="da-DK" dirty="0"/>
              <a:t> Field</a:t>
            </a:r>
          </a:p>
          <a:p>
            <a:pPr lvl="1"/>
            <a:r>
              <a:rPr lang="da-DK" dirty="0"/>
              <a:t>Multiple </a:t>
            </a:r>
            <a:r>
              <a:rPr lang="da-DK" dirty="0" err="1"/>
              <a:t>Traps</a:t>
            </a:r>
            <a:r>
              <a:rPr lang="da-DK" dirty="0"/>
              <a:t> – made it </a:t>
            </a:r>
            <a:r>
              <a:rPr lang="da-DK" dirty="0" err="1"/>
              <a:t>harder</a:t>
            </a:r>
            <a:r>
              <a:rPr lang="da-DK" dirty="0"/>
              <a:t> to find the </a:t>
            </a:r>
            <a:r>
              <a:rPr lang="da-DK" dirty="0" err="1"/>
              <a:t>reward</a:t>
            </a:r>
            <a:endParaRPr lang="da-DK" dirty="0"/>
          </a:p>
          <a:p>
            <a:pPr lvl="1"/>
            <a:r>
              <a:rPr lang="da-DK" dirty="0"/>
              <a:t>Multiple </a:t>
            </a:r>
            <a:r>
              <a:rPr lang="da-DK" dirty="0" err="1"/>
              <a:t>rewards</a:t>
            </a:r>
            <a:r>
              <a:rPr lang="da-DK" dirty="0"/>
              <a:t> –</a:t>
            </a:r>
            <a:r>
              <a:rPr lang="da-DK" dirty="0" err="1"/>
              <a:t>able</a:t>
            </a:r>
            <a:r>
              <a:rPr lang="da-DK" dirty="0"/>
              <a:t> to find </a:t>
            </a:r>
            <a:r>
              <a:rPr lang="da-DK" dirty="0" err="1"/>
              <a:t>both</a:t>
            </a:r>
            <a:r>
              <a:rPr lang="da-DK" dirty="0"/>
              <a:t>, </a:t>
            </a:r>
            <a:r>
              <a:rPr lang="da-DK" dirty="0" err="1"/>
              <a:t>depends</a:t>
            </a:r>
            <a:r>
              <a:rPr lang="da-DK" dirty="0"/>
              <a:t> on </a:t>
            </a:r>
            <a:r>
              <a:rPr lang="da-DK" dirty="0" err="1"/>
              <a:t>how</a:t>
            </a:r>
            <a:r>
              <a:rPr lang="da-DK" dirty="0"/>
              <a:t> it </a:t>
            </a:r>
            <a:r>
              <a:rPr lang="da-DK" dirty="0" err="1"/>
              <a:t>explores</a:t>
            </a:r>
            <a:r>
              <a:rPr lang="da-DK" dirty="0"/>
              <a:t>, but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/>
              <a:t>choose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it </a:t>
            </a:r>
            <a:r>
              <a:rPr lang="da-DK" dirty="0" err="1"/>
              <a:t>learns</a:t>
            </a:r>
            <a:endParaRPr lang="da-DK" dirty="0"/>
          </a:p>
          <a:p>
            <a:pPr lvl="1"/>
            <a:r>
              <a:rPr lang="da-DK" dirty="0" err="1"/>
              <a:t>Bigger</a:t>
            </a:r>
            <a:r>
              <a:rPr lang="da-DK" dirty="0"/>
              <a:t> Field – more average actions, </a:t>
            </a:r>
            <a:r>
              <a:rPr lang="da-DK" dirty="0" err="1"/>
              <a:t>didnt</a:t>
            </a:r>
            <a:r>
              <a:rPr lang="da-DK" dirty="0"/>
              <a:t> </a:t>
            </a:r>
            <a:r>
              <a:rPr lang="da-DK" dirty="0" err="1"/>
              <a:t>change</a:t>
            </a:r>
            <a:r>
              <a:rPr lang="da-DK" dirty="0"/>
              <a:t> </a:t>
            </a:r>
            <a:r>
              <a:rPr lang="da-DK" dirty="0" err="1"/>
              <a:t>much</a:t>
            </a:r>
            <a:r>
              <a:rPr lang="da-DK" dirty="0"/>
              <a:t> – still </a:t>
            </a:r>
            <a:r>
              <a:rPr lang="da-DK" dirty="0" err="1"/>
              <a:t>succeeded</a:t>
            </a:r>
            <a:endParaRPr lang="da-DK" dirty="0"/>
          </a:p>
          <a:p>
            <a:pPr lvl="1"/>
            <a:r>
              <a:rPr lang="da-DK" dirty="0"/>
              <a:t>More </a:t>
            </a:r>
            <a:r>
              <a:rPr lang="da-DK" dirty="0" err="1"/>
              <a:t>obstacles</a:t>
            </a:r>
            <a:r>
              <a:rPr lang="da-DK" dirty="0"/>
              <a:t> (It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/>
              <a:t>succeed</a:t>
            </a:r>
            <a:r>
              <a:rPr lang="da-DK" dirty="0"/>
              <a:t>, it just </a:t>
            </a:r>
            <a:r>
              <a:rPr lang="da-DK" dirty="0" err="1"/>
              <a:t>takes</a:t>
            </a:r>
            <a:r>
              <a:rPr lang="da-DK" dirty="0"/>
              <a:t> more time to </a:t>
            </a:r>
            <a:r>
              <a:rPr lang="da-DK" dirty="0" err="1"/>
              <a:t>learn</a:t>
            </a:r>
            <a:r>
              <a:rPr lang="da-DK" dirty="0"/>
              <a:t> the </a:t>
            </a:r>
            <a:r>
              <a:rPr lang="da-DK" dirty="0" err="1"/>
              <a:t>field</a:t>
            </a:r>
            <a:r>
              <a:rPr lang="da-DK" dirty="0"/>
              <a:t>). </a:t>
            </a:r>
          </a:p>
          <a:p>
            <a:r>
              <a:rPr lang="da-DK" dirty="0" err="1"/>
              <a:t>Number</a:t>
            </a:r>
            <a:r>
              <a:rPr lang="da-DK" dirty="0"/>
              <a:t> of episodes – in case of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relatively</a:t>
            </a:r>
            <a:r>
              <a:rPr lang="da-DK" dirty="0"/>
              <a:t> simple task the </a:t>
            </a:r>
            <a:r>
              <a:rPr lang="da-DK" dirty="0" err="1"/>
              <a:t>algorithm</a:t>
            </a:r>
            <a:r>
              <a:rPr lang="da-DK" dirty="0"/>
              <a:t> </a:t>
            </a:r>
            <a:r>
              <a:rPr lang="da-DK" dirty="0" err="1"/>
              <a:t>learns</a:t>
            </a:r>
            <a:r>
              <a:rPr lang="da-DK" dirty="0"/>
              <a:t> </a:t>
            </a:r>
            <a:r>
              <a:rPr lang="da-DK" dirty="0" err="1"/>
              <a:t>quickly</a:t>
            </a:r>
            <a:r>
              <a:rPr lang="da-DK" dirty="0"/>
              <a:t> resulting in the non-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of </a:t>
            </a:r>
            <a:r>
              <a:rPr lang="da-DK" dirty="0" err="1"/>
              <a:t>many</a:t>
            </a:r>
            <a:r>
              <a:rPr lang="da-DK" dirty="0"/>
              <a:t> episodes. It </a:t>
            </a:r>
            <a:r>
              <a:rPr lang="da-DK" dirty="0" err="1"/>
              <a:t>affects</a:t>
            </a:r>
            <a:r>
              <a:rPr lang="da-DK" dirty="0"/>
              <a:t> the </a:t>
            </a:r>
            <a:r>
              <a:rPr lang="da-DK" dirty="0" err="1"/>
              <a:t>number</a:t>
            </a:r>
            <a:r>
              <a:rPr lang="da-DK" dirty="0"/>
              <a:t> of times et hits the </a:t>
            </a:r>
            <a:r>
              <a:rPr lang="da-DK" dirty="0" err="1"/>
              <a:t>mouse</a:t>
            </a:r>
            <a:r>
              <a:rPr lang="da-DK" dirty="0"/>
              <a:t> trap. </a:t>
            </a:r>
          </a:p>
          <a:p>
            <a:r>
              <a:rPr lang="da-DK" dirty="0" err="1"/>
              <a:t>Different</a:t>
            </a:r>
            <a:r>
              <a:rPr lang="da-DK" dirty="0"/>
              <a:t> learning rates (</a:t>
            </a:r>
            <a:r>
              <a:rPr lang="el-GR" dirty="0">
                <a:latin typeface="Grotesque" panose="020B0604020202020204" pitchFamily="34" charset="0"/>
              </a:rPr>
              <a:t>α</a:t>
            </a:r>
            <a:r>
              <a:rPr lang="da-DK" dirty="0">
                <a:latin typeface="Grotesque" panose="020B0604020202020204" pitchFamily="34" charset="0"/>
              </a:rPr>
              <a:t>) – </a:t>
            </a:r>
            <a:r>
              <a:rPr lang="da-DK" dirty="0" err="1">
                <a:latin typeface="Grotesque" panose="020B0604020202020204" pitchFamily="34" charset="0"/>
              </a:rPr>
              <a:t>dosent</a:t>
            </a:r>
            <a:r>
              <a:rPr lang="da-DK" dirty="0">
                <a:latin typeface="Grotesque" panose="020B0604020202020204" pitchFamily="34" charset="0"/>
              </a:rPr>
              <a:t> </a:t>
            </a:r>
            <a:r>
              <a:rPr lang="da-DK" dirty="0" err="1">
                <a:latin typeface="Grotesque" panose="020B0604020202020204" pitchFamily="34" charset="0"/>
              </a:rPr>
              <a:t>effect</a:t>
            </a:r>
            <a:r>
              <a:rPr lang="da-DK" dirty="0">
                <a:latin typeface="Grotesque" panose="020B0604020202020204" pitchFamily="34" charset="0"/>
              </a:rPr>
              <a:t> </a:t>
            </a:r>
            <a:r>
              <a:rPr lang="da-DK" dirty="0" err="1">
                <a:latin typeface="Grotesque" panose="020B0604020202020204" pitchFamily="34" charset="0"/>
              </a:rPr>
              <a:t>much</a:t>
            </a:r>
            <a:endParaRPr lang="da-DK" dirty="0"/>
          </a:p>
          <a:p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cost-values</a:t>
            </a:r>
            <a:r>
              <a:rPr lang="da-DK" dirty="0"/>
              <a:t> (</a:t>
            </a:r>
            <a:r>
              <a:rPr lang="el-GR" dirty="0">
                <a:latin typeface="Grotesque" panose="020B0604020202020204" pitchFamily="34" charset="0"/>
              </a:rPr>
              <a:t>γ</a:t>
            </a:r>
            <a:r>
              <a:rPr lang="da-DK" dirty="0">
                <a:latin typeface="Grotesque" panose="020B0604020202020204" pitchFamily="34" charset="0"/>
              </a:rPr>
              <a:t>) – </a:t>
            </a:r>
            <a:r>
              <a:rPr lang="da-DK" dirty="0" err="1">
                <a:latin typeface="Grotesque" panose="020B0604020202020204" pitchFamily="34" charset="0"/>
              </a:rPr>
              <a:t>Changed</a:t>
            </a:r>
            <a:r>
              <a:rPr lang="da-DK" dirty="0">
                <a:latin typeface="Grotesque" panose="020B0604020202020204" pitchFamily="34" charset="0"/>
              </a:rPr>
              <a:t> the </a:t>
            </a:r>
            <a:r>
              <a:rPr lang="da-DK" dirty="0" err="1">
                <a:latin typeface="Grotesque" panose="020B0604020202020204" pitchFamily="34" charset="0"/>
              </a:rPr>
              <a:t>estimates</a:t>
            </a:r>
            <a:r>
              <a:rPr lang="da-DK" dirty="0">
                <a:latin typeface="Grotesque" panose="020B0604020202020204" pitchFamily="34" charset="0"/>
              </a:rPr>
              <a:t> of the actions in </a:t>
            </a:r>
            <a:r>
              <a:rPr lang="da-DK" dirty="0" err="1">
                <a:latin typeface="Grotesque" panose="020B0604020202020204" pitchFamily="34" charset="0"/>
              </a:rPr>
              <a:t>each</a:t>
            </a:r>
            <a:r>
              <a:rPr lang="da-DK" dirty="0">
                <a:latin typeface="Grotesque" panose="020B0604020202020204" pitchFamily="34" charset="0"/>
              </a:rPr>
              <a:t> </a:t>
            </a:r>
            <a:r>
              <a:rPr lang="da-DK" dirty="0" err="1">
                <a:latin typeface="Grotesque" panose="020B0604020202020204" pitchFamily="34" charset="0"/>
              </a:rPr>
              <a:t>state</a:t>
            </a:r>
            <a:r>
              <a:rPr lang="da-DK" dirty="0">
                <a:latin typeface="Grotesque" panose="020B0604020202020204" pitchFamily="34" charset="0"/>
              </a:rPr>
              <a:t>.</a:t>
            </a:r>
            <a:endParaRPr lang="da-DK" dirty="0"/>
          </a:p>
          <a:p>
            <a:r>
              <a:rPr lang="da-DK" dirty="0" err="1"/>
              <a:t>Different</a:t>
            </a:r>
            <a:r>
              <a:rPr lang="da-DK" dirty="0"/>
              <a:t> epsilons (</a:t>
            </a:r>
            <a:r>
              <a:rPr lang="el-GR" dirty="0"/>
              <a:t>ε</a:t>
            </a:r>
            <a:r>
              <a:rPr lang="da-DK" dirty="0"/>
              <a:t>) – faster learning, </a:t>
            </a:r>
            <a:r>
              <a:rPr lang="da-DK" dirty="0" err="1"/>
              <a:t>less</a:t>
            </a:r>
            <a:r>
              <a:rPr lang="da-DK" dirty="0"/>
              <a:t> times </a:t>
            </a:r>
            <a:r>
              <a:rPr lang="da-DK" dirty="0" err="1"/>
              <a:t>reached</a:t>
            </a:r>
            <a:r>
              <a:rPr lang="da-DK" dirty="0"/>
              <a:t> the </a:t>
            </a:r>
            <a:r>
              <a:rPr lang="da-DK" dirty="0" err="1"/>
              <a:t>cake</a:t>
            </a:r>
            <a:endParaRPr lang="da-DK" dirty="0"/>
          </a:p>
          <a:p>
            <a:r>
              <a:rPr lang="da-DK" dirty="0"/>
              <a:t>Change policy – faster learning </a:t>
            </a:r>
            <a:r>
              <a:rPr lang="da-DK" dirty="0" err="1"/>
              <a:t>based</a:t>
            </a:r>
            <a:r>
              <a:rPr lang="da-DK" dirty="0"/>
              <a:t> on more </a:t>
            </a:r>
            <a:r>
              <a:rPr lang="da-DK" dirty="0" err="1"/>
              <a:t>exploration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01556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55F6-95EE-4D36-A905-3F0FF9708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Backpropagation XOR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5BD2D-034C-4FD1-B49B-504242ADA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134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2E76-6AC3-410C-B2CA-E85EB398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C0EA4-D0CD-4FF5-8369-1665DC018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Two perceptrons in the hidden layer</a:t>
            </a:r>
          </a:p>
          <a:p>
            <a:r>
              <a:rPr lang="da-DK" dirty="0"/>
              <a:t>One output perceptron</a:t>
            </a:r>
          </a:p>
          <a:p>
            <a:r>
              <a:rPr lang="da-DK" dirty="0" err="1"/>
              <a:t>Two</a:t>
            </a:r>
            <a:r>
              <a:rPr lang="da-DK" dirty="0"/>
              <a:t> inputs</a:t>
            </a:r>
          </a:p>
          <a:p>
            <a:r>
              <a:rPr lang="da-DK" dirty="0" err="1"/>
              <a:t>Weights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generated</a:t>
            </a:r>
            <a:r>
              <a:rPr lang="da-DK" dirty="0"/>
              <a:t> </a:t>
            </a:r>
            <a:r>
              <a:rPr lang="da-DK" dirty="0" err="1"/>
              <a:t>randomely</a:t>
            </a:r>
            <a:r>
              <a:rPr lang="da-DK" dirty="0"/>
              <a:t> </a:t>
            </a:r>
          </a:p>
          <a:p>
            <a:r>
              <a:rPr lang="da-DK" dirty="0" err="1"/>
              <a:t>Sigmoid</a:t>
            </a:r>
            <a:r>
              <a:rPr lang="da-DK" dirty="0"/>
              <a:t> AF</a:t>
            </a:r>
          </a:p>
          <a:p>
            <a:r>
              <a:rPr lang="da-DK" dirty="0"/>
              <a:t>Shuffleing of the array</a:t>
            </a:r>
          </a:p>
          <a:p>
            <a:r>
              <a:rPr lang="da-DK" dirty="0"/>
              <a:t>Lenght of data array 1000 for </a:t>
            </a:r>
            <a:r>
              <a:rPr lang="da-DK" dirty="0" err="1"/>
              <a:t>training</a:t>
            </a:r>
            <a:endParaRPr lang="da-DK" dirty="0"/>
          </a:p>
          <a:p>
            <a:r>
              <a:rPr lang="da-DK" dirty="0"/>
              <a:t>Maximum nr. of </a:t>
            </a:r>
            <a:r>
              <a:rPr lang="da-DK" dirty="0" err="1"/>
              <a:t>epochs</a:t>
            </a:r>
            <a:r>
              <a:rPr lang="da-DK" dirty="0"/>
              <a:t> 10000</a:t>
            </a:r>
          </a:p>
          <a:p>
            <a:r>
              <a:rPr lang="da-DK" dirty="0" err="1"/>
              <a:t>Testing</a:t>
            </a:r>
            <a:r>
              <a:rPr lang="da-DK" dirty="0"/>
              <a:t> with 4 </a:t>
            </a:r>
            <a:r>
              <a:rPr lang="da-DK" dirty="0" err="1"/>
              <a:t>different</a:t>
            </a:r>
            <a:r>
              <a:rPr lang="da-DK" dirty="0"/>
              <a:t> inputs a 1000 times</a:t>
            </a:r>
          </a:p>
        </p:txBody>
      </p:sp>
    </p:spTree>
    <p:extLst>
      <p:ext uri="{BB962C8B-B14F-4D97-AF65-F5344CB8AC3E}">
        <p14:creationId xmlns:p14="http://schemas.microsoft.com/office/powerpoint/2010/main" val="396691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0916-E51F-4EE4-BBA6-1F41D72B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Results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1B48DB-51C2-446E-A2E2-9E2200AC2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33950" cy="2514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501074-F687-4B83-B10B-B0F319F36D1E}"/>
              </a:ext>
            </a:extLst>
          </p:cNvPr>
          <p:cNvSpPr txBox="1"/>
          <p:nvPr/>
        </p:nvSpPr>
        <p:spPr>
          <a:xfrm>
            <a:off x="6701762" y="3004959"/>
            <a:ext cx="525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With the sigmoid it would never reach exactly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C++ code stopped after reaching an error of 0.000001 with a learning a rate of 0.1.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Python stopped after reaching an error of 0.0001.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Needs</a:t>
            </a:r>
            <a:r>
              <a:rPr lang="da-DK" dirty="0"/>
              <a:t> a check, to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it in </a:t>
            </a:r>
            <a:r>
              <a:rPr lang="da-DK" dirty="0" err="1"/>
              <a:t>some</a:t>
            </a:r>
            <a:r>
              <a:rPr lang="da-DK" dirty="0"/>
              <a:t> tolerance to 1, to </a:t>
            </a:r>
            <a:r>
              <a:rPr lang="da-DK" dirty="0" err="1"/>
              <a:t>compare</a:t>
            </a:r>
            <a:r>
              <a:rPr lang="da-DK" dirty="0"/>
              <a:t> to the </a:t>
            </a:r>
            <a:r>
              <a:rPr lang="da-DK" dirty="0" err="1"/>
              <a:t>correct</a:t>
            </a:r>
            <a:r>
              <a:rPr lang="da-DK" dirty="0"/>
              <a:t> </a:t>
            </a:r>
            <a:r>
              <a:rPr lang="da-DK" dirty="0" err="1"/>
              <a:t>result</a:t>
            </a:r>
            <a:r>
              <a:rPr lang="da-DK" dirty="0"/>
              <a:t>.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4AE9C865-5B10-4372-9747-851E184E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67655"/>
            <a:ext cx="57626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9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30E8-E443-4B9B-812D-886C7272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E08F1-A015-4669-9E0D-C4D801CA9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4 bandits</a:t>
            </a:r>
          </a:p>
          <a:p>
            <a:pPr lvl="1"/>
            <a:r>
              <a:rPr lang="da-DK" dirty="0"/>
              <a:t>2000 different sets of 4 bandits</a:t>
            </a:r>
          </a:p>
          <a:p>
            <a:pPr lvl="1"/>
            <a:r>
              <a:rPr lang="da-DK" dirty="0"/>
              <a:t>1000 iterations each</a:t>
            </a:r>
          </a:p>
          <a:p>
            <a:r>
              <a:rPr lang="da-DK" dirty="0"/>
              <a:t>10 bandits</a:t>
            </a:r>
          </a:p>
          <a:p>
            <a:pPr lvl="1"/>
            <a:r>
              <a:rPr lang="da-DK" dirty="0"/>
              <a:t>2000 different sets of 10 bandits</a:t>
            </a:r>
          </a:p>
          <a:p>
            <a:pPr lvl="1"/>
            <a:r>
              <a:rPr lang="da-DK" dirty="0"/>
              <a:t>1000 iterations each</a:t>
            </a:r>
          </a:p>
          <a:p>
            <a:r>
              <a:rPr lang="da-DK" dirty="0"/>
              <a:t>Bandit initialization</a:t>
            </a:r>
          </a:p>
          <a:p>
            <a:pPr lvl="1"/>
            <a:r>
              <a:rPr lang="da-DK" dirty="0"/>
              <a:t>Set mean within a specified range</a:t>
            </a:r>
          </a:p>
          <a:p>
            <a:pPr lvl="1"/>
            <a:r>
              <a:rPr lang="da-DK" dirty="0"/>
              <a:t>Get reward based on mean + a random value in a specified range</a:t>
            </a:r>
          </a:p>
          <a:p>
            <a:r>
              <a:rPr lang="da-DK" dirty="0"/>
              <a:t>Data saved to files and processed in matlab for evaluation</a:t>
            </a:r>
          </a:p>
        </p:txBody>
      </p:sp>
    </p:spTree>
    <p:extLst>
      <p:ext uri="{BB962C8B-B14F-4D97-AF65-F5344CB8AC3E}">
        <p14:creationId xmlns:p14="http://schemas.microsoft.com/office/powerpoint/2010/main" val="3551175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6B6FB-D640-4D55-A20C-E27EE36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r>
              <a:rPr lang="da-DK" dirty="0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58BBD05-D8BA-437A-91F3-F97428A7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15519" cy="985669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Different</a:t>
            </a:r>
            <a:r>
              <a:rPr lang="da-DK" dirty="0"/>
              <a:t> learning rates</a:t>
            </a:r>
          </a:p>
          <a:p>
            <a:r>
              <a:rPr lang="da-DK" dirty="0"/>
              <a:t>Sum of </a:t>
            </a:r>
            <a:r>
              <a:rPr lang="da-DK" dirty="0" err="1"/>
              <a:t>squared</a:t>
            </a:r>
            <a:r>
              <a:rPr lang="da-DK" dirty="0"/>
              <a:t> </a:t>
            </a:r>
            <a:r>
              <a:rPr lang="da-DK" dirty="0" err="1"/>
              <a:t>errors</a:t>
            </a:r>
            <a:r>
              <a:rPr lang="da-DK" dirty="0"/>
              <a:t> pr. </a:t>
            </a:r>
            <a:r>
              <a:rPr lang="da-DK" dirty="0" err="1"/>
              <a:t>epoch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5EF5B88-6A37-4CFB-9F49-0A82F00DE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231" y="3258428"/>
            <a:ext cx="4312597" cy="3234447"/>
          </a:xfrm>
          <a:prstGeom prst="rect">
            <a:avLst/>
          </a:prstGeom>
        </p:spPr>
      </p:pic>
      <p:pic>
        <p:nvPicPr>
          <p:cNvPr id="7" name="Billede 6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8BB2F3DD-DC38-4CE5-B422-C3D203CE5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8" y="3269372"/>
            <a:ext cx="4298004" cy="3223503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2FA51986-D2EC-46E9-A62D-76028E29BFA6}"/>
              </a:ext>
            </a:extLst>
          </p:cNvPr>
          <p:cNvSpPr txBox="1"/>
          <p:nvPr/>
        </p:nvSpPr>
        <p:spPr>
          <a:xfrm>
            <a:off x="9524137" y="3759447"/>
            <a:ext cx="219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0.1 : 8788 </a:t>
            </a:r>
            <a:r>
              <a:rPr lang="da-DK" dirty="0" err="1"/>
              <a:t>epochs</a:t>
            </a:r>
            <a:endParaRPr lang="da-DK" dirty="0"/>
          </a:p>
          <a:p>
            <a:r>
              <a:rPr lang="da-DK" dirty="0"/>
              <a:t>0.3  : 2912 </a:t>
            </a:r>
            <a:r>
              <a:rPr lang="da-DK" dirty="0" err="1"/>
              <a:t>epochs</a:t>
            </a:r>
            <a:endParaRPr lang="da-DK" dirty="0"/>
          </a:p>
          <a:p>
            <a:r>
              <a:rPr lang="da-DK" dirty="0"/>
              <a:t>0.5 : 1750 </a:t>
            </a:r>
            <a:r>
              <a:rPr lang="da-DK" dirty="0" err="1"/>
              <a:t>epochs</a:t>
            </a:r>
            <a:r>
              <a:rPr lang="da-DK" dirty="0"/>
              <a:t>  </a:t>
            </a:r>
          </a:p>
          <a:p>
            <a:r>
              <a:rPr lang="da-DK" dirty="0"/>
              <a:t>0.7 : 1272 </a:t>
            </a:r>
            <a:r>
              <a:rPr lang="da-DK" dirty="0" err="1"/>
              <a:t>epochs</a:t>
            </a:r>
            <a:r>
              <a:rPr lang="da-DK" dirty="0"/>
              <a:t> </a:t>
            </a:r>
          </a:p>
          <a:p>
            <a:r>
              <a:rPr lang="da-DK" dirty="0"/>
              <a:t>0.9 : 986 </a:t>
            </a:r>
            <a:r>
              <a:rPr lang="da-DK" dirty="0" err="1"/>
              <a:t>epochs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6923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3C09-955C-4F40-AFB2-21AED53F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E2311-99B0-4565-867E-44A29CD59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>
            <a:normAutofit/>
          </a:bodyPr>
          <a:lstStyle/>
          <a:p>
            <a:r>
              <a:rPr lang="da-DK" dirty="0"/>
              <a:t>It was possible to teach a multilayer peceptron system to categorize the XOR-problem.</a:t>
            </a:r>
          </a:p>
          <a:p>
            <a:r>
              <a:rPr lang="da-DK" dirty="0"/>
              <a:t>Due to the random generation of weights it will sometimes get stuck on a local minimum and </a:t>
            </a:r>
            <a:r>
              <a:rPr lang="da-DK" dirty="0" err="1"/>
              <a:t>therefore</a:t>
            </a:r>
            <a:r>
              <a:rPr lang="da-DK" dirty="0"/>
              <a:t> </a:t>
            </a:r>
            <a:r>
              <a:rPr lang="da-DK" dirty="0" err="1"/>
              <a:t>fails</a:t>
            </a:r>
            <a:r>
              <a:rPr lang="da-DK" dirty="0"/>
              <a:t> the training session.</a:t>
            </a:r>
          </a:p>
          <a:p>
            <a:r>
              <a:rPr lang="da-DK" dirty="0" err="1"/>
              <a:t>Higher</a:t>
            </a:r>
            <a:r>
              <a:rPr lang="da-DK" dirty="0"/>
              <a:t> learning rate </a:t>
            </a:r>
            <a:r>
              <a:rPr lang="da-DK" dirty="0" err="1"/>
              <a:t>makes</a:t>
            </a:r>
            <a:r>
              <a:rPr lang="da-DK" dirty="0"/>
              <a:t> it </a:t>
            </a:r>
            <a:r>
              <a:rPr lang="da-DK" dirty="0" err="1"/>
              <a:t>learn</a:t>
            </a:r>
            <a:r>
              <a:rPr lang="da-DK" dirty="0"/>
              <a:t> faster.</a:t>
            </a:r>
          </a:p>
          <a:p>
            <a:r>
              <a:rPr lang="da-DK" dirty="0" err="1"/>
              <a:t>Maybe</a:t>
            </a:r>
            <a:r>
              <a:rPr lang="da-DK" dirty="0"/>
              <a:t> TLU AF </a:t>
            </a:r>
            <a:r>
              <a:rPr lang="da-DK" dirty="0" err="1"/>
              <a:t>would</a:t>
            </a:r>
            <a:r>
              <a:rPr lang="da-DK" dirty="0"/>
              <a:t> have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better</a:t>
            </a:r>
            <a:r>
              <a:rPr lang="da-DK" dirty="0"/>
              <a:t>, due to the inputs   </a:t>
            </a:r>
          </a:p>
        </p:txBody>
      </p:sp>
      <p:pic>
        <p:nvPicPr>
          <p:cNvPr id="5" name="Billede 4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0182BED2-61AE-4109-A575-B2182CBDA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189" y="2587889"/>
            <a:ext cx="4054071" cy="3040554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5262B2D3-DA79-4E63-863C-91DB022F7750}"/>
              </a:ext>
            </a:extLst>
          </p:cNvPr>
          <p:cNvSpPr txBox="1"/>
          <p:nvPr/>
        </p:nvSpPr>
        <p:spPr>
          <a:xfrm>
            <a:off x="7649139" y="2287264"/>
            <a:ext cx="371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Plot of </a:t>
            </a:r>
            <a:r>
              <a:rPr lang="da-DK" dirty="0" err="1"/>
              <a:t>error</a:t>
            </a:r>
            <a:r>
              <a:rPr lang="da-DK" dirty="0"/>
              <a:t> </a:t>
            </a:r>
            <a:r>
              <a:rPr lang="da-DK" dirty="0" err="1"/>
              <a:t>stuck</a:t>
            </a:r>
            <a:r>
              <a:rPr lang="da-DK" dirty="0"/>
              <a:t> at a </a:t>
            </a:r>
            <a:r>
              <a:rPr lang="da-DK" dirty="0" err="1"/>
              <a:t>local</a:t>
            </a:r>
            <a:r>
              <a:rPr lang="da-DK" dirty="0"/>
              <a:t> minimum</a:t>
            </a:r>
          </a:p>
        </p:txBody>
      </p:sp>
    </p:spTree>
    <p:extLst>
      <p:ext uri="{BB962C8B-B14F-4D97-AF65-F5344CB8AC3E}">
        <p14:creationId xmlns:p14="http://schemas.microsoft.com/office/powerpoint/2010/main" val="3254859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2CB9-B9DD-4610-AC7B-A7361A963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Solution of the mountain car problem with SARSA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2B4D7-6CEE-4540-83EC-7FA20CA18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7370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2180-B08A-4465-B07E-E124BD2B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9324E1-E6BD-48A7-B804-90BCECF1BA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da-DK" dirty="0"/>
                  <a:t>Matlab</a:t>
                </a:r>
              </a:p>
              <a:p>
                <a:r>
                  <a:rPr lang="da-DK" dirty="0"/>
                  <a:t>For-loop to count episodes</a:t>
                </a:r>
              </a:p>
              <a:p>
                <a:pPr lvl="1"/>
                <a:r>
                  <a:rPr lang="da-DK" dirty="0"/>
                  <a:t>Each epsiode lasts for 10 seconds</a:t>
                </a:r>
              </a:p>
              <a:p>
                <a:pPr lvl="1"/>
                <a:r>
                  <a:rPr lang="da-DK" dirty="0"/>
                  <a:t>Counting success of each episode.</a:t>
                </a:r>
              </a:p>
              <a:p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da-DK" dirty="0"/>
                  <a:t>-greedy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da-DK" dirty="0"/>
              </a:p>
              <a:p>
                <a:r>
                  <a:rPr lang="da-DK" dirty="0"/>
                  <a:t>Rewards</a:t>
                </a:r>
              </a:p>
              <a:p>
                <a:pPr lvl="1"/>
                <a:r>
                  <a:rPr lang="da-DK" dirty="0"/>
                  <a:t>0-4 based on position (x).</a:t>
                </a:r>
              </a:p>
              <a:p>
                <a:r>
                  <a:rPr lang="da-DK" dirty="0"/>
                  <a:t>Variying gridsize of the RBFN.</a:t>
                </a:r>
              </a:p>
              <a:p>
                <a:r>
                  <a:rPr lang="da-DK" dirty="0"/>
                  <a:t>The variance of the grid is the distance between two RBF centers divided by two.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9324E1-E6BD-48A7-B804-90BCECF1B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482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72AD-D97E-4198-8FBD-1763E57D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F05AA-81B1-41BA-AC6F-8C7B3F43F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Smaller maximum acceleration</a:t>
            </a:r>
          </a:p>
          <a:p>
            <a:pPr lvl="1"/>
            <a:r>
              <a:rPr lang="da-DK" dirty="0"/>
              <a:t>Learns slower</a:t>
            </a:r>
          </a:p>
          <a:p>
            <a:r>
              <a:rPr lang="da-DK" dirty="0"/>
              <a:t>Different Learning Rate</a:t>
            </a:r>
          </a:p>
          <a:p>
            <a:r>
              <a:rPr lang="da-DK" dirty="0"/>
              <a:t>Different Grid Size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72912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CC9A-EB75-47C9-8D0E-8289ABE1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D36577E1-A556-4872-909C-657BB9E9D2A6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2872727"/>
              <a:ext cx="10515600" cy="333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80375676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491221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23064000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8954333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5126675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1" i="1" dirty="0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Gridsize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Training Success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Testing Success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6237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435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96.67%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635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393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36.67%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38388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3.33%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9745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89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63.33%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177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04977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D36577E1-A556-4872-909C-657BB9E9D2A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8254640"/>
                  </p:ext>
                </p:extLst>
              </p:nvPr>
            </p:nvGraphicFramePr>
            <p:xfrm>
              <a:off x="838200" y="2872727"/>
              <a:ext cx="10515600" cy="333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80375676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491221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23064000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8954333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5126675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90" t="-8333" r="-401449" b="-8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Gridsize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Training Success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Testing Success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6237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435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96.67%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635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393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36.67%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38388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3.33%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9745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89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63.33%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177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04977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665028-9542-43AC-9914-D1B24552B0FD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81658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dirty="0"/>
                  <a:t>Starting weights generated from same seed.</a:t>
                </a:r>
              </a:p>
              <a:p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da-DK" dirty="0"/>
                  <a:t>-greedy actions generated from unique seeds.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665028-9542-43AC-9914-D1B24552B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8165841" cy="646331"/>
              </a:xfrm>
              <a:prstGeom prst="rect">
                <a:avLst/>
              </a:prstGeom>
              <a:blipFill>
                <a:blip r:embed="rId3"/>
                <a:stretch>
                  <a:fillRect l="-672" t="-4717" b="-1415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045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D75F-DFE7-44D6-90D6-0811F950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12B9-41DE-443E-AD7B-969A6708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Training succes does not necessarily have anything to do with testing percentage.</a:t>
            </a:r>
          </a:p>
          <a:p>
            <a:pPr lvl="1"/>
            <a:r>
              <a:rPr lang="da-DK" dirty="0"/>
              <a:t>A check for correct answers in a row could stop this.</a:t>
            </a:r>
          </a:p>
          <a:p>
            <a:r>
              <a:rPr lang="da-DK" dirty="0"/>
              <a:t>Bigger grid is not necessarily better for this problem.</a:t>
            </a:r>
          </a:p>
          <a:p>
            <a:pPr lvl="1"/>
            <a:r>
              <a:rPr lang="da-DK" dirty="0"/>
              <a:t>Perhaps a higher exploration rate could solve this so more of the grid gets explored.</a:t>
            </a:r>
          </a:p>
          <a:p>
            <a:r>
              <a:rPr lang="da-DK"/>
              <a:t>When encountering uneven grids, the algorithm fails to find a solution.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8463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70FC-6A44-41CA-A413-73E15CEC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AC9F-BC87-4890-96A5-BED60895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2"/>
              </a:rPr>
              <a:t>https://youtu.be/9pJ0Lv5B7LM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7682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35AE-DD85-4C77-B739-EEBA4AE1A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Finite Differences Pendulum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F2702-38DA-4424-8E65-AE64D3321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1496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C8B3-E3E7-42BB-99C1-34041B28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3837-359F-45DC-BE19-43D816EE1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6x6 RBFN</a:t>
            </a:r>
          </a:p>
          <a:p>
            <a:r>
              <a:rPr lang="da-DK" dirty="0"/>
              <a:t>10 iterations with 0 gradient to terminate learning</a:t>
            </a:r>
          </a:p>
          <a:p>
            <a:r>
              <a:rPr lang="da-DK" dirty="0"/>
              <a:t>Reward is based on time standing up</a:t>
            </a:r>
          </a:p>
          <a:p>
            <a:r>
              <a:rPr lang="da-DK" dirty="0"/>
              <a:t>Roll-outs updates the current state and returns a reward based on the time the stick is standing up.</a:t>
            </a:r>
          </a:p>
          <a:p>
            <a:r>
              <a:rPr lang="da-DK" dirty="0"/>
              <a:t>Weights are generated with the same seed each time.</a:t>
            </a:r>
          </a:p>
          <a:p>
            <a:r>
              <a:rPr lang="da-DK" dirty="0"/>
              <a:t>Weights are updated after 36 roll-outs. </a:t>
            </a:r>
          </a:p>
          <a:p>
            <a:r>
              <a:rPr lang="da-DK" dirty="0"/>
              <a:t>Starting angle is generated randomely between -20 and +20 degrees</a:t>
            </a:r>
          </a:p>
          <a:p>
            <a:r>
              <a:rPr lang="da-DK" dirty="0"/>
              <a:t>Rollout temirnates after 10 seconds or if the angle is outside pi/7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0193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B616-A323-4FA8-904E-22295907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53998" cy="1325563"/>
          </a:xfrm>
        </p:spPr>
        <p:txBody>
          <a:bodyPr>
            <a:normAutofit fontScale="90000"/>
          </a:bodyPr>
          <a:lstStyle/>
          <a:p>
            <a:r>
              <a:rPr lang="da-DK" dirty="0"/>
              <a:t>Results</a:t>
            </a:r>
            <a:br>
              <a:rPr lang="da-DK" dirty="0"/>
            </a:br>
            <a:r>
              <a:rPr lang="da-DK" dirty="0"/>
              <a:t>UCB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31F7262-7072-4BFA-81AB-A636DF09C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8" y="365125"/>
            <a:ext cx="8377382" cy="62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75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BCA6-645E-4BF7-879A-50CA576D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271"/>
            <a:ext cx="10515600" cy="1325563"/>
          </a:xfrm>
        </p:spPr>
        <p:txBody>
          <a:bodyPr/>
          <a:lstStyle/>
          <a:p>
            <a:r>
              <a:rPr lang="da-DK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2C9883-7754-4B52-8054-0B5A10CD8DA3}"/>
                  </a:ext>
                </a:extLst>
              </p:cNvPr>
              <p:cNvSpPr txBox="1"/>
              <p:nvPr/>
            </p:nvSpPr>
            <p:spPr>
              <a:xfrm>
                <a:off x="466358" y="1948509"/>
                <a:ext cx="56296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dirty="0"/>
                  <a:t>Alpha = 0.8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da-DK" b="0" dirty="0"/>
              </a:p>
              <a:p>
                <a:pPr/>
                <a:r>
                  <a:rPr lang="da-DK" dirty="0"/>
                  <a:t>Manage to keep the pole up for 10 seconds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2C9883-7754-4B52-8054-0B5A10CD8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58" y="1948509"/>
                <a:ext cx="5629642" cy="923330"/>
              </a:xfrm>
              <a:prstGeom prst="rect">
                <a:avLst/>
              </a:prstGeom>
              <a:blipFill>
                <a:blip r:embed="rId2"/>
                <a:stretch>
                  <a:fillRect l="-975" t="-3974" b="-993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D00449-EFF6-4C7B-AC2D-EBED2437440B}"/>
                  </a:ext>
                </a:extLst>
              </p:cNvPr>
              <p:cNvSpPr/>
              <p:nvPr/>
            </p:nvSpPr>
            <p:spPr>
              <a:xfrm>
                <a:off x="466358" y="3147897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da-DK" dirty="0"/>
                  <a:t>Alpha = 0.4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da-DK" dirty="0"/>
              </a:p>
              <a:p>
                <a:pPr/>
                <a:r>
                  <a:rPr lang="da-DK" dirty="0"/>
                  <a:t>Didnt manage to keep the pole up for 10 seconds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D00449-EFF6-4C7B-AC2D-EBED24374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58" y="3147897"/>
                <a:ext cx="6096000" cy="923330"/>
              </a:xfrm>
              <a:prstGeom prst="rect">
                <a:avLst/>
              </a:prstGeom>
              <a:blipFill>
                <a:blip r:embed="rId3"/>
                <a:stretch>
                  <a:fillRect l="-900" t="-3289" b="-92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E57894-835E-4F6D-8E6F-DC9FC73CB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725" y="3032138"/>
            <a:ext cx="3848100" cy="16478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2DDFF4-096B-40AA-BF29-457B15E28B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725" y="1133920"/>
            <a:ext cx="52387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EF42D3-C30B-40D9-999B-7874BE57D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7725" y="4795722"/>
            <a:ext cx="3876675" cy="1038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3EFBFF-AFD7-42B1-A994-59C2D36659CA}"/>
                  </a:ext>
                </a:extLst>
              </p:cNvPr>
              <p:cNvSpPr/>
              <p:nvPr/>
            </p:nvSpPr>
            <p:spPr>
              <a:xfrm>
                <a:off x="338512" y="485316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da-DK" dirty="0"/>
                  <a:t>Alpha = 0.6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da-DK" b="0" dirty="0"/>
              </a:p>
              <a:p>
                <a:pPr/>
                <a:r>
                  <a:rPr lang="da-DK" dirty="0"/>
                  <a:t>Didnt manage to keep the pole up for 10 secondse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3EFBFF-AFD7-42B1-A994-59C2D3665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2" y="4853169"/>
                <a:ext cx="6096000" cy="923330"/>
              </a:xfrm>
              <a:prstGeom prst="rect">
                <a:avLst/>
              </a:prstGeom>
              <a:blipFill>
                <a:blip r:embed="rId7"/>
                <a:stretch>
                  <a:fillRect l="-900" t="-3289" b="-92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10D439C-D3C2-4019-A0FC-9025A4EFAAE7}"/>
              </a:ext>
            </a:extLst>
          </p:cNvPr>
          <p:cNvSpPr txBox="1"/>
          <p:nvPr/>
        </p:nvSpPr>
        <p:spPr>
          <a:xfrm>
            <a:off x="466358" y="1464232"/>
            <a:ext cx="439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Here the error is not the error, it is the norm</a:t>
            </a:r>
          </a:p>
        </p:txBody>
      </p:sp>
    </p:spTree>
    <p:extLst>
      <p:ext uri="{BB962C8B-B14F-4D97-AF65-F5344CB8AC3E}">
        <p14:creationId xmlns:p14="http://schemas.microsoft.com/office/powerpoint/2010/main" val="3145450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CEF6-1A44-4C19-9408-225A65D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ABD5-D995-43AD-9E9E-517FC50D3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Parameters could be more fine tuned.</a:t>
            </a:r>
          </a:p>
          <a:p>
            <a:r>
              <a:rPr lang="da-DK" dirty="0"/>
              <a:t>Nr. of iterations could be lowered by doing so.</a:t>
            </a:r>
          </a:p>
          <a:p>
            <a:r>
              <a:rPr lang="da-DK" dirty="0"/>
              <a:t>The way the reward is generated results in the pole not standing at 0 radians (upright), but a continous motion in one direction.</a:t>
            </a:r>
          </a:p>
          <a:p>
            <a:pPr lvl="1"/>
            <a:r>
              <a:rPr lang="da-DK" dirty="0"/>
              <a:t>One way to solve this problem could be looking at the poles position in the reward function.</a:t>
            </a:r>
          </a:p>
          <a:p>
            <a:r>
              <a:rPr lang="da-DK" dirty="0"/>
              <a:t>Minimizing the no fault area, could make the training for the algorithm easier.</a:t>
            </a:r>
          </a:p>
        </p:txBody>
      </p:sp>
    </p:spTree>
    <p:extLst>
      <p:ext uri="{BB962C8B-B14F-4D97-AF65-F5344CB8AC3E}">
        <p14:creationId xmlns:p14="http://schemas.microsoft.com/office/powerpoint/2010/main" val="78885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31EB-4845-47B2-BF0B-5D399B6F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41228" cy="1325563"/>
          </a:xfrm>
        </p:spPr>
        <p:txBody>
          <a:bodyPr/>
          <a:lstStyle/>
          <a:p>
            <a:r>
              <a:rPr lang="da-DK" dirty="0"/>
              <a:t>Results</a:t>
            </a:r>
            <a:br>
              <a:rPr lang="da-DK" dirty="0"/>
            </a:br>
            <a:r>
              <a:rPr lang="da-DK" dirty="0"/>
              <a:t>Gradient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3D3B819-6742-4AA8-8DC0-1AE3E7497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28" y="365124"/>
            <a:ext cx="8255190" cy="61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5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DE94-E594-4382-9CD5-67530964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08" y="616794"/>
            <a:ext cx="2525785" cy="1396563"/>
          </a:xfrm>
        </p:spPr>
        <p:txBody>
          <a:bodyPr>
            <a:normAutofit/>
          </a:bodyPr>
          <a:lstStyle/>
          <a:p>
            <a:r>
              <a:rPr lang="da-DK" dirty="0"/>
              <a:t>Results</a:t>
            </a:r>
            <a:br>
              <a:rPr lang="da-DK" dirty="0"/>
            </a:br>
            <a:r>
              <a:rPr lang="da-DK" dirty="0"/>
              <a:t>ε-greedy</a:t>
            </a:r>
          </a:p>
        </p:txBody>
      </p:sp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9C0DC506-1DCD-4AD4-8877-EA07A48FF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9" y="436122"/>
            <a:ext cx="8227291" cy="61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8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0B7B-CC83-4E40-9F8B-0622FC0A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10 bandits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4A585D9-51FF-4A4C-AC6D-5282309F4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0818"/>
            <a:ext cx="5334000" cy="40005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ECD85BE-0B57-4724-BFDB-B869F47D6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73" y="280563"/>
            <a:ext cx="4296561" cy="319940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98D927D0-0376-4BD5-9BFF-6999B442B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152919"/>
            <a:ext cx="4940108" cy="37050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B72A23-90E0-45C1-A5B0-BFE4179CA952}"/>
                  </a:ext>
                </a:extLst>
              </p:cNvPr>
              <p:cNvSpPr txBox="1"/>
              <p:nvPr/>
            </p:nvSpPr>
            <p:spPr>
              <a:xfrm>
                <a:off x="587229" y="2466363"/>
                <a:ext cx="2567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dirty="0"/>
                  <a:t>ε-greedy 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da-DK" dirty="0"/>
                  <a:t> = 0.1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B72A23-90E0-45C1-A5B0-BFE4179C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29" y="2466363"/>
                <a:ext cx="2567032" cy="369332"/>
              </a:xfrm>
              <a:prstGeom prst="rect">
                <a:avLst/>
              </a:prstGeom>
              <a:blipFill>
                <a:blip r:embed="rId5"/>
                <a:stretch>
                  <a:fillRect l="-1900" t="-10000" b="-2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D7D65F-4371-4E96-A9D1-4796685F903C}"/>
              </a:ext>
            </a:extLst>
          </p:cNvPr>
          <p:cNvSpPr txBox="1"/>
          <p:nvPr/>
        </p:nvSpPr>
        <p:spPr>
          <a:xfrm>
            <a:off x="10274108" y="4337108"/>
            <a:ext cx="160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UCB c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CC598-7B7F-4679-BDC0-CACBA73E526A}"/>
              </a:ext>
            </a:extLst>
          </p:cNvPr>
          <p:cNvSpPr txBox="1"/>
          <p:nvPr/>
        </p:nvSpPr>
        <p:spPr>
          <a:xfrm>
            <a:off x="10167456" y="1400961"/>
            <a:ext cx="160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Gradient </a:t>
            </a:r>
            <a:r>
              <a:rPr lang="el-GR" dirty="0"/>
              <a:t>α</a:t>
            </a:r>
            <a:r>
              <a:rPr lang="da-DK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36650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79E-DEC4-4AA7-A6F1-BF6110E1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7C871-A4DE-43C1-917E-E7123359A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By increasing the number of bandits the algorithms had a harder time finding the right machine.</a:t>
            </a:r>
          </a:p>
          <a:p>
            <a:r>
              <a:rPr lang="da-DK" dirty="0"/>
              <a:t>The epsilon-greedy method was the best in an increased number of bandits</a:t>
            </a:r>
          </a:p>
          <a:p>
            <a:r>
              <a:rPr lang="da-DK" dirty="0"/>
              <a:t>For the ε-greedy algorithm with 4-bandits the best epsilon value was: 0.1</a:t>
            </a:r>
          </a:p>
          <a:p>
            <a:r>
              <a:rPr lang="da-DK" dirty="0"/>
              <a:t>For the UCB algorithm with 4-bandits the best c value was: 1</a:t>
            </a:r>
          </a:p>
          <a:p>
            <a:r>
              <a:rPr lang="da-DK" dirty="0"/>
              <a:t>For the gradient algorithm with 4-bandits the best alpha value was: 1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8218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CF9E-D831-4D14-98CF-05AD3F7D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3" y="2766218"/>
            <a:ext cx="10515600" cy="1325563"/>
          </a:xfrm>
        </p:spPr>
        <p:txBody>
          <a:bodyPr/>
          <a:lstStyle/>
          <a:p>
            <a:r>
              <a:rPr lang="da-DK" dirty="0"/>
              <a:t>qLearning for robot-maze</a:t>
            </a:r>
          </a:p>
        </p:txBody>
      </p:sp>
    </p:spTree>
    <p:extLst>
      <p:ext uri="{BB962C8B-B14F-4D97-AF65-F5344CB8AC3E}">
        <p14:creationId xmlns:p14="http://schemas.microsoft.com/office/powerpoint/2010/main" val="95654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112FF-5D3C-4F3F-AC02-7164342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Setup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C9F6657-872B-42D2-B60E-9DF8EDF5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825625"/>
            <a:ext cx="5057781" cy="4351338"/>
          </a:xfrm>
        </p:spPr>
        <p:txBody>
          <a:bodyPr/>
          <a:lstStyle/>
          <a:p>
            <a:r>
              <a:rPr lang="da-DK" dirty="0"/>
              <a:t>3 Methods</a:t>
            </a:r>
          </a:p>
          <a:p>
            <a:pPr lvl="1"/>
            <a:r>
              <a:rPr lang="da-DK" dirty="0" err="1"/>
              <a:t>qLearning</a:t>
            </a:r>
            <a:r>
              <a:rPr lang="da-DK" dirty="0"/>
              <a:t>(</a:t>
            </a:r>
            <a:r>
              <a:rPr lang="da-DK" dirty="0" err="1"/>
              <a:t>state</a:t>
            </a:r>
            <a:r>
              <a:rPr lang="da-DK" dirty="0"/>
              <a:t> s, double epsilon)</a:t>
            </a:r>
          </a:p>
          <a:p>
            <a:pPr lvl="1"/>
            <a:r>
              <a:rPr lang="da-DK" dirty="0"/>
              <a:t>Epsilon-</a:t>
            </a:r>
            <a:r>
              <a:rPr lang="da-DK" dirty="0" err="1"/>
              <a:t>greedy</a:t>
            </a:r>
            <a:endParaRPr lang="da-DK" dirty="0"/>
          </a:p>
          <a:p>
            <a:pPr lvl="2"/>
            <a:r>
              <a:rPr lang="da-DK" dirty="0"/>
              <a:t>If not </a:t>
            </a:r>
            <a:r>
              <a:rPr lang="da-DK" dirty="0" err="1"/>
              <a:t>random</a:t>
            </a:r>
            <a:endParaRPr lang="da-DK" dirty="0"/>
          </a:p>
          <a:p>
            <a:pPr lvl="3"/>
            <a:r>
              <a:rPr lang="da-DK" dirty="0" err="1"/>
              <a:t>PickBestAction</a:t>
            </a:r>
            <a:r>
              <a:rPr lang="da-DK" dirty="0"/>
              <a:t>()</a:t>
            </a:r>
          </a:p>
          <a:p>
            <a:pPr lvl="2"/>
            <a:r>
              <a:rPr lang="da-DK" dirty="0"/>
              <a:t>Else</a:t>
            </a:r>
          </a:p>
          <a:p>
            <a:pPr lvl="3"/>
            <a:r>
              <a:rPr lang="da-DK" dirty="0" err="1"/>
              <a:t>PickRandom</a:t>
            </a:r>
            <a:r>
              <a:rPr lang="da-DK" dirty="0"/>
              <a:t>()</a:t>
            </a:r>
          </a:p>
          <a:p>
            <a:pPr lvl="1"/>
            <a:r>
              <a:rPr lang="da-DK" dirty="0"/>
              <a:t>Update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on action </a:t>
            </a:r>
            <a:r>
              <a:rPr lang="da-DK" dirty="0" err="1"/>
              <a:t>chosen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One more </a:t>
            </a:r>
            <a:r>
              <a:rPr lang="da-DK" dirty="0" err="1"/>
              <a:t>method</a:t>
            </a:r>
            <a:r>
              <a:rPr lang="da-DK" dirty="0"/>
              <a:t> to </a:t>
            </a:r>
            <a:r>
              <a:rPr lang="da-DK" dirty="0" err="1"/>
              <a:t>PickBestAction</a:t>
            </a:r>
            <a:r>
              <a:rPr lang="da-DK" dirty="0"/>
              <a:t>() and </a:t>
            </a:r>
            <a:r>
              <a:rPr lang="da-DK" dirty="0" err="1"/>
              <a:t>one</a:t>
            </a:r>
            <a:r>
              <a:rPr lang="da-DK" dirty="0"/>
              <a:t> to find </a:t>
            </a:r>
            <a:r>
              <a:rPr lang="da-DK" dirty="0" err="1"/>
              <a:t>HighestValue</a:t>
            </a:r>
            <a:r>
              <a:rPr lang="da-DK" dirty="0"/>
              <a:t>()</a:t>
            </a:r>
          </a:p>
          <a:p>
            <a:pPr lvl="3"/>
            <a:endParaRPr lang="da-DK" dirty="0"/>
          </a:p>
          <a:p>
            <a:pPr lvl="3"/>
            <a:endParaRPr lang="da-DK" dirty="0"/>
          </a:p>
          <a:p>
            <a:pPr lvl="3"/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59A9538E-0CFC-42F3-97E1-B0E2ED920F9C}"/>
              </a:ext>
            </a:extLst>
          </p:cNvPr>
          <p:cNvSpPr txBox="1"/>
          <p:nvPr/>
        </p:nvSpPr>
        <p:spPr>
          <a:xfrm>
            <a:off x="6234346" y="1951672"/>
            <a:ext cx="5228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Estimate</a:t>
            </a:r>
            <a:r>
              <a:rPr lang="da-DK" dirty="0"/>
              <a:t>[</a:t>
            </a:r>
            <a:r>
              <a:rPr lang="da-DK" dirty="0" err="1"/>
              <a:t>rows</a:t>
            </a:r>
            <a:r>
              <a:rPr lang="da-DK" dirty="0"/>
              <a:t>*columns][4] -&gt;</a:t>
            </a:r>
          </a:p>
          <a:p>
            <a:r>
              <a:rPr lang="da-DK" dirty="0" err="1"/>
              <a:t>Estimate</a:t>
            </a:r>
            <a:r>
              <a:rPr lang="da-DK" dirty="0"/>
              <a:t>[</a:t>
            </a:r>
            <a:r>
              <a:rPr lang="da-DK" dirty="0" err="1"/>
              <a:t>s.x</a:t>
            </a:r>
            <a:r>
              <a:rPr lang="da-DK" dirty="0"/>
              <a:t> + </a:t>
            </a:r>
            <a:r>
              <a:rPr lang="da-DK" dirty="0" err="1"/>
              <a:t>s.y</a:t>
            </a:r>
            <a:r>
              <a:rPr lang="da-DK" dirty="0"/>
              <a:t> * columns][i]</a:t>
            </a:r>
          </a:p>
          <a:p>
            <a:endParaRPr lang="da-DK" dirty="0"/>
          </a:p>
          <a:p>
            <a:r>
              <a:rPr lang="da-DK" dirty="0"/>
              <a:t>If action is </a:t>
            </a:r>
            <a:r>
              <a:rPr lang="da-DK" dirty="0" err="1"/>
              <a:t>impossible</a:t>
            </a:r>
            <a:r>
              <a:rPr lang="da-DK" dirty="0"/>
              <a:t>, it </a:t>
            </a:r>
            <a:r>
              <a:rPr lang="da-DK" dirty="0" err="1"/>
              <a:t>keeps</a:t>
            </a:r>
            <a:r>
              <a:rPr lang="da-DK" dirty="0"/>
              <a:t> </a:t>
            </a:r>
            <a:r>
              <a:rPr lang="da-DK" dirty="0" err="1"/>
              <a:t>trying</a:t>
            </a:r>
            <a:r>
              <a:rPr lang="da-DK" dirty="0"/>
              <a:t> a new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until</a:t>
            </a:r>
            <a:r>
              <a:rPr lang="da-DK" dirty="0"/>
              <a:t> a </a:t>
            </a:r>
            <a:r>
              <a:rPr lang="da-DK" dirty="0" err="1"/>
              <a:t>possible</a:t>
            </a:r>
            <a:r>
              <a:rPr lang="da-DK" dirty="0"/>
              <a:t> action is </a:t>
            </a:r>
            <a:r>
              <a:rPr lang="da-DK" dirty="0" err="1"/>
              <a:t>chosen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390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1279</Words>
  <Application>Microsoft Office PowerPoint</Application>
  <PresentationFormat>Widescreen</PresentationFormat>
  <Paragraphs>268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Grotesque</vt:lpstr>
      <vt:lpstr>Office Theme</vt:lpstr>
      <vt:lpstr>Bandit-problem</vt:lpstr>
      <vt:lpstr>Setup</vt:lpstr>
      <vt:lpstr>Results UCB</vt:lpstr>
      <vt:lpstr>Results Gradient</vt:lpstr>
      <vt:lpstr>Results ε-greedy</vt:lpstr>
      <vt:lpstr>10 bandits</vt:lpstr>
      <vt:lpstr>Conclusion</vt:lpstr>
      <vt:lpstr>qLearning for robot-maze</vt:lpstr>
      <vt:lpstr>Setup</vt:lpstr>
      <vt:lpstr>Experimental Setup</vt:lpstr>
      <vt:lpstr>Results</vt:lpstr>
      <vt:lpstr>Results</vt:lpstr>
      <vt:lpstr>Results</vt:lpstr>
      <vt:lpstr>Results</vt:lpstr>
      <vt:lpstr>Results</vt:lpstr>
      <vt:lpstr>Conclusion</vt:lpstr>
      <vt:lpstr>Backpropagation XOR</vt:lpstr>
      <vt:lpstr>Setup</vt:lpstr>
      <vt:lpstr>Results</vt:lpstr>
      <vt:lpstr>Results </vt:lpstr>
      <vt:lpstr>Conclusion</vt:lpstr>
      <vt:lpstr>Solution of the mountain car problem with SARSA</vt:lpstr>
      <vt:lpstr>Setup</vt:lpstr>
      <vt:lpstr>Testing</vt:lpstr>
      <vt:lpstr>Results</vt:lpstr>
      <vt:lpstr>Conclusion </vt:lpstr>
      <vt:lpstr>Video</vt:lpstr>
      <vt:lpstr>Finite Differences Pendulum</vt:lpstr>
      <vt:lpstr>Setup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</dc:title>
  <dc:creator>Viktor Poulsen</dc:creator>
  <cp:lastModifiedBy>Viktor Poulsen</cp:lastModifiedBy>
  <cp:revision>3</cp:revision>
  <dcterms:created xsi:type="dcterms:W3CDTF">2019-08-16T07:53:33Z</dcterms:created>
  <dcterms:modified xsi:type="dcterms:W3CDTF">2019-08-16T08:11:52Z</dcterms:modified>
</cp:coreProperties>
</file>