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6" r:id="rId8"/>
    <p:sldId id="278" r:id="rId9"/>
    <p:sldId id="280" r:id="rId10"/>
    <p:sldId id="281" r:id="rId11"/>
    <p:sldId id="261" r:id="rId12"/>
    <p:sldId id="272" r:id="rId13"/>
    <p:sldId id="262" r:id="rId14"/>
    <p:sldId id="263" r:id="rId15"/>
    <p:sldId id="264" r:id="rId16"/>
    <p:sldId id="277" r:id="rId17"/>
    <p:sldId id="265" r:id="rId18"/>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138" y="149"/>
      </p:cViewPr>
      <p:guideLst>
        <p:guide orient="horz" pos="2885"/>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hyperlink" Target="https://github.com/Sow-268/TNSDC_Generative-AI.git" TargetMode="Externa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p:nvPr/>
        </p:nvSpPr>
        <p:spPr>
          <a:xfrm>
            <a:off x="5638800" y="2057400"/>
            <a:ext cx="5560060" cy="508635"/>
          </a:xfrm>
          <a:prstGeom prst="rect">
            <a:avLst/>
          </a:prstGeom>
        </p:spPr>
        <p:txBody>
          <a:bodyPr vert="horz" wrap="square" lIns="0" tIns="16510" rIns="0" bIns="0" rtlCol="0">
            <a:spAutoFit/>
          </a:bodyPr>
          <a:lstStyle/>
          <a:p>
            <a:pPr marL="12700">
              <a:lnSpc>
                <a:spcPct val="100000"/>
              </a:lnSpc>
              <a:spcBef>
                <a:spcPts val="130"/>
              </a:spcBef>
            </a:pPr>
            <a:r>
              <a:rPr lang="en-GB" altLang="en-US" sz="3200" dirty="0">
                <a:latin typeface="Trebuchet MS" panose="020B0603020202020204"/>
                <a:cs typeface="Trebuchet MS" panose="020B0603020202020204"/>
              </a:rPr>
              <a:t>S.V.SOWMIYA NARAYANAN</a:t>
            </a:r>
            <a:endParaRPr lang="en-GB" altLang="en-US" sz="3200" dirty="0">
              <a:latin typeface="Trebuchet MS" panose="020B0603020202020204"/>
              <a:cs typeface="Trebuchet MS" panose="020B0603020202020204"/>
            </a:endParaRPr>
          </a:p>
        </p:txBody>
      </p:sp>
      <p:sp>
        <p:nvSpPr>
          <p:cNvPr id="8" name="object 8"/>
          <p:cNvSpPr txBox="1"/>
          <p:nvPr/>
        </p:nvSpPr>
        <p:spPr>
          <a:xfrm>
            <a:off x="6781800" y="2819717"/>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panose="020B0603020202020204"/>
                <a:cs typeface="Trebuchet MS" panose="020B0603020202020204"/>
              </a:rPr>
              <a:t>Final</a:t>
            </a:r>
            <a:r>
              <a:rPr sz="2400" b="1" spc="-4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555171" y="187969"/>
            <a:ext cx="9764395" cy="1122362"/>
          </a:xfrm>
          <a:prstGeom prst="rect">
            <a:avLst/>
          </a:prstGeom>
        </p:spPr>
        <p:txBody>
          <a:bodyPr vert="horz" wrap="square" lIns="0" tIns="522858" rIns="0" bIns="0" rtlCol="0">
            <a:spAutoFit/>
          </a:bodyPr>
          <a:lstStyle/>
          <a:p>
            <a:pPr marL="153670">
              <a:lnSpc>
                <a:spcPct val="100000"/>
              </a:lnSpc>
              <a:spcBef>
                <a:spcPts val="130"/>
              </a:spcBef>
            </a:pPr>
            <a:r>
              <a:rPr sz="3200" spc="-20" dirty="0"/>
              <a:t>WHO</a:t>
            </a:r>
            <a:r>
              <a:rPr sz="3200" spc="-235" dirty="0"/>
              <a:t> </a:t>
            </a:r>
            <a:r>
              <a:rPr sz="3200" dirty="0"/>
              <a:t>ARE</a:t>
            </a:r>
            <a:r>
              <a:rPr sz="3200" spc="-90" dirty="0"/>
              <a:t> </a:t>
            </a:r>
            <a:r>
              <a:rPr sz="3200" dirty="0"/>
              <a:t>THE</a:t>
            </a:r>
            <a:r>
              <a:rPr sz="3200" spc="-65" dirty="0"/>
              <a:t> </a:t>
            </a:r>
            <a:r>
              <a:rPr sz="3200" dirty="0"/>
              <a:t>END</a:t>
            </a:r>
            <a:r>
              <a:rPr sz="3200" spc="-75" dirty="0"/>
              <a:t> </a:t>
            </a:r>
            <a:r>
              <a:rPr sz="3200" spc="-10" dirty="0"/>
              <a:t>USERS?</a:t>
            </a:r>
            <a:endParaRPr sz="3200" dirty="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fld>
            <a:endParaRPr spc="10" dirty="0"/>
          </a:p>
        </p:txBody>
      </p:sp>
      <p:sp>
        <p:nvSpPr>
          <p:cNvPr id="9" name="Text Box 8"/>
          <p:cNvSpPr txBox="1"/>
          <p:nvPr/>
        </p:nvSpPr>
        <p:spPr>
          <a:xfrm>
            <a:off x="555171" y="1444781"/>
            <a:ext cx="8153400" cy="502855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GB" altLang="en-US" b="1" dirty="0">
                <a:latin typeface="Times New Roman" panose="02020603050405020304" pitchFamily="18" charset="0"/>
                <a:cs typeface="Times New Roman" panose="02020603050405020304" pitchFamily="18" charset="0"/>
              </a:rPr>
              <a:t>Digital Artists:</a:t>
            </a:r>
            <a:r>
              <a:rPr lang="en-GB" altLang="en-US" dirty="0">
                <a:latin typeface="Times New Roman" panose="02020603050405020304" pitchFamily="18" charset="0"/>
                <a:cs typeface="Times New Roman" panose="02020603050405020304" pitchFamily="18" charset="0"/>
              </a:rPr>
              <a:t> Digital artists can use the generated faces as references or as elements in their artwork, enhancing creativity and enabling the creation of lifelike characters and scenes.</a:t>
            </a:r>
            <a:endParaRPr lang="en-GB" alt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GB" altLang="en-US" b="1" dirty="0">
                <a:latin typeface="Times New Roman" panose="02020603050405020304" pitchFamily="18" charset="0"/>
                <a:cs typeface="Times New Roman" panose="02020603050405020304" pitchFamily="18" charset="0"/>
              </a:rPr>
              <a:t>Game Developers:</a:t>
            </a:r>
            <a:r>
              <a:rPr lang="en-GB" altLang="en-US" dirty="0">
                <a:latin typeface="Times New Roman" panose="02020603050405020304" pitchFamily="18" charset="0"/>
                <a:cs typeface="Times New Roman" panose="02020603050405020304" pitchFamily="18" charset="0"/>
              </a:rPr>
              <a:t> Game developers can leverage photorealistic faces generated by DCGANs to create immersive gaming experiences with realistic character avatars, enhancing player engagement and immersion.</a:t>
            </a:r>
            <a:endParaRPr lang="en-GB" alt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GB" altLang="en-US" b="1" dirty="0">
                <a:latin typeface="Times New Roman" panose="02020603050405020304" pitchFamily="18" charset="0"/>
                <a:cs typeface="Times New Roman" panose="02020603050405020304" pitchFamily="18" charset="0"/>
              </a:rPr>
              <a:t>Film and Animation Studios:</a:t>
            </a:r>
            <a:r>
              <a:rPr lang="en-GB" altLang="en-US" dirty="0">
                <a:latin typeface="Times New Roman" panose="02020603050405020304" pitchFamily="18" charset="0"/>
                <a:cs typeface="Times New Roman" panose="02020603050405020304" pitchFamily="18" charset="0"/>
              </a:rPr>
              <a:t> Film and animation studios can utilize DCGAN-generated faces for creating realistic characters, backgrounds, and special effects, reducing production time and costs while maintaining high-quality visuals.</a:t>
            </a:r>
            <a:endParaRPr lang="en-GB" alt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GB" altLang="en-US" b="1" dirty="0">
                <a:latin typeface="Times New Roman" panose="02020603050405020304" pitchFamily="18" charset="0"/>
                <a:cs typeface="Times New Roman" panose="02020603050405020304" pitchFamily="18" charset="0"/>
              </a:rPr>
              <a:t>Virtual Reality (VR) Developers:</a:t>
            </a:r>
            <a:r>
              <a:rPr lang="en-GB" altLang="en-US" dirty="0">
                <a:latin typeface="Times New Roman" panose="02020603050405020304" pitchFamily="18" charset="0"/>
                <a:cs typeface="Times New Roman" panose="02020603050405020304" pitchFamily="18" charset="0"/>
              </a:rPr>
              <a:t> VR developers can integrate DCGAN-generated faces into virtual environments to enhance the realism of virtual characters and interactions, improving the overall immersive experience for users.</a:t>
            </a:r>
            <a:endParaRPr lang="en-GB"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200"/>
            <a:ext cx="8697595" cy="492125"/>
          </a:xfrm>
        </p:spPr>
        <p:txBody>
          <a:bodyPr wrap="square"/>
          <a:lstStyle/>
          <a:p>
            <a:r>
              <a:rPr sz="3200" spc="-20" dirty="0">
                <a:sym typeface="+mn-ea"/>
              </a:rPr>
              <a:t>WHO</a:t>
            </a:r>
            <a:r>
              <a:rPr sz="3200" spc="-235" dirty="0">
                <a:sym typeface="+mn-ea"/>
              </a:rPr>
              <a:t> </a:t>
            </a:r>
            <a:r>
              <a:rPr sz="3200" dirty="0">
                <a:sym typeface="+mn-ea"/>
              </a:rPr>
              <a:t>ARE</a:t>
            </a:r>
            <a:r>
              <a:rPr sz="3200" spc="-90" dirty="0">
                <a:sym typeface="+mn-ea"/>
              </a:rPr>
              <a:t> </a:t>
            </a:r>
            <a:r>
              <a:rPr sz="3200" dirty="0">
                <a:sym typeface="+mn-ea"/>
              </a:rPr>
              <a:t>THE</a:t>
            </a:r>
            <a:r>
              <a:rPr sz="3200" spc="-65" dirty="0">
                <a:sym typeface="+mn-ea"/>
              </a:rPr>
              <a:t> </a:t>
            </a:r>
            <a:r>
              <a:rPr sz="3200" dirty="0">
                <a:sym typeface="+mn-ea"/>
              </a:rPr>
              <a:t>END</a:t>
            </a:r>
            <a:r>
              <a:rPr sz="3200" spc="-75" dirty="0">
                <a:sym typeface="+mn-ea"/>
              </a:rPr>
              <a:t> </a:t>
            </a:r>
            <a:r>
              <a:rPr sz="3200" spc="-10" dirty="0">
                <a:sym typeface="+mn-ea"/>
              </a:rPr>
              <a:t>USERS?</a:t>
            </a:r>
            <a:r>
              <a:rPr lang="en-GB" sz="3200" spc="-10" dirty="0">
                <a:sym typeface="+mn-ea"/>
              </a:rPr>
              <a:t>-CONT.</a:t>
            </a:r>
            <a:endParaRPr lang="en-US" sz="3200"/>
          </a:p>
        </p:txBody>
      </p:sp>
      <p:sp>
        <p:nvSpPr>
          <p:cNvPr id="3" name="Subtitle 2"/>
          <p:cNvSpPr>
            <a:spLocks noGrp="1"/>
          </p:cNvSpPr>
          <p:nvPr>
            <p:ph type="subTitle" idx="4"/>
          </p:nvPr>
        </p:nvSpPr>
        <p:spPr>
          <a:xfrm>
            <a:off x="533400" y="1143000"/>
            <a:ext cx="8534400" cy="5401310"/>
          </a:xfrm>
        </p:spPr>
        <p:txBody>
          <a:bodyPr/>
          <a:lstStyle/>
          <a:p>
            <a:pPr marL="285750" indent="-285750" algn="just">
              <a:lnSpc>
                <a:spcPct val="150000"/>
              </a:lnSpc>
              <a:buFont typeface="Arial" panose="020B0604020202020204" pitchFamily="34" charset="0"/>
              <a:buChar char="•"/>
            </a:pPr>
            <a:r>
              <a:rPr lang="en-US" b="1">
                <a:latin typeface="Times New Roman" panose="02020603050405020304" pitchFamily="18" charset="0"/>
                <a:cs typeface="Times New Roman" panose="02020603050405020304" pitchFamily="18" charset="0"/>
              </a:rPr>
              <a:t>Fashion and Cosmetic Industry:</a:t>
            </a:r>
            <a:r>
              <a:rPr lang="en-US">
                <a:latin typeface="Times New Roman" panose="02020603050405020304" pitchFamily="18" charset="0"/>
                <a:cs typeface="Times New Roman" panose="02020603050405020304" pitchFamily="18" charset="0"/>
              </a:rPr>
              <a:t> The fashion and cosmetic industry can use DCGAN-generated faces for virtual try-on simulations, allowing customers to visualize how products would look on different facial features and skin tones.</a:t>
            </a:r>
            <a:endParaRPr lang="en-US">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a:latin typeface="Times New Roman" panose="02020603050405020304" pitchFamily="18" charset="0"/>
                <a:cs typeface="Times New Roman" panose="02020603050405020304" pitchFamily="18" charset="0"/>
              </a:rPr>
              <a:t>Academic Researchers:</a:t>
            </a:r>
            <a:r>
              <a:rPr lang="en-US">
                <a:latin typeface="Times New Roman" panose="02020603050405020304" pitchFamily="18" charset="0"/>
                <a:cs typeface="Times New Roman" panose="02020603050405020304" pitchFamily="18" charset="0"/>
              </a:rPr>
              <a:t> Academic researchers in fields such as psychology, sociology, and anthropology can use DCGAN-generated faces for studies related to human perception, facial recognition, and social interaction.</a:t>
            </a:r>
            <a:endParaRPr lang="en-US">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a:latin typeface="Times New Roman" panose="02020603050405020304" pitchFamily="18" charset="0"/>
                <a:cs typeface="Times New Roman" panose="02020603050405020304" pitchFamily="18" charset="0"/>
              </a:rPr>
              <a:t>Medical Imaging Researchers:</a:t>
            </a:r>
            <a:r>
              <a:rPr lang="en-US">
                <a:latin typeface="Times New Roman" panose="02020603050405020304" pitchFamily="18" charset="0"/>
                <a:cs typeface="Times New Roman" panose="02020603050405020304" pitchFamily="18" charset="0"/>
              </a:rPr>
              <a:t> Researchers in medical imaging can use DCGAN-generated faces for generating synthetic medical images with varying facial expressions, aiding in the development and evaluation of facial recognition algorithms and diagnostic tools.</a:t>
            </a:r>
            <a:endParaRPr lang="en-US">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a:latin typeface="Times New Roman" panose="02020603050405020304" pitchFamily="18" charset="0"/>
                <a:cs typeface="Times New Roman" panose="02020603050405020304" pitchFamily="18" charset="0"/>
              </a:rPr>
              <a:t>Forensic Investigators:</a:t>
            </a:r>
            <a:r>
              <a:rPr lang="en-US">
                <a:latin typeface="Times New Roman" panose="02020603050405020304" pitchFamily="18" charset="0"/>
                <a:cs typeface="Times New Roman" panose="02020603050405020304" pitchFamily="18" charset="0"/>
              </a:rPr>
              <a:t> Forensic investigators can utilize DCGAN-generated faces for creating facial composites of suspects or missing persons, assisting in criminal investigations and search efforts.</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33400" y="43657"/>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100" dirty="0"/>
              <a:t> </a:t>
            </a:r>
            <a:r>
              <a:rPr sz="3600" dirty="0"/>
              <a:t>SOLUTION</a:t>
            </a:r>
            <a:r>
              <a:rPr sz="3600" spc="-345" dirty="0"/>
              <a:t> </a:t>
            </a:r>
            <a:r>
              <a:rPr sz="3600" dirty="0"/>
              <a:t>AND</a:t>
            </a:r>
            <a:r>
              <a:rPr sz="3600" spc="-20" dirty="0"/>
              <a:t> </a:t>
            </a:r>
            <a:r>
              <a:rPr sz="3600" dirty="0"/>
              <a:t>ITS</a:t>
            </a:r>
            <a:r>
              <a:rPr sz="3600" spc="5" dirty="0"/>
              <a:t> </a:t>
            </a:r>
            <a:r>
              <a:rPr sz="3600" spc="-20" dirty="0"/>
              <a:t>VALUE</a:t>
            </a:r>
            <a:r>
              <a:rPr sz="3600" spc="-114"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fld>
            <a:endParaRPr spc="10" dirty="0"/>
          </a:p>
        </p:txBody>
      </p:sp>
      <p:sp>
        <p:nvSpPr>
          <p:cNvPr id="11" name="Rectangle 1"/>
          <p:cNvSpPr>
            <a:spLocks noChangeArrowheads="1"/>
          </p:cNvSpPr>
          <p:nvPr/>
        </p:nvSpPr>
        <p:spPr bwMode="auto">
          <a:xfrm>
            <a:off x="3038475" y="1501087"/>
            <a:ext cx="6248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solution harnesses the power of DCGAN, employing two neural networks – the generator and discriminator – to synthesize photorealistic facial images from random noise, optimizing realism through iterative training. By automating face generation, it streamlines processes, reducing time and resource costs while boosting productivity. This DCGAN-based tool empowers creators, expanding creative possibilities by offering on-demand generation of lifelike faces. Whether for virtual environments, gaming, or digital art, our solution heightens realism and immersion, captivating audiences with visually stunning results. Scalable infrastructure and user-friendly interfaces ensure accessibility across diverse user groups, from individual artists to large-scale enterprises. Committed to ethical AI, we prioritize inclusivity and diversity, ensuring our solution respects and reflects the richness of human diversity without perpetuating biases or stereotypes.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Rectangle 2"/>
          <p:cNvSpPr>
            <a:spLocks noChangeArrowheads="1"/>
          </p:cNvSpPr>
          <p:nvPr/>
        </p:nvSpPr>
        <p:spPr bwMode="auto">
          <a:xfrm>
            <a:off x="0" y="0"/>
            <a:ext cx="4349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10668000" y="5181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10673195" y="58674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609600" y="0"/>
            <a:ext cx="9764395" cy="904350"/>
          </a:xfrm>
          <a:prstGeom prst="rect">
            <a:avLst/>
          </a:prstGeom>
        </p:spPr>
        <p:txBody>
          <a:bodyPr vert="horz" wrap="square" lIns="0" tIns="286004" rIns="0" bIns="0" rtlCol="0">
            <a:spAutoFit/>
          </a:bodyPr>
          <a:lstStyle/>
          <a:p>
            <a:pPr marL="193675">
              <a:lnSpc>
                <a:spcPct val="100000"/>
              </a:lnSpc>
              <a:spcBef>
                <a:spcPts val="130"/>
              </a:spcBef>
            </a:pPr>
            <a:r>
              <a:rPr sz="4000" dirty="0"/>
              <a:t>THE</a:t>
            </a:r>
            <a:r>
              <a:rPr sz="4000" spc="15" dirty="0"/>
              <a:t> </a:t>
            </a:r>
            <a:r>
              <a:rPr sz="4000" dirty="0"/>
              <a:t>WOW</a:t>
            </a:r>
            <a:r>
              <a:rPr sz="4000" spc="90" dirty="0"/>
              <a:t> </a:t>
            </a:r>
            <a:r>
              <a:rPr sz="4000" dirty="0"/>
              <a:t>IN</a:t>
            </a:r>
            <a:r>
              <a:rPr sz="4000" spc="-10" dirty="0"/>
              <a:t> </a:t>
            </a:r>
            <a:r>
              <a:rPr sz="4000" dirty="0"/>
              <a:t>YOUR </a:t>
            </a:r>
            <a:r>
              <a:rPr sz="4000" spc="-10" dirty="0"/>
              <a:t>SOLUTION</a:t>
            </a:r>
            <a:endParaRPr sz="4000" spc="-1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9" name="TextBox 8"/>
          <p:cNvSpPr txBox="1"/>
          <p:nvPr/>
        </p:nvSpPr>
        <p:spPr>
          <a:xfrm>
            <a:off x="2676716" y="966008"/>
            <a:ext cx="7239000" cy="5909310"/>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1. Hyper-Realism: </a:t>
            </a:r>
            <a:r>
              <a:rPr lang="en-US" dirty="0">
                <a:latin typeface="Times New Roman" panose="02020603050405020304" pitchFamily="18" charset="0"/>
                <a:cs typeface="Times New Roman" panose="02020603050405020304" pitchFamily="18" charset="0"/>
              </a:rPr>
              <a:t>Our solution achieves a level of photorealism that blurs the lines between AI-generated and genuine facial images, leaving viewers astonished by the lifelike quality of the generated faces.</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2. Infinite Creativity: </a:t>
            </a:r>
            <a:r>
              <a:rPr lang="en-US" dirty="0">
                <a:latin typeface="Times New Roman" panose="02020603050405020304" pitchFamily="18" charset="0"/>
                <a:cs typeface="Times New Roman" panose="02020603050405020304" pitchFamily="18" charset="0"/>
              </a:rPr>
              <a:t>By harnessing the power of DCGAN, creators are empowered to explore endless possibilities, from crafting unique characters for storytelling to designing hyper-realistic avatars for virtual worlds, unlocking a realm of creative potential.</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3. Instant Gratification: </a:t>
            </a:r>
            <a:r>
              <a:rPr lang="en-US" dirty="0">
                <a:latin typeface="Times New Roman" panose="02020603050405020304" pitchFamily="18" charset="0"/>
                <a:cs typeface="Times New Roman" panose="02020603050405020304" pitchFamily="18" charset="0"/>
              </a:rPr>
              <a:t>With the ability to generate photorealistic faces on demand, our solution offers instant access to a vast array of diverse and customizable facial images, revolutionizing the speed and efficiency of content creation workflows.</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4. Immersive Experiences: </a:t>
            </a:r>
            <a:r>
              <a:rPr lang="en-US" dirty="0">
                <a:latin typeface="Times New Roman" panose="02020603050405020304" pitchFamily="18" charset="0"/>
                <a:cs typeface="Times New Roman" panose="02020603050405020304" pitchFamily="18" charset="0"/>
              </a:rPr>
              <a:t>Whether in gaming, virtual reality, or digital art, the stunning realism of our generated faces immerses users in captivating experiences, eliciting awe and wonder as they interact with AI-rendered characters and environments.</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5. Future Vision: </a:t>
            </a:r>
            <a:r>
              <a:rPr lang="en-US" dirty="0">
                <a:latin typeface="Times New Roman" panose="02020603050405020304" pitchFamily="18" charset="0"/>
                <a:cs typeface="Times New Roman" panose="02020603050405020304" pitchFamily="18" charset="0"/>
              </a:rPr>
              <a:t>Our solution represents a glimpse into the future of AI-driven visual content creation, where technology transcends traditional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a:spLocks noGrp="1"/>
          </p:cNvSpPr>
          <p:nvPr>
            <p:ph type="ctrTitle"/>
          </p:nvPr>
        </p:nvSpPr>
        <p:spPr>
          <a:xfrm>
            <a:off x="762000" y="317"/>
            <a:ext cx="3303904" cy="628650"/>
          </a:xfrm>
          <a:prstGeom prst="rect">
            <a:avLst/>
          </a:prstGeom>
        </p:spPr>
        <p:txBody>
          <a:bodyPr vert="horz" wrap="square" lIns="0" tIns="13335" rIns="0" bIns="0" rtlCol="0">
            <a:spAutoFit/>
          </a:bodyPr>
          <a:lstStyle/>
          <a:p>
            <a:pPr marL="12700">
              <a:lnSpc>
                <a:spcPct val="100000"/>
              </a:lnSpc>
              <a:spcBef>
                <a:spcPts val="105"/>
              </a:spcBef>
            </a:pPr>
            <a:r>
              <a:rPr sz="4000" spc="-10" dirty="0"/>
              <a:t>MODELLING</a:t>
            </a:r>
            <a:endParaRPr sz="4000"/>
          </a:p>
        </p:txBody>
      </p:sp>
      <p:sp>
        <p:nvSpPr>
          <p:cNvPr id="10" name="Text Box 9"/>
          <p:cNvSpPr txBox="1"/>
          <p:nvPr/>
        </p:nvSpPr>
        <p:spPr>
          <a:xfrm>
            <a:off x="685800" y="685800"/>
            <a:ext cx="8442960" cy="6185535"/>
          </a:xfrm>
          <a:prstGeom prst="rect">
            <a:avLst/>
          </a:prstGeom>
          <a:noFill/>
        </p:spPr>
        <p:txBody>
          <a:bodyPr wrap="square" rtlCol="0">
            <a:spAutoFit/>
          </a:bodyPr>
          <a:lstStyle/>
          <a:p>
            <a:pPr marL="0" indent="0" algn="just">
              <a:buFont typeface="+mj-lt"/>
              <a:buNone/>
            </a:pPr>
            <a:r>
              <a:rPr lang="en-GB" altLang="en-US" b="1">
                <a:latin typeface="Times New Roman" panose="02020603050405020304" pitchFamily="18" charset="0"/>
                <a:cs typeface="Times New Roman" panose="02020603050405020304" pitchFamily="18" charset="0"/>
              </a:rPr>
              <a:t>1. </a:t>
            </a:r>
            <a:r>
              <a:rPr lang="en-US" b="1">
                <a:latin typeface="Times New Roman" panose="02020603050405020304" pitchFamily="18" charset="0"/>
                <a:cs typeface="Times New Roman" panose="02020603050405020304" pitchFamily="18" charset="0"/>
              </a:rPr>
              <a:t>Data Collection:</a:t>
            </a:r>
            <a:r>
              <a:rPr lang="en-US">
                <a:latin typeface="Times New Roman" panose="02020603050405020304" pitchFamily="18" charset="0"/>
                <a:cs typeface="Times New Roman" panose="02020603050405020304" pitchFamily="18" charset="0"/>
              </a:rPr>
              <a:t> Gather a large dataset of high-resolution human face images. This dataset should include diverse facial expressions, poses, ages, genders, and ethnicities to ensure the model's robustness and diversity.</a:t>
            </a:r>
            <a:endParaRPr lang="en-US">
              <a:latin typeface="Times New Roman" panose="02020603050405020304" pitchFamily="18" charset="0"/>
              <a:cs typeface="Times New Roman" panose="02020603050405020304" pitchFamily="18" charset="0"/>
            </a:endParaRPr>
          </a:p>
          <a:p>
            <a:pPr algn="just"/>
            <a:endParaRPr lang="en-US">
              <a:latin typeface="Times New Roman" panose="02020603050405020304" pitchFamily="18" charset="0"/>
              <a:cs typeface="Times New Roman" panose="02020603050405020304" pitchFamily="18" charset="0"/>
            </a:endParaRPr>
          </a:p>
          <a:p>
            <a:pPr algn="just"/>
            <a:r>
              <a:rPr lang="en-US" b="1">
                <a:latin typeface="Times New Roman" panose="02020603050405020304" pitchFamily="18" charset="0"/>
                <a:cs typeface="Times New Roman" panose="02020603050405020304" pitchFamily="18" charset="0"/>
              </a:rPr>
              <a:t>2. Data Preprocessing:</a:t>
            </a:r>
            <a:r>
              <a:rPr lang="en-US">
                <a:latin typeface="Times New Roman" panose="02020603050405020304" pitchFamily="18" charset="0"/>
                <a:cs typeface="Times New Roman" panose="02020603050405020304" pitchFamily="18" charset="0"/>
              </a:rPr>
              <a:t> Preprocess the collected images by resizing them to a consistent resolution, normalizing pixel values, and augmenting the dataset with techniques like random rotations, flips, and crops to increase variability.</a:t>
            </a:r>
            <a:endParaRPr lang="en-US">
              <a:latin typeface="Times New Roman" panose="02020603050405020304" pitchFamily="18" charset="0"/>
              <a:cs typeface="Times New Roman" panose="02020603050405020304" pitchFamily="18" charset="0"/>
            </a:endParaRPr>
          </a:p>
          <a:p>
            <a:pPr algn="just"/>
            <a:endParaRPr lang="en-US" b="1">
              <a:latin typeface="Times New Roman" panose="02020603050405020304" pitchFamily="18" charset="0"/>
              <a:cs typeface="Times New Roman" panose="02020603050405020304" pitchFamily="18" charset="0"/>
            </a:endParaRPr>
          </a:p>
          <a:p>
            <a:pPr algn="just"/>
            <a:r>
              <a:rPr lang="en-US" b="1">
                <a:latin typeface="Times New Roman" panose="02020603050405020304" pitchFamily="18" charset="0"/>
                <a:cs typeface="Times New Roman" panose="02020603050405020304" pitchFamily="18" charset="0"/>
              </a:rPr>
              <a:t>3. Architecture Design:</a:t>
            </a:r>
            <a:r>
              <a:rPr lang="en-US">
                <a:latin typeface="Times New Roman" panose="02020603050405020304" pitchFamily="18" charset="0"/>
                <a:cs typeface="Times New Roman" panose="02020603050405020304" pitchFamily="18" charset="0"/>
              </a:rPr>
              <a:t> Design the architecture of the DCGAN model, comprising a generator and a discriminator network. The generator aims to transform random noise into realistic face images, while the discriminator aims to distinguish between real and generated images.</a:t>
            </a:r>
            <a:endParaRPr lang="en-US">
              <a:latin typeface="Times New Roman" panose="02020603050405020304" pitchFamily="18" charset="0"/>
              <a:cs typeface="Times New Roman" panose="02020603050405020304" pitchFamily="18" charset="0"/>
            </a:endParaRPr>
          </a:p>
          <a:p>
            <a:pPr algn="just"/>
            <a:endParaRPr lang="en-US">
              <a:latin typeface="Times New Roman" panose="02020603050405020304" pitchFamily="18" charset="0"/>
              <a:cs typeface="Times New Roman" panose="02020603050405020304" pitchFamily="18" charset="0"/>
            </a:endParaRPr>
          </a:p>
          <a:p>
            <a:pPr algn="just"/>
            <a:r>
              <a:rPr lang="en-US" b="1">
                <a:latin typeface="Times New Roman" panose="02020603050405020304" pitchFamily="18" charset="0"/>
                <a:cs typeface="Times New Roman" panose="02020603050405020304" pitchFamily="18" charset="0"/>
              </a:rPr>
              <a:t>4. Generator Network:</a:t>
            </a:r>
            <a:r>
              <a:rPr lang="en-US">
                <a:latin typeface="Times New Roman" panose="02020603050405020304" pitchFamily="18" charset="0"/>
                <a:cs typeface="Times New Roman" panose="02020603050405020304" pitchFamily="18" charset="0"/>
              </a:rPr>
              <a:t> The generator network typically consists of convolutional layers followed by upsampling layers (e.g., transposed convolutions) to progressively generate higher-resolution images. Incorporate batch normalization and activation functions like ReLU to stabilize training and introduce non-linearity.</a:t>
            </a:r>
            <a:endParaRPr lang="en-US">
              <a:latin typeface="Times New Roman" panose="02020603050405020304" pitchFamily="18" charset="0"/>
              <a:cs typeface="Times New Roman" panose="02020603050405020304" pitchFamily="18" charset="0"/>
            </a:endParaRPr>
          </a:p>
          <a:p>
            <a:pPr algn="just"/>
            <a:endParaRPr lang="en-US">
              <a:latin typeface="Times New Roman" panose="02020603050405020304" pitchFamily="18" charset="0"/>
              <a:cs typeface="Times New Roman" panose="02020603050405020304" pitchFamily="18" charset="0"/>
            </a:endParaRPr>
          </a:p>
          <a:p>
            <a:pPr algn="just"/>
            <a:r>
              <a:rPr lang="en-US" b="1">
                <a:latin typeface="Times New Roman" panose="02020603050405020304" pitchFamily="18" charset="0"/>
                <a:cs typeface="Times New Roman" panose="02020603050405020304" pitchFamily="18" charset="0"/>
              </a:rPr>
              <a:t>5. Discriminator Network:</a:t>
            </a:r>
            <a:r>
              <a:rPr lang="en-US">
                <a:latin typeface="Times New Roman" panose="02020603050405020304" pitchFamily="18" charset="0"/>
                <a:cs typeface="Times New Roman" panose="02020603050405020304" pitchFamily="18" charset="0"/>
              </a:rPr>
              <a:t> The discriminator network consists of convolutional layers followed by downsampling layers (e.g., max-pooling) to classify images as real or fake. Use batch normalization and activation functions like Leaky ReLU to prevent vanishing gradients and improve learning.</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0"/>
            <a:ext cx="4926330" cy="615315"/>
          </a:xfrm>
        </p:spPr>
        <p:txBody>
          <a:bodyPr wrap="square"/>
          <a:lstStyle/>
          <a:p>
            <a:r>
              <a:rPr lang="en-GB" altLang="en-US" sz="4000"/>
              <a:t>MODELLING-CONT.</a:t>
            </a:r>
            <a:endParaRPr lang="en-GB" altLang="en-US" sz="4000"/>
          </a:p>
        </p:txBody>
      </p:sp>
      <p:sp>
        <p:nvSpPr>
          <p:cNvPr id="3" name="Subtitle 2"/>
          <p:cNvSpPr>
            <a:spLocks noGrp="1"/>
          </p:cNvSpPr>
          <p:nvPr>
            <p:ph type="subTitle" idx="4"/>
          </p:nvPr>
        </p:nvSpPr>
        <p:spPr>
          <a:xfrm>
            <a:off x="739775" y="685800"/>
            <a:ext cx="8534400" cy="6094095"/>
          </a:xfrm>
        </p:spPr>
        <p:txBody>
          <a:bodyPr/>
          <a:lstStyle/>
          <a:p>
            <a:pPr algn="just"/>
            <a:r>
              <a:rPr lang="en-US" b="1"/>
              <a:t>6. Training Process:</a:t>
            </a:r>
            <a:r>
              <a:rPr lang="en-US"/>
              <a:t> Train the DCGAN model using the collected and preprocessed dataset. Alternately train the generator and discriminator networks in a minimax game fashion, where the generator aims to fool the discriminator, and the discriminator aims to accurately distinguish between real and generated images.</a:t>
            </a:r>
            <a:endParaRPr lang="en-US"/>
          </a:p>
          <a:p>
            <a:pPr algn="just"/>
            <a:endParaRPr lang="en-US"/>
          </a:p>
          <a:p>
            <a:pPr algn="just"/>
            <a:r>
              <a:rPr lang="en-US" b="1"/>
              <a:t>7. Optimization:</a:t>
            </a:r>
            <a:r>
              <a:rPr lang="en-US"/>
              <a:t> Utilize optimization algorithms like Adam or RMSprop to minimize the adversarial loss between the generator and discriminator networks during training. Tune hyperparameters such as learning rates and batch sizes to optimize convergence and stability.</a:t>
            </a:r>
            <a:endParaRPr lang="en-US"/>
          </a:p>
          <a:p>
            <a:pPr algn="just"/>
            <a:endParaRPr lang="en-US"/>
          </a:p>
          <a:p>
            <a:pPr algn="just"/>
            <a:r>
              <a:rPr lang="en-US" b="1"/>
              <a:t>8. Evaluation:</a:t>
            </a:r>
            <a:r>
              <a:rPr lang="en-US"/>
              <a:t> Evaluate the trained DCGAN model using qualitative and quantitative metrics such as visual inspection, Inception Score, Frechet Inception Distance, and perceptual similarity indices to assess the quality and realism of the generated face images.</a:t>
            </a:r>
            <a:endParaRPr lang="en-US"/>
          </a:p>
          <a:p>
            <a:pPr algn="just"/>
            <a:endParaRPr lang="en-US"/>
          </a:p>
          <a:p>
            <a:pPr algn="just"/>
            <a:r>
              <a:rPr lang="en-US" b="1"/>
              <a:t>9. Fine-tuning and Transfer Learning:</a:t>
            </a:r>
            <a:r>
              <a:rPr lang="en-US"/>
              <a:t> Fine-tune the pre-trained DCGAN model on specific datasets or tasks to further improve performance or adapt the model to specific requirements. Explore transfer learning techniques to leverage knowledge learned from one dataset to another.</a:t>
            </a:r>
            <a:endParaRPr lang="en-US"/>
          </a:p>
          <a:p>
            <a:pPr algn="just"/>
            <a:endParaRPr lang="en-US"/>
          </a:p>
          <a:p>
            <a:pPr algn="just"/>
            <a:r>
              <a:rPr lang="en-US" b="1"/>
              <a:t>10. Deployment:</a:t>
            </a:r>
            <a:r>
              <a:rPr lang="en-US"/>
              <a:t> Deploy the trained DCGAN model for generating photo-realistic face images in various applications such as digital art, gaming, virtual reality, fashion, and medical imaging, based on specific end-user requirements. generate as a 6 points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7" name="object 7"/>
          <p:cNvSpPr txBox="1">
            <a:spLocks noGrp="1"/>
          </p:cNvSpPr>
          <p:nvPr>
            <p:ph type="title"/>
          </p:nvPr>
        </p:nvSpPr>
        <p:spPr>
          <a:xfrm>
            <a:off x="609600" y="152399"/>
            <a:ext cx="9764395" cy="751840"/>
          </a:xfrm>
          <a:prstGeom prst="rect">
            <a:avLst/>
          </a:prstGeom>
        </p:spPr>
        <p:txBody>
          <a:bodyPr vert="horz" wrap="square" lIns="0" tIns="13335" rIns="0" bIns="0" rtlCol="0">
            <a:spAutoFit/>
          </a:bodyPr>
          <a:lstStyle/>
          <a:p>
            <a:pPr marL="12700">
              <a:lnSpc>
                <a:spcPct val="100000"/>
              </a:lnSpc>
              <a:spcBef>
                <a:spcPts val="105"/>
              </a:spcBef>
            </a:pPr>
            <a:r>
              <a:rPr sz="4800" spc="-60" dirty="0"/>
              <a:t>RESULTS</a:t>
            </a:r>
            <a:endParaRPr sz="480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p:nvPr/>
        </p:nvSpPr>
        <p:spPr>
          <a:xfrm>
            <a:off x="609600" y="6400800"/>
            <a:ext cx="7842885" cy="323850"/>
          </a:xfrm>
          <a:prstGeom prst="rect">
            <a:avLst/>
          </a:prstGeom>
        </p:spPr>
        <p:txBody>
          <a:bodyPr vert="horz" wrap="square" lIns="0" tIns="16510" rIns="0" bIns="0" rtlCol="0">
            <a:spAutoFit/>
          </a:bodyPr>
          <a:lstStyle/>
          <a:p>
            <a:pPr marL="12700">
              <a:lnSpc>
                <a:spcPct val="100000"/>
              </a:lnSpc>
              <a:spcBef>
                <a:spcPts val="130"/>
              </a:spcBef>
            </a:pPr>
            <a:r>
              <a:rPr lang="en-US" sz="2000" u="none" spc="-20" dirty="0">
                <a:solidFill>
                  <a:srgbClr val="006FC0"/>
                </a:solidFill>
                <a:uFill>
                  <a:solidFill>
                    <a:srgbClr val="006FC0"/>
                  </a:solidFill>
                </a:uFill>
                <a:latin typeface="Trebuchet MS" panose="020B0603020202020204"/>
                <a:cs typeface="Trebuchet MS" panose="020B0603020202020204"/>
              </a:rPr>
              <a:t>Code </a:t>
            </a:r>
            <a:r>
              <a:rPr sz="2000" u="none" spc="-20" dirty="0">
                <a:solidFill>
                  <a:srgbClr val="006FC0"/>
                </a:solidFill>
                <a:uFill>
                  <a:solidFill>
                    <a:srgbClr val="006FC0"/>
                  </a:solidFill>
                </a:uFill>
                <a:latin typeface="Trebuchet MS" panose="020B0603020202020204"/>
                <a:cs typeface="Trebuchet MS" panose="020B0603020202020204"/>
              </a:rPr>
              <a:t>Link</a:t>
            </a:r>
            <a:r>
              <a:rPr lang="en-US" sz="2000" u="none" spc="-20" dirty="0">
                <a:solidFill>
                  <a:srgbClr val="006FC0"/>
                </a:solidFill>
                <a:uFill>
                  <a:solidFill>
                    <a:srgbClr val="006FC0"/>
                  </a:solidFill>
                </a:uFill>
                <a:latin typeface="Trebuchet MS" panose="020B0603020202020204"/>
                <a:cs typeface="Trebuchet MS" panose="020B0603020202020204"/>
              </a:rPr>
              <a:t>:</a:t>
            </a:r>
            <a:r>
              <a:rPr lang="en-US" sz="2000" u="none" spc="-20" dirty="0">
                <a:solidFill>
                  <a:srgbClr val="006FC0"/>
                </a:solidFill>
                <a:uFill>
                  <a:solidFill>
                    <a:srgbClr val="006FC0"/>
                  </a:solidFill>
                </a:uFill>
                <a:latin typeface="Trebuchet MS" panose="020B0603020202020204"/>
                <a:cs typeface="Trebuchet MS" panose="020B0603020202020204"/>
                <a:hlinkClick r:id="rId1" action="ppaction://hlinkfile"/>
              </a:rPr>
              <a:t>https://github.com/Sow-268/TNSDC_Generative-AI.git</a:t>
            </a:r>
            <a:endParaRPr lang="en-US" sz="2000" u="none" spc="-20" dirty="0">
              <a:solidFill>
                <a:srgbClr val="006FC0"/>
              </a:solidFill>
              <a:uFill>
                <a:solidFill>
                  <a:srgbClr val="006FC0"/>
                </a:solidFill>
              </a:uFill>
              <a:latin typeface="Trebuchet MS" panose="020B0603020202020204"/>
              <a:cs typeface="Trebuchet MS" panose="020B0603020202020204"/>
            </a:endParaRPr>
          </a:p>
        </p:txBody>
      </p:sp>
      <p:pic>
        <p:nvPicPr>
          <p:cNvPr id="2" name="Content Placeholder 1" descr="C:\Users\Praveen\Pictures\Result.pngResult"/>
          <p:cNvPicPr>
            <a:picLocks noChangeAspect="1"/>
          </p:cNvPicPr>
          <p:nvPr>
            <p:ph sz="half" idx="2"/>
          </p:nvPr>
        </p:nvPicPr>
        <p:blipFill>
          <a:blip r:embed="rId2"/>
          <a:srcRect/>
          <a:stretch>
            <a:fillRect/>
          </a:stretch>
        </p:blipFill>
        <p:spPr>
          <a:xfrm>
            <a:off x="1295400" y="1219200"/>
            <a:ext cx="6482715" cy="4724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3335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39025" y="-508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519112"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558165" y="385444"/>
            <a:ext cx="9764395" cy="1119216"/>
          </a:xfrm>
          <a:prstGeom prst="rect">
            <a:avLst/>
          </a:prstGeom>
        </p:spPr>
        <p:txBody>
          <a:bodyPr vert="horz" wrap="square" lIns="0" tIns="460692" rIns="0" bIns="0" rtlCol="0">
            <a:spAutoFit/>
          </a:bodyPr>
          <a:lstStyle/>
          <a:p>
            <a:pPr marL="193675" algn="ctr">
              <a:lnSpc>
                <a:spcPct val="100000"/>
              </a:lnSpc>
              <a:spcBef>
                <a:spcPts val="130"/>
              </a:spcBef>
            </a:pPr>
            <a:r>
              <a:rPr lang="en-US" spc="-10" dirty="0">
                <a:latin typeface="Times New Roman" panose="02020603050405020304" pitchFamily="18" charset="0"/>
                <a:cs typeface="Times New Roman" panose="02020603050405020304" pitchFamily="18" charset="0"/>
              </a:rPr>
              <a:t>PROJECT</a:t>
            </a:r>
            <a:r>
              <a:rPr lang="en-US" spc="-10" dirty="0"/>
              <a:t> TITLE</a:t>
            </a:r>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fld>
            <a:endParaRPr spc="10" dirty="0"/>
          </a:p>
        </p:txBody>
      </p:sp>
      <p:sp>
        <p:nvSpPr>
          <p:cNvPr id="23" name="TextBox 22"/>
          <p:cNvSpPr txBox="1"/>
          <p:nvPr/>
        </p:nvSpPr>
        <p:spPr>
          <a:xfrm>
            <a:off x="1600200" y="2063750"/>
            <a:ext cx="8240395" cy="1568450"/>
          </a:xfrm>
          <a:prstGeom prst="rect">
            <a:avLst/>
          </a:prstGeom>
          <a:noFill/>
        </p:spPr>
        <p:txBody>
          <a:bodyPr wrap="square" rtlCol="0">
            <a:spAutoFit/>
          </a:bodyPr>
          <a:lstStyle/>
          <a:p>
            <a:pPr algn="ctr">
              <a:lnSpc>
                <a:spcPct val="150000"/>
              </a:lnSpc>
            </a:pPr>
            <a:r>
              <a:rPr lang="en-GB" altLang="en-US" sz="3200" b="1" dirty="0">
                <a:latin typeface="Times New Roman" panose="02020603050405020304" pitchFamily="18" charset="0"/>
                <a:cs typeface="Times New Roman" panose="02020603050405020304" pitchFamily="18" charset="0"/>
              </a:rPr>
              <a:t>PHOTOREALISTIC FACE GENERATION                       USING DCGAN</a:t>
            </a:r>
            <a:endParaRPr lang="en-GB" altLang="en-US" sz="3200" b="1" dirty="0">
              <a:latin typeface="Times New Roman" panose="02020603050405020304" pitchFamily="18" charset="0"/>
              <a:cs typeface="Times New Roman" panose="02020603050405020304" pitchFamily="18" charset="0"/>
            </a:endParaRPr>
          </a:p>
        </p:txBody>
      </p:sp>
      <p:sp>
        <p:nvSpPr>
          <p:cNvPr id="24" name="object 15"/>
          <p:cNvSpPr/>
          <p:nvPr/>
        </p:nvSpPr>
        <p:spPr>
          <a:xfrm>
            <a:off x="1324927" y="419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3048000" y="533399"/>
            <a:ext cx="9764395" cy="812658"/>
          </a:xfrm>
          <a:prstGeom prst="rect">
            <a:avLst/>
          </a:prstGeom>
        </p:spPr>
        <p:txBody>
          <a:bodyPr vert="horz" wrap="square" lIns="0" tIns="73279" rIns="0" bIns="0" rtlCol="0">
            <a:spAutoFit/>
          </a:bodyPr>
          <a:lstStyle/>
          <a:p>
            <a:pPr marL="193675">
              <a:lnSpc>
                <a:spcPct val="100000"/>
              </a:lnSpc>
              <a:spcBef>
                <a:spcPts val="105"/>
              </a:spcBef>
            </a:pPr>
            <a:r>
              <a:rPr sz="4800" spc="-10" dirty="0">
                <a:latin typeface="Times New Roman" panose="02020603050405020304" pitchFamily="18" charset="0"/>
                <a:cs typeface="Times New Roman" panose="02020603050405020304" pitchFamily="18" charset="0"/>
              </a:rPr>
              <a:t>AGENDA</a:t>
            </a:r>
            <a:endParaRPr sz="480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fld>
            <a:endParaRPr spc="10" dirty="0"/>
          </a:p>
        </p:txBody>
      </p:sp>
      <p:sp>
        <p:nvSpPr>
          <p:cNvPr id="23" name="Text Box 22"/>
          <p:cNvSpPr txBox="1"/>
          <p:nvPr/>
        </p:nvSpPr>
        <p:spPr>
          <a:xfrm>
            <a:off x="2967990" y="1718945"/>
            <a:ext cx="4598035" cy="3415030"/>
          </a:xfrm>
          <a:prstGeom prst="rect">
            <a:avLst/>
          </a:prstGeom>
          <a:noFill/>
        </p:spPr>
        <p:txBody>
          <a:bodyPr wrap="square" rtlCol="0">
            <a:spAutoFit/>
          </a:bodyPr>
          <a:lstStyle/>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sym typeface="+mn-ea"/>
              </a:rPr>
              <a:t>Problem Statement</a:t>
            </a:r>
            <a:endParaRPr lang="en-US" sz="2400"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sym typeface="+mn-ea"/>
              </a:rPr>
              <a:t>Introduction</a:t>
            </a:r>
            <a:endParaRPr lang="en-US" sz="2400" dirty="0">
              <a:latin typeface="Times New Roman" panose="02020603050405020304" pitchFamily="18" charset="0"/>
              <a:cs typeface="Times New Roman" panose="02020603050405020304" pitchFamily="18" charset="0"/>
              <a:sym typeface="+mn-ea"/>
            </a:endParaRP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sym typeface="+mn-ea"/>
              </a:rPr>
              <a:t>Objective</a:t>
            </a:r>
            <a:endParaRPr lang="en-US" sz="2400"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How DCGAN Works</a:t>
            </a:r>
            <a:endParaRPr lang="en-US" sz="2400"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Applications</a:t>
            </a:r>
            <a:endParaRPr lang="en-US" sz="2400"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Conclusion and Future Work</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72600" y="2590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753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t>PROBLEM</a:t>
            </a:r>
            <a:r>
              <a:rPr dirty="0"/>
              <a:t>	</a:t>
            </a:r>
            <a:r>
              <a:rPr spc="-80" dirty="0"/>
              <a:t>STATEMENT</a:t>
            </a:r>
            <a:endParaRPr spc="-8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fld>
            <a:endParaRPr spc="10" dirty="0"/>
          </a:p>
        </p:txBody>
      </p:sp>
      <p:sp>
        <p:nvSpPr>
          <p:cNvPr id="14" name="Text Box 13"/>
          <p:cNvSpPr txBox="1"/>
          <p:nvPr/>
        </p:nvSpPr>
        <p:spPr>
          <a:xfrm>
            <a:off x="762000" y="1524000"/>
            <a:ext cx="7285990" cy="4246245"/>
          </a:xfrm>
          <a:prstGeom prst="rect">
            <a:avLst/>
          </a:prstGeom>
          <a:noFill/>
        </p:spPr>
        <p:txBody>
          <a:bodyPr wrap="square" rtlCol="0">
            <a:spAutoFit/>
          </a:bodyPr>
          <a:lstStyle/>
          <a:p>
            <a:pPr algn="just">
              <a:lnSpc>
                <a:spcPct val="150000"/>
              </a:lnSpc>
            </a:pPr>
            <a:r>
              <a:rPr lang="en-US">
                <a:latin typeface="Times New Roman" panose="02020603050405020304" pitchFamily="18" charset="0"/>
                <a:cs typeface="Times New Roman" panose="02020603050405020304" pitchFamily="18" charset="0"/>
              </a:rPr>
              <a:t>Generating realistic human faces from random noise presents a formidable challenge in the field of computer vision. The primary hurdle lies in maintaining crucial elements such as facial structure, features, and overall realism throughout the generation process. Traditional methods often struggle to produce convincing results, lacking in diversity and authenticity. Addressing this issue requires advanced techniques that can capture intricate details while preserving the inherent characteristics of human faces. Overcoming these challenges is essential for applications ranging from entertainment to security, where lifelike facial synthesis plays a pivotal role in enhancing user experiences and ensuring effective solutions.</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78486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441960"/>
            <a:ext cx="5264150"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pc="-10" dirty="0">
                <a:latin typeface="Times New Roman" panose="02020603050405020304" pitchFamily="18" charset="0"/>
                <a:cs typeface="Times New Roman" panose="02020603050405020304" pitchFamily="18" charset="0"/>
              </a:rPr>
              <a:t>PROJECT</a:t>
            </a:r>
            <a:r>
              <a:rPr dirty="0"/>
              <a:t>	</a:t>
            </a:r>
            <a:r>
              <a:rPr spc="-10" dirty="0"/>
              <a:t>OVERVIEW</a:t>
            </a:r>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fld>
            <a:endParaRPr spc="10" dirty="0"/>
          </a:p>
        </p:txBody>
      </p:sp>
      <p:sp>
        <p:nvSpPr>
          <p:cNvPr id="11" name="TextBox 10"/>
          <p:cNvSpPr txBox="1"/>
          <p:nvPr/>
        </p:nvSpPr>
        <p:spPr>
          <a:xfrm>
            <a:off x="739775" y="1242060"/>
            <a:ext cx="8179435" cy="5215890"/>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INTRODUCTION:</a:t>
            </a:r>
            <a:endParaRPr lang="en-IN" sz="2400" b="0" dirty="0">
              <a:latin typeface="Times New Roman" panose="02020603050405020304" pitchFamily="18" charset="0"/>
              <a:cs typeface="Times New Roman" panose="02020603050405020304" pitchFamily="18" charset="0"/>
            </a:endParaRPr>
          </a:p>
          <a:p>
            <a:pPr algn="just">
              <a:lnSpc>
                <a:spcPct val="150000"/>
              </a:lnSpc>
            </a:pPr>
            <a:r>
              <a:rPr lang="en-IN" b="0" dirty="0">
                <a:latin typeface="Times New Roman" panose="02020603050405020304" pitchFamily="18" charset="0"/>
                <a:cs typeface="Times New Roman" panose="02020603050405020304" pitchFamily="18" charset="0"/>
              </a:rPr>
              <a:t>Photo realistic Face Generation using Deep Convolutional Generative Adversarial Networks (DCGAN) revolutionizes the landscape of artificial intelligence by enabling the synthesis of lifelike human faces directly from random noise inputs. This innovative approach leverages the power of deep convolutional neural networks to produce high-resolution, diverse, and photorealistic images that closely resemble authentic human faces. By seamlessly integrating advanced machine learning techniques, DCGANs have emerged as a cornerstone in computer vision research, offering unparalleled capabilities in generating visually compelling content. Through the fusion of creativity and cutting-edge technology, this methodology opens doors to a myriad of applications, spanning from digital entertainment and virtual reality to medical imaging and forensic analysis.</a:t>
            </a:r>
            <a:endParaRPr lang="en-IN" b="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764395" cy="553720"/>
          </a:xfrm>
        </p:spPr>
        <p:txBody>
          <a:bodyPr/>
          <a:lstStyle/>
          <a:p>
            <a:pPr algn="just">
              <a:lnSpc>
                <a:spcPct val="150000"/>
              </a:lnSpc>
            </a:pPr>
            <a:r>
              <a:rPr lang="en-US" sz="1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OBJECTIVE</a:t>
            </a:r>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58165" y="1066800"/>
            <a:ext cx="7405008" cy="4661535"/>
          </a:xfrm>
          <a:prstGeom prst="rect">
            <a:avLst/>
          </a:prstGeom>
          <a:noFill/>
        </p:spPr>
        <p:txBody>
          <a:bodyPr wrap="square" rtlCol="0">
            <a:spAutoFit/>
          </a:bodyPr>
          <a:lstStyle/>
          <a:p>
            <a:pPr algn="just">
              <a:lnSpc>
                <a:spcPct val="150000"/>
              </a:lnSpc>
            </a:pPr>
            <a:r>
              <a:rPr lang="en-IN" dirty="0">
                <a:latin typeface="Times New Roman" panose="02020603050405020304" pitchFamily="18" charset="0"/>
                <a:cs typeface="Times New Roman" panose="02020603050405020304" pitchFamily="18" charset="0"/>
              </a:rPr>
              <a:t>The objective of Photo realistic Face Generation using Deep Convolutional Generative Adversarial Networks (DCGAN) is to harness the power of advanced machine learning techniques to create highly realistic and diverse human facial images. By training DCGANs on large datasets of human faces, we aim to develop a model capable of generating photorealistic images with intricate facial features, accurate textures, and natural variations. Through this endeavor, we seek to advance the state-of-the-art in computer vision, enabling applications such as virtual character creation, facial recognition system testing, and artistic expression. Our goal is to push the boundaries of face synthesis, achieving results that are indistinguishable from real photographs and enhancing the visual fidelity of generated content across various domains.</a:t>
            </a:r>
            <a:endParaRPr lang="en-IN" dirty="0">
              <a:latin typeface="Times New Roman" panose="02020603050405020304" pitchFamily="18" charset="0"/>
              <a:cs typeface="Times New Roman" panose="02020603050405020304" pitchFamily="18" charset="0"/>
            </a:endParaRPr>
          </a:p>
        </p:txBody>
      </p:sp>
      <p:grpSp>
        <p:nvGrpSpPr>
          <p:cNvPr id="4" name="object 2"/>
          <p:cNvGrpSpPr/>
          <p:nvPr/>
        </p:nvGrpSpPr>
        <p:grpSpPr>
          <a:xfrm>
            <a:off x="8658225" y="264795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7" name="object 5"/>
            <p:cNvPicPr/>
            <p:nvPr/>
          </p:nvPicPr>
          <p:blipFill>
            <a:blip r:embed="rId1" cstate="print"/>
            <a:stretch>
              <a:fillRect/>
            </a:stretch>
          </p:blipFill>
          <p:spPr>
            <a:xfrm>
              <a:off x="8658225" y="2647950"/>
              <a:ext cx="3533775" cy="3810000"/>
            </a:xfrm>
            <a:prstGeom prst="rect">
              <a:avLst/>
            </a:prstGeom>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399"/>
            <a:ext cx="9764395" cy="368935"/>
          </a:xfrm>
        </p:spPr>
        <p:txBody>
          <a:bodyPr/>
          <a:lstStyle/>
          <a:p>
            <a:r>
              <a:rPr lang="en-US" sz="2400" dirty="0">
                <a:latin typeface="Times New Roman" panose="02020603050405020304" pitchFamily="18" charset="0"/>
                <a:cs typeface="Times New Roman" panose="02020603050405020304" pitchFamily="18" charset="0"/>
              </a:rPr>
              <a:t>HOW DCGAN WORKS</a:t>
            </a:r>
            <a:endParaRPr lang="en-IN"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58165" y="534035"/>
            <a:ext cx="8367395" cy="6323965"/>
          </a:xfrm>
          <a:prstGeom prst="rect">
            <a:avLst/>
          </a:prstGeom>
          <a:noFill/>
        </p:spPr>
        <p:txBody>
          <a:bodyPr wrap="square" rtlCol="0">
            <a:spAutoFit/>
          </a:bodyPr>
          <a:lstStyle/>
          <a:p>
            <a:pPr algn="just">
              <a:lnSpc>
                <a:spcPct val="150000"/>
              </a:lnSpc>
            </a:pPr>
            <a:r>
              <a:rPr lang="en-IN" dirty="0">
                <a:latin typeface="Times New Roman" panose="02020603050405020304" pitchFamily="18" charset="0"/>
                <a:cs typeface="Times New Roman" panose="02020603050405020304" pitchFamily="18" charset="0"/>
              </a:rPr>
              <a:t>DCGAN, or Deep Convolutional Generative Adversarial Network, is a powerful neural network architecture designed for generating lifelike images mirroring a given dataset. Its core components include a Generator Network, which synthesizes images from random noise, and a Discriminator Network, tasked with discerning real images from the generated ones. Through a competitive training process, the generator learns to produce images indistinguishable from real ones, while the discriminator enhances its ability to accurately classify them. This training hinges on two loss functions: one optimizing the generator's ability to deceive the discriminator, and the other refining the discriminator's discrimination accuracy. As training progresses, both networks converge to optimal performance levels, with the generator adept at producing realistic images and the discriminator proficient at identifying real from fake. Once trained, the generator can autonomously generate new data samples resembling the original dataset, facilitating applications such as image synthesis and data augmentation. DCGANs have significantly advanced generative modeling, enabling the creation of high-fidelity synthetic data across various domains.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399"/>
            <a:ext cx="9764395" cy="368935"/>
          </a:xfrm>
        </p:spPr>
        <p:txBody>
          <a:bodyPr/>
          <a:lstStyle/>
          <a:p>
            <a:r>
              <a:rPr lang="en-US" sz="2400" dirty="0">
                <a:latin typeface="Times New Roman" panose="02020603050405020304" pitchFamily="18" charset="0"/>
                <a:cs typeface="Times New Roman" panose="02020603050405020304" pitchFamily="18" charset="0"/>
              </a:rPr>
              <a:t>APPLICATION</a:t>
            </a:r>
            <a:r>
              <a:rPr lang="en-GB" altLang="en-US" sz="2400" dirty="0">
                <a:latin typeface="Times New Roman" panose="02020603050405020304" pitchFamily="18" charset="0"/>
                <a:cs typeface="Times New Roman" panose="02020603050405020304" pitchFamily="18" charset="0"/>
              </a:rPr>
              <a:t>S</a:t>
            </a:r>
            <a:endParaRPr lang="en-GB" alt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33400" y="609600"/>
            <a:ext cx="8448675" cy="6462395"/>
          </a:xfrm>
          <a:prstGeom prst="rect">
            <a:avLst/>
          </a:prstGeom>
          <a:noFill/>
        </p:spPr>
        <p:txBody>
          <a:bodyPr wrap="square" rtlCol="0">
            <a:spAutoFit/>
          </a:bodyPr>
          <a:lstStyle/>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Virtual Avatars and Character Creation: </a:t>
            </a:r>
            <a:r>
              <a:rPr lang="en-IN" dirty="0">
                <a:latin typeface="Times New Roman" panose="02020603050405020304" pitchFamily="18" charset="0"/>
                <a:cs typeface="Times New Roman" panose="02020603050405020304" pitchFamily="18" charset="0"/>
              </a:rPr>
              <a:t>DCGAN-generated faces can be utilized in virtual reality (VR), augmented reality (AR), and gaming applications to create lifelike avatars or characters. These avatars can be personalized and used for gaming, social networking, or online communication platforms.</a:t>
            </a: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Data Augmentation:</a:t>
            </a:r>
            <a:r>
              <a:rPr lang="en-IN" dirty="0">
                <a:latin typeface="Times New Roman" panose="02020603050405020304" pitchFamily="18" charset="0"/>
                <a:cs typeface="Times New Roman" panose="02020603050405020304" pitchFamily="18" charset="0"/>
              </a:rPr>
              <a:t> Synthetic face images generated by DCGANs can augment training datasets for facial recognition, emotion detection, age estimation, and other computer vision tasks. Augmentation helps in improving the robustness and generalization of machine learning models by providing diverse training data.</a:t>
            </a: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Anonymization and Privacy Protection:</a:t>
            </a:r>
            <a:r>
              <a:rPr lang="en-IN" dirty="0">
                <a:latin typeface="Times New Roman" panose="02020603050405020304" pitchFamily="18" charset="0"/>
                <a:cs typeface="Times New Roman" panose="02020603050405020304" pitchFamily="18" charset="0"/>
              </a:rPr>
              <a:t> DCGAN-generated faces can be used to anonymize sensitive facial data, such as in medical imaging or surveillance footage, by replacing identifiable faces with synthetic ones. This aids in preserving privacy while still allowing for analysis and processing of the data.</a:t>
            </a: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Creative Content Generation:</a:t>
            </a:r>
            <a:r>
              <a:rPr lang="en-IN" dirty="0">
                <a:latin typeface="Times New Roman" panose="02020603050405020304" pitchFamily="18" charset="0"/>
                <a:cs typeface="Times New Roman" panose="02020603050405020304" pitchFamily="18" charset="0"/>
              </a:rPr>
              <a:t> Artists and designers can leverage DCGAN-generated faces for creating digital artwork, illustrations, or graphic designs. These photorealistic faces can serve as a basis for character design, storytelling, and visual storytelling in various creative projects.</a:t>
            </a: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Human-Computer Interaction:</a:t>
            </a:r>
            <a:r>
              <a:rPr lang="en-IN" dirty="0">
                <a:latin typeface="Times New Roman" panose="02020603050405020304" pitchFamily="18" charset="0"/>
                <a:cs typeface="Times New Roman" panose="02020603050405020304" pitchFamily="18" charset="0"/>
              </a:rPr>
              <a:t> DCGAN-generated faces can be integrated into human-computer interaction systems to create more engaging and interactive user experiences.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764395" cy="369332"/>
          </a:xfrm>
        </p:spPr>
        <p:txBody>
          <a:bodyPr/>
          <a:lstStyle/>
          <a:p>
            <a:r>
              <a:rPr lang="en-US" sz="2400" dirty="0">
                <a:latin typeface="Times New Roman" panose="02020603050405020304" pitchFamily="18" charset="0"/>
                <a:cs typeface="Times New Roman" panose="02020603050405020304" pitchFamily="18" charset="0"/>
              </a:rPr>
              <a:t>FUTURE WORK AND CONCLUSION</a:t>
            </a:r>
            <a:endParaRPr lang="en-IN"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57200" y="914400"/>
            <a:ext cx="8119745" cy="5492750"/>
          </a:xfrm>
          <a:prstGeom prst="rect">
            <a:avLst/>
          </a:prstGeom>
          <a:noFill/>
        </p:spPr>
        <p:txBody>
          <a:bodyPr wrap="square" rtlCol="0">
            <a:spAutoFit/>
          </a:bodyPr>
          <a:lstStyle/>
          <a:p>
            <a:pPr algn="just">
              <a:lnSpc>
                <a:spcPct val="150000"/>
              </a:lnSpc>
            </a:pPr>
            <a:r>
              <a:rPr lang="en-IN" b="1" dirty="0">
                <a:latin typeface="Times New Roman" panose="02020603050405020304" pitchFamily="18" charset="0"/>
                <a:cs typeface="Times New Roman" panose="02020603050405020304" pitchFamily="18" charset="0"/>
              </a:rPr>
              <a:t>Future work</a:t>
            </a:r>
            <a:r>
              <a:rPr lang="en-IN" dirty="0">
                <a:latin typeface="Times New Roman" panose="02020603050405020304" pitchFamily="18" charset="0"/>
                <a:cs typeface="Times New Roman" panose="02020603050405020304" pitchFamily="18" charset="0"/>
              </a:rPr>
              <a:t> in photorealistic face generation using DCGANs could explore integrating advanced techniques such as attention mechanisms or self-attention layers to enhance the model's ability to capture fine-grained facial details and improve realism. Additionally, leveraging large-scale datasets coupled with techniques like progressive growing of GANs could further enhance the diversity and fidelity of generated faces. Furthermore, exploring conditional GANs for specific attributes like age, ethnicity, or facial expressions could enable more controlled and targeted generation.</a:t>
            </a:r>
            <a:endParaRPr lang="en-IN"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a:p>
            <a:pPr algn="just">
              <a:lnSpc>
                <a:spcPct val="150000"/>
              </a:lnSpc>
            </a:pPr>
            <a:r>
              <a:rPr lang="en-IN" b="1" dirty="0">
                <a:latin typeface="Times New Roman" panose="02020603050405020304" pitchFamily="18" charset="0"/>
                <a:cs typeface="Times New Roman" panose="02020603050405020304" pitchFamily="18" charset="0"/>
              </a:rPr>
              <a:t>In conclusion,</a:t>
            </a:r>
            <a:r>
              <a:rPr lang="en-IN" dirty="0">
                <a:latin typeface="Times New Roman" panose="02020603050405020304" pitchFamily="18" charset="0"/>
                <a:cs typeface="Times New Roman" panose="02020603050405020304" pitchFamily="18" charset="0"/>
              </a:rPr>
              <a:t> the advancement of DCGANs in photorealistic face generation holds great promise for applications in entertainment, virtual reality, and personalized content creation, paving the way for highly realistic synthetic faces with diverse characteristics and expressions.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13017</Words>
  <Application>WPS Presentation</Application>
  <PresentationFormat>Widescreen</PresentationFormat>
  <Paragraphs>138</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SimSun</vt:lpstr>
      <vt:lpstr>Wingdings</vt:lpstr>
      <vt:lpstr>Trebuchet MS</vt:lpstr>
      <vt:lpstr>Times New Roman</vt:lpstr>
      <vt:lpstr>Söhne</vt:lpstr>
      <vt:lpstr>Microsoft YaHei</vt:lpstr>
      <vt:lpstr>Arial Unicode MS</vt:lpstr>
      <vt:lpstr>Calibri</vt:lpstr>
      <vt:lpstr>Segoe Print</vt:lpstr>
      <vt:lpstr>Office Theme</vt:lpstr>
      <vt:lpstr>PowerPoint 演示文稿</vt:lpstr>
      <vt:lpstr>PROJECT TITLE</vt:lpstr>
      <vt:lpstr>AGENDA</vt:lpstr>
      <vt:lpstr>PROBLEM	STATEMENT</vt:lpstr>
      <vt:lpstr>PROJECT	OVERVIEW</vt:lpstr>
      <vt:lpstr> OBJECTIVE: </vt:lpstr>
      <vt:lpstr>HOW DCGAN WORKS</vt:lpstr>
      <vt:lpstr>APPLICATIONS</vt:lpstr>
      <vt:lpstr>FUTURE WORK AND CONCLUSION</vt:lpstr>
      <vt:lpstr>WHO ARE THE END USERS?</vt:lpstr>
      <vt:lpstr>WHO ARE THE END USERS?-CONT.</vt:lpstr>
      <vt:lpstr>YOUR SOLUTION AND ITS VALUE PROPOSITION</vt:lpstr>
      <vt:lpstr>THE WOW IN YOUR SOLUTION</vt:lpstr>
      <vt:lpstr>MODELLING</vt:lpstr>
      <vt:lpstr>MODELLING-CONT.</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2021PITCS244</dc:creator>
  <cp:lastModifiedBy>Praveen</cp:lastModifiedBy>
  <cp:revision>14</cp:revision>
  <dcterms:created xsi:type="dcterms:W3CDTF">2024-04-01T07:07:00Z</dcterms:created>
  <dcterms:modified xsi:type="dcterms:W3CDTF">2024-04-04T12:07:34Z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2024-03-21T22:00:00Z</vt:filetime>
  </property>
  <property fmtid="{D5CDD505-2E9C-101B-9397-08002B2CF9AE}" pid="3" name="LastSaved">
    <vt:filetime>2024-04-01T22:00:00Z</vt:filetime>
  </property>
  <property fmtid="{D5CDD505-2E9C-101B-9397-08002B2CF9AE}" pid="4" name="ICV">
    <vt:lpwstr>649E391DDE1D4F1D9BC90F67CC15C2FE</vt:lpwstr>
  </property>
  <property fmtid="{D5CDD505-2E9C-101B-9397-08002B2CF9AE}" pid="5" name="KSOProductBuildVer">
    <vt:lpwstr>1033-11.2.0.11225</vt:lpwstr>
  </property>
</Properties>
</file>