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7c4292b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7c4292b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c4292b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c4292b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c4292b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7c4292b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7c4292b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7c4292b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c4292b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c4292b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c4292b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7c4292b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73b0f9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73b0f9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f45d0b8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f45d0b8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3b0f9e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3b0f9e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7c4292b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7c4292b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3f45d0b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3f45d0b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3f45d0b8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3f45d0b8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3b0f9e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3b0f9e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73b0f9e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73b0f9e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c4292b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7c4292b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document/d/1z2S3t3yYoOTuxw0ZmfOwegPayfz71NFIq8T7XMMzrGE/edit?usp=sharing" TargetMode="External"/><Relationship Id="rId5" Type="http://schemas.openxmlformats.org/officeDocument/2006/relationships/hyperlink" Target="https://docs.google.com/document/d/1z2S3t3yYoOTuxw0ZmfOwegPayfz71NFIq8T7XMMzrGE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d/1-SRWxpJZyDOvjgo-VjNn3TJltel8n0GLs_jSF8xalWo/edit?usp=sharing" TargetMode="External"/><Relationship Id="rId5" Type="http://schemas.openxmlformats.org/officeDocument/2006/relationships/hyperlink" Target="https://docs.google.com/document/d/1-SRWxpJZyDOvjgo-VjNn3TJltel8n0GLs_jSF8xalWo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D5bhvwMHO8NiK1lmR0FVWXalKunUQSoOOikl95JoNSg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zkYwMGfct1pOqfW_kNri6lhakscjnLsxyHWky3P0ulk/edit?usp=sharing" TargetMode="External"/><Relationship Id="rId4" Type="http://schemas.openxmlformats.org/officeDocument/2006/relationships/hyperlink" Target="https://docs.google.com/document/d/1gBg_nYl6zsd0XM0YIubtCmwPC05qL3t55r_tVirD8Is/edit?usp=sharing" TargetMode="External"/><Relationship Id="rId5" Type="http://schemas.openxmlformats.org/officeDocument/2006/relationships/hyperlink" Target="https://docs.google.com/document/d/1ZTTlUI-drmI3eVn_SRBFenxbbP13ggv2et-mEnWur68/edit?usp=sharing" TargetMode="External"/><Relationship Id="rId6" Type="http://schemas.openxmlformats.org/officeDocument/2006/relationships/hyperlink" Target="https://docs.google.com/document/d/1RL1OWu8QS1AcvyuJjR1HcFxhTSFQjc6_PulASV2cw40/edit?usp=sharing" TargetMode="External"/><Relationship Id="rId7" Type="http://schemas.openxmlformats.org/officeDocument/2006/relationships/hyperlink" Target="https://docs.google.com/document/d/1zkYwMGfct1pOqfW_kNri6lhakscjnLsxyHWky3P0ulk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49550"/>
            <a:ext cx="8520600" cy="29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3844" u="sng">
                <a:latin typeface="Montserrat"/>
                <a:ea typeface="Montserrat"/>
                <a:cs typeface="Montserrat"/>
                <a:sym typeface="Montserrat"/>
              </a:rPr>
              <a:t>Rapport Projet 3 : PHP</a:t>
            </a:r>
            <a:endParaRPr b="1" i="1" sz="3844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44">
                <a:latin typeface="Montserrat"/>
                <a:ea typeface="Montserrat"/>
                <a:cs typeface="Montserrat"/>
                <a:sym typeface="Montserrat"/>
              </a:rPr>
              <a:t>Site web GSB</a:t>
            </a:r>
            <a:endParaRPr b="1" sz="234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22">
                <a:latin typeface="Montserrat"/>
                <a:ea typeface="Montserrat"/>
                <a:cs typeface="Montserrat"/>
                <a:sym typeface="Montserrat"/>
              </a:rPr>
              <a:t>Sofiane </a:t>
            </a:r>
            <a:r>
              <a:rPr b="1" lang="fr" sz="1122">
                <a:latin typeface="Montserrat"/>
                <a:ea typeface="Montserrat"/>
                <a:cs typeface="Montserrat"/>
                <a:sym typeface="Montserrat"/>
              </a:rPr>
              <a:t>bendjelida</a:t>
            </a:r>
            <a:endParaRPr b="1" sz="11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22">
                <a:latin typeface="Montserrat"/>
                <a:ea typeface="Montserrat"/>
                <a:cs typeface="Montserrat"/>
                <a:sym typeface="Montserrat"/>
              </a:rPr>
              <a:t>Ismail ourici</a:t>
            </a:r>
            <a:endParaRPr b="1" sz="11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22">
                <a:latin typeface="Montserrat"/>
                <a:ea typeface="Montserrat"/>
                <a:cs typeface="Montserrat"/>
                <a:sym typeface="Montserrat"/>
              </a:rPr>
              <a:t>Zoubayr Kottoyev</a:t>
            </a:r>
            <a:endParaRPr b="1" sz="11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22">
                <a:latin typeface="Montserrat"/>
                <a:ea typeface="Montserrat"/>
                <a:cs typeface="Montserrat"/>
                <a:sym typeface="Montserrat"/>
              </a:rPr>
              <a:t>Salim assou</a:t>
            </a:r>
            <a:endParaRPr b="1" sz="112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4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44">
                <a:latin typeface="Montserrat"/>
                <a:ea typeface="Montserrat"/>
                <a:cs typeface="Montserrat"/>
                <a:sym typeface="Montserrat"/>
              </a:rPr>
              <a:t>							</a:t>
            </a:r>
            <a:endParaRPr b="1" sz="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8462" l="0" r="66144" t="10559"/>
          <a:stretch/>
        </p:blipFill>
        <p:spPr>
          <a:xfrm>
            <a:off x="6306175" y="0"/>
            <a:ext cx="2837824" cy="23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6306175" y="2340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rgbClr val="999999"/>
                </a:solidFill>
              </a:rPr>
              <a:t>Inscription_process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0" y="0"/>
            <a:ext cx="76032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&lt;?php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session_start(); // Démarrez la session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try {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// Connexion à la base de données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$servername = "localhost";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$username = "root";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$password = "";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$dbname = "projetweb";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$conn = new PDO("mysql:host=$servername;dbname=$dbname", $username, $password);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$conn-&gt;setAttribute(PDO::ATTR_ERRMODE, PDO::ERRMODE_EXCEPTION);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// Récupérer les données du formulaire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$nom = $_POST["nom"];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$prenom = $_POST["prenom"];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$profession = $_POST["profession"];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$email = $_POST["email"];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// Insérer les données dans la base de données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$sql = "INSERT INTO utilisateurs (nom, prenom, profession, e_mail) VALUES (:nom, :prenom, :profession, :email)";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$stmt = $conn-&gt;prepare($sql);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// Liaison des paramètres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$stmt-&gt;bindParam(':nom', $nom);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$stmt-&gt;bindParam(':prenom', $prenom);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$stmt-&gt;bindParam(':profession', $profession);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$stmt-&gt;bindParam(':email', $email);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if ($stmt-&gt;execute()) {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// Récupérer l'ID de l'utilisateur nouvellement inscrit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$id_utilisateur = $conn-&gt;lastInsertId();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// Stocker l'ID de l'utilisateur dans la session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$_SESSION['id_utilisateur'] = $id_utilisateur;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// Redirection vers accueil.php après inscription réussie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header("Location: accueil.php");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exit(); // Assure que le script s'arrête après la redirection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} else {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    echo "Erreur : " . $sql . "&lt;br&gt;" . $conn-&gt;error;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} catch(PDOException $e) {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    echo "La connexion à la base de données a échoué : " . $e-&gt;getMessage();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}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0000"/>
                </a:solidFill>
              </a:rPr>
              <a:t>?&gt;</a:t>
            </a:r>
            <a:endParaRPr sz="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5" y="2800350"/>
            <a:ext cx="328612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0" y="0"/>
            <a:ext cx="9144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&lt;?php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$servername = 'localhost';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$username = 'root';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$password = '';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$dbname = 'projetweb';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$conn = new mysqli($servername, $username, $password, $dbname);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// Vérification de la connexion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if ($conn-&gt;connect_error)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die("Connection failed: " . $conn-&gt;connect_error);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}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// Initialisation des variables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$email = $profession = "";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$emailErr = $professionErr = "";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if ($_SERVER["REQUEST_METHOD"] == "POST")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// Validation de l'email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if (empty($_POST["email"]))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$emailErr = "Email requis";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} else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$email = test_input($_POST["email"]);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}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// Validation de la profession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if (empty($_POST["profession"]))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$professionErr = "Profession requise";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} else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$profession = test_input($_POST["profession"]);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}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144000" y="0"/>
            <a:ext cx="30000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// Vérification des informations dans la base de données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if (empty($emailErr) &amp;&amp; empty($professionErr))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$sql = "SELECT * FROM utilisateurs WHERE e_mail = '$email' AND profession = '$profession'";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$result = $conn-&gt;query($sql);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if ($result-&gt;num_rows &gt; 0)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    // Redirection vers la page d'accueil si les informations sont correctes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    header("Location: ../Controleur/accueil.php");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    exit();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} else {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    // Message d'erreur si les informations ne sont pas correctes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    $loginErr = "Email ou profession incorrecte";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    }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    }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}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2857875" y="3741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rgbClr val="999999"/>
                </a:solidFill>
              </a:rPr>
              <a:t>connexion.php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5" y="2800350"/>
            <a:ext cx="328612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0" y="0"/>
            <a:ext cx="5888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// Fonction pour nettoyer les données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function test_input($data) {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$data = trim($data);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$data = stripslashes($data);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$data = htmlspecialchars($data);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return $data;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$conn-&gt;close();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?&gt;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&lt;!DOCTYPE html&gt;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&lt;html lang="fr"&gt;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&lt;head&gt;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&lt;meta charset="UTF-8"&gt;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&lt;meta name="viewport" content="width=device-width, initial-scale=1.0"&gt;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&lt;title&gt;Connexion&lt;/title&gt;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&lt;link rel="stylesheet" href="../styles.css"&gt;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&lt;/head&gt;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&lt;body&gt;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&lt;h2&gt;Connexion&lt;/h2&gt;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&lt;form method="post" action="&lt;?php echo htmlspecialchars($_SERVER["PHP_SELF"]); ?&gt;"&gt;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&lt;label&gt;Email:&lt;/label&gt;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&lt;input type="text" name="email"&gt;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&lt;span class="error"&gt;&lt;?php echo $emailErr; ?&gt;&lt;/span&gt;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&lt;br&gt;&lt;br&gt;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&lt;label&gt;Profession:&lt;/label&gt;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&lt;input type="text" name="profession"&gt;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&lt;span class="error"&gt;&lt;?php echo $professionErr; ?&gt;&lt;/span&gt;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&lt;br&gt;&lt;br&gt;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&lt;input type="submit" name="submit" value="Se connecter"&gt;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&lt;br&gt;&lt;br&gt;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&lt;/form&gt;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6144000" y="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&lt;!-- Formulaire d'inscription --&gt;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&lt;form action="inscription.html" method="post"&gt;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&lt;input type="submit" value="S'inscrire"&gt;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&lt;/form&gt;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&lt;span class="error"&gt;&lt;?php echo $loginErr; ?&gt;&lt;/span&gt;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&lt;/body&gt;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&lt;/html&gt;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5700788" y="2094875"/>
            <a:ext cx="360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Cliquez pour la suite du code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connexion.php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13755" l="2391" r="44340" t="0"/>
          <a:stretch/>
        </p:blipFill>
        <p:spPr>
          <a:xfrm>
            <a:off x="4638625" y="1760150"/>
            <a:ext cx="4505375" cy="15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0" y="0"/>
            <a:ext cx="8172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&lt;?php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if ($_SERVER["REQUEST_METHOD"] == "POST") {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$nom = $_POST["nom"];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$prenom = $_POST["prenom"];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$email = $_POST["email"];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// Enregistrez les données dans la base de données ou utilisez une autre méthode de stockage.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?&gt;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&lt;!DOCTYPE html&gt;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&lt;html lang="en"&gt;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&lt;head&gt;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&lt;meta charset="UTF-8"&gt;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&lt;meta name="viewport" content="width=device-width, initial-scale=1.0"&gt;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&lt;title&gt;Accueil&lt;/title&gt;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&lt;link rel="stylesheet" href="../styles.css"&gt;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&lt;/head&gt;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&lt;body&gt;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&lt;div class="container"&gt;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&lt;h1&gt;Accueil&lt;/h1&gt;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&lt;nav&gt;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    &lt;ul&gt;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        &lt;li&gt;&lt;a href="../Vue/medicaments.php"&gt;Médicaments&lt;/a&gt;&lt;/li&gt;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        &lt;li&gt;&lt;a href="../Modele/activites.php"&gt;Activités&lt;/a&gt;&lt;/li&gt;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        &lt;li&gt;&lt;a href="../Modele/juridique.php"&gt;Mentions légales&lt;/a&gt;&lt;/li&gt;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        &lt;a href="../Vue/connexion.php"&gt;Déconnexion&lt;/a&gt;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    &lt;/ul&gt;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&lt;/nav&gt;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&lt;/div&gt;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&lt;/body&gt;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&lt;/html&gt;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9" cy="3370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0" y="3780625"/>
            <a:ext cx="9144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ighlight>
                  <a:srgbClr val="FF0000"/>
                </a:highlight>
                <a:hlinkClick r:id="rId4"/>
              </a:rPr>
              <a:t>Cliquez</a:t>
            </a:r>
            <a:r>
              <a:rPr lang="fr" sz="1800" u="sng">
                <a:solidFill>
                  <a:schemeClr val="hlink"/>
                </a:solidFill>
                <a:highlight>
                  <a:srgbClr val="FF0000"/>
                </a:highlight>
                <a:hlinkClick r:id="rId5"/>
              </a:rPr>
              <a:t> pour voir le code</a:t>
            </a:r>
            <a:endParaRPr sz="1800" u="sng"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0"/>
            <a:ext cx="38481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3072000" y="3982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ighlight>
                  <a:srgbClr val="FF0000"/>
                </a:highlight>
                <a:hlinkClick r:id="rId4"/>
              </a:rPr>
              <a:t>Cliquez pour voir le 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-69200" y="38250"/>
            <a:ext cx="91440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20" u="sng">
                <a:solidFill>
                  <a:schemeClr val="accent1"/>
                </a:solidFill>
              </a:rPr>
              <a:t>Lien</a:t>
            </a:r>
            <a:r>
              <a:rPr b="1" lang="fr" sz="482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endParaRPr u="sng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2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-Script de sauvegarde de la BD</a:t>
            </a:r>
            <a:endParaRPr b="1" sz="4220" u="sng"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20" u="sng">
                <a:solidFill>
                  <a:schemeClr val="lt2"/>
                </a:solidFill>
              </a:rPr>
              <a:t>-</a:t>
            </a:r>
            <a:r>
              <a:rPr b="1" lang="fr" sz="422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Charte graphique</a:t>
            </a:r>
            <a:endParaRPr b="1" sz="4220" u="sng">
              <a:solidFill>
                <a:schemeClr val="lt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20" u="sng">
                <a:solidFill>
                  <a:srgbClr val="FF0000"/>
                </a:solidFill>
              </a:rPr>
              <a:t>-</a:t>
            </a:r>
            <a:r>
              <a:rPr b="1" lang="fr" sz="422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Cahier de suivi Agile</a:t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20" u="sng">
                <a:solidFill>
                  <a:srgbClr val="00FF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Etude Juridique</a:t>
            </a:r>
            <a:endParaRPr sz="800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0" y="0"/>
            <a:ext cx="88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79400" rtl="0" algn="l">
              <a:lnSpc>
                <a:spcPct val="100000"/>
              </a:lnSpc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43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4820" u="sng">
                <a:solidFill>
                  <a:srgbClr val="FF0000"/>
                </a:solidFill>
              </a:rPr>
              <a:t>Sommaire</a:t>
            </a:r>
            <a:endParaRPr b="1" sz="4820" u="sng">
              <a:solidFill>
                <a:srgbClr val="FF00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80900" y="1469050"/>
            <a:ext cx="864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 </a:t>
            </a:r>
            <a:r>
              <a:rPr lang="fr">
                <a:solidFill>
                  <a:schemeClr val="dk1"/>
                </a:solidFill>
              </a:rPr>
              <a:t>Schéma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d'enchaînement</a:t>
            </a:r>
            <a:r>
              <a:rPr lang="fr">
                <a:solidFill>
                  <a:schemeClr val="dk1"/>
                </a:solidFill>
              </a:rPr>
              <a:t> des écrans </a:t>
            </a:r>
            <a:r>
              <a:rPr lang="fr">
                <a:solidFill>
                  <a:schemeClr val="dk1"/>
                </a:solidFill>
              </a:rPr>
              <a:t>(p 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 </a:t>
            </a:r>
            <a:r>
              <a:rPr lang="fr">
                <a:solidFill>
                  <a:schemeClr val="dk1"/>
                </a:solidFill>
              </a:rPr>
              <a:t>Arborescence (Structure applicative) (p 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 MCD et MLD + </a:t>
            </a:r>
            <a:r>
              <a:rPr lang="fr">
                <a:solidFill>
                  <a:schemeClr val="dk1"/>
                </a:solidFill>
              </a:rPr>
              <a:t>Structure</a:t>
            </a:r>
            <a:r>
              <a:rPr lang="fr">
                <a:solidFill>
                  <a:schemeClr val="dk1"/>
                </a:solidFill>
              </a:rPr>
              <a:t> BD </a:t>
            </a:r>
            <a:r>
              <a:rPr lang="fr">
                <a:solidFill>
                  <a:schemeClr val="dk1"/>
                </a:solidFill>
              </a:rPr>
              <a:t>(p 5-6)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 </a:t>
            </a:r>
            <a:r>
              <a:rPr lang="fr">
                <a:solidFill>
                  <a:schemeClr val="dk1"/>
                </a:solidFill>
              </a:rPr>
              <a:t>Requête</a:t>
            </a:r>
            <a:r>
              <a:rPr lang="fr">
                <a:solidFill>
                  <a:schemeClr val="dk1"/>
                </a:solidFill>
              </a:rPr>
              <a:t> Triggers </a:t>
            </a:r>
            <a:r>
              <a:rPr lang="fr">
                <a:solidFill>
                  <a:schemeClr val="dk1"/>
                </a:solidFill>
              </a:rPr>
              <a:t>(p 7-8)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-Code du </a:t>
            </a:r>
            <a:r>
              <a:rPr lang="fr">
                <a:solidFill>
                  <a:schemeClr val="dk1"/>
                </a:solidFill>
              </a:rPr>
              <a:t>Site Web avec image (p 9-15)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-Script de sauvegarde de la BD (p16)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-Charte graphique (p16)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-Cahier de suivi Agile (p16)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-Etude juridique (p16)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92450" y="820775"/>
            <a:ext cx="64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-155400" y="0"/>
            <a:ext cx="92994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20" u="sng">
                <a:solidFill>
                  <a:srgbClr val="FF0000"/>
                </a:solidFill>
              </a:rPr>
              <a:t>Schéma</a:t>
            </a:r>
            <a:r>
              <a:rPr b="1" lang="fr" sz="4020" u="sng">
                <a:solidFill>
                  <a:srgbClr val="FF0000"/>
                </a:solidFill>
              </a:rPr>
              <a:t> </a:t>
            </a:r>
            <a:r>
              <a:rPr b="1" lang="fr" sz="4020" u="sng">
                <a:solidFill>
                  <a:srgbClr val="FF0000"/>
                </a:solidFill>
              </a:rPr>
              <a:t>de l'enchaînement</a:t>
            </a:r>
            <a:r>
              <a:rPr b="1" lang="fr" sz="4020" u="sng">
                <a:solidFill>
                  <a:srgbClr val="FF0000"/>
                </a:solidFill>
              </a:rPr>
              <a:t> des écrans</a:t>
            </a:r>
            <a:endParaRPr sz="600"/>
          </a:p>
        </p:txBody>
      </p:sp>
      <p:sp>
        <p:nvSpPr>
          <p:cNvPr id="67" name="Google Shape;67;p15"/>
          <p:cNvSpPr/>
          <p:nvPr/>
        </p:nvSpPr>
        <p:spPr>
          <a:xfrm>
            <a:off x="1514075" y="2091075"/>
            <a:ext cx="1561800" cy="6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inscription/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</a:t>
            </a:r>
            <a:endParaRPr/>
          </a:p>
        </p:txBody>
      </p:sp>
      <p:cxnSp>
        <p:nvCxnSpPr>
          <p:cNvPr id="68" name="Google Shape;68;p15"/>
          <p:cNvCxnSpPr>
            <a:stCxn id="67" idx="3"/>
          </p:cNvCxnSpPr>
          <p:nvPr/>
        </p:nvCxnSpPr>
        <p:spPr>
          <a:xfrm flipH="1" rot="10800000">
            <a:off x="3075875" y="2414325"/>
            <a:ext cx="754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/>
          <p:nvPr/>
        </p:nvSpPr>
        <p:spPr>
          <a:xfrm>
            <a:off x="3850200" y="2131475"/>
            <a:ext cx="14139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Acceuil</a:t>
            </a:r>
            <a:endParaRPr/>
          </a:p>
        </p:txBody>
      </p:sp>
      <p:cxnSp>
        <p:nvCxnSpPr>
          <p:cNvPr id="70" name="Google Shape;70;p15"/>
          <p:cNvCxnSpPr>
            <a:stCxn id="69" idx="3"/>
          </p:cNvCxnSpPr>
          <p:nvPr/>
        </p:nvCxnSpPr>
        <p:spPr>
          <a:xfrm flipH="1" rot="10800000">
            <a:off x="5264100" y="2427575"/>
            <a:ext cx="5856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5923750" y="2185325"/>
            <a:ext cx="1339800" cy="6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Médicaments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917025" y="3154775"/>
            <a:ext cx="1413900" cy="6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Activités</a:t>
            </a:r>
            <a:endParaRPr/>
          </a:p>
        </p:txBody>
      </p:sp>
      <p:cxnSp>
        <p:nvCxnSpPr>
          <p:cNvPr id="73" name="Google Shape;73;p15"/>
          <p:cNvCxnSpPr>
            <a:stCxn id="69" idx="2"/>
            <a:endCxn id="72" idx="1"/>
          </p:cNvCxnSpPr>
          <p:nvPr/>
        </p:nvCxnSpPr>
        <p:spPr>
          <a:xfrm>
            <a:off x="4557150" y="2750675"/>
            <a:ext cx="1359900" cy="7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3904050" y="3222100"/>
            <a:ext cx="1413900" cy="4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mention </a:t>
            </a:r>
            <a:endParaRPr/>
          </a:p>
        </p:txBody>
      </p:sp>
      <p:cxnSp>
        <p:nvCxnSpPr>
          <p:cNvPr id="75" name="Google Shape;75;p15"/>
          <p:cNvCxnSpPr>
            <a:stCxn id="69" idx="2"/>
            <a:endCxn id="74" idx="0"/>
          </p:cNvCxnSpPr>
          <p:nvPr/>
        </p:nvCxnSpPr>
        <p:spPr>
          <a:xfrm>
            <a:off x="4557150" y="2750675"/>
            <a:ext cx="540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1554475" y="3316350"/>
            <a:ext cx="1561800" cy="4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déconnexion</a:t>
            </a:r>
            <a:endParaRPr/>
          </a:p>
        </p:txBody>
      </p:sp>
      <p:cxnSp>
        <p:nvCxnSpPr>
          <p:cNvPr id="77" name="Google Shape;77;p15"/>
          <p:cNvCxnSpPr>
            <a:stCxn id="69" idx="2"/>
            <a:endCxn id="76" idx="0"/>
          </p:cNvCxnSpPr>
          <p:nvPr/>
        </p:nvCxnSpPr>
        <p:spPr>
          <a:xfrm flipH="1">
            <a:off x="2335350" y="2750675"/>
            <a:ext cx="22218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2066125" y="2818125"/>
            <a:ext cx="17436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endCxn id="69" idx="2"/>
          </p:cNvCxnSpPr>
          <p:nvPr/>
        </p:nvCxnSpPr>
        <p:spPr>
          <a:xfrm flipH="1" rot="10800000">
            <a:off x="4435950" y="2750675"/>
            <a:ext cx="121200" cy="4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5162875" y="2784625"/>
            <a:ext cx="12456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1" idx="1"/>
          </p:cNvCxnSpPr>
          <p:nvPr/>
        </p:nvCxnSpPr>
        <p:spPr>
          <a:xfrm flipH="1">
            <a:off x="5338150" y="2494925"/>
            <a:ext cx="5856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875" y="0"/>
            <a:ext cx="21481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0" y="1883650"/>
            <a:ext cx="65193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20" u="sng">
                <a:solidFill>
                  <a:srgbClr val="FF0000"/>
                </a:solidFill>
              </a:rPr>
              <a:t>Arborescence</a:t>
            </a:r>
            <a:endParaRPr b="1" sz="482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0"/>
            <a:ext cx="8520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fr" sz="4820" u="sng">
                <a:solidFill>
                  <a:srgbClr val="FF0000"/>
                </a:solidFill>
              </a:rPr>
              <a:t>Base de donnée</a:t>
            </a:r>
            <a:endParaRPr u="sng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1275"/>
            <a:ext cx="8839199" cy="34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057550" y="812850"/>
            <a:ext cx="44055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20" u="sng">
                <a:solidFill>
                  <a:srgbClr val="FF0000"/>
                </a:solidFill>
              </a:rPr>
              <a:t>MCD</a:t>
            </a:r>
            <a:endParaRPr b="1" sz="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0"/>
            <a:ext cx="7629525" cy="23526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/>
        </p:nvSpPr>
        <p:spPr>
          <a:xfrm>
            <a:off x="-660425" y="598250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20" u="sng">
                <a:solidFill>
                  <a:srgbClr val="FF0000"/>
                </a:solidFill>
              </a:rPr>
              <a:t>MLD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2352675"/>
            <a:ext cx="9144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&lt;?php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$servername = "localhost"; // Adresse du serveur MySQL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$username = "root"; // Nom d'utilisateur MySQL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$password = ""; // Mot de passe MySQL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$database = "projetweb"; // Nom de la base de données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// Créer une connexion à la base de données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$conn = new mysqli($servername, $username, $password, $database);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// Vérifier la connexion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if ($conn-&gt;connect_error)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    die("Connexion échouée : " . $conn-&gt;connect_error);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?&gt;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180600" y="3335375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20" u="sng">
                <a:solidFill>
                  <a:schemeClr val="dk1"/>
                </a:solidFill>
              </a:rPr>
              <a:t>Bdconnect.php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4875" y="2454625"/>
            <a:ext cx="9144000" cy="2688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66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20" u="sng">
                <a:solidFill>
                  <a:srgbClr val="FF0000"/>
                </a:solidFill>
              </a:rPr>
              <a:t>Base de donnée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126400" y="634100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20" u="sng">
                <a:solidFill>
                  <a:srgbClr val="FF0000"/>
                </a:solidFill>
              </a:rPr>
              <a:t>Triggers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25" y="1206125"/>
            <a:ext cx="6412949" cy="37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088" y="1271175"/>
            <a:ext cx="40898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52163" y="0"/>
            <a:ext cx="86397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20" u="sng">
                <a:solidFill>
                  <a:srgbClr val="FF0000"/>
                </a:solidFill>
              </a:rPr>
              <a:t>Base de donnée</a:t>
            </a:r>
            <a:endParaRPr sz="28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224400" y="668925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920" u="sng">
                <a:solidFill>
                  <a:srgbClr val="FF0000"/>
                </a:solidFill>
              </a:rPr>
              <a:t>Triggers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8462" l="0" r="66144" t="10559"/>
          <a:stretch/>
        </p:blipFill>
        <p:spPr>
          <a:xfrm>
            <a:off x="6306175" y="0"/>
            <a:ext cx="2837824" cy="23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0" y="0"/>
            <a:ext cx="82182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&lt;?php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// Assurez-vous que vous avez déjà ouvert une connexion à la base de données ici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$servername = 'localhost';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$username = 'root';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$password = '';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$dbname = 'projetweb';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$conn = new mysqli($servername, $username, $password, $dbname);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// Vérifier la connexion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if ($conn-&gt;connect_error) {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die("Erreur de connexion à la base de données : " . $conn-&gt;connect_error);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if(isset($_POST['inscription'])) {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$id_activite = $_POST['id_activite'];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$id_utilisateur = $_POST['id_utilisateur'];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// Insertion de l'inscription dans la table `inscription`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$requete_inscription = "INSERT INTO inscription (Id_Utilisateurs, Id_Activites) VALUES ('$id_utilisateur', '$id_activite')";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if ($conn-&gt;query($requete_inscription) === TRUE) {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echo "Vous êtes inscrit à l'activité avec succès.";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} else {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    echo "Erreur lors de l'inscription à l'activité : " . $conn-&gt;error;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    }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// Fermez la connexion à la base de données ici si nécessaire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$conn-&gt;close();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?&gt;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6327000" y="2365950"/>
            <a:ext cx="2817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rgbClr val="999999"/>
                </a:solidFill>
              </a:rPr>
              <a:t>Inscription.php</a:t>
            </a:r>
            <a:endParaRPr sz="1800" u="sng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