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9BSbUc8FPTbxrqYGhelaUC1ED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question that arises in discussing operating systems involves what to call all the CPU activities.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batch system executes jobs, whereas a time-shared system has user programs, or tasks.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single-user system, a user may be able to run several programs at one time: a word processor, aWeb browser, and an e-mail package.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 if a device or system does not support multitasking, the operating system may need to support its own internal programmed activities.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many respects, all these activities are similar, so we call all of them processes.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Although we personally prefer the term process, much of operating-system theory and terminology was developed during a time when the major 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of operating systems was job processing.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0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1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0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9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9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2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2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25"/>
            <a:ext cx="4750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Process Concept</a:t>
            </a:r>
            <a:endParaRPr/>
          </a:p>
        </p:txBody>
      </p:sp>
      <p:sp>
        <p:nvSpPr>
          <p:cNvPr id="283" name="Google Shape;283;p2"/>
          <p:cNvSpPr txBox="1"/>
          <p:nvPr/>
        </p:nvSpPr>
        <p:spPr>
          <a:xfrm>
            <a:off x="1406125" y="13751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to call the activities of CPU ?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4" name="Google Shape;284;p2"/>
          <p:cNvGrpSpPr/>
          <p:nvPr/>
        </p:nvGrpSpPr>
        <p:grpSpPr>
          <a:xfrm>
            <a:off x="2701043" y="1804919"/>
            <a:ext cx="4021205" cy="1241976"/>
            <a:chOff x="1776175" y="2380025"/>
            <a:chExt cx="4388525" cy="1462525"/>
          </a:xfrm>
        </p:grpSpPr>
        <p:sp>
          <p:nvSpPr>
            <p:cNvPr id="285" name="Google Shape;285;p2"/>
            <p:cNvSpPr/>
            <p:nvPr/>
          </p:nvSpPr>
          <p:spPr>
            <a:xfrm>
              <a:off x="1783575" y="2605925"/>
              <a:ext cx="1317300" cy="5475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160400" y="2380025"/>
              <a:ext cx="2004300" cy="999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Programs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 txBox="1"/>
            <p:nvPr/>
          </p:nvSpPr>
          <p:spPr>
            <a:xfrm>
              <a:off x="1776175" y="3143125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Batch System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"/>
            <p:cNvSpPr txBox="1"/>
            <p:nvPr/>
          </p:nvSpPr>
          <p:spPr>
            <a:xfrm>
              <a:off x="4474350" y="3345150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Time Sharing System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9" name="Google Shape;289;p2"/>
          <p:cNvSpPr txBox="1"/>
          <p:nvPr/>
        </p:nvSpPr>
        <p:spPr>
          <a:xfrm>
            <a:off x="2262950" y="34376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These activities are called “</a:t>
            </a:r>
            <a:r>
              <a:rPr b="1" i="0" lang="en" sz="14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Processes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 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2"/>
          <p:cNvSpPr txBox="1"/>
          <p:nvPr/>
        </p:nvSpPr>
        <p:spPr>
          <a:xfrm>
            <a:off x="1173450" y="4096850"/>
            <a:ext cx="6228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★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terms </a:t>
            </a:r>
            <a:r>
              <a:rPr b="1" i="1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“job”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i="1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“process”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are used almost interchangeably.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2125" y="1329675"/>
            <a:ext cx="2293400" cy="3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97" name="Google Shape;297;p3"/>
          <p:cNvSpPr txBox="1"/>
          <p:nvPr>
            <p:ph idx="1" type="body"/>
          </p:nvPr>
        </p:nvSpPr>
        <p:spPr>
          <a:xfrm>
            <a:off x="1229375" y="1329675"/>
            <a:ext cx="5197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400"/>
              <a:t>A process is a program that is in execution.</a:t>
            </a:r>
            <a:endParaRPr sz="1400"/>
          </a:p>
        </p:txBody>
      </p:sp>
      <p:sp>
        <p:nvSpPr>
          <p:cNvPr id="298" name="Google Shape;298;p3"/>
          <p:cNvSpPr txBox="1"/>
          <p:nvPr/>
        </p:nvSpPr>
        <p:spPr>
          <a:xfrm>
            <a:off x="1227600" y="173752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But, it is more than the program codes. Program code is known as “text section” of a process.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3"/>
          <p:cNvSpPr txBox="1"/>
          <p:nvPr/>
        </p:nvSpPr>
        <p:spPr>
          <a:xfrm>
            <a:off x="1214850" y="2369975"/>
            <a:ext cx="5357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Besides code of the program, it contains -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Program Counter and Registers: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stores current activity of the process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Stack: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Temporary data (function parameter, local variables, return addresses etc.)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Section: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Global Variables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Heap: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dynamically allocated memory during runtime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Program Vs Process</a:t>
            </a:r>
            <a:endParaRPr/>
          </a:p>
        </p:txBody>
      </p:sp>
      <p:sp>
        <p:nvSpPr>
          <p:cNvPr id="305" name="Google Shape;305;p4"/>
          <p:cNvSpPr txBox="1"/>
          <p:nvPr>
            <p:ph idx="1" type="body"/>
          </p:nvPr>
        </p:nvSpPr>
        <p:spPr>
          <a:xfrm>
            <a:off x="1303800" y="12889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Program is a collection of instructions that can be executed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 program is a </a:t>
            </a:r>
            <a:r>
              <a:rPr b="1" lang="en" sz="1400">
                <a:solidFill>
                  <a:srgbClr val="FF0000"/>
                </a:solidFill>
              </a:rPr>
              <a:t>passive </a:t>
            </a:r>
            <a:r>
              <a:rPr lang="en" sz="1400"/>
              <a:t>entity.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 process is an </a:t>
            </a:r>
            <a:r>
              <a:rPr b="1" lang="en" sz="1400">
                <a:solidFill>
                  <a:srgbClr val="6AA84F"/>
                </a:solidFill>
              </a:rPr>
              <a:t>active </a:t>
            </a:r>
            <a:r>
              <a:rPr lang="en" sz="1400"/>
              <a:t>entity.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 program becomes a process when it is loaded into memory for execution. </a:t>
            </a:r>
            <a:endParaRPr sz="1400"/>
          </a:p>
        </p:txBody>
      </p:sp>
      <p:grpSp>
        <p:nvGrpSpPr>
          <p:cNvPr id="306" name="Google Shape;306;p4"/>
          <p:cNvGrpSpPr/>
          <p:nvPr/>
        </p:nvGrpSpPr>
        <p:grpSpPr>
          <a:xfrm>
            <a:off x="1873100" y="2827525"/>
            <a:ext cx="1311444" cy="1408525"/>
            <a:chOff x="1720700" y="2827525"/>
            <a:chExt cx="1311444" cy="1408525"/>
          </a:xfrm>
        </p:grpSpPr>
        <p:sp>
          <p:nvSpPr>
            <p:cNvPr id="307" name="Google Shape;307;p4"/>
            <p:cNvSpPr/>
            <p:nvPr/>
          </p:nvSpPr>
          <p:spPr>
            <a:xfrm>
              <a:off x="1720700" y="2827525"/>
              <a:ext cx="1311444" cy="999324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 txBox="1"/>
            <p:nvPr/>
          </p:nvSpPr>
          <p:spPr>
            <a:xfrm>
              <a:off x="1790375" y="3826850"/>
              <a:ext cx="11721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program1.exe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9" name="Google Shape;309;p4"/>
          <p:cNvGrpSpPr/>
          <p:nvPr/>
        </p:nvGrpSpPr>
        <p:grpSpPr>
          <a:xfrm>
            <a:off x="3627425" y="2650300"/>
            <a:ext cx="1200000" cy="698100"/>
            <a:chOff x="3627425" y="2650300"/>
            <a:chExt cx="1200000" cy="698100"/>
          </a:xfrm>
        </p:grpSpPr>
        <p:cxnSp>
          <p:nvCxnSpPr>
            <p:cNvPr id="310" name="Google Shape;310;p4"/>
            <p:cNvCxnSpPr/>
            <p:nvPr/>
          </p:nvCxnSpPr>
          <p:spPr>
            <a:xfrm>
              <a:off x="3627425" y="3339100"/>
              <a:ext cx="12000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1" name="Google Shape;311;p4"/>
            <p:cNvSpPr txBox="1"/>
            <p:nvPr/>
          </p:nvSpPr>
          <p:spPr>
            <a:xfrm>
              <a:off x="3712575" y="2650300"/>
              <a:ext cx="9939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Program 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Loaded into 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memory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2" name="Google Shape;312;p4"/>
          <p:cNvGrpSpPr/>
          <p:nvPr/>
        </p:nvGrpSpPr>
        <p:grpSpPr>
          <a:xfrm>
            <a:off x="4796475" y="2407200"/>
            <a:ext cx="3554350" cy="2619000"/>
            <a:chOff x="4796475" y="2407200"/>
            <a:chExt cx="3554350" cy="2619000"/>
          </a:xfrm>
        </p:grpSpPr>
        <p:sp>
          <p:nvSpPr>
            <p:cNvPr id="313" name="Google Shape;313;p4"/>
            <p:cNvSpPr/>
            <p:nvPr/>
          </p:nvSpPr>
          <p:spPr>
            <a:xfrm>
              <a:off x="5363500" y="2407200"/>
              <a:ext cx="1369200" cy="2343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467600" y="33414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 of a is 10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467600" y="3867450"/>
              <a:ext cx="1172100" cy="8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5467600" y="39223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5467600" y="41644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5467600" y="440672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 txBox="1"/>
            <p:nvPr/>
          </p:nvSpPr>
          <p:spPr>
            <a:xfrm>
              <a:off x="7132500" y="4169450"/>
              <a:ext cx="9486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Text section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4"/>
            <p:cNvSpPr txBox="1"/>
            <p:nvPr/>
          </p:nvSpPr>
          <p:spPr>
            <a:xfrm>
              <a:off x="7248325" y="3448400"/>
              <a:ext cx="1102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Data section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467600" y="24899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address to execute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 txBox="1"/>
            <p:nvPr/>
          </p:nvSpPr>
          <p:spPr>
            <a:xfrm>
              <a:off x="7248325" y="2440600"/>
              <a:ext cx="1102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Program counter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4"/>
            <p:cNvSpPr txBox="1"/>
            <p:nvPr/>
          </p:nvSpPr>
          <p:spPr>
            <a:xfrm>
              <a:off x="5910450" y="2792450"/>
              <a:ext cx="5022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24" name="Google Shape;324;p4"/>
            <p:cNvCxnSpPr>
              <a:stCxn id="319" idx="1"/>
            </p:cNvCxnSpPr>
            <p:nvPr/>
          </p:nvCxnSpPr>
          <p:spPr>
            <a:xfrm flipH="1">
              <a:off x="6621000" y="4320650"/>
              <a:ext cx="511500" cy="46800"/>
            </a:xfrm>
            <a:prstGeom prst="straightConnector1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5" name="Google Shape;325;p4"/>
            <p:cNvCxnSpPr>
              <a:stCxn id="320" idx="1"/>
              <a:endCxn id="313" idx="3"/>
            </p:cNvCxnSpPr>
            <p:nvPr/>
          </p:nvCxnSpPr>
          <p:spPr>
            <a:xfrm rot="10800000">
              <a:off x="6732625" y="3579200"/>
              <a:ext cx="515700" cy="20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6" name="Google Shape;326;p4"/>
            <p:cNvCxnSpPr>
              <a:stCxn id="322" idx="1"/>
            </p:cNvCxnSpPr>
            <p:nvPr/>
          </p:nvCxnSpPr>
          <p:spPr>
            <a:xfrm flipH="1">
              <a:off x="6667525" y="2694550"/>
              <a:ext cx="580800" cy="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7" name="Google Shape;327;p4"/>
            <p:cNvSpPr txBox="1"/>
            <p:nvPr/>
          </p:nvSpPr>
          <p:spPr>
            <a:xfrm>
              <a:off x="4796475" y="4671000"/>
              <a:ext cx="25905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Corresponding process in memory</a:t>
              </a:r>
              <a:endParaRPr b="0" i="0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Same program, Different Process</a:t>
            </a:r>
            <a:endParaRPr/>
          </a:p>
        </p:txBody>
      </p:sp>
      <p:grpSp>
        <p:nvGrpSpPr>
          <p:cNvPr id="333" name="Google Shape;333;p5"/>
          <p:cNvGrpSpPr/>
          <p:nvPr/>
        </p:nvGrpSpPr>
        <p:grpSpPr>
          <a:xfrm>
            <a:off x="1153200" y="2837822"/>
            <a:ext cx="1292700" cy="1107553"/>
            <a:chOff x="1153200" y="2483322"/>
            <a:chExt cx="1292700" cy="1107553"/>
          </a:xfrm>
        </p:grpSpPr>
        <p:sp>
          <p:nvSpPr>
            <p:cNvPr id="334" name="Google Shape;334;p5"/>
            <p:cNvSpPr/>
            <p:nvPr/>
          </p:nvSpPr>
          <p:spPr>
            <a:xfrm>
              <a:off x="1247967" y="2483322"/>
              <a:ext cx="1103166" cy="709020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 txBox="1"/>
            <p:nvPr/>
          </p:nvSpPr>
          <p:spPr>
            <a:xfrm>
              <a:off x="1153200" y="3295375"/>
              <a:ext cx="12927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Browser program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36" name="Google Shape;336;p5"/>
          <p:cNvGrpSpPr/>
          <p:nvPr/>
        </p:nvGrpSpPr>
        <p:grpSpPr>
          <a:xfrm>
            <a:off x="2351133" y="1906725"/>
            <a:ext cx="2931967" cy="2866175"/>
            <a:chOff x="2351133" y="1906725"/>
            <a:chExt cx="2931967" cy="2866175"/>
          </a:xfrm>
        </p:grpSpPr>
        <p:sp>
          <p:nvSpPr>
            <p:cNvPr id="337" name="Google Shape;337;p5"/>
            <p:cNvSpPr/>
            <p:nvPr/>
          </p:nvSpPr>
          <p:spPr>
            <a:xfrm>
              <a:off x="3394900" y="190672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394900" y="2926050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394900" y="394537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0" name="Google Shape;340;p5"/>
            <p:cNvCxnSpPr>
              <a:stCxn id="334" idx="3"/>
              <a:endCxn id="337" idx="1"/>
            </p:cNvCxnSpPr>
            <p:nvPr/>
          </p:nvCxnSpPr>
          <p:spPr>
            <a:xfrm flipH="1" rot="10800000">
              <a:off x="2351133" y="2148632"/>
              <a:ext cx="1043700" cy="104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1" name="Google Shape;341;p5"/>
            <p:cNvCxnSpPr>
              <a:stCxn id="334" idx="3"/>
              <a:endCxn id="338" idx="1"/>
            </p:cNvCxnSpPr>
            <p:nvPr/>
          </p:nvCxnSpPr>
          <p:spPr>
            <a:xfrm flipH="1" rot="10800000">
              <a:off x="2351133" y="3167732"/>
              <a:ext cx="1043700" cy="2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2" name="Google Shape;342;p5"/>
            <p:cNvCxnSpPr>
              <a:stCxn id="334" idx="3"/>
              <a:endCxn id="339" idx="1"/>
            </p:cNvCxnSpPr>
            <p:nvPr/>
          </p:nvCxnSpPr>
          <p:spPr>
            <a:xfrm>
              <a:off x="2351133" y="3192332"/>
              <a:ext cx="1043700" cy="9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3" name="Google Shape;343;p5"/>
            <p:cNvSpPr txBox="1"/>
            <p:nvPr/>
          </p:nvSpPr>
          <p:spPr>
            <a:xfrm>
              <a:off x="3394900" y="2424000"/>
              <a:ext cx="16833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Browser ( first window)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5"/>
            <p:cNvSpPr txBox="1"/>
            <p:nvPr/>
          </p:nvSpPr>
          <p:spPr>
            <a:xfrm>
              <a:off x="3394900" y="3421100"/>
              <a:ext cx="18882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Browser ( second window)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5"/>
            <p:cNvSpPr txBox="1"/>
            <p:nvPr/>
          </p:nvSpPr>
          <p:spPr>
            <a:xfrm>
              <a:off x="3394825" y="4477400"/>
              <a:ext cx="1728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Browser ( third window)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46" name="Google Shape;346;p5"/>
          <p:cNvSpPr txBox="1"/>
          <p:nvPr/>
        </p:nvSpPr>
        <p:spPr>
          <a:xfrm>
            <a:off x="5906150" y="2745625"/>
            <a:ext cx="24927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Program code is same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Data, Heap, Stacks contains different information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"/>
          <p:cNvSpPr txBox="1"/>
          <p:nvPr>
            <p:ph type="title"/>
          </p:nvPr>
        </p:nvSpPr>
        <p:spPr>
          <a:xfrm>
            <a:off x="1303800" y="598575"/>
            <a:ext cx="7030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States of a Process</a:t>
            </a:r>
            <a:endParaRPr/>
          </a:p>
        </p:txBody>
      </p:sp>
      <p:sp>
        <p:nvSpPr>
          <p:cNvPr id="352" name="Google Shape;352;p6"/>
          <p:cNvSpPr txBox="1"/>
          <p:nvPr>
            <p:ph idx="1" type="body"/>
          </p:nvPr>
        </p:nvSpPr>
        <p:spPr>
          <a:xfrm>
            <a:off x="1257300" y="1355800"/>
            <a:ext cx="7030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600"/>
              <a:t>A process state defines the current activity of that process. </a:t>
            </a:r>
            <a:endParaRPr sz="1600"/>
          </a:p>
        </p:txBody>
      </p:sp>
      <p:sp>
        <p:nvSpPr>
          <p:cNvPr id="353" name="Google Shape;353;p6"/>
          <p:cNvSpPr txBox="1"/>
          <p:nvPr/>
        </p:nvSpPr>
        <p:spPr>
          <a:xfrm>
            <a:off x="1303800" y="1906725"/>
            <a:ext cx="53574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states a process can be: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Process is being created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Instructions are being executed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Waiting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Process is waiting for some event to occur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Ready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Waiting to be assigned to a processor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Terminated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Process has finished execution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Process State Diagram</a:t>
            </a:r>
            <a:endParaRPr/>
          </a:p>
        </p:txBody>
      </p:sp>
      <p:pic>
        <p:nvPicPr>
          <p:cNvPr id="359" name="Google Shape;3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275" y="1518075"/>
            <a:ext cx="7003548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Representation of Processes in OS</a:t>
            </a:r>
            <a:endParaRPr/>
          </a:p>
        </p:txBody>
      </p:sp>
      <p:sp>
        <p:nvSpPr>
          <p:cNvPr id="365" name="Google Shape;365;p8"/>
          <p:cNvSpPr txBox="1"/>
          <p:nvPr>
            <p:ph idx="1" type="body"/>
          </p:nvPr>
        </p:nvSpPr>
        <p:spPr>
          <a:xfrm>
            <a:off x="1359600" y="1299475"/>
            <a:ext cx="46023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Each process is represented in the operating system by a </a:t>
            </a:r>
            <a:r>
              <a:rPr b="1" i="1" lang="en"/>
              <a:t>Process Control Block (PCB)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PCB is a data structure to store information of Processes such as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363725" y="1445475"/>
            <a:ext cx="2003175" cy="3255475"/>
            <a:chOff x="6363725" y="1445475"/>
            <a:chExt cx="2003175" cy="3255475"/>
          </a:xfrm>
        </p:grpSpPr>
        <p:pic>
          <p:nvPicPr>
            <p:cNvPr id="367" name="Google Shape;36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63725" y="1445475"/>
              <a:ext cx="2003175" cy="285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8"/>
            <p:cNvSpPr txBox="1"/>
            <p:nvPr/>
          </p:nvSpPr>
          <p:spPr>
            <a:xfrm>
              <a:off x="6407263" y="4076050"/>
              <a:ext cx="19161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Process Control Block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69" name="Google Shape;369;p8"/>
          <p:cNvSpPr txBox="1"/>
          <p:nvPr/>
        </p:nvSpPr>
        <p:spPr>
          <a:xfrm>
            <a:off x="2002825" y="2571750"/>
            <a:ext cx="39738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Process state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 counter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CPU registers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CPU scheduling information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Memory-management information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Accounting information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I/O status information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