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Maven Pro" charset="0"/>
      <p:regular r:id="rId11"/>
      <p:bold r:id="rId12"/>
    </p:embeddedFont>
    <p:embeddedFont>
      <p:font typeface="Nuni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754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2eb9ad5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2eb9ad5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2eb9ad56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2eb9ad56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8897dc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8897dc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8897dc5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8897dc5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89f309c4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89f309c4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89f309c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89f309c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89f309c4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89f309c4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50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Scheduling</a:t>
            </a:r>
            <a:endParaRPr/>
          </a:p>
        </p:txBody>
      </p:sp>
      <p:sp>
        <p:nvSpPr>
          <p:cNvPr id="289" name="Google Shape;289;p15"/>
          <p:cNvSpPr txBox="1"/>
          <p:nvPr/>
        </p:nvSpPr>
        <p:spPr>
          <a:xfrm>
            <a:off x="1406125" y="1287725"/>
            <a:ext cx="550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Multiple process is ready to execute.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But, which Process should be executed first?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0" name="Google Shape;290;p15"/>
          <p:cNvCxnSpPr/>
          <p:nvPr/>
        </p:nvCxnSpPr>
        <p:spPr>
          <a:xfrm rot="10800000" flipH="1">
            <a:off x="3649925" y="2908375"/>
            <a:ext cx="2553300" cy="2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15"/>
          <p:cNvSpPr txBox="1"/>
          <p:nvPr/>
        </p:nvSpPr>
        <p:spPr>
          <a:xfrm>
            <a:off x="3756275" y="2534075"/>
            <a:ext cx="22041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P1 -&gt; P3 -&gt; P2 -&gt; P4 -&gt; P5 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3748325" y="3002525"/>
            <a:ext cx="22041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P1 -&gt; P2 -&gt; P3 -&gt; P5 -&gt; P4 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3" name="Google Shape;293;p15"/>
          <p:cNvGrpSpPr/>
          <p:nvPr/>
        </p:nvGrpSpPr>
        <p:grpSpPr>
          <a:xfrm>
            <a:off x="1363125" y="2112875"/>
            <a:ext cx="2331300" cy="2334900"/>
            <a:chOff x="1363125" y="2112875"/>
            <a:chExt cx="2331300" cy="2334900"/>
          </a:xfrm>
        </p:grpSpPr>
        <p:grpSp>
          <p:nvGrpSpPr>
            <p:cNvPr id="294" name="Google Shape;294;p15"/>
            <p:cNvGrpSpPr/>
            <p:nvPr/>
          </p:nvGrpSpPr>
          <p:grpSpPr>
            <a:xfrm>
              <a:off x="1429700" y="2112875"/>
              <a:ext cx="2071500" cy="1946400"/>
              <a:chOff x="1429700" y="2112875"/>
              <a:chExt cx="2071500" cy="1946400"/>
            </a:xfrm>
          </p:grpSpPr>
          <p:sp>
            <p:nvSpPr>
              <p:cNvPr id="295" name="Google Shape;295;p15"/>
              <p:cNvSpPr/>
              <p:nvPr/>
            </p:nvSpPr>
            <p:spPr>
              <a:xfrm>
                <a:off x="1429700" y="2112875"/>
                <a:ext cx="2071500" cy="1946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1710925" y="2200538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P1</a:t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2144575" y="2837375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P2</a:t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1534700" y="3300600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P3</a:t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2819425" y="2483500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P4</a:t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2601775" y="3420375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P5</a:t>
                </a:r>
                <a:endParaRPr/>
              </a:p>
            </p:txBody>
          </p:sp>
        </p:grpSp>
        <p:sp>
          <p:nvSpPr>
            <p:cNvPr id="301" name="Google Shape;301;p15"/>
            <p:cNvSpPr txBox="1"/>
            <p:nvPr/>
          </p:nvSpPr>
          <p:spPr>
            <a:xfrm>
              <a:off x="1363125" y="4181375"/>
              <a:ext cx="23313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Nunito"/>
                  <a:ea typeface="Nunito"/>
                  <a:cs typeface="Nunito"/>
                  <a:sym typeface="Nunito"/>
                </a:rPr>
                <a:t>Processes needs to be executed</a:t>
              </a:r>
              <a:endParaRPr sz="1100"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2" name="Google Shape;302;p15"/>
          <p:cNvGrpSpPr/>
          <p:nvPr/>
        </p:nvGrpSpPr>
        <p:grpSpPr>
          <a:xfrm>
            <a:off x="5452700" y="2571750"/>
            <a:ext cx="2704200" cy="1568900"/>
            <a:chOff x="5452700" y="2571750"/>
            <a:chExt cx="2704200" cy="1568900"/>
          </a:xfrm>
        </p:grpSpPr>
        <p:sp>
          <p:nvSpPr>
            <p:cNvPr id="303" name="Google Shape;303;p15"/>
            <p:cNvSpPr/>
            <p:nvPr/>
          </p:nvSpPr>
          <p:spPr>
            <a:xfrm>
              <a:off x="6343775" y="2571750"/>
              <a:ext cx="480900" cy="1095300"/>
            </a:xfrm>
            <a:prstGeom prst="cube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CPU</a:t>
              </a: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5452700" y="3874250"/>
              <a:ext cx="27042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Nunito"/>
                  <a:ea typeface="Nunito"/>
                  <a:cs typeface="Nunito"/>
                  <a:sym typeface="Nunito"/>
                </a:rPr>
                <a:t>CPU expecting processes to execute</a:t>
              </a:r>
              <a:endParaRPr sz="1100"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1318600" y="628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Queue</a:t>
            </a:r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body" idx="1"/>
          </p:nvPr>
        </p:nvSpPr>
        <p:spPr>
          <a:xfrm>
            <a:off x="1229375" y="1329675"/>
            <a:ext cx="51978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Stores the processes in different steps of OS.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Different queues are maintained in different steps.</a:t>
            </a:r>
            <a:endParaRPr sz="1400"/>
          </a:p>
        </p:txBody>
      </p:sp>
      <p:grpSp>
        <p:nvGrpSpPr>
          <p:cNvPr id="311" name="Google Shape;311;p16"/>
          <p:cNvGrpSpPr/>
          <p:nvPr/>
        </p:nvGrpSpPr>
        <p:grpSpPr>
          <a:xfrm>
            <a:off x="1446950" y="2822700"/>
            <a:ext cx="1971350" cy="666050"/>
            <a:chOff x="1827950" y="2822700"/>
            <a:chExt cx="1971350" cy="666050"/>
          </a:xfrm>
        </p:grpSpPr>
        <p:sp>
          <p:nvSpPr>
            <p:cNvPr id="312" name="Google Shape;312;p16"/>
            <p:cNvSpPr/>
            <p:nvPr/>
          </p:nvSpPr>
          <p:spPr>
            <a:xfrm>
              <a:off x="2215550" y="28227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Job Queue</a:t>
              </a:r>
              <a:endParaRPr/>
            </a:p>
          </p:txBody>
        </p:sp>
        <p:cxnSp>
          <p:nvCxnSpPr>
            <p:cNvPr id="313" name="Google Shape;313;p16"/>
            <p:cNvCxnSpPr>
              <a:endCxn id="312" idx="1"/>
            </p:cNvCxnSpPr>
            <p:nvPr/>
          </p:nvCxnSpPr>
          <p:spPr>
            <a:xfrm>
              <a:off x="1827950" y="3152725"/>
              <a:ext cx="387600" cy="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14" name="Google Shape;314;p16"/>
          <p:cNvSpPr/>
          <p:nvPr/>
        </p:nvSpPr>
        <p:spPr>
          <a:xfrm>
            <a:off x="6605275" y="2571750"/>
            <a:ext cx="480900" cy="1095300"/>
          </a:xfrm>
          <a:prstGeom prst="cube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702275" y="3848375"/>
            <a:ext cx="2346000" cy="577500"/>
          </a:xfrm>
          <a:prstGeom prst="wedgeRectCallout">
            <a:avLst>
              <a:gd name="adj1" fmla="val 32218"/>
              <a:gd name="adj2" fmla="val -121766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Reside in Secondary Memory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Keeps all the processes of the system</a:t>
            </a:r>
            <a:endParaRPr sz="1000"/>
          </a:p>
        </p:txBody>
      </p:sp>
      <p:sp>
        <p:nvSpPr>
          <p:cNvPr id="316" name="Google Shape;316;p16"/>
          <p:cNvSpPr/>
          <p:nvPr/>
        </p:nvSpPr>
        <p:spPr>
          <a:xfrm>
            <a:off x="3418300" y="3848375"/>
            <a:ext cx="2346000" cy="577500"/>
          </a:xfrm>
          <a:prstGeom prst="wedgeRectCallout">
            <a:avLst>
              <a:gd name="adj1" fmla="val 32218"/>
              <a:gd name="adj2" fmla="val -121766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Reside in Main Memory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Keeps all the processes that are waiting to be executed. </a:t>
            </a:r>
            <a:endParaRPr sz="1000"/>
          </a:p>
        </p:txBody>
      </p:sp>
      <p:grpSp>
        <p:nvGrpSpPr>
          <p:cNvPr id="317" name="Google Shape;317;p16"/>
          <p:cNvGrpSpPr/>
          <p:nvPr/>
        </p:nvGrpSpPr>
        <p:grpSpPr>
          <a:xfrm>
            <a:off x="3186275" y="2823450"/>
            <a:ext cx="2754312" cy="666050"/>
            <a:chOff x="3567275" y="2823450"/>
            <a:chExt cx="2754312" cy="666050"/>
          </a:xfrm>
        </p:grpSpPr>
        <p:sp>
          <p:nvSpPr>
            <p:cNvPr id="318" name="Google Shape;318;p16"/>
            <p:cNvSpPr/>
            <p:nvPr/>
          </p:nvSpPr>
          <p:spPr>
            <a:xfrm>
              <a:off x="4737838" y="282345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Ready Queue</a:t>
              </a:r>
              <a:endParaRPr/>
            </a:p>
          </p:txBody>
        </p:sp>
        <p:cxnSp>
          <p:nvCxnSpPr>
            <p:cNvPr id="319" name="Google Shape;319;p16"/>
            <p:cNvCxnSpPr/>
            <p:nvPr/>
          </p:nvCxnSpPr>
          <p:spPr>
            <a:xfrm rot="10800000" flipH="1">
              <a:off x="3567275" y="3152725"/>
              <a:ext cx="1217100" cy="7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20" name="Google Shape;320;p16"/>
          <p:cNvCxnSpPr/>
          <p:nvPr/>
        </p:nvCxnSpPr>
        <p:spPr>
          <a:xfrm rot="10800000" flipH="1">
            <a:off x="5665375" y="3151975"/>
            <a:ext cx="9399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1" name="Google Shape;321;p16"/>
          <p:cNvGrpSpPr/>
          <p:nvPr/>
        </p:nvGrpSpPr>
        <p:grpSpPr>
          <a:xfrm>
            <a:off x="7086175" y="1892350"/>
            <a:ext cx="1524100" cy="2751713"/>
            <a:chOff x="7086175" y="1892350"/>
            <a:chExt cx="1524100" cy="2751713"/>
          </a:xfrm>
        </p:grpSpPr>
        <p:sp>
          <p:nvSpPr>
            <p:cNvPr id="322" name="Google Shape;322;p16"/>
            <p:cNvSpPr/>
            <p:nvPr/>
          </p:nvSpPr>
          <p:spPr>
            <a:xfrm>
              <a:off x="7403938" y="2571750"/>
              <a:ext cx="1206325" cy="321925"/>
            </a:xfrm>
            <a:prstGeom prst="flowChartMagneticDrum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Device Queue</a:t>
              </a:r>
              <a:endParaRPr sz="1000"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7637827" y="1892350"/>
              <a:ext cx="832500" cy="384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Device 1</a:t>
              </a:r>
              <a:endParaRPr sz="1000"/>
            </a:p>
          </p:txBody>
        </p:sp>
        <p:cxnSp>
          <p:nvCxnSpPr>
            <p:cNvPr id="324" name="Google Shape;324;p16"/>
            <p:cNvCxnSpPr>
              <a:stCxn id="323" idx="3"/>
              <a:endCxn id="322" idx="0"/>
            </p:cNvCxnSpPr>
            <p:nvPr/>
          </p:nvCxnSpPr>
          <p:spPr>
            <a:xfrm>
              <a:off x="8005965" y="2277250"/>
              <a:ext cx="1200" cy="29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6"/>
            <p:cNvSpPr/>
            <p:nvPr/>
          </p:nvSpPr>
          <p:spPr>
            <a:xfrm>
              <a:off x="7403950" y="3667050"/>
              <a:ext cx="1206325" cy="321925"/>
            </a:xfrm>
            <a:prstGeom prst="flowChartMagneticDrum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Device Queue</a:t>
              </a:r>
              <a:endParaRPr sz="1000"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637815" y="4259163"/>
              <a:ext cx="832500" cy="384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Device 2</a:t>
              </a:r>
              <a:endParaRPr sz="1000"/>
            </a:p>
          </p:txBody>
        </p:sp>
        <p:cxnSp>
          <p:nvCxnSpPr>
            <p:cNvPr id="327" name="Google Shape;327;p16"/>
            <p:cNvCxnSpPr>
              <a:stCxn id="326" idx="1"/>
              <a:endCxn id="325" idx="2"/>
            </p:cNvCxnSpPr>
            <p:nvPr/>
          </p:nvCxnSpPr>
          <p:spPr>
            <a:xfrm rot="10800000" flipH="1">
              <a:off x="8005952" y="3989088"/>
              <a:ext cx="1200" cy="366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6"/>
            <p:cNvCxnSpPr>
              <a:stCxn id="314" idx="5"/>
              <a:endCxn id="322" idx="1"/>
            </p:cNvCxnSpPr>
            <p:nvPr/>
          </p:nvCxnSpPr>
          <p:spPr>
            <a:xfrm rot="10800000" flipH="1">
              <a:off x="7086175" y="2732588"/>
              <a:ext cx="317700" cy="32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9" name="Google Shape;329;p16"/>
            <p:cNvCxnSpPr>
              <a:stCxn id="314" idx="5"/>
              <a:endCxn id="325" idx="1"/>
            </p:cNvCxnSpPr>
            <p:nvPr/>
          </p:nvCxnSpPr>
          <p:spPr>
            <a:xfrm>
              <a:off x="7086175" y="3059288"/>
              <a:ext cx="317700" cy="76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30" name="Google Shape;330;p16"/>
          <p:cNvSpPr/>
          <p:nvPr/>
        </p:nvSpPr>
        <p:spPr>
          <a:xfrm>
            <a:off x="6057275" y="4040900"/>
            <a:ext cx="1287600" cy="666000"/>
          </a:xfrm>
          <a:prstGeom prst="wedgeRectCallout">
            <a:avLst>
              <a:gd name="adj1" fmla="val 61810"/>
              <a:gd name="adj2" fmla="val -80714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Processes wait here waiting for the device to be free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Queueing Diagram</a:t>
            </a:r>
            <a:endParaRPr/>
          </a:p>
        </p:txBody>
      </p:sp>
      <p:pic>
        <p:nvPicPr>
          <p:cNvPr id="336" name="Google Shape;3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75" y="1369275"/>
            <a:ext cx="5527899" cy="31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7"/>
          <p:cNvSpPr txBox="1"/>
          <p:nvPr/>
        </p:nvSpPr>
        <p:spPr>
          <a:xfrm>
            <a:off x="2090825" y="4621075"/>
            <a:ext cx="530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Fig: Representation of Process Scheduling using Queueing-Diagram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Schedulers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1134300" y="1418750"/>
            <a:ext cx="68754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Schedulers select processes from different queues to be passed to the next phase.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44" name="Google Shape;344;p18"/>
          <p:cNvGrpSpPr/>
          <p:nvPr/>
        </p:nvGrpSpPr>
        <p:grpSpPr>
          <a:xfrm>
            <a:off x="1253338" y="2164700"/>
            <a:ext cx="6267725" cy="1095300"/>
            <a:chOff x="1253338" y="2164700"/>
            <a:chExt cx="6267725" cy="1095300"/>
          </a:xfrm>
        </p:grpSpPr>
        <p:sp>
          <p:nvSpPr>
            <p:cNvPr id="345" name="Google Shape;345;p18"/>
            <p:cNvSpPr/>
            <p:nvPr/>
          </p:nvSpPr>
          <p:spPr>
            <a:xfrm>
              <a:off x="1253337" y="24164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Job Queue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040163" y="2164700"/>
              <a:ext cx="480900" cy="1095300"/>
            </a:xfrm>
            <a:prstGeom prst="cube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CPU</a:t>
              </a:r>
              <a:endParaRPr/>
            </a:p>
          </p:txBody>
        </p:sp>
        <p:grpSp>
          <p:nvGrpSpPr>
            <p:cNvPr id="347" name="Google Shape;347;p18"/>
            <p:cNvGrpSpPr/>
            <p:nvPr/>
          </p:nvGrpSpPr>
          <p:grpSpPr>
            <a:xfrm>
              <a:off x="2590275" y="2416400"/>
              <a:ext cx="3176150" cy="666050"/>
              <a:chOff x="2612588" y="2823450"/>
              <a:chExt cx="3176150" cy="666050"/>
            </a:xfrm>
          </p:grpSpPr>
          <p:sp>
            <p:nvSpPr>
              <p:cNvPr id="348" name="Google Shape;348;p18"/>
              <p:cNvSpPr/>
              <p:nvPr/>
            </p:nvSpPr>
            <p:spPr>
              <a:xfrm>
                <a:off x="4204988" y="2823450"/>
                <a:ext cx="1583750" cy="666050"/>
              </a:xfrm>
              <a:prstGeom prst="flowChartMagneticDrum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Ready Queue</a:t>
                </a:r>
                <a:endParaRPr/>
              </a:p>
            </p:txBody>
          </p:sp>
          <p:cxnSp>
            <p:nvCxnSpPr>
              <p:cNvPr id="349" name="Google Shape;349;p18"/>
              <p:cNvCxnSpPr>
                <a:endCxn id="348" idx="1"/>
              </p:cNvCxnSpPr>
              <p:nvPr/>
            </p:nvCxnSpPr>
            <p:spPr>
              <a:xfrm rot="10800000" flipH="1">
                <a:off x="2612588" y="3156475"/>
                <a:ext cx="1592400" cy="2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50" name="Google Shape;350;p18"/>
            <p:cNvCxnSpPr>
              <a:endCxn id="346" idx="2"/>
            </p:cNvCxnSpPr>
            <p:nvPr/>
          </p:nvCxnSpPr>
          <p:spPr>
            <a:xfrm>
              <a:off x="5552763" y="2767963"/>
              <a:ext cx="1487400" cy="4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1" name="Google Shape;351;p18"/>
            <p:cNvSpPr/>
            <p:nvPr/>
          </p:nvSpPr>
          <p:spPr>
            <a:xfrm>
              <a:off x="288627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Long Term Scheduler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584262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Short Term Scheduler</a:t>
              </a:r>
              <a:endParaRPr/>
            </a:p>
          </p:txBody>
        </p:sp>
      </p:grpSp>
      <p:sp>
        <p:nvSpPr>
          <p:cNvPr id="353" name="Google Shape;353;p18"/>
          <p:cNvSpPr/>
          <p:nvPr/>
        </p:nvSpPr>
        <p:spPr>
          <a:xfrm>
            <a:off x="4869675" y="3359575"/>
            <a:ext cx="2190600" cy="999300"/>
          </a:xfrm>
          <a:prstGeom prst="wedgeRectCallout">
            <a:avLst>
              <a:gd name="adj1" fmla="val 24324"/>
              <a:gd name="adj2" fmla="val -118852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frequently executed.</a:t>
            </a:r>
            <a:endParaRPr sz="1200"/>
          </a:p>
        </p:txBody>
      </p:sp>
      <p:sp>
        <p:nvSpPr>
          <p:cNvPr id="354" name="Google Shape;354;p18"/>
          <p:cNvSpPr/>
          <p:nvPr/>
        </p:nvSpPr>
        <p:spPr>
          <a:xfrm>
            <a:off x="1898975" y="3408350"/>
            <a:ext cx="2190600" cy="999300"/>
          </a:xfrm>
          <a:prstGeom prst="wedgeRectCallout">
            <a:avLst>
              <a:gd name="adj1" fmla="val 24324"/>
              <a:gd name="adj2" fmla="val -118852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Less frequently executed.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Controls degree of multiprogramming.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Bound Vs I/O Bound Process</a:t>
            </a:r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body" idx="1"/>
          </p:nvPr>
        </p:nvSpPr>
        <p:spPr>
          <a:xfrm>
            <a:off x="1303800" y="1329175"/>
            <a:ext cx="7030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CPU bound processes spend more time doing computation using processors than I/O.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I/O bound processes spend more time in I/O than CPU.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1228525" y="2974275"/>
            <a:ext cx="4211100" cy="16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will happen if all processes are I/O bound ?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=&gt; Empty ready queue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will happen if all processes are CPU bound 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=&gt; Empty waiting queue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2" name="Google Shape;362;p19"/>
          <p:cNvGrpSpPr/>
          <p:nvPr/>
        </p:nvGrpSpPr>
        <p:grpSpPr>
          <a:xfrm>
            <a:off x="5802075" y="3029900"/>
            <a:ext cx="3097475" cy="1250625"/>
            <a:chOff x="5954475" y="3182300"/>
            <a:chExt cx="3097475" cy="1250625"/>
          </a:xfrm>
        </p:grpSpPr>
        <p:sp>
          <p:nvSpPr>
            <p:cNvPr id="363" name="Google Shape;363;p19"/>
            <p:cNvSpPr/>
            <p:nvPr/>
          </p:nvSpPr>
          <p:spPr>
            <a:xfrm>
              <a:off x="6364575" y="3274850"/>
              <a:ext cx="651300" cy="362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Ready Queue</a:t>
              </a:r>
              <a:endParaRPr sz="10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7641925" y="4010975"/>
              <a:ext cx="651300" cy="362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I/O Queue</a:t>
              </a:r>
              <a:endParaRPr sz="10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641775" y="3182300"/>
              <a:ext cx="651300" cy="5478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CPU</a:t>
              </a:r>
              <a:endParaRPr sz="10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6434925" y="3951725"/>
              <a:ext cx="510600" cy="4812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I/O</a:t>
              </a:r>
              <a:endParaRPr sz="1000"/>
            </a:p>
          </p:txBody>
        </p:sp>
        <p:cxnSp>
          <p:nvCxnSpPr>
            <p:cNvPr id="367" name="Google Shape;367;p19"/>
            <p:cNvCxnSpPr>
              <a:stCxn id="363" idx="3"/>
              <a:endCxn id="365" idx="2"/>
            </p:cNvCxnSpPr>
            <p:nvPr/>
          </p:nvCxnSpPr>
          <p:spPr>
            <a:xfrm>
              <a:off x="7015875" y="3456200"/>
              <a:ext cx="625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8" name="Google Shape;368;p19"/>
            <p:cNvCxnSpPr>
              <a:stCxn id="365" idx="4"/>
              <a:endCxn id="364" idx="0"/>
            </p:cNvCxnSpPr>
            <p:nvPr/>
          </p:nvCxnSpPr>
          <p:spPr>
            <a:xfrm>
              <a:off x="7967425" y="3730100"/>
              <a:ext cx="300" cy="28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9" name="Google Shape;369;p19"/>
            <p:cNvCxnSpPr>
              <a:stCxn id="364" idx="1"/>
              <a:endCxn id="366" idx="6"/>
            </p:cNvCxnSpPr>
            <p:nvPr/>
          </p:nvCxnSpPr>
          <p:spPr>
            <a:xfrm rot="10800000">
              <a:off x="6945625" y="4192325"/>
              <a:ext cx="6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" name="Google Shape;370;p19"/>
            <p:cNvCxnSpPr>
              <a:stCxn id="366" idx="0"/>
              <a:endCxn id="363" idx="2"/>
            </p:cNvCxnSpPr>
            <p:nvPr/>
          </p:nvCxnSpPr>
          <p:spPr>
            <a:xfrm rot="10800000">
              <a:off x="6690225" y="3637625"/>
              <a:ext cx="0" cy="31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1" name="Google Shape;371;p19"/>
            <p:cNvCxnSpPr>
              <a:stCxn id="365" idx="6"/>
            </p:cNvCxnSpPr>
            <p:nvPr/>
          </p:nvCxnSpPr>
          <p:spPr>
            <a:xfrm>
              <a:off x="8293075" y="3456200"/>
              <a:ext cx="410100" cy="1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2" name="Google Shape;372;p19"/>
            <p:cNvCxnSpPr/>
            <p:nvPr/>
          </p:nvCxnSpPr>
          <p:spPr>
            <a:xfrm>
              <a:off x="5954475" y="3448850"/>
              <a:ext cx="410100" cy="1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3" name="Google Shape;373;p19"/>
            <p:cNvSpPr txBox="1"/>
            <p:nvPr/>
          </p:nvSpPr>
          <p:spPr>
            <a:xfrm>
              <a:off x="8641850" y="3285925"/>
              <a:ext cx="410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End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74" name="Google Shape;374;p19"/>
          <p:cNvSpPr txBox="1"/>
          <p:nvPr/>
        </p:nvSpPr>
        <p:spPr>
          <a:xfrm>
            <a:off x="2687700" y="23230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Long Term Scheduler must select wisely 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Scheduler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body" idx="1"/>
          </p:nvPr>
        </p:nvSpPr>
        <p:spPr>
          <a:xfrm>
            <a:off x="1251975" y="1277350"/>
            <a:ext cx="70305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Time-sharing system may use this scheduler.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Swapping reduce the degree of multiprogramming.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1" name="Google Shape;3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500" y="2286825"/>
            <a:ext cx="5220225" cy="19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0"/>
          <p:cNvSpPr txBox="1"/>
          <p:nvPr/>
        </p:nvSpPr>
        <p:spPr>
          <a:xfrm>
            <a:off x="2090825" y="4392475"/>
            <a:ext cx="530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Fig: Addition of swapping in Queueing-Diagram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body" idx="1"/>
          </p:nvPr>
        </p:nvSpPr>
        <p:spPr>
          <a:xfrm>
            <a:off x="1303800" y="1201175"/>
            <a:ext cx="70305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an interrupt occurs, the system needs to save the current </a:t>
            </a:r>
            <a:r>
              <a:rPr lang="en" sz="1100" b="1"/>
              <a:t>context </a:t>
            </a:r>
            <a:r>
              <a:rPr lang="en" sz="1100"/>
              <a:t>(state)</a:t>
            </a:r>
            <a:r>
              <a:rPr lang="en" sz="1100" b="1"/>
              <a:t> </a:t>
            </a:r>
            <a:r>
              <a:rPr lang="en" sz="1100"/>
              <a:t>of the process running on the CPU.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Context Switch:  1. Storing currently executed process context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   2. Restoring the next process context to execute </a:t>
            </a:r>
            <a:endParaRPr sz="1100"/>
          </a:p>
        </p:txBody>
      </p:sp>
      <p:pic>
        <p:nvPicPr>
          <p:cNvPr id="389" name="Google Shape;3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813" y="2262275"/>
            <a:ext cx="5156374" cy="26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21"/>
          <p:cNvGrpSpPr/>
          <p:nvPr/>
        </p:nvGrpSpPr>
        <p:grpSpPr>
          <a:xfrm>
            <a:off x="1650350" y="2871675"/>
            <a:ext cx="5498575" cy="625850"/>
            <a:chOff x="1650350" y="2871675"/>
            <a:chExt cx="5498575" cy="625850"/>
          </a:xfrm>
        </p:grpSpPr>
        <p:cxnSp>
          <p:nvCxnSpPr>
            <p:cNvPr id="391" name="Google Shape;391;p21"/>
            <p:cNvCxnSpPr/>
            <p:nvPr/>
          </p:nvCxnSpPr>
          <p:spPr>
            <a:xfrm rot="10800000" flipH="1">
              <a:off x="2353425" y="2871675"/>
              <a:ext cx="4795500" cy="7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1"/>
            <p:cNvCxnSpPr/>
            <p:nvPr/>
          </p:nvCxnSpPr>
          <p:spPr>
            <a:xfrm rot="10800000" flipH="1">
              <a:off x="2353425" y="3490325"/>
              <a:ext cx="4795500" cy="7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3" name="Google Shape;393;p21"/>
            <p:cNvSpPr txBox="1"/>
            <p:nvPr/>
          </p:nvSpPr>
          <p:spPr>
            <a:xfrm>
              <a:off x="1650350" y="2935900"/>
              <a:ext cx="14802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P0 to P1</a:t>
              </a:r>
              <a:endParaRPr sz="1000" b="1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94" name="Google Shape;394;p21"/>
          <p:cNvGrpSpPr/>
          <p:nvPr/>
        </p:nvGrpSpPr>
        <p:grpSpPr>
          <a:xfrm>
            <a:off x="1580725" y="4012775"/>
            <a:ext cx="5577800" cy="677650"/>
            <a:chOff x="1580725" y="4012775"/>
            <a:chExt cx="5577800" cy="677650"/>
          </a:xfrm>
        </p:grpSpPr>
        <p:cxnSp>
          <p:nvCxnSpPr>
            <p:cNvPr id="395" name="Google Shape;395;p21"/>
            <p:cNvCxnSpPr/>
            <p:nvPr/>
          </p:nvCxnSpPr>
          <p:spPr>
            <a:xfrm rot="10800000" flipH="1">
              <a:off x="2363025" y="4012775"/>
              <a:ext cx="4795500" cy="7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1"/>
            <p:cNvCxnSpPr/>
            <p:nvPr/>
          </p:nvCxnSpPr>
          <p:spPr>
            <a:xfrm rot="10800000" flipH="1">
              <a:off x="2323000" y="4683225"/>
              <a:ext cx="4795500" cy="7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7" name="Google Shape;397;p21"/>
            <p:cNvSpPr txBox="1"/>
            <p:nvPr/>
          </p:nvSpPr>
          <p:spPr>
            <a:xfrm>
              <a:off x="1580725" y="4102900"/>
              <a:ext cx="1549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P1 to P0</a:t>
              </a:r>
              <a:endParaRPr sz="1000" b="1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Process</vt:lpstr>
      <vt:lpstr>Process Scheduling</vt:lpstr>
      <vt:lpstr>Scheduling Queue</vt:lpstr>
      <vt:lpstr>Queueing Diagram</vt:lpstr>
      <vt:lpstr>Schedulers</vt:lpstr>
      <vt:lpstr>CPU Bound Vs I/O Bound Process</vt:lpstr>
      <vt:lpstr>Medium Term Scheduler</vt:lpstr>
      <vt:lpstr>Context Switch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cp:lastModifiedBy>USER</cp:lastModifiedBy>
  <cp:revision>1</cp:revision>
  <dcterms:modified xsi:type="dcterms:W3CDTF">2020-06-16T14:16:14Z</dcterms:modified>
</cp:coreProperties>
</file>