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Merriweather" charset="0"/>
      <p:regular r:id="rId9"/>
      <p:bold r:id="rId10"/>
      <p:italic r:id="rId11"/>
      <p:boldItalic r:id="rId12"/>
    </p:embeddedFont>
    <p:embeddedFont>
      <p:font typeface="Maven Pro" charset="0"/>
      <p:regular r:id="rId13"/>
      <p:bold r:id="rId14"/>
    </p:embeddedFont>
    <p:embeddedFont>
      <p:font typeface="Nuni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1319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2eb9ad56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2eb9ad56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89f309d4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89f309d4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89f309d4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89f309d4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89f309d4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89f309d4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89f309d4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89f309d4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50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289" name="Google Shape;289;p15"/>
          <p:cNvSpPr txBox="1"/>
          <p:nvPr/>
        </p:nvSpPr>
        <p:spPr>
          <a:xfrm>
            <a:off x="1406125" y="1287725"/>
            <a:ext cx="70305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process is identified by a unique PID (Process Identifier) in the OS.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process may create new processes.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0" name="Google Shape;290;p15"/>
          <p:cNvGrpSpPr/>
          <p:nvPr/>
        </p:nvGrpSpPr>
        <p:grpSpPr>
          <a:xfrm>
            <a:off x="3159038" y="2130125"/>
            <a:ext cx="3435525" cy="1755350"/>
            <a:chOff x="3029525" y="2257325"/>
            <a:chExt cx="3435525" cy="1755350"/>
          </a:xfrm>
        </p:grpSpPr>
        <p:sp>
          <p:nvSpPr>
            <p:cNvPr id="291" name="Google Shape;291;p15"/>
            <p:cNvSpPr/>
            <p:nvPr/>
          </p:nvSpPr>
          <p:spPr>
            <a:xfrm>
              <a:off x="4701263" y="225732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P1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pid = 1</a:t>
              </a:r>
              <a:endParaRPr sz="90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529175" y="293517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P2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pid = 8</a:t>
              </a:r>
              <a:endParaRPr sz="90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651250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P3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pid = 58</a:t>
              </a:r>
              <a:endParaRPr sz="90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824775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P4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pid = 63</a:t>
              </a:r>
              <a:endParaRPr sz="900"/>
            </a:p>
          </p:txBody>
        </p:sp>
        <p:cxnSp>
          <p:nvCxnSpPr>
            <p:cNvPr id="295" name="Google Shape;295;p15"/>
            <p:cNvCxnSpPr>
              <a:stCxn id="291" idx="2"/>
              <a:endCxn id="293" idx="0"/>
            </p:cNvCxnSpPr>
            <p:nvPr/>
          </p:nvCxnSpPr>
          <p:spPr>
            <a:xfrm>
              <a:off x="4971388" y="2575575"/>
              <a:ext cx="0" cy="35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5"/>
            <p:cNvCxnSpPr>
              <a:stCxn id="291" idx="2"/>
              <a:endCxn id="292" idx="0"/>
            </p:cNvCxnSpPr>
            <p:nvPr/>
          </p:nvCxnSpPr>
          <p:spPr>
            <a:xfrm flipH="1">
              <a:off x="3799288" y="2575575"/>
              <a:ext cx="1172100" cy="35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5"/>
            <p:cNvCxnSpPr>
              <a:stCxn id="291" idx="2"/>
              <a:endCxn id="294" idx="0"/>
            </p:cNvCxnSpPr>
            <p:nvPr/>
          </p:nvCxnSpPr>
          <p:spPr>
            <a:xfrm>
              <a:off x="4971388" y="2575575"/>
              <a:ext cx="1173600" cy="35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15"/>
            <p:cNvSpPr/>
            <p:nvPr/>
          </p:nvSpPr>
          <p:spPr>
            <a:xfrm>
              <a:off x="30295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P5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pid = 51</a:t>
              </a:r>
              <a:endParaRPr sz="900"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875550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P6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pid = 38</a:t>
              </a:r>
              <a:endParaRPr sz="900"/>
            </a:p>
          </p:txBody>
        </p:sp>
        <p:cxnSp>
          <p:nvCxnSpPr>
            <p:cNvPr id="300" name="Google Shape;300;p15"/>
            <p:cNvCxnSpPr>
              <a:stCxn id="292" idx="2"/>
              <a:endCxn id="299" idx="0"/>
            </p:cNvCxnSpPr>
            <p:nvPr/>
          </p:nvCxnSpPr>
          <p:spPr>
            <a:xfrm>
              <a:off x="3799300" y="3253425"/>
              <a:ext cx="396300" cy="44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5"/>
            <p:cNvCxnSpPr>
              <a:stCxn id="292" idx="2"/>
              <a:endCxn id="298" idx="0"/>
            </p:cNvCxnSpPr>
            <p:nvPr/>
          </p:nvCxnSpPr>
          <p:spPr>
            <a:xfrm flipH="1">
              <a:off x="3349600" y="3253425"/>
              <a:ext cx="449700" cy="44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" name="Google Shape;302;p15"/>
            <p:cNvSpPr/>
            <p:nvPr/>
          </p:nvSpPr>
          <p:spPr>
            <a:xfrm>
              <a:off x="55047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P3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pid = 55</a:t>
              </a:r>
              <a:endParaRPr sz="900"/>
            </a:p>
          </p:txBody>
        </p:sp>
        <p:cxnSp>
          <p:nvCxnSpPr>
            <p:cNvPr id="303" name="Google Shape;303;p15"/>
            <p:cNvCxnSpPr>
              <a:stCxn id="294" idx="2"/>
              <a:endCxn id="302" idx="0"/>
            </p:cNvCxnSpPr>
            <p:nvPr/>
          </p:nvCxnSpPr>
          <p:spPr>
            <a:xfrm flipH="1">
              <a:off x="5824813" y="3253425"/>
              <a:ext cx="320100" cy="44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4" name="Google Shape;304;p15"/>
          <p:cNvGrpSpPr/>
          <p:nvPr/>
        </p:nvGrpSpPr>
        <p:grpSpPr>
          <a:xfrm>
            <a:off x="1759725" y="2828250"/>
            <a:ext cx="1899000" cy="1057225"/>
            <a:chOff x="1454925" y="3133050"/>
            <a:chExt cx="1899000" cy="1057225"/>
          </a:xfrm>
        </p:grpSpPr>
        <p:sp>
          <p:nvSpPr>
            <p:cNvPr id="305" name="Google Shape;305;p15"/>
            <p:cNvSpPr txBox="1"/>
            <p:nvPr/>
          </p:nvSpPr>
          <p:spPr>
            <a:xfrm>
              <a:off x="1454925" y="3133050"/>
              <a:ext cx="1076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Parent process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1454925" y="3871975"/>
              <a:ext cx="1117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Child process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07" name="Google Shape;307;p15"/>
            <p:cNvCxnSpPr>
              <a:stCxn id="305" idx="3"/>
              <a:endCxn id="292" idx="1"/>
            </p:cNvCxnSpPr>
            <p:nvPr/>
          </p:nvCxnSpPr>
          <p:spPr>
            <a:xfrm rot="10800000" flipH="1">
              <a:off x="2531025" y="3271800"/>
              <a:ext cx="822900" cy="2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8" name="Google Shape;308;p15"/>
            <p:cNvCxnSpPr>
              <a:stCxn id="306" idx="3"/>
              <a:endCxn id="298" idx="1"/>
            </p:cNvCxnSpPr>
            <p:nvPr/>
          </p:nvCxnSpPr>
          <p:spPr>
            <a:xfrm>
              <a:off x="2572425" y="4031125"/>
              <a:ext cx="28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09" name="Google Shape;309;p15"/>
          <p:cNvSpPr txBox="1"/>
          <p:nvPr/>
        </p:nvSpPr>
        <p:spPr>
          <a:xfrm>
            <a:off x="1406125" y="4112600"/>
            <a:ext cx="67938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Child process obtain resources from OS or are restricted to Parent’s resources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Parent process may pass initializing data to child process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a process creates new process - 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parent continues to execute concurrently with its children </a:t>
            </a:r>
            <a:endParaRPr sz="140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Or, 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parent waits until some or all of its children have terminated</a:t>
            </a:r>
            <a:endParaRPr sz="1400"/>
          </a:p>
        </p:txBody>
      </p:sp>
      <p:sp>
        <p:nvSpPr>
          <p:cNvPr id="316" name="Google Shape;316;p16"/>
          <p:cNvSpPr txBox="1"/>
          <p:nvPr/>
        </p:nvSpPr>
        <p:spPr>
          <a:xfrm>
            <a:off x="1266775" y="3093475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Two address-space possibilities for the new process -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child process is a duplicate of the parent process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child process has a new program loaded into it.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 in UNIX </a:t>
            </a:r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body" idx="1"/>
          </p:nvPr>
        </p:nvSpPr>
        <p:spPr>
          <a:xfrm>
            <a:off x="1303800" y="1323975"/>
            <a:ext cx="70305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System Call: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offers the services of the operating system to the user programs.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fork()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a new process, which becomes the child process of the caller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exec()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runs an executable file , replacing the previous executable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wait()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suspends execution of the current process until one of its children terminates.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7"/>
          <p:cNvGrpSpPr/>
          <p:nvPr/>
        </p:nvGrpSpPr>
        <p:grpSpPr>
          <a:xfrm>
            <a:off x="1303800" y="3082975"/>
            <a:ext cx="6833899" cy="1845275"/>
            <a:chOff x="1303800" y="3082975"/>
            <a:chExt cx="6833899" cy="1845275"/>
          </a:xfrm>
        </p:grpSpPr>
        <p:pic>
          <p:nvPicPr>
            <p:cNvPr id="324" name="Google Shape;32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3800" y="3082975"/>
              <a:ext cx="6833899" cy="133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17"/>
            <p:cNvSpPr txBox="1"/>
            <p:nvPr/>
          </p:nvSpPr>
          <p:spPr>
            <a:xfrm>
              <a:off x="3420300" y="4430850"/>
              <a:ext cx="27975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Nunito"/>
                  <a:ea typeface="Nunito"/>
                  <a:cs typeface="Nunito"/>
                  <a:sym typeface="Nunito"/>
                </a:rPr>
                <a:t>Fig: Process creation using fork() system call</a:t>
              </a:r>
              <a:endParaRPr sz="1000"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Termination</a:t>
            </a:r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1"/>
          </p:nvPr>
        </p:nvSpPr>
        <p:spPr>
          <a:xfrm>
            <a:off x="1303800" y="1378800"/>
            <a:ext cx="70305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is terminated when -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executes its last statement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cause by another process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process is terminated, the resources are deallocated. </a:t>
            </a:r>
            <a:endParaRPr/>
          </a:p>
        </p:txBody>
      </p:sp>
      <p:sp>
        <p:nvSpPr>
          <p:cNvPr id="332" name="Google Shape;332;p18"/>
          <p:cNvSpPr txBox="1"/>
          <p:nvPr/>
        </p:nvSpPr>
        <p:spPr>
          <a:xfrm>
            <a:off x="1329925" y="3219325"/>
            <a:ext cx="6692400" cy="1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 parent may terminate its child if -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22860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Child has exceeded the usage of resources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22860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Task assigned to child is no longer needed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22860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Parent is exiting ( cascading termination)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Zombie Process in UNIX</a:t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1780550" y="3419125"/>
            <a:ext cx="1132200" cy="529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 Process</a:t>
            </a:r>
            <a:endParaRPr sz="1200"/>
          </a:p>
        </p:txBody>
      </p:sp>
      <p:sp>
        <p:nvSpPr>
          <p:cNvPr id="339" name="Google Shape;339;p19"/>
          <p:cNvSpPr/>
          <p:nvPr/>
        </p:nvSpPr>
        <p:spPr>
          <a:xfrm>
            <a:off x="4005900" y="3419125"/>
            <a:ext cx="1132200" cy="5292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 Process</a:t>
            </a:r>
            <a:endParaRPr sz="1200"/>
          </a:p>
        </p:txBody>
      </p:sp>
      <p:sp>
        <p:nvSpPr>
          <p:cNvPr id="340" name="Google Shape;340;p19"/>
          <p:cNvSpPr/>
          <p:nvPr/>
        </p:nvSpPr>
        <p:spPr>
          <a:xfrm>
            <a:off x="6362975" y="3419125"/>
            <a:ext cx="1132200" cy="5292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Zombie Process</a:t>
            </a:r>
            <a:endParaRPr sz="1200"/>
          </a:p>
        </p:txBody>
      </p:sp>
      <p:grpSp>
        <p:nvGrpSpPr>
          <p:cNvPr id="341" name="Google Shape;341;p19"/>
          <p:cNvGrpSpPr/>
          <p:nvPr/>
        </p:nvGrpSpPr>
        <p:grpSpPr>
          <a:xfrm>
            <a:off x="6362975" y="2195000"/>
            <a:ext cx="1999800" cy="1224125"/>
            <a:chOff x="6362975" y="2195000"/>
            <a:chExt cx="1999800" cy="1224125"/>
          </a:xfrm>
        </p:grpSpPr>
        <p:grpSp>
          <p:nvGrpSpPr>
            <p:cNvPr id="342" name="Google Shape;342;p19"/>
            <p:cNvGrpSpPr/>
            <p:nvPr/>
          </p:nvGrpSpPr>
          <p:grpSpPr>
            <a:xfrm>
              <a:off x="6362975" y="2195000"/>
              <a:ext cx="1132200" cy="1224125"/>
              <a:chOff x="6362975" y="2195000"/>
              <a:chExt cx="1132200" cy="1224125"/>
            </a:xfrm>
          </p:grpSpPr>
          <p:sp>
            <p:nvSpPr>
              <p:cNvPr id="343" name="Google Shape;343;p19"/>
              <p:cNvSpPr/>
              <p:nvPr/>
            </p:nvSpPr>
            <p:spPr>
              <a:xfrm>
                <a:off x="6362975" y="2195000"/>
                <a:ext cx="1132200" cy="529200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Parent Process</a:t>
                </a:r>
                <a:endParaRPr sz="1200"/>
              </a:p>
            </p:txBody>
          </p:sp>
          <p:cxnSp>
            <p:nvCxnSpPr>
              <p:cNvPr id="344" name="Google Shape;344;p19"/>
              <p:cNvCxnSpPr>
                <a:stCxn id="340" idx="0"/>
                <a:endCxn id="343" idx="4"/>
              </p:cNvCxnSpPr>
              <p:nvPr/>
            </p:nvCxnSpPr>
            <p:spPr>
              <a:xfrm rot="10800000">
                <a:off x="6929075" y="2724325"/>
                <a:ext cx="0" cy="69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345" name="Google Shape;345;p19"/>
            <p:cNvCxnSpPr>
              <a:stCxn id="343" idx="6"/>
            </p:cNvCxnSpPr>
            <p:nvPr/>
          </p:nvCxnSpPr>
          <p:spPr>
            <a:xfrm rot="10800000" flipH="1">
              <a:off x="7495175" y="2454200"/>
              <a:ext cx="867600" cy="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46" name="Google Shape;346;p19"/>
          <p:cNvGrpSpPr/>
          <p:nvPr/>
        </p:nvGrpSpPr>
        <p:grpSpPr>
          <a:xfrm>
            <a:off x="888050" y="2195000"/>
            <a:ext cx="2024700" cy="529200"/>
            <a:chOff x="888050" y="2195000"/>
            <a:chExt cx="2024700" cy="529200"/>
          </a:xfrm>
        </p:grpSpPr>
        <p:sp>
          <p:nvSpPr>
            <p:cNvPr id="347" name="Google Shape;347;p19"/>
            <p:cNvSpPr/>
            <p:nvPr/>
          </p:nvSpPr>
          <p:spPr>
            <a:xfrm>
              <a:off x="1780550" y="2195000"/>
              <a:ext cx="1132200" cy="529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Parent Process</a:t>
              </a:r>
              <a:endParaRPr sz="1200"/>
            </a:p>
          </p:txBody>
        </p:sp>
        <p:cxnSp>
          <p:nvCxnSpPr>
            <p:cNvPr id="348" name="Google Shape;348;p19"/>
            <p:cNvCxnSpPr>
              <a:endCxn id="347" idx="2"/>
            </p:cNvCxnSpPr>
            <p:nvPr/>
          </p:nvCxnSpPr>
          <p:spPr>
            <a:xfrm rot="10800000" flipH="1">
              <a:off x="888050" y="2459600"/>
              <a:ext cx="892500" cy="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49" name="Google Shape;349;p19"/>
          <p:cNvGrpSpPr/>
          <p:nvPr/>
        </p:nvGrpSpPr>
        <p:grpSpPr>
          <a:xfrm>
            <a:off x="1841950" y="2724200"/>
            <a:ext cx="540300" cy="694800"/>
            <a:chOff x="1841950" y="2724200"/>
            <a:chExt cx="540300" cy="694800"/>
          </a:xfrm>
        </p:grpSpPr>
        <p:cxnSp>
          <p:nvCxnSpPr>
            <p:cNvPr id="350" name="Google Shape;350;p19"/>
            <p:cNvCxnSpPr>
              <a:stCxn id="347" idx="4"/>
              <a:endCxn id="338" idx="0"/>
            </p:cNvCxnSpPr>
            <p:nvPr/>
          </p:nvCxnSpPr>
          <p:spPr>
            <a:xfrm>
              <a:off x="2346650" y="2724200"/>
              <a:ext cx="0" cy="6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1" name="Google Shape;351;p19"/>
            <p:cNvSpPr txBox="1"/>
            <p:nvPr/>
          </p:nvSpPr>
          <p:spPr>
            <a:xfrm>
              <a:off x="1841950" y="28866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fork()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52" name="Google Shape;352;p19"/>
          <p:cNvGrpSpPr/>
          <p:nvPr/>
        </p:nvGrpSpPr>
        <p:grpSpPr>
          <a:xfrm>
            <a:off x="2912750" y="3683725"/>
            <a:ext cx="1093200" cy="369900"/>
            <a:chOff x="2912750" y="3683725"/>
            <a:chExt cx="1093200" cy="369900"/>
          </a:xfrm>
        </p:grpSpPr>
        <p:cxnSp>
          <p:nvCxnSpPr>
            <p:cNvPr id="353" name="Google Shape;353;p19"/>
            <p:cNvCxnSpPr>
              <a:stCxn id="338" idx="6"/>
              <a:endCxn id="339" idx="2"/>
            </p:cNvCxnSpPr>
            <p:nvPr/>
          </p:nvCxnSpPr>
          <p:spPr>
            <a:xfrm>
              <a:off x="2912750" y="3683725"/>
              <a:ext cx="109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4" name="Google Shape;354;p19"/>
            <p:cNvSpPr txBox="1"/>
            <p:nvPr/>
          </p:nvSpPr>
          <p:spPr>
            <a:xfrm>
              <a:off x="3082275" y="36837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exec()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55" name="Google Shape;355;p19"/>
          <p:cNvGrpSpPr/>
          <p:nvPr/>
        </p:nvGrpSpPr>
        <p:grpSpPr>
          <a:xfrm>
            <a:off x="5138100" y="3683725"/>
            <a:ext cx="1224900" cy="369900"/>
            <a:chOff x="5138100" y="3683725"/>
            <a:chExt cx="1224900" cy="369900"/>
          </a:xfrm>
        </p:grpSpPr>
        <p:cxnSp>
          <p:nvCxnSpPr>
            <p:cNvPr id="356" name="Google Shape;356;p19"/>
            <p:cNvCxnSpPr>
              <a:stCxn id="339" idx="6"/>
              <a:endCxn id="340" idx="2"/>
            </p:cNvCxnSpPr>
            <p:nvPr/>
          </p:nvCxnSpPr>
          <p:spPr>
            <a:xfrm>
              <a:off x="5138100" y="3683725"/>
              <a:ext cx="1224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19"/>
            <p:cNvSpPr txBox="1"/>
            <p:nvPr/>
          </p:nvSpPr>
          <p:spPr>
            <a:xfrm>
              <a:off x="5480388" y="36837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exit()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58" name="Google Shape;358;p19"/>
          <p:cNvGrpSpPr/>
          <p:nvPr/>
        </p:nvGrpSpPr>
        <p:grpSpPr>
          <a:xfrm>
            <a:off x="2912750" y="2094500"/>
            <a:ext cx="3450300" cy="369900"/>
            <a:chOff x="2912750" y="2094500"/>
            <a:chExt cx="3450300" cy="369900"/>
          </a:xfrm>
        </p:grpSpPr>
        <p:cxnSp>
          <p:nvCxnSpPr>
            <p:cNvPr id="359" name="Google Shape;359;p19"/>
            <p:cNvCxnSpPr>
              <a:stCxn id="347" idx="6"/>
              <a:endCxn id="343" idx="2"/>
            </p:cNvCxnSpPr>
            <p:nvPr/>
          </p:nvCxnSpPr>
          <p:spPr>
            <a:xfrm>
              <a:off x="2912750" y="2459600"/>
              <a:ext cx="345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360" name="Google Shape;360;p19"/>
            <p:cNvSpPr txBox="1"/>
            <p:nvPr/>
          </p:nvSpPr>
          <p:spPr>
            <a:xfrm>
              <a:off x="4301850" y="2094500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wait()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(16:9)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Merriweather</vt:lpstr>
      <vt:lpstr>Maven Pro</vt:lpstr>
      <vt:lpstr>Nunito</vt:lpstr>
      <vt:lpstr>Momentum</vt:lpstr>
      <vt:lpstr>Operations on Process</vt:lpstr>
      <vt:lpstr>Process Creation</vt:lpstr>
      <vt:lpstr>Process Creation</vt:lpstr>
      <vt:lpstr>Process creation in UNIX </vt:lpstr>
      <vt:lpstr>Process Termination</vt:lpstr>
      <vt:lpstr>Zombie Process in UNIX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Process</dc:title>
  <cp:lastModifiedBy>USER</cp:lastModifiedBy>
  <cp:revision>1</cp:revision>
  <dcterms:modified xsi:type="dcterms:W3CDTF">2020-06-16T14:16:28Z</dcterms:modified>
</cp:coreProperties>
</file>