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Cambria Mat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alutVqZcKhUWPLDdWvuYt23O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mbriaMath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25"/>
            <a:ext cx="4750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Inter Process Communication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>
            <p:ph type="title"/>
          </p:nvPr>
        </p:nvSpPr>
        <p:spPr>
          <a:xfrm>
            <a:off x="1303800" y="598575"/>
            <a:ext cx="703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Processes in the system</a:t>
            </a:r>
            <a:endParaRPr/>
          </a:p>
        </p:txBody>
      </p:sp>
      <p:sp>
        <p:nvSpPr>
          <p:cNvPr id="283" name="Google Shape;283;p2"/>
          <p:cNvSpPr txBox="1"/>
          <p:nvPr/>
        </p:nvSpPr>
        <p:spPr>
          <a:xfrm>
            <a:off x="1406125" y="1287725"/>
            <a:ext cx="70305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Processes running concurrently may be -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Independent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(cannot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Or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Cooperating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(can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1465350" y="3012100"/>
            <a:ext cx="64977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Process cooperation is needed for -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Information sharing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Computational speedup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Modularity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Convenience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 Process Communication</a:t>
            </a:r>
            <a:endParaRPr/>
          </a:p>
        </p:txBody>
      </p:sp>
      <p:sp>
        <p:nvSpPr>
          <p:cNvPr id="290" name="Google Shape;290;p3"/>
          <p:cNvSpPr txBox="1"/>
          <p:nvPr>
            <p:ph idx="1" type="body"/>
          </p:nvPr>
        </p:nvSpPr>
        <p:spPr>
          <a:xfrm>
            <a:off x="1303800" y="1225650"/>
            <a:ext cx="7030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IPC is a </a:t>
            </a:r>
            <a:r>
              <a:rPr b="1" i="1" lang="en" sz="1400"/>
              <a:t>mechanism </a:t>
            </a:r>
            <a:r>
              <a:rPr lang="en" sz="1400"/>
              <a:t>to exchange data and information among processes.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291" name="Google Shape;291;p3"/>
          <p:cNvSpPr txBox="1"/>
          <p:nvPr/>
        </p:nvSpPr>
        <p:spPr>
          <a:xfrm>
            <a:off x="1301600" y="1586850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Two fundamental model of IPC - </a:t>
            </a:r>
            <a:endParaRPr b="0" i="0" sz="1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Shared Memory</a:t>
            </a:r>
            <a:endParaRPr b="0" i="0" sz="1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Message Passing</a:t>
            </a:r>
            <a:endParaRPr b="0" i="0" sz="1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900" y="2782650"/>
            <a:ext cx="3612915" cy="2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Shared Memory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(Producer-Consumer Problem)</a:t>
            </a:r>
            <a:endParaRPr sz="2000"/>
          </a:p>
        </p:txBody>
      </p:sp>
      <p:sp>
        <p:nvSpPr>
          <p:cNvPr id="298" name="Google Shape;298;p4"/>
          <p:cNvSpPr txBox="1"/>
          <p:nvPr>
            <p:ph idx="1" type="body"/>
          </p:nvPr>
        </p:nvSpPr>
        <p:spPr>
          <a:xfrm>
            <a:off x="1244575" y="1738425"/>
            <a:ext cx="7030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Producer: produces products for consumer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Consumer: consumes products provided by producer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4"/>
          <p:cNvGrpSpPr/>
          <p:nvPr/>
        </p:nvGrpSpPr>
        <p:grpSpPr>
          <a:xfrm>
            <a:off x="1810875" y="3233275"/>
            <a:ext cx="5552175" cy="1048675"/>
            <a:chOff x="1810875" y="3233275"/>
            <a:chExt cx="5552175" cy="1048675"/>
          </a:xfrm>
        </p:grpSpPr>
        <p:sp>
          <p:nvSpPr>
            <p:cNvPr id="300" name="Google Shape;300;p4"/>
            <p:cNvSpPr/>
            <p:nvPr/>
          </p:nvSpPr>
          <p:spPr>
            <a:xfrm>
              <a:off x="3865237" y="3271100"/>
              <a:ext cx="1413525" cy="762275"/>
            </a:xfrm>
            <a:prstGeom prst="flowChartMagneticDisk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 Space 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938975" y="3322925"/>
              <a:ext cx="584700" cy="532800"/>
            </a:xfrm>
            <a:prstGeom prst="smileyFace">
              <a:avLst>
                <a:gd fmla="val -60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6650250" y="3293350"/>
              <a:ext cx="584700" cy="532800"/>
            </a:xfrm>
            <a:prstGeom prst="smileyFace">
              <a:avLst>
                <a:gd fmla="val 4653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4"/>
            <p:cNvCxnSpPr>
              <a:stCxn id="301" idx="6"/>
            </p:cNvCxnSpPr>
            <p:nvPr/>
          </p:nvCxnSpPr>
          <p:spPr>
            <a:xfrm>
              <a:off x="2523675" y="3589325"/>
              <a:ext cx="15096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" name="Google Shape;304;p4"/>
            <p:cNvCxnSpPr>
              <a:endCxn id="302" idx="2"/>
            </p:cNvCxnSpPr>
            <p:nvPr/>
          </p:nvCxnSpPr>
          <p:spPr>
            <a:xfrm flipH="1" rot="10800000">
              <a:off x="5098950" y="3559750"/>
              <a:ext cx="1551300" cy="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5" name="Google Shape;305;p4"/>
            <p:cNvSpPr txBox="1"/>
            <p:nvPr/>
          </p:nvSpPr>
          <p:spPr>
            <a:xfrm>
              <a:off x="2774000" y="327110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Produce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4"/>
            <p:cNvSpPr txBox="1"/>
            <p:nvPr/>
          </p:nvSpPr>
          <p:spPr>
            <a:xfrm>
              <a:off x="5544038" y="3233275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Consume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4"/>
            <p:cNvSpPr txBox="1"/>
            <p:nvPr/>
          </p:nvSpPr>
          <p:spPr>
            <a:xfrm>
              <a:off x="1810875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Producer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308" name="Google Shape;308;p4"/>
            <p:cNvSpPr txBox="1"/>
            <p:nvPr/>
          </p:nvSpPr>
          <p:spPr>
            <a:xfrm>
              <a:off x="6522150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Consumer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Producer-Consumer Problem (Producer)</a:t>
            </a:r>
            <a:endParaRPr sz="2600"/>
          </a:p>
        </p:txBody>
      </p:sp>
      <p:pic>
        <p:nvPicPr>
          <p:cNvPr id="314" name="Google Shape;3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600" y="1361700"/>
            <a:ext cx="3176482" cy="169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5"/>
          <p:cNvSpPr txBox="1"/>
          <p:nvPr/>
        </p:nvSpPr>
        <p:spPr>
          <a:xfrm>
            <a:off x="5496900" y="1514100"/>
            <a:ext cx="28374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316" name="Google Shape;316;p5"/>
          <p:cNvGrpSpPr/>
          <p:nvPr/>
        </p:nvGrpSpPr>
        <p:grpSpPr>
          <a:xfrm>
            <a:off x="1303800" y="3221050"/>
            <a:ext cx="3454800" cy="1284150"/>
            <a:chOff x="1303800" y="1849450"/>
            <a:chExt cx="3454800" cy="1284150"/>
          </a:xfrm>
        </p:grpSpPr>
        <p:sp>
          <p:nvSpPr>
            <p:cNvPr id="317" name="Google Shape;317;p5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When buffer is full, 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in = 6 , out = 0 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5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26" name="Google Shape;326;p5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327" name="Google Shape;327;p5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When buffer is not full,  </a:t>
              </a:r>
              <a:endParaRPr b="0" i="0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		In = 5, out = 0</a:t>
              </a:r>
              <a:endParaRPr b="0" i="0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Producer-Consumer Problem (Consumer)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600"/>
          </a:p>
        </p:txBody>
      </p:sp>
      <p:pic>
        <p:nvPicPr>
          <p:cNvPr id="341" name="Google Shape;3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75" y="1477248"/>
            <a:ext cx="3257200" cy="1704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6"/>
          <p:cNvSpPr txBox="1"/>
          <p:nvPr/>
        </p:nvSpPr>
        <p:spPr>
          <a:xfrm>
            <a:off x="5591950" y="1597875"/>
            <a:ext cx="28374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343" name="Google Shape;343;p6"/>
          <p:cNvGrpSpPr/>
          <p:nvPr/>
        </p:nvGrpSpPr>
        <p:grpSpPr>
          <a:xfrm>
            <a:off x="1303800" y="3295825"/>
            <a:ext cx="3454800" cy="1284150"/>
            <a:chOff x="1303800" y="1849450"/>
            <a:chExt cx="3454800" cy="1284150"/>
          </a:xfrm>
        </p:grpSpPr>
        <p:sp>
          <p:nvSpPr>
            <p:cNvPr id="344" name="Google Shape;344;p6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When buffer is empty, 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in = 0 , out = 0 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6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354" name="Google Shape;354;p6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When buffer is not empty,  </a:t>
              </a:r>
              <a:endParaRPr b="0" i="0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		In = 5, out = 0</a:t>
              </a:r>
              <a:endParaRPr b="0" i="0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"/>
          <p:cNvSpPr txBox="1"/>
          <p:nvPr>
            <p:ph type="title"/>
          </p:nvPr>
        </p:nvSpPr>
        <p:spPr>
          <a:xfrm>
            <a:off x="1303800" y="598575"/>
            <a:ext cx="7030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Message Passing System</a:t>
            </a:r>
            <a:endParaRPr/>
          </a:p>
        </p:txBody>
      </p:sp>
      <p:sp>
        <p:nvSpPr>
          <p:cNvPr id="368" name="Google Shape;368;p7"/>
          <p:cNvSpPr txBox="1"/>
          <p:nvPr/>
        </p:nvSpPr>
        <p:spPr>
          <a:xfrm>
            <a:off x="1324725" y="1406950"/>
            <a:ext cx="69642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processes P and Q want to communicate, they must </a:t>
            </a:r>
            <a:r>
              <a:rPr b="0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send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messages to and </a:t>
            </a:r>
            <a:r>
              <a:rPr b="0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receive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messages from each other.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communication link must exist between P and Q.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9" name="Google Shape;369;p7"/>
          <p:cNvGrpSpPr/>
          <p:nvPr/>
        </p:nvGrpSpPr>
        <p:grpSpPr>
          <a:xfrm>
            <a:off x="2079600" y="2605875"/>
            <a:ext cx="4970325" cy="1360425"/>
            <a:chOff x="2079600" y="3063075"/>
            <a:chExt cx="4970325" cy="1360425"/>
          </a:xfrm>
        </p:grpSpPr>
        <p:sp>
          <p:nvSpPr>
            <p:cNvPr id="370" name="Google Shape;370;p7"/>
            <p:cNvSpPr/>
            <p:nvPr/>
          </p:nvSpPr>
          <p:spPr>
            <a:xfrm>
              <a:off x="34339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111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5883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1655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2079600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420825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6" name="Google Shape;376;p7"/>
            <p:cNvCxnSpPr>
              <a:stCxn id="374" idx="0"/>
              <a:endCxn id="371" idx="0"/>
            </p:cNvCxnSpPr>
            <p:nvPr/>
          </p:nvCxnSpPr>
          <p:spPr>
            <a:xfrm flipH="1" rot="-5400000">
              <a:off x="3276600" y="2699550"/>
              <a:ext cx="140700" cy="1905600"/>
            </a:xfrm>
            <a:prstGeom prst="bentConnector3">
              <a:avLst>
                <a:gd fmla="val 15570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7"/>
            <p:cNvCxnSpPr>
              <a:endCxn id="375" idx="4"/>
            </p:cNvCxnSpPr>
            <p:nvPr/>
          </p:nvCxnSpPr>
          <p:spPr>
            <a:xfrm>
              <a:off x="4299675" y="4055700"/>
              <a:ext cx="2435700" cy="125700"/>
            </a:xfrm>
            <a:prstGeom prst="bentConnector4">
              <a:avLst>
                <a:gd fmla="val 310" name="adj1"/>
                <a:gd fmla="val 65316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Google Shape;378;p7"/>
            <p:cNvSpPr txBox="1"/>
            <p:nvPr/>
          </p:nvSpPr>
          <p:spPr>
            <a:xfrm>
              <a:off x="2639000" y="3063075"/>
              <a:ext cx="1253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 txBox="1"/>
            <p:nvPr/>
          </p:nvSpPr>
          <p:spPr>
            <a:xfrm>
              <a:off x="4803075" y="4105200"/>
              <a:ext cx="1373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7"/>
          <p:cNvSpPr txBox="1"/>
          <p:nvPr/>
        </p:nvSpPr>
        <p:spPr>
          <a:xfrm>
            <a:off x="1253725" y="4309400"/>
            <a:ext cx="575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Useful for exchanging small amount of data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More suited for distributed systems than shared memory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