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1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8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8C1A-AF13-4B11-84BD-E88A53E0E36D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BD78-DF4E-4B62-9B27-5ABEC37AB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0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5387" y="2022713"/>
            <a:ext cx="9017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STM32F072 BootLoader </a:t>
            </a:r>
            <a:r>
              <a:rPr lang="zh-CN" altLang="en-US" sz="48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程序框图</a:t>
            </a:r>
            <a:endParaRPr lang="zh-CN" altLang="en-US" sz="48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0152" y="4283676"/>
            <a:ext cx="245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作者：马步兴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1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614500" y="1176665"/>
            <a:ext cx="366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功能码</a:t>
            </a:r>
            <a:r>
              <a:rPr lang="en-US" altLang="zh-CN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0x41 </a:t>
            </a:r>
            <a:r>
              <a:rPr lang="en-US" altLang="zh-CN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(F3</a:t>
            </a:r>
            <a:r>
              <a:rPr lang="zh-CN" altLang="en-US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协议</a:t>
            </a:r>
            <a:r>
              <a:rPr lang="zh-CN" altLang="zh-CN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程序</a:t>
            </a:r>
            <a:r>
              <a:rPr lang="zh-CN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升级</a:t>
            </a:r>
            <a:r>
              <a:rPr lang="zh-CN" altLang="zh-CN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操作</a:t>
            </a:r>
            <a:r>
              <a:rPr lang="en-US" altLang="zh-CN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lang="zh-CN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803440" y="399858"/>
            <a:ext cx="60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程序升级流程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12339"/>
              </p:ext>
            </p:extLst>
          </p:nvPr>
        </p:nvGraphicFramePr>
        <p:xfrm>
          <a:off x="1344055" y="1652751"/>
          <a:ext cx="8442497" cy="868183"/>
        </p:xfrm>
        <a:graphic>
          <a:graphicData uri="http://schemas.openxmlformats.org/drawingml/2006/table">
            <a:tbl>
              <a:tblPr firstRow="1" firstCol="1" bandRow="1"/>
              <a:tblGrid>
                <a:gridCol w="745859"/>
                <a:gridCol w="912488"/>
                <a:gridCol w="1018283"/>
                <a:gridCol w="846366"/>
                <a:gridCol w="1137304"/>
                <a:gridCol w="1481141"/>
                <a:gridCol w="1124079"/>
                <a:gridCol w="1176977"/>
              </a:tblGrid>
              <a:tr h="431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起始符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外设地址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功能码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消息</a:t>
                      </a: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ID</a:t>
                      </a:r>
                      <a:endParaRPr lang="zh-CN" sz="1300" kern="1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数据长度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数据区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校验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结束符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0x3A</a:t>
                      </a:r>
                      <a:endParaRPr lang="zh-CN" sz="1300" kern="1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个字符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0x34 0x31</a:t>
                      </a:r>
                      <a:endParaRPr lang="zh-CN" sz="1300" kern="1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个字符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r>
                        <a:rPr lang="zh-CN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个字符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2*256</a:t>
                      </a:r>
                      <a:r>
                        <a:rPr lang="zh-CN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个字符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zh-CN" sz="1300" kern="100" baseline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个字符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300" kern="1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黑体" panose="02010609060101010101" pitchFamily="49" charset="-122"/>
                        </a:rPr>
                        <a:t>0x0D 0x0A</a:t>
                      </a:r>
                      <a:endParaRPr lang="zh-CN" sz="1300" kern="100" baseline="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614501" y="2663595"/>
            <a:ext cx="100452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</a:rPr>
              <a:t>升级子命令指令说明：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dirty="0" smtClean="0">
                <a:latin typeface="Times New Roman" panose="02020603050405020304" pitchFamily="18" charset="0"/>
              </a:rPr>
              <a:t>开始</a:t>
            </a:r>
            <a:r>
              <a:rPr lang="zh-CN" altLang="zh-CN" dirty="0">
                <a:latin typeface="Times New Roman" panose="02020603050405020304" pitchFamily="18" charset="0"/>
              </a:rPr>
              <a:t>升级子命令：消息</a:t>
            </a:r>
            <a:r>
              <a:rPr lang="en-US" altLang="zh-CN" dirty="0">
                <a:latin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0x0001,</a:t>
            </a:r>
            <a:r>
              <a:rPr lang="zh-CN" altLang="zh-CN" dirty="0">
                <a:latin typeface="Times New Roman" panose="02020603050405020304" pitchFamily="18" charset="0"/>
              </a:rPr>
              <a:t>数据区内容为空；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dirty="0" smtClean="0">
                <a:latin typeface="Times New Roman" panose="02020603050405020304" pitchFamily="18" charset="0"/>
              </a:rPr>
              <a:t>清除</a:t>
            </a:r>
            <a:r>
              <a:rPr lang="zh-CN" altLang="zh-CN" dirty="0">
                <a:latin typeface="Times New Roman" panose="02020603050405020304" pitchFamily="18" charset="0"/>
              </a:rPr>
              <a:t>源程序子命令：消息</a:t>
            </a:r>
            <a:r>
              <a:rPr lang="en-US" altLang="zh-CN" dirty="0">
                <a:latin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0x0002,</a:t>
            </a:r>
            <a:r>
              <a:rPr lang="zh-CN" altLang="zh-CN" dirty="0">
                <a:latin typeface="Times New Roman" panose="02020603050405020304" pitchFamily="18" charset="0"/>
              </a:rPr>
              <a:t>数据区内容为空；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dirty="0" smtClean="0">
                <a:latin typeface="Times New Roman" panose="02020603050405020304" pitchFamily="18" charset="0"/>
              </a:rPr>
              <a:t>传输</a:t>
            </a:r>
            <a:r>
              <a:rPr lang="zh-CN" altLang="zh-CN" dirty="0">
                <a:latin typeface="Times New Roman" panose="02020603050405020304" pitchFamily="18" charset="0"/>
              </a:rPr>
              <a:t>文件包子命令：消息</a:t>
            </a:r>
            <a:r>
              <a:rPr lang="en-US" altLang="zh-CN" dirty="0">
                <a:latin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0x0003,</a:t>
            </a:r>
            <a:r>
              <a:rPr lang="zh-CN" altLang="zh-CN" dirty="0">
                <a:latin typeface="Times New Roman" panose="02020603050405020304" pitchFamily="18" charset="0"/>
              </a:rPr>
              <a:t>数据区内容见说明；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dirty="0" smtClean="0">
                <a:latin typeface="Times New Roman" panose="02020603050405020304" pitchFamily="18" charset="0"/>
              </a:rPr>
              <a:t>执行</a:t>
            </a:r>
            <a:r>
              <a:rPr lang="zh-CN" altLang="zh-CN" dirty="0">
                <a:latin typeface="Times New Roman" panose="02020603050405020304" pitchFamily="18" charset="0"/>
              </a:rPr>
              <a:t>新程序子命令：消息</a:t>
            </a:r>
            <a:r>
              <a:rPr lang="en-US" altLang="zh-CN" dirty="0">
                <a:latin typeface="Times New Roman" panose="02020603050405020304" pitchFamily="18" charset="0"/>
              </a:rPr>
              <a:t>ID</a:t>
            </a:r>
            <a:r>
              <a:rPr lang="zh-CN" altLang="zh-CN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0x0004,</a:t>
            </a:r>
            <a:r>
              <a:rPr lang="zh-CN" altLang="zh-CN" dirty="0">
                <a:latin typeface="Times New Roman" panose="02020603050405020304" pitchFamily="18" charset="0"/>
              </a:rPr>
              <a:t>数据区内容为空；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zh-CN" altLang="zh-CN" dirty="0">
                <a:latin typeface="Times New Roman" panose="02020603050405020304" pitchFamily="18" charset="0"/>
              </a:rPr>
              <a:t>说明：车载终端向外设分包发送升级文件（数据区结构为：总包数（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</a:rPr>
              <a:t>个字符）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</a:rPr>
              <a:t>包序号（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</a:rPr>
              <a:t>个字符）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</a:rPr>
              <a:t>升级包内容），每个包的升级包数据区长度最大为</a:t>
            </a:r>
            <a:r>
              <a:rPr lang="en-US" altLang="zh-CN" dirty="0">
                <a:latin typeface="Times New Roman" panose="02020603050405020304" pitchFamily="18" charset="0"/>
              </a:rPr>
              <a:t>256</a:t>
            </a:r>
            <a:r>
              <a:rPr lang="zh-CN" altLang="zh-CN" dirty="0">
                <a:latin typeface="Times New Roman" panose="02020603050405020304" pitchFamily="18" charset="0"/>
              </a:rPr>
              <a:t>个字节，第一个升级包的文件内容为升级文件的校验码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</a:rPr>
              <a:t>占用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</a:rPr>
              <a:t>字节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</a:rPr>
              <a:t>，该校验码为升级文件所有字节之和。当外设接收完成所有升级文件并验验证码无误后，向平台确认接收完整，开始升级并回复，升级完成以后设备参数保持</a:t>
            </a:r>
            <a:r>
              <a:rPr lang="zh-CN" altLang="zh-CN" dirty="0" smtClean="0">
                <a:latin typeface="Times New Roman" panose="02020603050405020304" pitchFamily="18" charset="0"/>
              </a:rPr>
              <a:t>不变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</a:pPr>
            <a:r>
              <a:rPr lang="zh-CN" altLang="zh-CN" dirty="0">
                <a:latin typeface="Times New Roman" panose="02020603050405020304" pitchFamily="18" charset="0"/>
              </a:rPr>
              <a:t>升级回复数据内容：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0x00 </a:t>
            </a:r>
            <a:r>
              <a:rPr lang="zh-CN" altLang="zh-CN" dirty="0">
                <a:latin typeface="Times New Roman" panose="02020603050405020304" pitchFamily="18" charset="0"/>
              </a:rPr>
              <a:t>表示接收</a:t>
            </a:r>
            <a:r>
              <a:rPr lang="zh-CN" altLang="zh-CN" dirty="0" smtClean="0">
                <a:latin typeface="Times New Roman" panose="02020603050405020304" pitchFamily="18" charset="0"/>
              </a:rPr>
              <a:t>成功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0x01 </a:t>
            </a:r>
            <a:r>
              <a:rPr lang="zh-CN" altLang="zh-CN" dirty="0">
                <a:latin typeface="Times New Roman" panose="02020603050405020304" pitchFamily="18" charset="0"/>
              </a:rPr>
              <a:t>表示接收</a:t>
            </a:r>
            <a:r>
              <a:rPr lang="zh-CN" altLang="zh-CN" dirty="0" smtClean="0">
                <a:latin typeface="Times New Roman" panose="02020603050405020304" pitchFamily="18" charset="0"/>
              </a:rPr>
              <a:t>失败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      0x02 </a:t>
            </a:r>
            <a:r>
              <a:rPr lang="zh-CN" altLang="zh-CN" dirty="0">
                <a:latin typeface="Times New Roman" panose="02020603050405020304" pitchFamily="18" charset="0"/>
              </a:rPr>
              <a:t>表示校验码</a:t>
            </a:r>
            <a:r>
              <a:rPr lang="zh-CN" altLang="zh-CN" dirty="0" smtClean="0">
                <a:latin typeface="Times New Roman" panose="02020603050405020304" pitchFamily="18" charset="0"/>
              </a:rPr>
              <a:t>错误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08143"/>
              </p:ext>
            </p:extLst>
          </p:nvPr>
        </p:nvGraphicFramePr>
        <p:xfrm>
          <a:off x="3999471" y="1186248"/>
          <a:ext cx="4238368" cy="45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2510015" imgH="3364569" progId="Visio.Drawing.11">
                  <p:embed/>
                </p:oleObj>
              </mc:Choice>
              <mc:Fallback>
                <p:oleObj r:id="rId3" imgW="2510015" imgH="3364569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471" y="1186248"/>
                        <a:ext cx="4238368" cy="4506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03440" y="399858"/>
            <a:ext cx="60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程序升级流程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5276" y="5893960"/>
            <a:ext cx="291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F3</a:t>
            </a:r>
            <a:r>
              <a:rPr lang="zh-CN" altLang="en-US" dirty="0" smtClean="0"/>
              <a:t>协议程序</a:t>
            </a:r>
            <a:r>
              <a:rPr lang="zh-CN" altLang="en-US" dirty="0" smtClean="0"/>
              <a:t>升级流程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90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391" y="1764959"/>
            <a:ext cx="1466334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擦除</a:t>
            </a:r>
            <a:r>
              <a:rPr lang="en-US" altLang="zh-CN" dirty="0" smtClean="0"/>
              <a:t>EEPROM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6832" y="2424853"/>
            <a:ext cx="2619633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升级标志位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87874" y="3952767"/>
            <a:ext cx="1062681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无限等</a:t>
            </a:r>
          </a:p>
        </p:txBody>
      </p:sp>
      <p:sp>
        <p:nvSpPr>
          <p:cNvPr id="7" name="矩形 6"/>
          <p:cNvSpPr/>
          <p:nvPr/>
        </p:nvSpPr>
        <p:spPr>
          <a:xfrm>
            <a:off x="5914768" y="3126005"/>
            <a:ext cx="1062681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等一秒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319981" y="2625684"/>
            <a:ext cx="73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19981" y="2625683"/>
            <a:ext cx="1" cy="12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696465" y="2617319"/>
            <a:ext cx="73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37877" y="2627488"/>
            <a:ext cx="1" cy="48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94886" y="2166554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124" y="2287244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93306" y="1764959"/>
            <a:ext cx="2603159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擦除标志位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94884" y="1512959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>
            <a:off x="5696465" y="1979143"/>
            <a:ext cx="80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50924" y="1655805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162938" y="2290784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sp>
        <p:nvSpPr>
          <p:cNvPr id="25" name="矩形 24"/>
          <p:cNvSpPr/>
          <p:nvPr/>
        </p:nvSpPr>
        <p:spPr>
          <a:xfrm>
            <a:off x="3863543" y="1068742"/>
            <a:ext cx="1062681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21878" y="3954520"/>
            <a:ext cx="2619633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检测串口接收数据标志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463104" y="3535965"/>
            <a:ext cx="1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476740" y="4190540"/>
            <a:ext cx="1" cy="48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742538" y="4166951"/>
            <a:ext cx="73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00546" y="3805197"/>
            <a:ext cx="163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有且符合要求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98947" y="3805831"/>
            <a:ext cx="9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时间到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004505" y="4672453"/>
            <a:ext cx="2619633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检测串口接收数据标志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2840125" y="4159372"/>
            <a:ext cx="2292183" cy="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105143" y="4689428"/>
            <a:ext cx="2743192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检测是否有应用程序存在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319214" y="4381135"/>
            <a:ext cx="1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369913" y="4878732"/>
            <a:ext cx="73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367344" y="4880212"/>
            <a:ext cx="1" cy="48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9848335" y="4886637"/>
            <a:ext cx="735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10581507" y="4888234"/>
            <a:ext cx="1" cy="48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168083" y="4534280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291125" y="4534280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000372" y="5398627"/>
            <a:ext cx="2980038" cy="54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升级标志位，重启，进入无限等待升级状态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050166" y="5398628"/>
            <a:ext cx="1062681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768294" y="6193198"/>
            <a:ext cx="21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r>
              <a:rPr lang="zh-CN" altLang="en-US" dirty="0" smtClean="0"/>
              <a:t>：整体程序框架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686953" y="5455370"/>
            <a:ext cx="1153172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处理数据</a:t>
            </a: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2308783" y="5136092"/>
            <a:ext cx="1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803440" y="399858"/>
            <a:ext cx="60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STM32F072 BootLoader </a:t>
            </a:r>
            <a:r>
              <a:rPr lang="zh-CN" altLang="en-US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程序框图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9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 animBg="1"/>
      <p:bldP spid="23" grpId="0"/>
      <p:bldP spid="24" grpId="0"/>
      <p:bldP spid="25" grpId="0" animBg="1"/>
      <p:bldP spid="26" grpId="0" animBg="1"/>
      <p:bldP spid="45" grpId="0"/>
      <p:bldP spid="46" grpId="0"/>
      <p:bldP spid="47" grpId="0" animBg="1"/>
      <p:bldP spid="53" grpId="0" animBg="1"/>
      <p:bldP spid="59" grpId="0"/>
      <p:bldP spid="60" grpId="0"/>
      <p:bldP spid="61" grpId="0" animBg="1"/>
      <p:bldP spid="62" grpId="0" animBg="1"/>
      <p:bldP spid="63" grpId="0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箭头连接符 19"/>
          <p:cNvCxnSpPr/>
          <p:nvPr/>
        </p:nvCxnSpPr>
        <p:spPr>
          <a:xfrm>
            <a:off x="3868823" y="1637153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59956" y="1208785"/>
            <a:ext cx="1894706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各项参数初始化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934477" y="6146213"/>
            <a:ext cx="310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数据处理函数</a:t>
            </a:r>
            <a:r>
              <a:rPr lang="zh-CN" altLang="en-US" dirty="0" smtClean="0"/>
              <a:t>程序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803440" y="399858"/>
            <a:ext cx="60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STM32F072 BootLoader </a:t>
            </a:r>
            <a:r>
              <a:rPr lang="zh-CN" altLang="en-US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程序框图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93105" y="1875366"/>
            <a:ext cx="2743203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获得串口接收到数据长度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864705" y="2341104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2920088" y="2639843"/>
            <a:ext cx="1889234" cy="7788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是否为</a:t>
            </a:r>
            <a:r>
              <a:rPr lang="en-US" altLang="zh-CN" dirty="0" smtClean="0"/>
              <a:t>ASCII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864705" y="3418702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04931" y="3670702"/>
            <a:ext cx="2004755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ASCII</a:t>
            </a:r>
            <a:r>
              <a:rPr lang="zh-CN" altLang="en-US" dirty="0" smtClean="0"/>
              <a:t>帧转为</a:t>
            </a:r>
            <a:r>
              <a:rPr lang="en-US" altLang="zh-CN" dirty="0" smtClean="0"/>
              <a:t>HEX</a:t>
            </a:r>
            <a:r>
              <a:rPr lang="zh-CN" altLang="en-US" dirty="0" smtClean="0"/>
              <a:t>帧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907308" y="3301370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864704" y="4099070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菱形 50"/>
          <p:cNvSpPr/>
          <p:nvPr/>
        </p:nvSpPr>
        <p:spPr>
          <a:xfrm>
            <a:off x="2904931" y="4351070"/>
            <a:ext cx="1889234" cy="7788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LRC</a:t>
            </a:r>
            <a:r>
              <a:rPr lang="zh-CN" altLang="en-US" dirty="0" smtClean="0"/>
              <a:t>是否正确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849547" y="5129929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907308" y="5078859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20088" y="5381929"/>
            <a:ext cx="2004755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消息解析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1732088" y="3029272"/>
            <a:ext cx="11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菱形 70"/>
          <p:cNvSpPr/>
          <p:nvPr/>
        </p:nvSpPr>
        <p:spPr>
          <a:xfrm>
            <a:off x="787471" y="4351070"/>
            <a:ext cx="1889234" cy="7788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CRC</a:t>
            </a:r>
            <a:r>
              <a:rPr lang="zh-CN" altLang="en-US" dirty="0" smtClean="0"/>
              <a:t>是否正确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732088" y="3029272"/>
            <a:ext cx="1" cy="12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71" idx="2"/>
          </p:cNvCxnSpPr>
          <p:nvPr/>
        </p:nvCxnSpPr>
        <p:spPr>
          <a:xfrm>
            <a:off x="1732088" y="5129929"/>
            <a:ext cx="0" cy="50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732088" y="562850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87470" y="4744234"/>
            <a:ext cx="1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56129" y="5442933"/>
            <a:ext cx="1062681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3849546" y="5810297"/>
            <a:ext cx="1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844041" y="2656506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872314" y="5292589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388116" y="4916464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723622" y="4740499"/>
            <a:ext cx="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192282" y="5414321"/>
            <a:ext cx="1062681" cy="42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332511" y="4894612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88" name="直接连接符 87"/>
          <p:cNvCxnSpPr/>
          <p:nvPr/>
        </p:nvCxnSpPr>
        <p:spPr>
          <a:xfrm flipH="1">
            <a:off x="4794165" y="4744234"/>
            <a:ext cx="93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26781" y="1135010"/>
            <a:ext cx="5920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0001</a:t>
            </a:r>
            <a:r>
              <a:rPr lang="zh-CN" altLang="en-US" dirty="0" smtClean="0"/>
              <a:t>，</a:t>
            </a:r>
            <a:r>
              <a:rPr lang="zh-CN" altLang="en-US" dirty="0"/>
              <a:t>数据长度为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zh-CN" altLang="en-US" dirty="0"/>
              <a:t>将标志写进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子码为</a:t>
            </a:r>
            <a:r>
              <a:rPr lang="en-US" altLang="zh-CN" dirty="0" smtClean="0"/>
              <a:t>0001</a:t>
            </a:r>
            <a:r>
              <a:rPr lang="zh-CN" altLang="en-US" dirty="0"/>
              <a:t>，数据长度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：擦除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子码为</a:t>
            </a:r>
            <a:r>
              <a:rPr lang="en-US" altLang="zh-CN" dirty="0" smtClean="0"/>
              <a:t>0002</a:t>
            </a:r>
            <a:r>
              <a:rPr lang="zh-CN" altLang="en-US" dirty="0" smtClean="0"/>
              <a:t>，数据长度为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：擦除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，将相应标志置位。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/>
              <a:t>码为</a:t>
            </a:r>
            <a:r>
              <a:rPr lang="en-US" altLang="zh-CN" dirty="0" smtClean="0"/>
              <a:t>0003</a:t>
            </a:r>
            <a:r>
              <a:rPr lang="zh-CN" altLang="en-US" dirty="0" smtClean="0"/>
              <a:t>，</a:t>
            </a:r>
            <a:r>
              <a:rPr lang="zh-CN" altLang="en-US" dirty="0"/>
              <a:t>数据长度为</a:t>
            </a:r>
            <a:r>
              <a:rPr lang="en-US" altLang="zh-CN" dirty="0"/>
              <a:t>0</a:t>
            </a:r>
            <a:r>
              <a:rPr lang="zh-CN" altLang="en-US" dirty="0" smtClean="0"/>
              <a:t>：收到第一包时候，记录文件校验和，总包数存入缓存，第二包开始，计算该包校验和，进行进行文件解码，写入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，写入成功时将该包校验和加到总校验和上。当收到最后一包数据时对比该校验和是否与第一包赋值数相等，若相等，则更改</a:t>
            </a:r>
            <a:r>
              <a:rPr lang="en-US" altLang="zh-CN" dirty="0" smtClean="0"/>
              <a:t>EEPROM</a:t>
            </a:r>
            <a:r>
              <a:rPr lang="zh-CN" altLang="en-US" dirty="0" smtClean="0"/>
              <a:t>标志位为已升级标志。否则，报错。</a:t>
            </a:r>
            <a:endParaRPr lang="en-US" altLang="zh-CN" dirty="0" smtClean="0"/>
          </a:p>
          <a:p>
            <a:r>
              <a:rPr lang="zh-CN" altLang="en-US" dirty="0"/>
              <a:t>子码为</a:t>
            </a:r>
            <a:r>
              <a:rPr lang="en-US" altLang="zh-CN" dirty="0"/>
              <a:t>0004</a:t>
            </a:r>
            <a:r>
              <a:rPr lang="zh-CN" altLang="en-US" dirty="0"/>
              <a:t>，数据长度为</a:t>
            </a:r>
            <a:r>
              <a:rPr lang="en-US" altLang="zh-CN" dirty="0"/>
              <a:t>0</a:t>
            </a:r>
            <a:r>
              <a:rPr lang="zh-CN" altLang="en-US" dirty="0"/>
              <a:t>：检测是否存在应用程序，存在则跳转，不存在则写入升级标志。</a:t>
            </a:r>
            <a:endParaRPr lang="en-US" altLang="zh-CN" dirty="0"/>
          </a:p>
          <a:p>
            <a:r>
              <a:rPr lang="zh-CN" altLang="en-US" dirty="0"/>
              <a:t>子码为</a:t>
            </a:r>
            <a:r>
              <a:rPr lang="en-US" altLang="zh-CN" dirty="0"/>
              <a:t>00FF</a:t>
            </a:r>
            <a:r>
              <a:rPr lang="zh-CN" altLang="en-US" dirty="0"/>
              <a:t>，数据长度为</a:t>
            </a:r>
            <a:r>
              <a:rPr lang="en-US" altLang="zh-CN" dirty="0"/>
              <a:t>0</a:t>
            </a:r>
            <a:r>
              <a:rPr lang="zh-CN" altLang="en-US" dirty="0"/>
              <a:t>：将车机模式转换为自用模式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3" grpId="0"/>
      <p:bldP spid="40" grpId="0" animBg="1"/>
      <p:bldP spid="48" grpId="0" animBg="1"/>
      <p:bldP spid="49" grpId="0"/>
      <p:bldP spid="68" grpId="0"/>
      <p:bldP spid="69" grpId="0" animBg="1"/>
      <p:bldP spid="76" grpId="0" animBg="1"/>
      <p:bldP spid="82" grpId="0"/>
      <p:bldP spid="83" grpId="0"/>
      <p:bldP spid="84" grpId="0"/>
      <p:bldP spid="86" grpId="0" animBg="1"/>
      <p:bldP spid="87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2803440" y="399858"/>
            <a:ext cx="6094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关于</a:t>
            </a:r>
            <a:r>
              <a:rPr lang="en-US" altLang="zh-CN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Boot</a:t>
            </a:r>
            <a:r>
              <a:rPr lang="zh-CN" altLang="en-US" sz="3200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使用的几点说明</a:t>
            </a:r>
            <a:endParaRPr lang="zh-CN" altLang="en-US" sz="32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50517" y="1246687"/>
            <a:ext cx="96008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因为在</a:t>
            </a:r>
            <a:r>
              <a:rPr lang="en-US" altLang="zh-CN" dirty="0" smtClean="0">
                <a:latin typeface="Times New Roman" panose="02020603050405020304" pitchFamily="18" charset="0"/>
              </a:rPr>
              <a:t>Boot</a:t>
            </a:r>
            <a:r>
              <a:rPr lang="zh-CN" altLang="en-US" dirty="0" smtClean="0">
                <a:latin typeface="Times New Roman" panose="02020603050405020304" pitchFamily="18" charset="0"/>
              </a:rPr>
              <a:t>程序中上电后检测到擦出</a:t>
            </a:r>
            <a:r>
              <a:rPr lang="en-US" altLang="zh-CN" dirty="0" smtClean="0">
                <a:latin typeface="Times New Roman" panose="02020603050405020304" pitchFamily="18" charset="0"/>
              </a:rPr>
              <a:t>EEPROM</a:t>
            </a:r>
            <a:r>
              <a:rPr lang="zh-CN" altLang="en-US" dirty="0" smtClean="0">
                <a:latin typeface="Times New Roman" panose="02020603050405020304" pitchFamily="18" charset="0"/>
              </a:rPr>
              <a:t>的标志位，自动进行</a:t>
            </a:r>
            <a:r>
              <a:rPr lang="en-US" altLang="zh-CN" dirty="0" smtClean="0">
                <a:latin typeface="Times New Roman" panose="02020603050405020304" pitchFamily="18" charset="0"/>
              </a:rPr>
              <a:t>EEPROM</a:t>
            </a:r>
            <a:r>
              <a:rPr lang="zh-CN" altLang="en-US" dirty="0" smtClean="0">
                <a:latin typeface="Times New Roman" panose="02020603050405020304" pitchFamily="18" charset="0"/>
              </a:rPr>
              <a:t>的擦除，擦除后，自动运行主程序，并未进行无限制等待操作，因此</a:t>
            </a:r>
            <a:r>
              <a:rPr lang="zh-CN" altLang="en-US" dirty="0">
                <a:latin typeface="Times New Roman" panose="02020603050405020304" pitchFamily="18" charset="0"/>
              </a:rPr>
              <a:t>需擦除</a:t>
            </a:r>
            <a:r>
              <a:rPr lang="en-US" altLang="zh-CN" dirty="0">
                <a:latin typeface="Times New Roman" panose="02020603050405020304" pitchFamily="18" charset="0"/>
              </a:rPr>
              <a:t>EEPROM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</a:rPr>
              <a:t>中将</a:t>
            </a:r>
            <a:r>
              <a:rPr lang="en-US" altLang="zh-CN" dirty="0">
                <a:latin typeface="Times New Roman" panose="02020603050405020304" pitchFamily="18" charset="0"/>
              </a:rPr>
              <a:t>0x00</a:t>
            </a:r>
            <a:r>
              <a:rPr lang="zh-CN" altLang="en-US" dirty="0">
                <a:latin typeface="Times New Roman" panose="02020603050405020304" pitchFamily="18" charset="0"/>
              </a:rPr>
              <a:t>写入倒数第二个字节，即</a:t>
            </a:r>
            <a:r>
              <a:rPr lang="en-US" altLang="zh-CN" dirty="0">
                <a:latin typeface="Times New Roman" panose="02020603050405020304" pitchFamily="18" charset="0"/>
              </a:rPr>
              <a:t>EEPROM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2046</a:t>
            </a:r>
            <a:r>
              <a:rPr lang="zh-CN" altLang="en-US" dirty="0">
                <a:latin typeface="Times New Roman" panose="02020603050405020304" pitchFamily="18" charset="0"/>
              </a:rPr>
              <a:t>地址上，然后</a:t>
            </a:r>
            <a:r>
              <a:rPr lang="zh-CN" altLang="en-US" dirty="0" smtClean="0">
                <a:latin typeface="Times New Roman" panose="02020603050405020304" pitchFamily="18" charset="0"/>
              </a:rPr>
              <a:t>对系统重新上电即可，推荐直接调用</a:t>
            </a:r>
            <a:r>
              <a:rPr lang="en-US" altLang="zh-CN" dirty="0" smtClean="0">
                <a:latin typeface="Times New Roman" panose="02020603050405020304" pitchFamily="18" charset="0"/>
              </a:rPr>
              <a:t>NVIC_SystemReset()</a:t>
            </a:r>
            <a:r>
              <a:rPr lang="zh-CN" altLang="en-US" dirty="0" smtClean="0">
                <a:latin typeface="Times New Roman" panose="02020603050405020304" pitchFamily="18" charset="0"/>
              </a:rPr>
              <a:t>函数，免去人为断电操作。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每次上电后，升级程序之前，必须进行擦除</a:t>
            </a:r>
            <a:r>
              <a:rPr lang="en-US" altLang="zh-CN" dirty="0" smtClean="0">
                <a:latin typeface="Times New Roman" panose="02020603050405020304" pitchFamily="18" charset="0"/>
              </a:rPr>
              <a:t>Flash</a:t>
            </a:r>
            <a:r>
              <a:rPr lang="zh-CN" altLang="en-US" dirty="0" smtClean="0">
                <a:latin typeface="Times New Roman" panose="02020603050405020304" pitchFamily="18" charset="0"/>
              </a:rPr>
              <a:t>操作（哪怕此次上电之前擦除过，也需重新进行擦除操作，否则会失败，目的就是保证写入程序之前已经进行过</a:t>
            </a:r>
            <a:r>
              <a:rPr lang="en-US" altLang="zh-CN" dirty="0" smtClean="0">
                <a:latin typeface="Times New Roman" panose="02020603050405020304" pitchFamily="18" charset="0"/>
              </a:rPr>
              <a:t>Flash</a:t>
            </a:r>
            <a:r>
              <a:rPr lang="zh-CN" altLang="en-US" dirty="0" smtClean="0">
                <a:latin typeface="Times New Roman" panose="02020603050405020304" pitchFamily="18" charset="0"/>
              </a:rPr>
              <a:t>的擦除）。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数据包传输完成即擦除掉升级标志位，也就是说程序升级完成，可通过断电方式，也可以通过发送升级程序指令进行</a:t>
            </a:r>
            <a:r>
              <a:rPr lang="en-US" altLang="zh-CN" dirty="0" smtClean="0">
                <a:latin typeface="Times New Roman" panose="02020603050405020304" pitchFamily="18" charset="0"/>
              </a:rPr>
              <a:t>APP</a:t>
            </a:r>
            <a:r>
              <a:rPr lang="zh-CN" altLang="en-US" dirty="0" smtClean="0">
                <a:latin typeface="Times New Roman" panose="02020603050405020304" pitchFamily="18" charset="0"/>
              </a:rPr>
              <a:t>的运行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为</a:t>
            </a:r>
            <a:r>
              <a:rPr lang="zh-CN" altLang="en-US" dirty="0" smtClean="0"/>
              <a:t>适应车机在线升级程序以及自用时快速传输的情况，因此，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做了两种传输方式：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   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/>
              <a:t>）车机模式：</a:t>
            </a:r>
            <a:r>
              <a:rPr lang="en-US" altLang="zh-CN" dirty="0"/>
              <a:t>ASCII</a:t>
            </a:r>
            <a:r>
              <a:rPr lang="zh-CN" altLang="en-US" dirty="0" smtClean="0"/>
              <a:t>码帧、</a:t>
            </a:r>
            <a:r>
              <a:rPr lang="en-US" altLang="zh-CN" dirty="0"/>
              <a:t>9600bps</a:t>
            </a:r>
            <a:r>
              <a:rPr lang="zh-CN" altLang="en-US" dirty="0"/>
              <a:t>、</a:t>
            </a:r>
            <a:r>
              <a:rPr lang="en-US" altLang="zh-CN" dirty="0"/>
              <a:t>256Byte/</a:t>
            </a:r>
            <a:r>
              <a:rPr lang="zh-CN" altLang="en-US" dirty="0" smtClean="0"/>
              <a:t>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   （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）自用</a:t>
            </a:r>
            <a:r>
              <a:rPr lang="zh-CN" altLang="en-US" dirty="0" smtClean="0"/>
              <a:t>模式：</a:t>
            </a:r>
            <a:r>
              <a:rPr lang="en-US" altLang="zh-CN" dirty="0" smtClean="0"/>
              <a:t>HEX</a:t>
            </a:r>
            <a:r>
              <a:rPr lang="zh-CN" altLang="en-US" dirty="0" smtClean="0"/>
              <a:t>帧、</a:t>
            </a:r>
            <a:r>
              <a:rPr lang="en-US" altLang="zh-CN" dirty="0" smtClean="0"/>
              <a:t>115200bps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1024Byte/</a:t>
            </a:r>
            <a:r>
              <a:rPr lang="zh-CN" altLang="en-US" dirty="0" smtClean="0"/>
              <a:t>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程序运行默认车机模式，发送一条更改模式指令（子码为：</a:t>
            </a:r>
            <a:r>
              <a:rPr lang="en-US" altLang="zh-CN" dirty="0" smtClean="0"/>
              <a:t>0x00FF</a:t>
            </a:r>
            <a:r>
              <a:rPr lang="zh-CN" altLang="en-US" dirty="0" smtClean="0"/>
              <a:t>）即可切换到自用模式。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091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823</Words>
  <Application>Microsoft Office PowerPoint</Application>
  <PresentationFormat>宽屏</PresentationFormat>
  <Paragraphs>84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黑体</vt:lpstr>
      <vt:lpstr>华文行楷</vt:lpstr>
      <vt:lpstr>隶书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马步兴</dc:creator>
  <cp:lastModifiedBy>马步兴</cp:lastModifiedBy>
  <cp:revision>27</cp:revision>
  <dcterms:created xsi:type="dcterms:W3CDTF">2017-12-11T01:04:01Z</dcterms:created>
  <dcterms:modified xsi:type="dcterms:W3CDTF">2018-01-04T00:32:17Z</dcterms:modified>
</cp:coreProperties>
</file>