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handoutMasterIdLst>
    <p:handoutMasterId r:id="rId7"/>
  </p:handoutMasterIdLst>
  <p:sldIdLst>
    <p:sldId id="261" r:id="rId6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833"/>
    <a:srgbClr val="086114"/>
    <a:srgbClr val="0E5B10"/>
    <a:srgbClr val="1A6A1D"/>
    <a:srgbClr val="266A2A"/>
    <a:srgbClr val="2A7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/>
    <p:restoredTop sz="94678"/>
  </p:normalViewPr>
  <p:slideViewPr>
    <p:cSldViewPr snapToGrid="0" snapToObjects="1">
      <p:cViewPr>
        <p:scale>
          <a:sx n="100" d="100"/>
          <a:sy n="100" d="100"/>
        </p:scale>
        <p:origin x="-5832" y="-379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F6D1-C355-404D-B092-860CE33AB03A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5FFB-2F8C-4C49-8C92-C53BC4CF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7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0x40_ORNL DOE logo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5789"/>
            <a:ext cx="27432000" cy="2322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022" y="557565"/>
            <a:ext cx="25163956" cy="1765011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100000"/>
              </a:lnSpc>
              <a:defRPr sz="5400" b="1" i="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 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369105" y="3544442"/>
            <a:ext cx="26708162" cy="116293"/>
          </a:xfrm>
          <a:prstGeom prst="rect">
            <a:avLst/>
          </a:prstGeom>
          <a:solidFill>
            <a:srgbClr val="0078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134022" y="2322576"/>
            <a:ext cx="25163956" cy="1124736"/>
          </a:xfrm>
        </p:spPr>
        <p:txBody>
          <a:bodyPr>
            <a:normAutofit/>
          </a:bodyPr>
          <a:lstStyle>
            <a:lvl1pPr marL="0" indent="0" algn="ctr">
              <a:buNone/>
              <a:defRPr lang="en-US" sz="3600" b="0" i="0" kern="1200" baseline="0" dirty="0" smtClean="0">
                <a:solidFill>
                  <a:srgbClr val="7F7F7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5677740" y="5647121"/>
            <a:ext cx="7348804" cy="3855214"/>
          </a:xfrm>
        </p:spPr>
        <p:txBody>
          <a:bodyPr>
            <a:normAutofit/>
          </a:bodyPr>
          <a:lstStyle>
            <a:lvl1pPr marL="271463" indent="-271463">
              <a:buClr>
                <a:srgbClr val="007833"/>
              </a:buClr>
              <a:defRPr sz="3200"/>
            </a:lvl1pPr>
            <a:lvl2pPr marL="681038" indent="-409575">
              <a:buClr>
                <a:srgbClr val="007833"/>
              </a:buClr>
              <a:defRPr sz="3200"/>
            </a:lvl2pPr>
            <a:lvl3pPr marL="952500" indent="-271463">
              <a:buClr>
                <a:srgbClr val="007833"/>
              </a:buClr>
              <a:defRPr sz="3200"/>
            </a:lvl3pPr>
            <a:lvl4pPr marL="1360488" indent="-407988">
              <a:buClr>
                <a:srgbClr val="007833"/>
              </a:buClr>
              <a:defRPr sz="3200"/>
            </a:lvl4pPr>
            <a:lvl5pPr marL="1724025" indent="-363538">
              <a:buClr>
                <a:srgbClr val="007833"/>
              </a:buCl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5677741" y="4603313"/>
            <a:ext cx="7348804" cy="1043807"/>
          </a:xfrm>
        </p:spPr>
        <p:txBody>
          <a:bodyPr>
            <a:normAutofit/>
          </a:bodyPr>
          <a:lstStyle>
            <a:lvl1pPr marL="0" indent="0" algn="l">
              <a:buNone/>
              <a:defRPr sz="3600" b="1" baseline="0">
                <a:solidFill>
                  <a:srgbClr val="007833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Header and text style 1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4288340" y="5647121"/>
            <a:ext cx="7348804" cy="3855214"/>
          </a:xfrm>
        </p:spPr>
        <p:txBody>
          <a:bodyPr>
            <a:normAutofit/>
          </a:bodyPr>
          <a:lstStyle>
            <a:lvl1pPr marL="271463" indent="-271463">
              <a:buClr>
                <a:srgbClr val="007833"/>
              </a:buClr>
              <a:defRPr sz="3200"/>
            </a:lvl1pPr>
            <a:lvl2pPr marL="681038" indent="-409575">
              <a:buClr>
                <a:srgbClr val="007833"/>
              </a:buClr>
              <a:defRPr sz="3200"/>
            </a:lvl2pPr>
            <a:lvl3pPr marL="952500" indent="-271463">
              <a:buClr>
                <a:srgbClr val="007833"/>
              </a:buClr>
              <a:defRPr sz="3200"/>
            </a:lvl3pPr>
            <a:lvl4pPr marL="1360488" indent="-407988">
              <a:buClr>
                <a:srgbClr val="007833"/>
              </a:buClr>
              <a:defRPr sz="3200"/>
            </a:lvl4pPr>
            <a:lvl5pPr marL="1724025" indent="-363538">
              <a:buClr>
                <a:srgbClr val="007833"/>
              </a:buCl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4288341" y="4603313"/>
            <a:ext cx="7348804" cy="1043807"/>
          </a:xfrm>
          <a:solidFill>
            <a:srgbClr val="007833"/>
          </a:solidFill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Header and text style 2</a:t>
            </a:r>
          </a:p>
        </p:txBody>
      </p:sp>
    </p:spTree>
    <p:extLst>
      <p:ext uri="{BB962C8B-B14F-4D97-AF65-F5344CB8AC3E}">
        <p14:creationId xmlns:p14="http://schemas.microsoft.com/office/powerpoint/2010/main" val="84324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1738"/>
            <a:ext cx="23317200" cy="7840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2938"/>
            <a:ext cx="23317200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1938"/>
            <a:ext cx="23317200" cy="8001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22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6738"/>
            <a:ext cx="12120563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863"/>
            <a:ext cx="12120563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8186738"/>
            <a:ext cx="121253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11599863"/>
            <a:ext cx="121253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0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5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97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55738"/>
            <a:ext cx="9024938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5738"/>
            <a:ext cx="153352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7653338"/>
            <a:ext cx="9024938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6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0"/>
            <a:ext cx="16459200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663"/>
            <a:ext cx="16459200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0"/>
            <a:ext cx="16459200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0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5263"/>
            <a:ext cx="6172200" cy="31207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5263"/>
            <a:ext cx="18364200" cy="31207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395B-180B-3340-AE8A-4B218B40C199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0608-5631-894A-AFE3-6325A72CF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2800" kern="1200">
          <a:solidFill>
            <a:srgbClr val="000000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1200" kern="1200">
          <a:solidFill>
            <a:srgbClr val="000000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9600" kern="1200">
          <a:solidFill>
            <a:srgbClr val="000000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8000" kern="1200">
          <a:solidFill>
            <a:srgbClr val="000000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8000" kern="1200">
          <a:solidFill>
            <a:srgbClr val="000000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5263"/>
            <a:ext cx="24688800" cy="60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0"/>
            <a:ext cx="24688800" cy="2413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1063"/>
            <a:ext cx="6400800" cy="1946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6BEE-674D-5440-89BB-CAA70ECCBA9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1063"/>
            <a:ext cx="8686800" cy="1946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1063"/>
            <a:ext cx="6400800" cy="1946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5F7-B034-F746-AD40-ABA76907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3" y="447063"/>
            <a:ext cx="17509578" cy="1765011"/>
          </a:xfrm>
        </p:spPr>
        <p:txBody>
          <a:bodyPr anchor="ctr"/>
          <a:lstStyle/>
          <a:p>
            <a:r>
              <a:rPr lang="en-US" dirty="0"/>
              <a:t>Scientific Publications Mining with </a:t>
            </a:r>
            <a:r>
              <a:rPr lang="en-US" dirty="0" err="1"/>
              <a:t>Awk</a:t>
            </a:r>
            <a:r>
              <a:rPr lang="en-US" dirty="0"/>
              <a:t> and Swift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4628" y="2086702"/>
            <a:ext cx="10061028" cy="112473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b="1" dirty="0"/>
              <a:t>Ketan C Maheshwari</a:t>
            </a:r>
          </a:p>
          <a:p>
            <a:r>
              <a:rPr lang="en-US" b="1" dirty="0"/>
              <a:t>CADES, ORNL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34022" y="5647121"/>
            <a:ext cx="11896178" cy="309047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Data mining millions of scientific publication records</a:t>
            </a:r>
          </a:p>
          <a:p>
            <a:r>
              <a:rPr lang="en-US" dirty="0"/>
              <a:t>Useful findings such as influential authors, geographic locations of research, citation networks, and topic trends</a:t>
            </a:r>
          </a:p>
          <a:p>
            <a:r>
              <a:rPr lang="en-US" dirty="0"/>
              <a:t>Scalable computation by leveraging simplicity of classical </a:t>
            </a:r>
            <a:r>
              <a:rPr lang="en-US" dirty="0" err="1"/>
              <a:t>linux</a:t>
            </a:r>
            <a:r>
              <a:rPr lang="en-US" dirty="0"/>
              <a:t> tools and power of modern scalable workflow platform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34022" y="4603314"/>
            <a:ext cx="11896178" cy="1043807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4401796" y="29887568"/>
            <a:ext cx="11896174" cy="328606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crunches massive amounts of data</a:t>
            </a:r>
          </a:p>
          <a:p>
            <a:r>
              <a:rPr lang="en-US" dirty="0"/>
              <a:t>Swift parallelizes hundreds of </a:t>
            </a:r>
            <a:r>
              <a:rPr lang="en-US" dirty="0" err="1"/>
              <a:t>awk</a:t>
            </a:r>
            <a:r>
              <a:rPr lang="en-US" dirty="0"/>
              <a:t> calls</a:t>
            </a:r>
          </a:p>
          <a:p>
            <a:r>
              <a:rPr lang="en-US" dirty="0"/>
              <a:t>In-memory computation for speedy runs</a:t>
            </a:r>
          </a:p>
          <a:p>
            <a:r>
              <a:rPr lang="en-US" dirty="0"/>
              <a:t>Portable across legacy and modern architectures</a:t>
            </a:r>
          </a:p>
          <a:p>
            <a:r>
              <a:rPr lang="en-US" dirty="0"/>
              <a:t>Scalable from laptop to leadership class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401796" y="28843760"/>
            <a:ext cx="11896179" cy="1043807"/>
          </a:xfrm>
        </p:spPr>
        <p:txBody>
          <a:bodyPr anchor="ctr"/>
          <a:lstStyle/>
          <a:p>
            <a:pPr algn="ctr"/>
            <a:r>
              <a:rPr lang="en-US" dirty="0"/>
              <a:t>Bottomline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24752F9-D0E7-CD4B-81C4-F7C6C87FE560}"/>
              </a:ext>
            </a:extLst>
          </p:cNvPr>
          <p:cNvSpPr txBox="1">
            <a:spLocks/>
          </p:cNvSpPr>
          <p:nvPr/>
        </p:nvSpPr>
        <p:spPr>
          <a:xfrm>
            <a:off x="14401796" y="10247702"/>
            <a:ext cx="11896176" cy="30904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>
            <a:normAutofit/>
          </a:bodyPr>
          <a:lstStyle>
            <a:lvl1pPr marL="271463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1038" indent="-409575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52500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60488" indent="-40798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724025" indent="-36353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»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Awk</a:t>
            </a:r>
            <a:r>
              <a:rPr lang="en-US" dirty="0"/>
              <a:t> is highly suitable to text-processing portable to Linux systems</a:t>
            </a:r>
          </a:p>
          <a:p>
            <a:r>
              <a:rPr lang="en-US" dirty="0"/>
              <a:t>Swift is portable to shared as well as distributed memory architectures</a:t>
            </a:r>
          </a:p>
          <a:p>
            <a:r>
              <a:rPr lang="en-US" dirty="0"/>
              <a:t>Swift is known to work on leadership class supercomputers, </a:t>
            </a:r>
            <a:r>
              <a:rPr lang="en-US" dirty="0" err="1"/>
              <a:t>eg.</a:t>
            </a:r>
            <a:r>
              <a:rPr lang="en-US" dirty="0"/>
              <a:t> Summit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B188BE5-60FB-194C-92C2-A1AA6E52D070}"/>
              </a:ext>
            </a:extLst>
          </p:cNvPr>
          <p:cNvSpPr txBox="1">
            <a:spLocks/>
          </p:cNvSpPr>
          <p:nvPr/>
        </p:nvSpPr>
        <p:spPr>
          <a:xfrm>
            <a:off x="14401797" y="9203895"/>
            <a:ext cx="11896176" cy="10438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 anchor="ctr">
            <a:normAutofit/>
          </a:bodyPr>
          <a:lstStyle>
            <a:lvl1pPr marL="0" indent="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3600" b="1" kern="1200" baseline="0">
                <a:solidFill>
                  <a:srgbClr val="007833"/>
                </a:solidFill>
                <a:latin typeface="Arial"/>
                <a:ea typeface="+mn-ea"/>
                <a:cs typeface="+mn-cs"/>
              </a:defRPr>
            </a:lvl1pPr>
            <a:lvl2pPr marL="2971800" indent="-11430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9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Benefits of using </a:t>
            </a:r>
            <a:r>
              <a:rPr lang="en-US" dirty="0" err="1"/>
              <a:t>Awk+Swift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078DD7-CE78-EC4A-A7C9-2707BE0E6432}"/>
              </a:ext>
            </a:extLst>
          </p:cNvPr>
          <p:cNvSpPr txBox="1">
            <a:spLocks/>
          </p:cNvSpPr>
          <p:nvPr/>
        </p:nvSpPr>
        <p:spPr>
          <a:xfrm>
            <a:off x="1134022" y="10247702"/>
            <a:ext cx="11896178" cy="30904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>
            <a:normAutofit/>
          </a:bodyPr>
          <a:lstStyle>
            <a:lvl1pPr marL="271463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1038" indent="-409575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52500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60488" indent="-40798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724025" indent="-36353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»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256 million </a:t>
            </a:r>
            <a:r>
              <a:rPr lang="en-US" dirty="0"/>
              <a:t>scientific publication records spread across 322 files</a:t>
            </a:r>
          </a:p>
          <a:p>
            <a:r>
              <a:rPr lang="en-US" dirty="0"/>
              <a:t>Total data size is 329 GB, format is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Auxiliary data used: list of countries, cities, universities and a set of common words to filter from results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09EE84-E2D8-4747-9299-34F390FD262D}"/>
              </a:ext>
            </a:extLst>
          </p:cNvPr>
          <p:cNvSpPr txBox="1">
            <a:spLocks/>
          </p:cNvSpPr>
          <p:nvPr/>
        </p:nvSpPr>
        <p:spPr>
          <a:xfrm>
            <a:off x="1134022" y="9203895"/>
            <a:ext cx="11896178" cy="10438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 anchor="ctr">
            <a:normAutofit/>
          </a:bodyPr>
          <a:lstStyle>
            <a:lvl1pPr marL="0" indent="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3600" b="1" kern="1200" baseline="0">
                <a:solidFill>
                  <a:srgbClr val="007833"/>
                </a:solidFill>
                <a:latin typeface="Arial"/>
                <a:ea typeface="+mn-ea"/>
                <a:cs typeface="+mn-cs"/>
              </a:defRPr>
            </a:lvl1pPr>
            <a:lvl2pPr marL="2971800" indent="-11430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9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DBABFC-1941-FA48-8B06-E5881FE8D9BB}"/>
              </a:ext>
            </a:extLst>
          </p:cNvPr>
          <p:cNvSpPr txBox="1">
            <a:spLocks/>
          </p:cNvSpPr>
          <p:nvPr/>
        </p:nvSpPr>
        <p:spPr>
          <a:xfrm>
            <a:off x="14401797" y="5647121"/>
            <a:ext cx="11896178" cy="30904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>
            <a:normAutofit lnSpcReduction="10000"/>
          </a:bodyPr>
          <a:lstStyle>
            <a:lvl1pPr marL="271463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1038" indent="-409575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52500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60488" indent="-40798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724025" indent="-36353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»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</a:t>
            </a:r>
            <a:r>
              <a:rPr lang="en-US" dirty="0"/>
              <a:t> to convert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 to tabular format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perform core data crunching</a:t>
            </a:r>
          </a:p>
          <a:p>
            <a:r>
              <a:rPr lang="en-US" dirty="0">
                <a:cs typeface="Courier New" panose="02070309020205020404" pitchFamily="49" charset="0"/>
              </a:rPr>
              <a:t>ANL's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Swift</a:t>
            </a:r>
            <a:r>
              <a:rPr lang="en-US" dirty="0"/>
              <a:t> to run </a:t>
            </a:r>
            <a:r>
              <a:rPr lang="en-US" dirty="0" err="1"/>
              <a:t>awk</a:t>
            </a:r>
            <a:r>
              <a:rPr lang="en-US" dirty="0"/>
              <a:t> in data-parallel setup</a:t>
            </a:r>
          </a:p>
          <a:p>
            <a:r>
              <a:rPr lang="en-US" dirty="0"/>
              <a:t>Classic Linux tools for post processing: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ffmpeg</a:t>
            </a:r>
            <a:r>
              <a:rPr lang="en-US" dirty="0"/>
              <a:t> to visualize results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D8C4ACA-6E67-FE45-ABBD-E11A99496EBD}"/>
              </a:ext>
            </a:extLst>
          </p:cNvPr>
          <p:cNvSpPr txBox="1">
            <a:spLocks/>
          </p:cNvSpPr>
          <p:nvPr/>
        </p:nvSpPr>
        <p:spPr>
          <a:xfrm>
            <a:off x="14401797" y="4603314"/>
            <a:ext cx="11896178" cy="10438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 anchor="ctr">
            <a:normAutofit/>
          </a:bodyPr>
          <a:lstStyle>
            <a:lvl1pPr marL="0" indent="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3600" b="1" kern="1200" baseline="0">
                <a:solidFill>
                  <a:srgbClr val="007833"/>
                </a:solidFill>
                <a:latin typeface="Arial"/>
                <a:ea typeface="+mn-ea"/>
                <a:cs typeface="+mn-cs"/>
              </a:defRPr>
            </a:lvl1pPr>
            <a:lvl2pPr marL="2971800" indent="-11430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9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Tools and Techniques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E30610-953E-B643-97E8-CF093EA1E31D}"/>
              </a:ext>
            </a:extLst>
          </p:cNvPr>
          <p:cNvSpPr txBox="1">
            <a:spLocks/>
          </p:cNvSpPr>
          <p:nvPr/>
        </p:nvSpPr>
        <p:spPr>
          <a:xfrm>
            <a:off x="1104906" y="29883746"/>
            <a:ext cx="11925294" cy="3400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>
            <a:normAutofit/>
          </a:bodyPr>
          <a:lstStyle>
            <a:lvl1pPr marL="271463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1038" indent="-409575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52500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60488" indent="-40798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724025" indent="-36353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»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out of five solutions takes </a:t>
            </a:r>
            <a:r>
              <a:rPr lang="en-US" b="1" dirty="0"/>
              <a:t>less than a minute </a:t>
            </a:r>
            <a:r>
              <a:rPr lang="en-US" dirty="0"/>
              <a:t>to finish</a:t>
            </a:r>
          </a:p>
          <a:p>
            <a:r>
              <a:rPr lang="en-US" dirty="0"/>
              <a:t>Remaining two solutions takes less than an hour to finish</a:t>
            </a:r>
          </a:p>
          <a:p>
            <a:r>
              <a:rPr lang="en-US" dirty="0"/>
              <a:t>Swift radically improves run time by concurrently running </a:t>
            </a:r>
            <a:r>
              <a:rPr lang="en-US" dirty="0" err="1"/>
              <a:t>awk</a:t>
            </a:r>
            <a:r>
              <a:rPr lang="en-US" dirty="0"/>
              <a:t> over </a:t>
            </a:r>
            <a:r>
              <a:rPr lang="en-US" b="1" dirty="0"/>
              <a:t>in-memory data</a:t>
            </a:r>
            <a:r>
              <a:rPr lang="en-US" dirty="0"/>
              <a:t> across the input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C1E5647-1131-1341-BBEE-F41B514EB4B3}"/>
              </a:ext>
            </a:extLst>
          </p:cNvPr>
          <p:cNvSpPr txBox="1">
            <a:spLocks/>
          </p:cNvSpPr>
          <p:nvPr/>
        </p:nvSpPr>
        <p:spPr>
          <a:xfrm>
            <a:off x="1104906" y="28839938"/>
            <a:ext cx="11925294" cy="10438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 anchor="ctr">
            <a:normAutofit/>
          </a:bodyPr>
          <a:lstStyle>
            <a:lvl1pPr marL="0" indent="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3600" b="1" kern="1200" baseline="0">
                <a:solidFill>
                  <a:srgbClr val="007833"/>
                </a:solidFill>
                <a:latin typeface="Arial"/>
                <a:ea typeface="+mn-ea"/>
                <a:cs typeface="+mn-cs"/>
              </a:defRPr>
            </a:lvl1pPr>
            <a:lvl2pPr marL="2971800" indent="-11430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9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Performance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12E2316-97DD-544C-901E-82DE5871768F}"/>
              </a:ext>
            </a:extLst>
          </p:cNvPr>
          <p:cNvSpPr txBox="1">
            <a:spLocks/>
          </p:cNvSpPr>
          <p:nvPr/>
        </p:nvSpPr>
        <p:spPr>
          <a:xfrm>
            <a:off x="1134022" y="14691869"/>
            <a:ext cx="25163950" cy="132574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>
            <a:normAutofit/>
          </a:bodyPr>
          <a:lstStyle>
            <a:lvl1pPr marL="271463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1038" indent="-409575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52500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60488" indent="-40798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724025" indent="-36353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»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0AAB1E-88CB-B34D-BE7E-253B9E7271EC}"/>
              </a:ext>
            </a:extLst>
          </p:cNvPr>
          <p:cNvSpPr txBox="1">
            <a:spLocks/>
          </p:cNvSpPr>
          <p:nvPr/>
        </p:nvSpPr>
        <p:spPr>
          <a:xfrm>
            <a:off x="1134022" y="13648062"/>
            <a:ext cx="25163950" cy="1043807"/>
          </a:xfrm>
          <a:prstGeom prst="rect">
            <a:avLst/>
          </a:prstGeom>
          <a:solidFill>
            <a:srgbClr val="007833"/>
          </a:solidFill>
        </p:spPr>
        <p:txBody>
          <a:bodyPr vert="horz" lIns="365760" tIns="182880" rIns="365760" bIns="182880" rtlCol="0" anchor="ctr">
            <a:normAutofit/>
          </a:bodyPr>
          <a:lstStyle>
            <a:lvl1pPr marL="0" indent="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3600" b="1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2971800" indent="-11430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9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5099EF-5039-2142-ACEB-CD33A587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4426" y="15397084"/>
            <a:ext cx="5334000" cy="4241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1FB588-972A-BD47-BFCD-6A1D65B5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97" y="15139740"/>
            <a:ext cx="6108700" cy="3175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099A6B-4544-3140-8962-4BF65D408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552" y="20658263"/>
            <a:ext cx="3568700" cy="7061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8586B9-3E9E-CF47-B84F-404909B3E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7700" y="15063540"/>
            <a:ext cx="11684000" cy="1257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BE812-2331-A040-B497-AF0B11FE3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785" y="18353669"/>
            <a:ext cx="7556500" cy="6159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7A2929-AD29-0940-AB17-B3CCADE0A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950" y="22244050"/>
            <a:ext cx="9817100" cy="6146800"/>
          </a:xfrm>
          <a:prstGeom prst="rect">
            <a:avLst/>
          </a:prstGeom>
        </p:spPr>
      </p:pic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B32F1BF-1120-594B-BA40-FDEEE632A212}"/>
              </a:ext>
            </a:extLst>
          </p:cNvPr>
          <p:cNvSpPr txBox="1">
            <a:spLocks/>
          </p:cNvSpPr>
          <p:nvPr/>
        </p:nvSpPr>
        <p:spPr>
          <a:xfrm>
            <a:off x="1112928" y="33600840"/>
            <a:ext cx="4999115" cy="1007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 anchor="ctr">
            <a:normAutofit/>
          </a:bodyPr>
          <a:lstStyle>
            <a:lvl1pPr marL="0" indent="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3600" b="1" kern="1200" baseline="0">
                <a:solidFill>
                  <a:srgbClr val="007833"/>
                </a:solidFill>
                <a:latin typeface="Arial"/>
                <a:ea typeface="+mn-ea"/>
                <a:cs typeface="+mn-cs"/>
              </a:defRPr>
            </a:lvl1pPr>
            <a:lvl2pPr marL="2971800" indent="-11430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9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Acknowledgments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2D7CB505-B24A-354C-BC79-CD7FEA9D694A}"/>
              </a:ext>
            </a:extLst>
          </p:cNvPr>
          <p:cNvSpPr txBox="1">
            <a:spLocks/>
          </p:cNvSpPr>
          <p:nvPr/>
        </p:nvSpPr>
        <p:spPr>
          <a:xfrm>
            <a:off x="6106696" y="33600839"/>
            <a:ext cx="20165876" cy="1007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365760" tIns="182880" rIns="365760" bIns="182880" rtlCol="0" anchor="ctr">
            <a:normAutofit/>
          </a:bodyPr>
          <a:lstStyle>
            <a:lvl1pPr marL="271463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1038" indent="-409575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52500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60488" indent="-40798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724025" indent="-36353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»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CADES for resources. </a:t>
            </a:r>
            <a:r>
              <a:rPr lang="en-US" dirty="0" err="1"/>
              <a:t>Suhas</a:t>
            </a:r>
            <a:r>
              <a:rPr lang="en-US" dirty="0"/>
              <a:t> Somnath, Brian Zachary, Drew Schmidt for valuable inputs. SMC organizers for hosting.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56E1E64-72B2-DB40-AC4F-38BDBD31F898}"/>
              </a:ext>
            </a:extLst>
          </p:cNvPr>
          <p:cNvSpPr txBox="1">
            <a:spLocks/>
          </p:cNvSpPr>
          <p:nvPr/>
        </p:nvSpPr>
        <p:spPr>
          <a:xfrm>
            <a:off x="1134022" y="3773806"/>
            <a:ext cx="25163948" cy="742862"/>
          </a:xfrm>
          <a:prstGeom prst="rect">
            <a:avLst/>
          </a:prstGeom>
          <a:ln>
            <a:noFill/>
          </a:ln>
        </p:spPr>
        <p:txBody>
          <a:bodyPr vert="horz" lIns="365760" tIns="182880" rIns="365760" bIns="182880" rtlCol="0" anchor="ctr">
            <a:normAutofit fontScale="85000" lnSpcReduction="20000"/>
          </a:bodyPr>
          <a:lstStyle>
            <a:lvl1pPr marL="271463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1038" indent="-409575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52500" indent="-271463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60488" indent="-40798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–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724025" indent="-363538" algn="l" defTabSz="1828800" rtl="0" eaLnBrk="1" latinLnBrk="0" hangingPunct="1">
              <a:spcBef>
                <a:spcPct val="20000"/>
              </a:spcBef>
              <a:buClr>
                <a:srgbClr val="007833"/>
              </a:buClr>
              <a:buFont typeface="Arial"/>
              <a:buChar char="»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ketancmaheshwari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/SMC18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2A660C-D079-7C4A-AAFC-F888B12841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65046" y="388843"/>
            <a:ext cx="9461500" cy="2413000"/>
          </a:xfrm>
          <a:prstGeom prst="rect">
            <a:avLst/>
          </a:prstGeom>
        </p:spPr>
      </p:pic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82AFA8C-2983-9947-BC43-43D51165A541}"/>
              </a:ext>
            </a:extLst>
          </p:cNvPr>
          <p:cNvSpPr txBox="1">
            <a:spLocks/>
          </p:cNvSpPr>
          <p:nvPr/>
        </p:nvSpPr>
        <p:spPr>
          <a:xfrm>
            <a:off x="22578089" y="2363284"/>
            <a:ext cx="4114610" cy="1124736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>
            <a:lvl1pPr marL="0" indent="0" algn="ctr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lang="en-US" sz="3600" b="0" i="0" kern="1200" baseline="0" dirty="0" smtClean="0">
                <a:solidFill>
                  <a:srgbClr val="7F7F7F"/>
                </a:solidFill>
                <a:latin typeface="Arial"/>
                <a:ea typeface="+mj-ea"/>
                <a:cs typeface="Arial"/>
              </a:defRPr>
            </a:lvl1pPr>
            <a:lvl2pPr marL="2971800" indent="-11430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9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008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229600" indent="-914400" algn="l" defTabSz="18288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8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0584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0" indent="-914400" algn="l" defTabSz="1828800" rtl="0" eaLnBrk="1" latinLnBrk="0" hangingPunct="1">
              <a:spcBef>
                <a:spcPct val="20000"/>
              </a:spcBef>
              <a:buFont typeface="Arial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August 29, 2018</a:t>
            </a:r>
          </a:p>
        </p:txBody>
      </p:sp>
    </p:spTree>
    <p:extLst>
      <p:ext uri="{BB962C8B-B14F-4D97-AF65-F5344CB8AC3E}">
        <p14:creationId xmlns:p14="http://schemas.microsoft.com/office/powerpoint/2010/main" val="115491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NL Guidline colors">
      <a:dk1>
        <a:srgbClr val="007833"/>
      </a:dk1>
      <a:lt1>
        <a:sysClr val="window" lastClr="FFFFFF"/>
      </a:lt1>
      <a:dk2>
        <a:srgbClr val="88332E"/>
      </a:dk2>
      <a:lt2>
        <a:srgbClr val="EEECE1"/>
      </a:lt2>
      <a:accent1>
        <a:srgbClr val="84B641"/>
      </a:accent1>
      <a:accent2>
        <a:srgbClr val="DE762D"/>
      </a:accent2>
      <a:accent3>
        <a:srgbClr val="1A9D96"/>
      </a:accent3>
      <a:accent4>
        <a:srgbClr val="88332E"/>
      </a:accent4>
      <a:accent5>
        <a:srgbClr val="5091CD"/>
      </a:accent5>
      <a:accent6>
        <a:srgbClr val="F1B94A"/>
      </a:accent6>
      <a:hlink>
        <a:srgbClr val="84B641"/>
      </a:hlink>
      <a:folHlink>
        <a:srgbClr val="84E63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21FCF4-B0F9-4731-A294-DEB9051136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030C99-87C6-4FA4-B989-F030DCCDA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AA6C9E-6B03-470D-9931-570E30765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288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Custom Design</vt:lpstr>
      <vt:lpstr>Scientific Publications Mining with Awk and Swift</vt:lpstr>
    </vt:vector>
  </TitlesOfParts>
  <Manager/>
  <Company>Oak Ridge National Laboratory</Company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LeJean Hardin</dc:creator>
  <cp:keywords/>
  <dc:description/>
  <cp:lastModifiedBy>Maheshwari, Ketan C.</cp:lastModifiedBy>
  <cp:revision>56</cp:revision>
  <cp:lastPrinted>2018-08-28T13:57:03Z</cp:lastPrinted>
  <dcterms:created xsi:type="dcterms:W3CDTF">2014-03-03T21:28:59Z</dcterms:created>
  <dcterms:modified xsi:type="dcterms:W3CDTF">2018-08-28T14:00:23Z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  <property fmtid="{D5CDD505-2E9C-101B-9397-08002B2CF9AE}" pid="3" name="TemplateUrl">
    <vt:lpwstr/>
  </property>
  <property fmtid="{D5CDD505-2E9C-101B-9397-08002B2CF9AE}" pid="4" name="Order">
    <vt:r8>4400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</Properties>
</file>