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80" r:id="rId3"/>
    <p:sldId id="372" r:id="rId4"/>
    <p:sldId id="348" r:id="rId5"/>
    <p:sldId id="343" r:id="rId6"/>
    <p:sldId id="339" r:id="rId7"/>
    <p:sldId id="349" r:id="rId8"/>
    <p:sldId id="350" r:id="rId9"/>
    <p:sldId id="373" r:id="rId10"/>
    <p:sldId id="374" r:id="rId11"/>
    <p:sldId id="352" r:id="rId12"/>
    <p:sldId id="353" r:id="rId13"/>
    <p:sldId id="354" r:id="rId14"/>
    <p:sldId id="377" r:id="rId15"/>
    <p:sldId id="378" r:id="rId16"/>
    <p:sldId id="376" r:id="rId17"/>
    <p:sldId id="341" r:id="rId18"/>
    <p:sldId id="342" r:id="rId19"/>
    <p:sldId id="344" r:id="rId20"/>
    <p:sldId id="351" r:id="rId21"/>
    <p:sldId id="345" r:id="rId22"/>
    <p:sldId id="346" r:id="rId23"/>
    <p:sldId id="347" r:id="rId24"/>
    <p:sldId id="355" r:id="rId25"/>
    <p:sldId id="338" r:id="rId26"/>
    <p:sldId id="369" r:id="rId27"/>
    <p:sldId id="25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74" autoAdjust="0"/>
  </p:normalViewPr>
  <p:slideViewPr>
    <p:cSldViewPr>
      <p:cViewPr>
        <p:scale>
          <a:sx n="164" d="100"/>
          <a:sy n="164" d="100"/>
        </p:scale>
        <p:origin x="-120" y="126"/>
      </p:cViewPr>
      <p:guideLst>
        <p:guide orient="horz" pos="1615"/>
        <p:guide pos="2904"/>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72"/>
        <p:guide pos="217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fld>
            <a:endParaRPr lang="en-US" dirty="0"/>
          </a:p>
        </p:txBody>
      </p:sp>
      <p:sp>
        <p:nvSpPr>
          <p:cNvPr id="128" name="Title 1"/>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endParaRPr lang="en-US" dirty="0"/>
          </a:p>
        </p:txBody>
      </p:sp>
      <p:grpSp>
        <p:nvGrpSpPr>
          <p:cNvPr id="379" name="Group 378"/>
          <p:cNvGrpSpPr/>
          <p:nvPr userDrawn="1"/>
        </p:nvGrpSpPr>
        <p:grpSpPr>
          <a:xfrm>
            <a:off x="6958036" y="2967073"/>
            <a:ext cx="808040" cy="808047"/>
            <a:chOff x="6958036" y="2967073"/>
            <a:chExt cx="808040" cy="808047"/>
          </a:xfrm>
        </p:grpSpPr>
        <p:sp>
          <p:nvSpPr>
            <p:cNvPr id="312" name="Freeform 209"/>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Freeform 210"/>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80" name="Group 379"/>
          <p:cNvGrpSpPr/>
          <p:nvPr userDrawn="1"/>
        </p:nvGrpSpPr>
        <p:grpSpPr>
          <a:xfrm>
            <a:off x="5967433" y="2967073"/>
            <a:ext cx="808040" cy="808047"/>
            <a:chOff x="5967433" y="2967073"/>
            <a:chExt cx="808040" cy="808047"/>
          </a:xfrm>
        </p:grpSpPr>
        <p:sp>
          <p:nvSpPr>
            <p:cNvPr id="311" name="Freeform 208"/>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Freeform 212"/>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16" name="Freeform 213"/>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Freeform 214"/>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Freeform 215"/>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Freeform 216"/>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0" name="Freeform 217"/>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1" name="Freeform 218"/>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2" name="Freeform 219"/>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220"/>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221"/>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222"/>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223"/>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224"/>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8" name="Freeform 225"/>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9" name="Freeform 226"/>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227"/>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1" name="Freeform 228"/>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2" name="Freeform 229"/>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230"/>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4" name="Freeform 231"/>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5" name="Freeform 232"/>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233"/>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7" name="Freeform 234"/>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8" name="Freeform 235"/>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236"/>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0" name="Freeform 237"/>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1" name="Freeform 238"/>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2" name="Freeform 239"/>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3" name="Freeform 240"/>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4" name="Freeform 241"/>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5" name="Freeform 242"/>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6" name="Freeform 243"/>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7" name="Freeform 244"/>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8" name="Freeform 245"/>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9" name="Freeform 246"/>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0" name="Freeform 247"/>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1" name="Freeform 248"/>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2" name="Freeform 249"/>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3" name="Freeform 250"/>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4" name="Freeform 251"/>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5" name="Freeform 252"/>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81" name="Group 380"/>
          <p:cNvGrpSpPr/>
          <p:nvPr userDrawn="1"/>
        </p:nvGrpSpPr>
        <p:grpSpPr>
          <a:xfrm>
            <a:off x="4978417" y="2967073"/>
            <a:ext cx="808040" cy="808047"/>
            <a:chOff x="4978417" y="2967073"/>
            <a:chExt cx="808040" cy="808047"/>
          </a:xfrm>
        </p:grpSpPr>
        <p:sp>
          <p:nvSpPr>
            <p:cNvPr id="314" name="Freeform 211"/>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6" name="Freeform 253"/>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7" name="Freeform 254"/>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8" name="Freeform 255"/>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9" name="Freeform 256"/>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0" name="Freeform 257"/>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endParaRPr lang="en-US" dirty="0"/>
          </a:p>
        </p:txBody>
      </p:sp>
      <p:sp>
        <p:nvSpPr>
          <p:cNvPr id="58" name="Text Placeholder 4"/>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endParaRPr lang="en-US" dirty="0"/>
          </a:p>
        </p:txBody>
      </p:sp>
      <p:sp>
        <p:nvSpPr>
          <p:cNvPr id="59" name="Text Placeholder 4"/>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endParaRPr lang="en-US" dirty="0"/>
          </a:p>
        </p:txBody>
      </p:sp>
      <p:sp>
        <p:nvSpPr>
          <p:cNvPr id="60" name="Text Placeholder 4"/>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endParaRPr lang="en-US" dirty="0"/>
          </a:p>
        </p:txBody>
      </p:sp>
      <p:sp>
        <p:nvSpPr>
          <p:cNvPr id="61" name="Text Placeholder 4"/>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endParaRPr lang="en-US" dirty="0"/>
          </a:p>
        </p:txBody>
      </p:sp>
      <p:sp>
        <p:nvSpPr>
          <p:cNvPr id="62" name="Text Placeholder 4"/>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endParaRPr lang="en-US" dirty="0"/>
          </a:p>
        </p:txBody>
      </p:sp>
      <p:grpSp>
        <p:nvGrpSpPr>
          <p:cNvPr id="148" name="Group 147"/>
          <p:cNvGrpSpPr/>
          <p:nvPr userDrawn="1"/>
        </p:nvGrpSpPr>
        <p:grpSpPr>
          <a:xfrm>
            <a:off x="6625641" y="1529963"/>
            <a:ext cx="1266206" cy="1266218"/>
            <a:chOff x="6958036" y="2967073"/>
            <a:chExt cx="808040" cy="808047"/>
          </a:xfrm>
        </p:grpSpPr>
        <p:sp>
          <p:nvSpPr>
            <p:cNvPr id="149" name="Freeform 209"/>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210"/>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51" name="Group 150"/>
          <p:cNvGrpSpPr/>
          <p:nvPr userDrawn="1"/>
        </p:nvGrpSpPr>
        <p:grpSpPr>
          <a:xfrm>
            <a:off x="3929507" y="1529963"/>
            <a:ext cx="1266206" cy="1266218"/>
            <a:chOff x="5967433" y="2967073"/>
            <a:chExt cx="808040" cy="808047"/>
          </a:xfrm>
        </p:grpSpPr>
        <p:sp>
          <p:nvSpPr>
            <p:cNvPr id="152" name="Freeform 208"/>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212"/>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4" name="Freeform 213"/>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214"/>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6" name="Freeform 215"/>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7" name="Freeform 216"/>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217"/>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9" name="Freeform 218"/>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219"/>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220"/>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221"/>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222"/>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223"/>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224"/>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225"/>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226"/>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227"/>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228"/>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229"/>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230"/>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231"/>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3" name="Freeform 232"/>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Freeform 233"/>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5" name="Freeform 234"/>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Freeform 235"/>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Freeform 236"/>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Freeform 237"/>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238"/>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239"/>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Freeform 240"/>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Freeform 241"/>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242"/>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243"/>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244"/>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245"/>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Freeform 246"/>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247"/>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248"/>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249"/>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250"/>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251"/>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252"/>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94" name="Group 193"/>
          <p:cNvGrpSpPr/>
          <p:nvPr userDrawn="1"/>
        </p:nvGrpSpPr>
        <p:grpSpPr>
          <a:xfrm>
            <a:off x="1233373" y="1529963"/>
            <a:ext cx="1266206" cy="1266218"/>
            <a:chOff x="4978417" y="2967073"/>
            <a:chExt cx="808040" cy="808047"/>
          </a:xfrm>
        </p:grpSpPr>
        <p:sp>
          <p:nvSpPr>
            <p:cNvPr id="195" name="Freeform 211"/>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253"/>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254"/>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255"/>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256"/>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257"/>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2200">
                <a:solidFill>
                  <a:schemeClr val="tx1"/>
                </a:solidFill>
              </a:defRPr>
            </a:lvl1pPr>
          </a:lstStyle>
          <a:p>
            <a:r>
              <a:rPr lang="en-US" dirty="0"/>
              <a:t>Ut enim ad minim veniam, quis nostrud exercitation ullamco laboris nisi ut aliquip ex ea commodo consequat.</a:t>
            </a:r>
            <a:endParaRPr lang="en-US" dirty="0"/>
          </a:p>
          <a:p>
            <a:endParaRPr lang="en-US" dirty="0"/>
          </a:p>
          <a:p>
            <a:r>
              <a:rPr lang="en-US" dirty="0"/>
              <a:t>Lorem ipsum dolor sit amet, consectetur adipisicing elit, sed do eiusmod tempor incididunt ut labore et dolore magna aliqua. </a:t>
            </a:r>
            <a:endParaRPr lang="en-US" dirty="0"/>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endParaRPr lang="en-US" dirty="0"/>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endParaRPr lang="en-US" dirty="0"/>
          </a:p>
        </p:txBody>
      </p:sp>
      <p:grpSp>
        <p:nvGrpSpPr>
          <p:cNvPr id="7" name="Group 6"/>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2200">
                <a:solidFill>
                  <a:schemeClr val="tx1"/>
                </a:solidFill>
              </a:defRPr>
            </a:lvl1pPr>
          </a:lstStyle>
          <a:p>
            <a:r>
              <a:rPr lang="en-US" dirty="0"/>
              <a:t>Ut enim ad minim veniam, quis nostrud exercitation ullamco laboris nisi ut aliquip ex ea commodo consequat.</a:t>
            </a:r>
            <a:endParaRPr lang="en-US" dirty="0"/>
          </a:p>
          <a:p>
            <a:r>
              <a:rPr lang="en-US" dirty="0"/>
              <a:t>Ut enim ad minim veniam, quis nostrud exercitation ullamco laboris nisi ut aliquip ex ea commodo consequat.</a:t>
            </a:r>
            <a:endParaRPr lang="en-US" dirty="0"/>
          </a:p>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algn="ctr"/>
            <a:r>
              <a:rPr lang="en-IN" altLang="en-US" sz="2665">
                <a:latin typeface="Times New Roman" panose="02020603050405020304" charset="0"/>
                <a:cs typeface="Times New Roman" panose="02020603050405020304" charset="0"/>
                <a:sym typeface="+mn-ea"/>
              </a:rPr>
              <a:t>Department of Information Technology</a:t>
            </a:r>
            <a:br>
              <a:rPr lang="en-IN" altLang="en-US" sz="2665">
                <a:latin typeface="Times New Roman" panose="02020603050405020304" charset="0"/>
                <a:cs typeface="Times New Roman" panose="02020603050405020304" charset="0"/>
                <a:sym typeface="+mn-ea"/>
              </a:rPr>
            </a:br>
            <a:r>
              <a:rPr lang="en-IN" altLang="en-US" sz="2220">
                <a:latin typeface="Times New Roman" panose="02020603050405020304" charset="0"/>
                <a:cs typeface="Times New Roman" panose="02020603050405020304" charset="0"/>
                <a:sym typeface="+mn-ea"/>
              </a:rPr>
              <a:t>BVRIT HYDERABAD College of Engineering for Women</a:t>
            </a:r>
            <a:br>
              <a:rPr lang="en-IN" altLang="en-US" sz="2220">
                <a:latin typeface="Times New Roman" panose="02020603050405020304" charset="0"/>
                <a:cs typeface="Times New Roman" panose="02020603050405020304" charset="0"/>
                <a:sym typeface="+mn-ea"/>
              </a:rPr>
            </a:br>
            <a:endParaRPr lang="en-US" sz="2220" dirty="0"/>
          </a:p>
        </p:txBody>
      </p:sp>
      <p:sp>
        <p:nvSpPr>
          <p:cNvPr id="3" name="Text Placeholder 2"/>
          <p:cNvSpPr>
            <a:spLocks noGrp="1"/>
          </p:cNvSpPr>
          <p:nvPr>
            <p:ph type="body" sz="quarter" idx="35"/>
          </p:nvPr>
        </p:nvSpPr>
        <p:spPr>
          <a:xfrm>
            <a:off x="1689100" y="1059815"/>
            <a:ext cx="7181215" cy="3340100"/>
          </a:xfrm>
        </p:spPr>
        <p:txBody>
          <a:bodyPr/>
          <a:lstStyle/>
          <a:p>
            <a:pPr algn="ctr"/>
            <a:r>
              <a:rPr lang="en-IN" altLang="en-US" sz="1800">
                <a:latin typeface="Times New Roman" panose="02020603050405020304" charset="0"/>
                <a:cs typeface="Times New Roman" panose="02020603050405020304" charset="0"/>
                <a:sym typeface="+mn-ea"/>
              </a:rPr>
              <a:t>Presentation</a:t>
            </a:r>
            <a:br>
              <a:rPr lang="en-IN" altLang="en-US" sz="1800">
                <a:latin typeface="Times New Roman" panose="02020603050405020304" charset="0"/>
                <a:cs typeface="Times New Roman" panose="02020603050405020304" charset="0"/>
                <a:sym typeface="+mn-ea"/>
              </a:rPr>
            </a:br>
            <a:r>
              <a:rPr lang="en-IN" altLang="en-US" sz="1800" dirty="0">
                <a:latin typeface="Times New Roman" panose="02020603050405020304" charset="0"/>
                <a:cs typeface="Times New Roman" panose="02020603050405020304" charset="0"/>
                <a:sym typeface="+mn-ea"/>
              </a:rPr>
              <a:t>on</a:t>
            </a:r>
            <a:br>
              <a:rPr lang="en-IN" altLang="en-US" sz="1800" dirty="0">
                <a:latin typeface="Times New Roman" panose="02020603050405020304" charset="0"/>
                <a:cs typeface="Times New Roman" panose="02020603050405020304" charset="0"/>
                <a:sym typeface="+mn-ea"/>
              </a:rPr>
            </a:br>
            <a:br>
              <a:rPr lang="en-IN" altLang="en-US" sz="1800" dirty="0">
                <a:latin typeface="Times New Roman" panose="02020603050405020304" charset="0"/>
                <a:cs typeface="Times New Roman" panose="02020603050405020304" charset="0"/>
                <a:sym typeface="+mn-ea"/>
              </a:rPr>
            </a:br>
            <a:r>
              <a:rPr lang="en-IN" altLang="en-US" sz="2000" b="1" i="1" dirty="0">
                <a:latin typeface="Times New Roman" panose="02020603050405020304" charset="0"/>
                <a:cs typeface="Times New Roman" panose="02020603050405020304" charset="0"/>
                <a:sym typeface="+mn-ea"/>
              </a:rPr>
              <a:t>Colorizing Black and White Photo using Deep Learning</a:t>
            </a:r>
            <a:r>
              <a:rPr lang="en-IN" altLang="en-US" sz="1800" b="1" dirty="0">
                <a:latin typeface="Times New Roman" panose="02020603050405020304" charset="0"/>
                <a:cs typeface="Times New Roman" panose="02020603050405020304" charset="0"/>
                <a:sym typeface="+mn-ea"/>
              </a:rPr>
              <a:t> </a:t>
            </a:r>
            <a:br>
              <a:rPr lang="en-IN" altLang="en-US" sz="1800" b="1" dirty="0">
                <a:latin typeface="Times New Roman" panose="02020603050405020304" charset="0"/>
                <a:cs typeface="Times New Roman" panose="02020603050405020304" charset="0"/>
                <a:sym typeface="+mn-ea"/>
              </a:rPr>
            </a:br>
            <a:br>
              <a:rPr lang="en-US" sz="1800" b="1" dirty="0">
                <a:latin typeface="Times New Roman" panose="02020603050405020304" charset="0"/>
                <a:cs typeface="Times New Roman" panose="02020603050405020304" charset="0"/>
                <a:sym typeface="Times New Roman" panose="02020603050405020304"/>
              </a:rPr>
            </a:br>
            <a:r>
              <a:rPr lang="en-US" sz="1800" dirty="0">
                <a:latin typeface="Times New Roman" panose="02020603050405020304" charset="0"/>
                <a:cs typeface="Times New Roman" panose="02020603050405020304" charset="0"/>
                <a:sym typeface="Times New Roman" panose="02020603050405020304"/>
              </a:rPr>
              <a:t>       Mini Project Review</a:t>
            </a:r>
            <a:br>
              <a:rPr lang="en-US" sz="1800" dirty="0">
                <a:latin typeface="Times New Roman" panose="02020603050405020304" charset="0"/>
                <a:cs typeface="Times New Roman" panose="02020603050405020304" charset="0"/>
                <a:sym typeface="Times New Roman" panose="02020603050405020304"/>
              </a:rPr>
            </a:br>
            <a:r>
              <a:rPr lang="en-US" sz="1800" dirty="0">
                <a:latin typeface="Times New Roman" panose="02020603050405020304" charset="0"/>
                <a:cs typeface="Times New Roman" panose="02020603050405020304" charset="0"/>
                <a:sym typeface="Times New Roman" panose="02020603050405020304"/>
              </a:rPr>
              <a:t>    </a:t>
            </a:r>
            <a:br>
              <a:rPr lang="en-US" sz="1800" dirty="0">
                <a:latin typeface="Times New Roman" panose="02020603050405020304" charset="0"/>
                <a:cs typeface="Times New Roman" panose="02020603050405020304" charset="0"/>
                <a:sym typeface="Times New Roman" panose="02020603050405020304"/>
              </a:rPr>
            </a:br>
            <a:endParaRPr lang="en-US" sz="1400" dirty="0">
              <a:latin typeface="Times New Roman" panose="02020603050405020304" charset="0"/>
              <a:cs typeface="Times New Roman" panose="02020603050405020304" charset="0"/>
              <a:sym typeface="Times New Roman" panose="02020603050405020304"/>
            </a:endParaRPr>
          </a:p>
          <a:p>
            <a:pPr algn="l"/>
            <a:br>
              <a:rPr lang="en-US" sz="1400" dirty="0">
                <a:latin typeface="Times New Roman" panose="02020603050405020304" charset="0"/>
                <a:cs typeface="Times New Roman" panose="02020603050405020304" charset="0"/>
                <a:sym typeface="Times New Roman" panose="02020603050405020304"/>
              </a:rPr>
            </a:br>
            <a:br>
              <a:rPr lang="en-US" sz="1400" dirty="0">
                <a:latin typeface="Times New Roman" panose="02020603050405020304" charset="0"/>
                <a:cs typeface="Times New Roman" panose="02020603050405020304" charset="0"/>
                <a:sym typeface="Times New Roman" panose="02020603050405020304"/>
              </a:rPr>
            </a:br>
            <a:r>
              <a:rPr lang="en-IN" altLang="en-US" sz="1400" dirty="0">
                <a:latin typeface="Times New Roman" panose="02020603050405020304" charset="0"/>
                <a:cs typeface="Times New Roman" panose="02020603050405020304" charset="0"/>
                <a:sym typeface="+mn-ea"/>
              </a:rPr>
              <a:t>Guide: Mr. L.</a:t>
            </a:r>
            <a:r>
              <a:rPr lang="en-IN" sz="1400" dirty="0">
                <a:latin typeface="Times New Roman" panose="02020603050405020304" charset="0"/>
                <a:cs typeface="Times New Roman" panose="02020603050405020304" charset="0"/>
                <a:sym typeface="+mn-ea"/>
              </a:rPr>
              <a:t>Naveen Kumar                                                                     </a:t>
            </a:r>
            <a:r>
              <a:rPr lang="en-IN" altLang="en-US" sz="1400" dirty="0">
                <a:latin typeface="Times New Roman" panose="02020603050405020304" charset="0"/>
                <a:cs typeface="Times New Roman" panose="02020603050405020304" charset="0"/>
                <a:sym typeface="+mn-ea"/>
              </a:rPr>
              <a:t>Presented By                            Associate </a:t>
            </a:r>
            <a:r>
              <a:rPr lang="en-US" sz="1400" dirty="0">
                <a:latin typeface="Times New Roman" panose="02020603050405020304" charset="0"/>
                <a:cs typeface="Times New Roman" panose="02020603050405020304" charset="0"/>
                <a:sym typeface="+mn-ea"/>
              </a:rPr>
              <a:t>Professor </a:t>
            </a:r>
            <a:r>
              <a:rPr lang="en-IN" altLang="en-US" sz="1400" dirty="0">
                <a:latin typeface="Times New Roman" panose="02020603050405020304" charset="0"/>
                <a:cs typeface="Times New Roman" panose="02020603050405020304" charset="0"/>
                <a:sym typeface="+mn-ea"/>
              </a:rPr>
              <a:t>                                                                                    K.Sowjanya                                                                                             </a:t>
            </a:r>
            <a:r>
              <a:rPr lang="en-US" sz="1400" dirty="0">
                <a:latin typeface="Times New Roman" panose="02020603050405020304" charset="0"/>
                <a:cs typeface="Times New Roman" panose="02020603050405020304" charset="0"/>
                <a:sym typeface="+mn-ea"/>
              </a:rPr>
              <a:t>Department of </a:t>
            </a:r>
            <a:r>
              <a:rPr lang="en-IN" altLang="en-US" sz="1400" dirty="0">
                <a:latin typeface="Times New Roman" panose="02020603050405020304" charset="0"/>
                <a:cs typeface="Times New Roman" panose="02020603050405020304" charset="0"/>
                <a:sym typeface="+mn-ea"/>
              </a:rPr>
              <a:t>IT                                                                                       </a:t>
            </a:r>
            <a:r>
              <a:rPr lang="en-IN" altLang="en-US" sz="1400">
                <a:latin typeface="Times New Roman" panose="02020603050405020304" charset="0"/>
                <a:cs typeface="Times New Roman" panose="02020603050405020304" charset="0"/>
                <a:sym typeface="+mn-ea"/>
              </a:rPr>
              <a:t>20WH1DB004</a:t>
            </a:r>
            <a:endParaRPr lang="en-IN" altLang="en-US" sz="1400">
              <a:latin typeface="Times New Roman" panose="02020603050405020304" charset="0"/>
              <a:cs typeface="Times New Roman" panose="02020603050405020304" charset="0"/>
            </a:endParaRPr>
          </a:p>
          <a:p>
            <a:pPr algn="l"/>
            <a:r>
              <a:rPr lang="en-IN" altLang="en-US" sz="1400" dirty="0">
                <a:latin typeface="Times New Roman" panose="02020603050405020304" charset="0"/>
                <a:cs typeface="Times New Roman" panose="02020603050405020304" charset="0"/>
                <a:sym typeface="+mn-ea"/>
              </a:rPr>
              <a:t>                                </a:t>
            </a:r>
            <a:br>
              <a:rPr lang="en-US" sz="1400" dirty="0">
                <a:latin typeface="Times New Roman" panose="02020603050405020304" charset="0"/>
                <a:cs typeface="Times New Roman" panose="02020603050405020304" charset="0"/>
                <a:sym typeface="Times New Roman" panose="02020603050405020304"/>
              </a:rPr>
            </a:br>
            <a:br>
              <a:rPr lang="en-US" sz="1400" dirty="0">
                <a:latin typeface="Times New Roman" panose="02020603050405020304" charset="0"/>
                <a:cs typeface="Times New Roman" panose="02020603050405020304" charset="0"/>
                <a:sym typeface="Times New Roman" panose="02020603050405020304"/>
              </a:rPr>
            </a:br>
            <a:br>
              <a:rPr lang="en-IN" altLang="en-US" sz="1400" dirty="0">
                <a:sym typeface="+mn-ea"/>
              </a:rPr>
            </a:br>
            <a:endParaRPr lang="en-IN" altLang="en-US" sz="1400" dirty="0"/>
          </a:p>
          <a:p>
            <a:pPr marL="285750" indent="-285750">
              <a:lnSpc>
                <a:spcPct val="150000"/>
              </a:lnSpc>
              <a:buFont typeface="Arial" panose="020B0604020202020204" pitchFamily="34" charset="0"/>
              <a:buChar char="•"/>
            </a:pPr>
            <a:endParaRPr lang="en-IN" altLang="en-US" sz="1400" dirty="0">
              <a:cs typeface="Times New Roman" panose="02020603050405020304" charset="0"/>
            </a:endParaRPr>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11510"/>
            <a:ext cx="8640960" cy="857250"/>
          </a:xfrm>
        </p:spPr>
        <p:txBody>
          <a:bodyPr>
            <a:normAutofit/>
          </a:bodyPr>
          <a:lstStyle/>
          <a:p>
            <a:pPr marL="342900" indent="-342900"/>
            <a:r>
              <a:rPr lang="en-IN" dirty="0"/>
              <a:t>Convolutional neural network</a:t>
            </a:r>
            <a:endParaRPr lang="en-US" dirty="0"/>
          </a:p>
        </p:txBody>
      </p:sp>
      <p:sp>
        <p:nvSpPr>
          <p:cNvPr id="3" name="Text Placeholder 2"/>
          <p:cNvSpPr>
            <a:spLocks noGrp="1"/>
          </p:cNvSpPr>
          <p:nvPr>
            <p:ph type="body" sz="quarter" idx="35"/>
          </p:nvPr>
        </p:nvSpPr>
        <p:spPr>
          <a:xfrm>
            <a:off x="1763395" y="1347470"/>
            <a:ext cx="7051675" cy="3240405"/>
          </a:xfrm>
        </p:spPr>
        <p:txBody>
          <a:bodyPr/>
          <a:lstStyle/>
          <a:p>
            <a:pPr marL="342900" indent="-342900" algn="just">
              <a:buFont typeface="Arial" panose="020B0604020202020204" pitchFamily="34" charset="0"/>
              <a:buChar char="•"/>
            </a:pPr>
            <a:r>
              <a:rPr lang="en-GB" dirty="0"/>
              <a:t>Convolutional neural network (CNN), a class of artificial neural networks that has become dominant in various computer vision tasks, is attracting interest across a variety of domains, including radiology.</a:t>
            </a:r>
            <a:endParaRPr lang="en-GB" dirty="0"/>
          </a:p>
          <a:p>
            <a:pPr marL="457200" indent="-457200" algn="just">
              <a:buFont typeface="Arial" panose="020B0604020202020204" pitchFamily="34" charset="0"/>
              <a:buChar char="•"/>
            </a:pPr>
            <a:r>
              <a:rPr lang="en-US" dirty="0"/>
              <a:t>CNN is designed to automatically and adaptively learn spatial hierarchies of features through </a:t>
            </a:r>
            <a:r>
              <a:rPr lang="en-US" dirty="0">
                <a:sym typeface="+mn-ea"/>
              </a:rPr>
              <a:t>backpropagation by using multiple building blocks, such as convolution layers, pooling layers, and fully connected layers.</a:t>
            </a: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83518"/>
            <a:ext cx="6829002" cy="857250"/>
          </a:xfrm>
        </p:spPr>
        <p:txBody>
          <a:bodyPr>
            <a:normAutofit fontScale="90000"/>
          </a:bodyPr>
          <a:lstStyle/>
          <a:p>
            <a:pPr marL="457200" indent="-457200"/>
            <a:r>
              <a:rPr lang="en-IN" dirty="0"/>
              <a:t>A Convolutional neural network for classification </a:t>
            </a:r>
            <a:r>
              <a:rPr lang="en-US" altLang="en-IN" dirty="0"/>
              <a:t>- Basic </a:t>
            </a:r>
            <a:endParaRPr lang="en-US" alt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2465" y="1707515"/>
            <a:ext cx="5977255" cy="2438400"/>
          </a:xfrm>
          <a:prstGeom prst="rect">
            <a:avLst/>
          </a:prstGeom>
        </p:spPr>
      </p:pic>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850" y="483235"/>
            <a:ext cx="7108825" cy="857250"/>
          </a:xfrm>
        </p:spPr>
        <p:txBody>
          <a:bodyPr>
            <a:normAutofit fontScale="90000"/>
          </a:bodyPr>
          <a:lstStyle/>
          <a:p>
            <a:pPr marL="457200" indent="-457200"/>
            <a:r>
              <a:rPr lang="en-US" altLang="en-IN" dirty="0"/>
              <a:t>  </a:t>
            </a:r>
            <a:r>
              <a:rPr lang="en-IN" dirty="0"/>
              <a:t>Convolutional neural network </a:t>
            </a:r>
            <a:r>
              <a:rPr lang="en-US" altLang="en-IN" dirty="0"/>
              <a:t>Structure</a:t>
            </a:r>
            <a:r>
              <a:rPr lang="en-IN" dirty="0"/>
              <a:t> </a:t>
            </a:r>
            <a:r>
              <a:rPr lang="en-US" altLang="en-IN" dirty="0"/>
              <a:t>Used</a:t>
            </a:r>
            <a:endParaRPr lang="en-US" altLang="en-IN"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pic>
        <p:nvPicPr>
          <p:cNvPr id="10" name="Content Placeholder 9"/>
          <p:cNvPicPr>
            <a:picLocks noChangeAspect="1"/>
          </p:cNvPicPr>
          <p:nvPr>
            <p:ph idx="1"/>
          </p:nvPr>
        </p:nvPicPr>
        <p:blipFill>
          <a:blip r:embed="rId2"/>
          <a:stretch>
            <a:fillRect/>
          </a:stretch>
        </p:blipFill>
        <p:spPr>
          <a:xfrm>
            <a:off x="1890395" y="1707515"/>
            <a:ext cx="6558280" cy="268478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850" y="483235"/>
            <a:ext cx="7108825" cy="857250"/>
          </a:xfrm>
        </p:spPr>
        <p:txBody>
          <a:bodyPr>
            <a:normAutofit/>
          </a:bodyPr>
          <a:lstStyle/>
          <a:p>
            <a:pPr marL="457200" indent="-457200"/>
            <a:r>
              <a:rPr lang="en-US" altLang="en-IN" dirty="0"/>
              <a:t>  </a:t>
            </a:r>
            <a:r>
              <a:rPr lang="en-IN" dirty="0"/>
              <a:t>Convolutional neural network  </a:t>
            </a:r>
            <a:endParaRPr lang="en-IN"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
        <p:nvSpPr>
          <p:cNvPr id="3" name="Text Box 2"/>
          <p:cNvSpPr txBox="1"/>
          <p:nvPr/>
        </p:nvSpPr>
        <p:spPr>
          <a:xfrm>
            <a:off x="1960880" y="1414145"/>
            <a:ext cx="6541135" cy="2861310"/>
          </a:xfrm>
          <a:prstGeom prst="rect">
            <a:avLst/>
          </a:prstGeom>
          <a:noFill/>
        </p:spPr>
        <p:txBody>
          <a:bodyPr wrap="square" rtlCol="0">
            <a:sp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sym typeface="+mn-ea"/>
              </a:rPr>
              <a:t>From B&amp;W to color</a:t>
            </a:r>
            <a:r>
              <a:rPr lang="en-IN" altLang="en-US">
                <a:latin typeface="Times New Roman" panose="02020603050405020304" charset="0"/>
                <a:cs typeface="Times New Roman" panose="02020603050405020304" charset="0"/>
                <a:sym typeface="+mn-ea"/>
              </a:rPr>
              <a:t>:</a:t>
            </a:r>
            <a:br>
              <a:rPr lang="en-IN" alt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Our final prediction looks like this</a:t>
            </a:r>
            <a:r>
              <a:rPr lang="en-IN" altLang="en-US">
                <a:latin typeface="Times New Roman" panose="02020603050405020304" charset="0"/>
                <a:cs typeface="Times New Roman" panose="02020603050405020304" charset="0"/>
                <a:sym typeface="+mn-ea"/>
              </a:rPr>
              <a:t>-</a:t>
            </a:r>
            <a:r>
              <a:rPr lang="en-US">
                <a:latin typeface="Times New Roman" panose="02020603050405020304" charset="0"/>
                <a:cs typeface="Times New Roman" panose="02020603050405020304" charset="0"/>
                <a:sym typeface="+mn-ea"/>
              </a:rPr>
              <a:t>We have a grayscale layer for input, and we want to predict two color layers, the ab in Lab. To create the final color image we’ll include the L/grayscale image we used for the input. The result will be creating a Lab image.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a:latin typeface="Times New Roman" panose="02020603050405020304" charset="0"/>
                <a:cs typeface="Times New Roman" panose="02020603050405020304" charset="0"/>
                <a:sym typeface="+mn-ea"/>
              </a:rPr>
              <a:t>To </a:t>
            </a:r>
            <a:r>
              <a:rPr lang="en-US">
                <a:latin typeface="Times New Roman" panose="02020603050405020304" charset="0"/>
                <a:cs typeface="Times New Roman" panose="02020603050405020304" charset="0"/>
                <a:sym typeface="+mn-ea"/>
              </a:rPr>
              <a:t>turn one layer into two layers, we use convolutional filters. The network can either create a new image from a filter or combine several filters into one image.</a:t>
            </a:r>
            <a:endParaRPr lang="en-US">
              <a:latin typeface="Times New Roman" panose="02020603050405020304" charset="0"/>
              <a:cs typeface="Times New Roman" panose="02020603050405020304" charset="0"/>
            </a:endParaRPr>
          </a:p>
          <a:p>
            <a:pPr marL="285750" indent="-285750"/>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850" y="483235"/>
            <a:ext cx="7108825" cy="857250"/>
          </a:xfrm>
        </p:spPr>
        <p:txBody>
          <a:bodyPr>
            <a:normAutofit/>
          </a:bodyPr>
          <a:lstStyle/>
          <a:p>
            <a:pPr marL="457200" indent="-457200"/>
            <a:r>
              <a:rPr lang="en-US" altLang="en-IN" dirty="0"/>
              <a:t>  </a:t>
            </a:r>
            <a:r>
              <a:rPr lang="en-IN" dirty="0"/>
              <a:t>Convolutional neural network  </a:t>
            </a:r>
            <a:endParaRPr lang="en-IN"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
        <p:nvSpPr>
          <p:cNvPr id="5" name="Text Box 4"/>
          <p:cNvSpPr txBox="1"/>
          <p:nvPr/>
        </p:nvSpPr>
        <p:spPr>
          <a:xfrm>
            <a:off x="1979930" y="1563370"/>
            <a:ext cx="6320790" cy="2030095"/>
          </a:xfrm>
          <a:prstGeom prst="rect">
            <a:avLst/>
          </a:prstGeom>
          <a:noFill/>
        </p:spPr>
        <p:txBody>
          <a:bodyPr wrap="square" rtlCol="0">
            <a:spAutoFit/>
          </a:bodyPr>
          <a:p>
            <a:pPr marL="0" indent="0">
              <a:buNone/>
            </a:pPr>
            <a:endParaRPr lang="en-US"/>
          </a:p>
          <a:p>
            <a:pPr marL="285750" indent="-285750">
              <a:buFont typeface="Arial" panose="020B0604020202020204" pitchFamily="34" charset="0"/>
              <a:buChar char="•"/>
            </a:pPr>
            <a:r>
              <a:rPr lang="en-US">
                <a:sym typeface="+mn-ea"/>
              </a:rPr>
              <a:t>For a convolutional neural network, each filter is automatically adjusted to help with the intended outcome. We’ll start by stacking hundreds of filters and narrow them down into two layers, the a and b layers.</a:t>
            </a:r>
            <a:endParaRPr lang="en-US">
              <a:sym typeface="+mn-ea"/>
            </a:endParaRPr>
          </a:p>
          <a:p>
            <a:pPr indent="0">
              <a:buFont typeface="Arial" panose="020B0604020202020204" pitchFamily="34" charset="0"/>
              <a:buNone/>
            </a:pPr>
            <a:r>
              <a:rPr lang="en-US"/>
              <a:t> </a:t>
            </a:r>
            <a:endParaRPr lang="en-US"/>
          </a:p>
          <a:p>
            <a:pPr marL="285750" indent="-285750"/>
            <a:endParaRPr lang="en-US"/>
          </a:p>
        </p:txBody>
      </p:sp>
      <p:pic>
        <p:nvPicPr>
          <p:cNvPr id="15" name="Picture 14"/>
          <p:cNvPicPr>
            <a:picLocks noChangeAspect="1"/>
          </p:cNvPicPr>
          <p:nvPr/>
        </p:nvPicPr>
        <p:blipFill>
          <a:blip r:embed="rId2"/>
          <a:stretch>
            <a:fillRect/>
          </a:stretch>
        </p:blipFill>
        <p:spPr>
          <a:xfrm>
            <a:off x="3563620" y="3014980"/>
            <a:ext cx="3324225" cy="1502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483235"/>
            <a:ext cx="7674610" cy="857250"/>
          </a:xfrm>
        </p:spPr>
        <p:txBody>
          <a:bodyPr>
            <a:normAutofit fontScale="90000"/>
          </a:bodyPr>
          <a:lstStyle/>
          <a:p>
            <a:pPr marL="457200" indent="-457200"/>
            <a:r>
              <a:rPr lang="en-US" altLang="en-IN" dirty="0">
                <a:latin typeface="Times New Roman" panose="02020603050405020304" charset="0"/>
                <a:cs typeface="Times New Roman" panose="02020603050405020304" charset="0"/>
                <a:sym typeface="+mn-ea"/>
              </a:rPr>
              <a:t>     </a:t>
            </a:r>
            <a:r>
              <a:rPr lang="en-IN" altLang="en-US" dirty="0">
                <a:latin typeface="Times New Roman" panose="02020603050405020304" charset="0"/>
                <a:cs typeface="Times New Roman" panose="02020603050405020304" charset="0"/>
                <a:sym typeface="+mn-ea"/>
              </a:rPr>
              <a:t>Technologies used</a:t>
            </a:r>
            <a:br>
              <a:rPr lang="en-IN" altLang="en-US" dirty="0">
                <a:latin typeface="Times New Roman" panose="02020603050405020304" charset="0"/>
                <a:cs typeface="Times New Roman" panose="02020603050405020304" charset="0"/>
              </a:rPr>
            </a:br>
            <a:endParaRPr lang="en-IN"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51435"/>
            <a:ext cx="1296670" cy="1032510"/>
          </a:xfrm>
          <a:prstGeom prst="rect">
            <a:avLst/>
          </a:prstGeom>
        </p:spPr>
      </p:pic>
      <p:sp>
        <p:nvSpPr>
          <p:cNvPr id="5" name="Text Box 4"/>
          <p:cNvSpPr txBox="1"/>
          <p:nvPr/>
        </p:nvSpPr>
        <p:spPr>
          <a:xfrm>
            <a:off x="1907540" y="1083945"/>
            <a:ext cx="5657215" cy="4399915"/>
          </a:xfrm>
          <a:prstGeom prst="rect">
            <a:avLst/>
          </a:prstGeom>
          <a:noFill/>
        </p:spPr>
        <p:txBody>
          <a:bodyPr wrap="square" rtlCol="0">
            <a:spAutoFit/>
          </a:bodyPr>
          <a:p>
            <a:pPr>
              <a:buFont typeface="Arial" panose="020B0604020202020204" pitchFamily="34" charset="0"/>
            </a:pPr>
            <a:r>
              <a:rPr lang="en-IN" altLang="en-US" sz="2000">
                <a:latin typeface="Times New Roman" panose="02020603050405020304" charset="0"/>
                <a:cs typeface="Times New Roman" panose="02020603050405020304" charset="0"/>
                <a:sym typeface="+mn-ea"/>
              </a:rPr>
              <a:t>Hardware Requirements:</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RAM : 4Gb</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Processor:intel i3</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Hard disk: 200GB </a:t>
            </a:r>
            <a:endParaRPr lang="en-IN" altLang="en-US" sz="2000">
              <a:latin typeface="Times New Roman" panose="02020603050405020304" charset="0"/>
              <a:cs typeface="Times New Roman" panose="02020603050405020304" charset="0"/>
            </a:endParaRPr>
          </a:p>
          <a:p>
            <a:pPr marL="0" indent="0">
              <a:buNone/>
            </a:pPr>
            <a:br>
              <a:rPr lang="en-IN" altLang="en-US" sz="2000">
                <a:latin typeface="Times New Roman" panose="02020603050405020304" charset="0"/>
                <a:cs typeface="Times New Roman" panose="02020603050405020304" charset="0"/>
                <a:sym typeface="+mn-ea"/>
              </a:rPr>
            </a:br>
            <a:r>
              <a:rPr lang="en-IN" altLang="en-US" sz="2000">
                <a:latin typeface="Times New Roman" panose="02020603050405020304" charset="0"/>
                <a:cs typeface="Times New Roman" panose="02020603050405020304" charset="0"/>
                <a:sym typeface="+mn-ea"/>
              </a:rPr>
              <a:t>Software Requirements:</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Front End: Python using Flask </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Backend Programming Language : Python Language</a:t>
            </a:r>
            <a:r>
              <a:rPr lang="en-US" altLang="en-IN" sz="2000">
                <a:latin typeface="Times New Roman" panose="02020603050405020304" charset="0"/>
                <a:cs typeface="Times New Roman" panose="02020603050405020304" charset="0"/>
                <a:sym typeface="+mn-ea"/>
              </a:rPr>
              <a:t>,Keras, Tensor Flow, Scikit Learn</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Tools: Anaconda (Jupiter Notebook)</a:t>
            </a:r>
            <a:endParaRPr lang="en-IN" altLang="en-US" sz="2000">
              <a:latin typeface="Times New Roman" panose="02020603050405020304" charset="0"/>
              <a:cs typeface="Times New Roman" panose="02020603050405020304" charset="0"/>
            </a:endParaRPr>
          </a:p>
          <a:p>
            <a:pPr>
              <a:buFont typeface="Arial" panose="020B0604020202020204" pitchFamily="34" charset="0"/>
            </a:pP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dirty="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Problem Statement</a:t>
            </a:r>
            <a:endParaRPr lang="en-IN" altLang="en-US" sz="4400" dirty="0">
              <a:latin typeface="Times New Roman" panose="02020603050405020304" charset="0"/>
              <a:cs typeface="Times New Roman" panose="02020603050405020304" charset="0"/>
            </a:endParaRPr>
          </a:p>
        </p:txBody>
      </p:sp>
      <p:sp>
        <p:nvSpPr>
          <p:cNvPr id="3" name="Text Placeholder 2"/>
          <p:cNvSpPr>
            <a:spLocks noGrp="1"/>
          </p:cNvSpPr>
          <p:nvPr>
            <p:ph type="body" sz="quarter" idx="35"/>
          </p:nvPr>
        </p:nvSpPr>
        <p:spPr>
          <a:xfrm>
            <a:off x="1763688" y="1058590"/>
            <a:ext cx="6818658" cy="2448272"/>
          </a:xfrm>
        </p:spPr>
        <p:txBody>
          <a:bodyPr/>
          <a:lstStyle/>
          <a:p>
            <a:pPr marL="342900" indent="-342900">
              <a:buFont typeface="Arial" panose="020B0604020202020204" pitchFamily="34" charset="0"/>
              <a:buChar char="•"/>
            </a:pPr>
            <a:r>
              <a:rPr lang="en-IN" altLang="en-US" dirty="0">
                <a:sym typeface="+mn-ea"/>
              </a:rPr>
              <a:t>The</a:t>
            </a:r>
            <a:r>
              <a:rPr lang="en-US" dirty="0">
                <a:sym typeface="+mn-ea"/>
              </a:rPr>
              <a:t> problem statement </a:t>
            </a:r>
            <a:r>
              <a:rPr lang="en-IN" altLang="en-US" dirty="0">
                <a:sym typeface="+mn-ea"/>
              </a:rPr>
              <a:t>i</a:t>
            </a:r>
            <a:r>
              <a:rPr lang="en-US" dirty="0">
                <a:sym typeface="+mn-ea"/>
              </a:rPr>
              <a:t>s to predict a and b channels</a:t>
            </a:r>
            <a:r>
              <a:rPr lang="en-IN" altLang="en-US" dirty="0">
                <a:sym typeface="+mn-ea"/>
              </a:rPr>
              <a:t> from</a:t>
            </a:r>
            <a:r>
              <a:rPr lang="en-US" dirty="0">
                <a:sym typeface="+mn-ea"/>
              </a:rPr>
              <a:t> given an input </a:t>
            </a:r>
            <a:r>
              <a:rPr lang="en-US" dirty="0" err="1">
                <a:sym typeface="+mn-ea"/>
              </a:rPr>
              <a:t>grayscale</a:t>
            </a:r>
            <a:r>
              <a:rPr lang="en-US" dirty="0">
                <a:sym typeface="+mn-ea"/>
              </a:rPr>
              <a:t> image</a:t>
            </a:r>
            <a:r>
              <a:rPr lang="en-IN" altLang="en-US" dirty="0">
                <a:sym typeface="+mn-ea"/>
              </a:rPr>
              <a:t> and generate </a:t>
            </a:r>
            <a:r>
              <a:rPr lang="en-IN" altLang="en-US" dirty="0" err="1">
                <a:sym typeface="+mn-ea"/>
              </a:rPr>
              <a:t>colored</a:t>
            </a:r>
            <a:r>
              <a:rPr lang="en-IN" altLang="en-US" dirty="0">
                <a:sym typeface="+mn-ea"/>
              </a:rPr>
              <a:t> Image.</a:t>
            </a:r>
            <a:endParaRPr lang="en-IN" altLang="en-US" dirty="0">
              <a:sym typeface="+mn-ea"/>
            </a:endParaRPr>
          </a:p>
          <a:p>
            <a:endParaRPr lang="en-US" dirty="0"/>
          </a:p>
        </p:txBody>
      </p:sp>
      <p:pic>
        <p:nvPicPr>
          <p:cNvPr id="4" name="Content Placeholder 3"/>
          <p:cNvPicPr>
            <a:picLocks noChangeAspect="1"/>
          </p:cNvPicPr>
          <p:nvPr/>
        </p:nvPicPr>
        <p:blipFill>
          <a:blip r:embed="rId1"/>
          <a:stretch>
            <a:fillRect/>
          </a:stretch>
        </p:blipFill>
        <p:spPr>
          <a:xfrm>
            <a:off x="2294890" y="2384425"/>
            <a:ext cx="6093460" cy="2260600"/>
          </a:xfrm>
          <a:prstGeom prst="rect">
            <a:avLst/>
          </a:prstGeom>
        </p:spPr>
      </p:pic>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Proposed Method</a:t>
            </a:r>
            <a:endParaRPr lang="en-IN" altLang="en-US" sz="4400" dirty="0">
              <a:latin typeface="Times New Roman" panose="02020603050405020304" charset="0"/>
              <a:cs typeface="Times New Roman" panose="02020603050405020304" charset="0"/>
            </a:endParaRPr>
          </a:p>
        </p:txBody>
      </p:sp>
      <p:sp>
        <p:nvSpPr>
          <p:cNvPr id="3" name="Text Placeholder 2"/>
          <p:cNvSpPr>
            <a:spLocks noGrp="1"/>
          </p:cNvSpPr>
          <p:nvPr>
            <p:ph type="body" sz="quarter" idx="35"/>
          </p:nvPr>
        </p:nvSpPr>
        <p:spPr>
          <a:xfrm>
            <a:off x="1763395" y="1058545"/>
            <a:ext cx="6818630" cy="3495675"/>
          </a:xfrm>
        </p:spPr>
        <p:txBody>
          <a:bodyPr/>
          <a:lstStyle/>
          <a:p>
            <a:pPr>
              <a:buFont typeface="Arial" panose="020B0604020202020204" pitchFamily="34" charset="0"/>
              <a:buChar char="•"/>
            </a:pPr>
            <a:endParaRPr lang="en-IN" altLang="en-US" sz="1800" dirty="0">
              <a:sym typeface="+mn-ea"/>
            </a:endParaRPr>
          </a:p>
          <a:p>
            <a:pPr>
              <a:buFont typeface="Arial" panose="020B0604020202020204" pitchFamily="34" charset="0"/>
              <a:buChar char="•"/>
            </a:pPr>
            <a:r>
              <a:rPr lang="en-IN" altLang="en-US" sz="1800" dirty="0">
                <a:sym typeface="+mn-ea"/>
              </a:rPr>
              <a:t>Initially</a:t>
            </a:r>
            <a:r>
              <a:rPr lang="en-US" sz="1800" dirty="0">
                <a:sym typeface="+mn-ea"/>
              </a:rPr>
              <a:t> the</a:t>
            </a:r>
            <a:r>
              <a:rPr lang="en-IN" altLang="en-US" sz="1800" dirty="0">
                <a:sym typeface="+mn-ea"/>
              </a:rPr>
              <a:t> </a:t>
            </a:r>
            <a:r>
              <a:rPr lang="en-US" sz="1800" dirty="0" err="1">
                <a:sym typeface="+mn-ea"/>
              </a:rPr>
              <a:t>grayscale</a:t>
            </a:r>
            <a:r>
              <a:rPr lang="en-US" sz="1800" dirty="0">
                <a:sym typeface="+mn-ea"/>
              </a:rPr>
              <a:t> input</a:t>
            </a:r>
            <a:r>
              <a:rPr lang="en-IN" altLang="en-US" sz="1800" dirty="0">
                <a:sym typeface="+mn-ea"/>
              </a:rPr>
              <a:t> is provided to</a:t>
            </a:r>
            <a:r>
              <a:rPr lang="en-US" sz="1800" dirty="0">
                <a:sym typeface="+mn-ea"/>
              </a:rPr>
              <a:t> L channel to the </a:t>
            </a:r>
            <a:r>
              <a:rPr lang="en-US" sz="1800" dirty="0" err="1">
                <a:sym typeface="+mn-ea"/>
              </a:rPr>
              <a:t>network.From</a:t>
            </a:r>
            <a:r>
              <a:rPr lang="en-US" sz="1800" dirty="0">
                <a:sym typeface="+mn-ea"/>
              </a:rPr>
              <a:t> there the network must learn to predict the a and b channels. </a:t>
            </a:r>
            <a:endParaRPr lang="en-US" sz="1800" dirty="0">
              <a:sym typeface="+mn-ea"/>
            </a:endParaRPr>
          </a:p>
          <a:p>
            <a:pPr>
              <a:buFont typeface="Arial" panose="020B0604020202020204" pitchFamily="34" charset="0"/>
            </a:pPr>
            <a:endParaRPr lang="en-US" sz="1800" dirty="0">
              <a:sym typeface="+mn-ea"/>
            </a:endParaRPr>
          </a:p>
          <a:p>
            <a:pPr>
              <a:buFont typeface="Arial" panose="020B0604020202020204" pitchFamily="34" charset="0"/>
              <a:buChar char="•"/>
            </a:pPr>
            <a:r>
              <a:rPr lang="en-US" sz="1800" dirty="0">
                <a:sym typeface="+mn-ea"/>
              </a:rPr>
              <a:t>The Loss Function “LogCosh” is used to reduce the loss value from the existing method which used “MSE” loss function. </a:t>
            </a:r>
            <a:endParaRPr lang="en-US" sz="1800" dirty="0">
              <a:sym typeface="+mn-ea"/>
            </a:endParaRPr>
          </a:p>
          <a:p>
            <a:pPr>
              <a:buFont typeface="Arial" panose="020B0604020202020204" pitchFamily="34" charset="0"/>
            </a:pP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Societal </a:t>
            </a:r>
            <a:r>
              <a:rPr lang="en-IN" altLang="en-US" sz="4400" dirty="0" smtClean="0">
                <a:latin typeface="Times New Roman" panose="02020603050405020304" charset="0"/>
                <a:cs typeface="Times New Roman" panose="02020603050405020304" charset="0"/>
              </a:rPr>
              <a:t>Impact</a:t>
            </a:r>
            <a:endParaRPr lang="en-US" dirty="0"/>
          </a:p>
        </p:txBody>
      </p:sp>
      <p:sp>
        <p:nvSpPr>
          <p:cNvPr id="3" name="Text Placeholder 2"/>
          <p:cNvSpPr>
            <a:spLocks noGrp="1"/>
          </p:cNvSpPr>
          <p:nvPr>
            <p:ph type="body" sz="quarter" idx="35"/>
          </p:nvPr>
        </p:nvSpPr>
        <p:spPr>
          <a:xfrm>
            <a:off x="1763688" y="1058590"/>
            <a:ext cx="6818658" cy="2448272"/>
          </a:xfrm>
        </p:spPr>
        <p:txBody>
          <a:bodyPr/>
          <a:lstStyle/>
          <a:p>
            <a:pPr marL="342900" lvl="0" indent="-342900">
              <a:buFont typeface="Arial" panose="020B0604020202020204" pitchFamily="34" charset="0"/>
              <a:buChar char="•"/>
            </a:pPr>
            <a:r>
              <a:rPr lang="en-IN" dirty="0"/>
              <a:t>The satellite cameras are very expensive to install for colour images, so lot of weather forecasting satellites Captures black and white images for weather forecasting. So we can improve the forecasting with this type of algorithms we convert those images to colour images. This process can save lot of money on the satellite colour image sensors.</a:t>
            </a:r>
            <a:endParaRPr lang="en-IN" dirty="0"/>
          </a:p>
          <a:p>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Societal </a:t>
            </a:r>
            <a:r>
              <a:rPr lang="en-IN" altLang="en-US" sz="4400" dirty="0" smtClean="0">
                <a:latin typeface="Times New Roman" panose="02020603050405020304" charset="0"/>
                <a:cs typeface="Times New Roman" panose="02020603050405020304" charset="0"/>
              </a:rPr>
              <a:t>Impact</a:t>
            </a:r>
            <a:endParaRPr lang="en-US" dirty="0"/>
          </a:p>
        </p:txBody>
      </p:sp>
      <p:sp>
        <p:nvSpPr>
          <p:cNvPr id="3" name="Text Placeholder 2"/>
          <p:cNvSpPr>
            <a:spLocks noGrp="1"/>
          </p:cNvSpPr>
          <p:nvPr>
            <p:ph type="body" sz="quarter" idx="35"/>
          </p:nvPr>
        </p:nvSpPr>
        <p:spPr>
          <a:xfrm>
            <a:off x="1763395" y="1058545"/>
            <a:ext cx="6818630" cy="3529330"/>
          </a:xfrm>
        </p:spPr>
        <p:txBody>
          <a:bodyPr/>
          <a:lstStyle/>
          <a:p>
            <a:pPr marL="342900" lvl="0" indent="-342900">
              <a:buFont typeface="Arial" panose="020B0604020202020204" pitchFamily="34" charset="0"/>
              <a:buChar char="•"/>
            </a:pPr>
            <a:r>
              <a:rPr lang="en-IN" dirty="0"/>
              <a:t>Photographers and photo studio also use this type to applications to colorize the old people photos into new colour images.</a:t>
            </a:r>
            <a:endParaRPr lang="en-IN" dirty="0"/>
          </a:p>
          <a:p>
            <a:pPr marL="342900" lvl="0" indent="-342900">
              <a:buFont typeface="Arial" panose="020B0604020202020204" pitchFamily="34" charset="0"/>
              <a:buChar char="•"/>
            </a:pPr>
            <a:r>
              <a:rPr lang="en-IN" dirty="0"/>
              <a:t>Lot of production studios also use this kind of algorithms to convert old black and white movies into colour movies by colorizing the each frame in the video. Because video is nothing but a series of images.</a:t>
            </a:r>
            <a:endParaRPr lang="en-IN" dirty="0"/>
          </a:p>
          <a:p>
            <a:pPr marL="342900" lvl="0" indent="-342900">
              <a:buFont typeface="Arial" panose="020B0604020202020204" pitchFamily="34" charset="0"/>
              <a:buChar char="•"/>
            </a:pPr>
            <a:r>
              <a:rPr lang="en-US" altLang="en-IN" dirty="0"/>
              <a:t>In social media networks we use colorizing technique to add more filters to the images to colorize black and white images.</a:t>
            </a:r>
            <a:endParaRPr lang="en-IN" dirty="0"/>
          </a:p>
          <a:p>
            <a:pPr marL="342900" lvl="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lstStyle/>
          <a:p>
            <a:r>
              <a:rPr lang="en-US" dirty="0"/>
              <a:t>Objectives</a:t>
            </a:r>
            <a:endParaRPr lang="en-US" dirty="0"/>
          </a:p>
        </p:txBody>
      </p:sp>
      <p:sp>
        <p:nvSpPr>
          <p:cNvPr id="3" name="Text Placeholder 2"/>
          <p:cNvSpPr>
            <a:spLocks noGrp="1"/>
          </p:cNvSpPr>
          <p:nvPr>
            <p:ph type="body" sz="quarter" idx="35"/>
          </p:nvPr>
        </p:nvSpPr>
        <p:spPr>
          <a:xfrm>
            <a:off x="1905635" y="1059815"/>
            <a:ext cx="6964680" cy="3516630"/>
          </a:xfrm>
        </p:spPr>
        <p:txBody>
          <a:bodyPr/>
          <a:lstStyle/>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Introduction</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Literature Survey</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Technologies used</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Problem Statement.</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Proposed Method</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Societal Impact</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System Architecture</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Project Modules</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 Results</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sz="1200" dirty="0">
                <a:latin typeface="Times New Roman" panose="02020603050405020304" charset="0"/>
                <a:cs typeface="Times New Roman" panose="02020603050405020304" charset="0"/>
              </a:rPr>
              <a:t>Conclusion</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altLang="en-IN" sz="1200" dirty="0">
                <a:latin typeface="Times New Roman" panose="02020603050405020304" charset="0"/>
                <a:cs typeface="Times New Roman" panose="02020603050405020304" charset="0"/>
              </a:rPr>
              <a:t>References</a:t>
            </a:r>
            <a:endParaRPr lang="en-IN" altLang="en-US" sz="12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IN" altLang="en-US" sz="1200" dirty="0">
              <a:latin typeface="Times New Roman" panose="02020603050405020304" charset="0"/>
              <a:cs typeface="Times New Roman" panose="02020603050405020304" charset="0"/>
            </a:endParaRPr>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System Architecture</a:t>
            </a:r>
            <a:endParaRPr lang="en-IN" altLang="en-US" sz="4400"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1203598"/>
            <a:ext cx="5317705" cy="3283053"/>
          </a:xfrm>
          <a:prstGeom prst="rect">
            <a:avLst/>
          </a:prstGeom>
        </p:spPr>
      </p:pic>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Project Modules</a:t>
            </a:r>
            <a:endParaRPr lang="en-IN" altLang="en-US" sz="4400" dirty="0">
              <a:latin typeface="Times New Roman" panose="02020603050405020304" charset="0"/>
              <a:cs typeface="Times New Roman" panose="02020603050405020304" charset="0"/>
            </a:endParaRPr>
          </a:p>
        </p:txBody>
      </p:sp>
      <p:sp>
        <p:nvSpPr>
          <p:cNvPr id="3" name="Text Placeholder 2"/>
          <p:cNvSpPr>
            <a:spLocks noGrp="1"/>
          </p:cNvSpPr>
          <p:nvPr>
            <p:ph type="body" sz="quarter" idx="35"/>
          </p:nvPr>
        </p:nvSpPr>
        <p:spPr>
          <a:xfrm>
            <a:off x="1763395" y="1397000"/>
            <a:ext cx="6818630" cy="2110105"/>
          </a:xfrm>
        </p:spPr>
        <p:txBody>
          <a:bodyPr/>
          <a:lstStyle/>
          <a:p>
            <a:pPr marL="342900" indent="-342900">
              <a:buFont typeface="Arial" panose="020B0604020202020204" pitchFamily="34" charset="0"/>
              <a:buChar char="•"/>
            </a:pPr>
            <a:r>
              <a:rPr lang="en-US" dirty="0" smtClean="0"/>
              <a:t> </a:t>
            </a:r>
            <a:r>
              <a:rPr lang="en-US" dirty="0" smtClean="0">
                <a:sym typeface="+mn-ea"/>
              </a:rPr>
              <a:t>Environment setup</a:t>
            </a:r>
            <a:endParaRPr lang="en-US" dirty="0" smtClean="0">
              <a:sym typeface="+mn-ea"/>
            </a:endParaRPr>
          </a:p>
          <a:p>
            <a:pPr marL="342900" indent="-342900">
              <a:buFont typeface="Arial" panose="020B0604020202020204" pitchFamily="34" charset="0"/>
              <a:buChar char="•"/>
            </a:pPr>
            <a:r>
              <a:rPr lang="en-US" dirty="0" smtClean="0">
                <a:sym typeface="+mn-ea"/>
              </a:rPr>
              <a:t>Collecting the dataset</a:t>
            </a:r>
            <a:endParaRPr lang="en-US" dirty="0" smtClean="0"/>
          </a:p>
          <a:p>
            <a:pPr marL="342900" indent="-342900">
              <a:buFont typeface="Arial" panose="020B0604020202020204" pitchFamily="34" charset="0"/>
              <a:buChar char="•"/>
            </a:pPr>
            <a:r>
              <a:rPr lang="en-US" dirty="0"/>
              <a:t>Image pre processing</a:t>
            </a:r>
            <a:endParaRPr lang="en-US" dirty="0"/>
          </a:p>
          <a:p>
            <a:pPr marL="342900" indent="-342900">
              <a:buFont typeface="Arial" panose="020B0604020202020204" pitchFamily="34" charset="0"/>
              <a:buChar char="•"/>
            </a:pPr>
            <a:r>
              <a:rPr lang="en-US" dirty="0" smtClean="0"/>
              <a:t>Defining the </a:t>
            </a:r>
            <a:r>
              <a:rPr lang="en-US" dirty="0" err="1" smtClean="0"/>
              <a:t>cnn</a:t>
            </a:r>
            <a:r>
              <a:rPr lang="en-US" dirty="0" smtClean="0"/>
              <a:t> model</a:t>
            </a:r>
            <a:endParaRPr lang="en-US" dirty="0" smtClean="0"/>
          </a:p>
          <a:p>
            <a:pPr marL="342900" indent="-342900">
              <a:buFont typeface="Arial" panose="020B0604020202020204" pitchFamily="34" charset="0"/>
              <a:buChar char="•"/>
            </a:pPr>
            <a:r>
              <a:rPr lang="en-US" dirty="0" smtClean="0"/>
              <a:t>Generating Colorised Image</a:t>
            </a:r>
            <a:endParaRPr lang="en-US" dirty="0" smtClean="0"/>
          </a:p>
          <a:p>
            <a:endParaRPr lang="en-US" dirty="0" smtClean="0"/>
          </a:p>
          <a:p>
            <a:pPr marL="342900" indent="-342900">
              <a:buFont typeface="Arial" panose="020B0604020202020204" pitchFamily="34" charset="0"/>
              <a:buChar char="•"/>
            </a:pP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Results</a:t>
            </a:r>
            <a:endParaRPr lang="en-IN" altLang="en-US" sz="44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1347614"/>
            <a:ext cx="6084168" cy="2803744"/>
          </a:xfrm>
          <a:prstGeom prst="rect">
            <a:avLst/>
          </a:prstGeom>
        </p:spPr>
      </p:pic>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fontScale="90000"/>
          </a:bodyPr>
          <a:lstStyle/>
          <a:p>
            <a:pPr marL="285750" indent="-285750">
              <a:lnSpc>
                <a:spcPct val="150000"/>
              </a:lnSpc>
            </a:pPr>
            <a:r>
              <a:rPr lang="en-IN" altLang="en-US" sz="4400" dirty="0">
                <a:latin typeface="Times New Roman" panose="02020603050405020304" charset="0"/>
                <a:cs typeface="Times New Roman" panose="02020603050405020304" charset="0"/>
              </a:rPr>
              <a:t>Results</a:t>
            </a:r>
            <a:endParaRPr lang="en-IN" altLang="en-US" sz="44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915566"/>
            <a:ext cx="6214750" cy="3506099"/>
          </a:xfrm>
          <a:prstGeom prst="rect">
            <a:avLst/>
          </a:prstGeom>
        </p:spPr>
      </p:pic>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878" y="339502"/>
            <a:ext cx="7909122" cy="857250"/>
          </a:xfrm>
        </p:spPr>
        <p:txBody>
          <a:bodyPr>
            <a:normAutofit/>
          </a:bodyPr>
          <a:lstStyle/>
          <a:p>
            <a:pPr marL="457200" indent="-457200"/>
            <a:r>
              <a:rPr lang="en-IN" dirty="0" smtClean="0"/>
              <a:t>Conclusion</a:t>
            </a:r>
            <a:endParaRPr lang="en-IN" dirty="0"/>
          </a:p>
        </p:txBody>
      </p:sp>
      <p:sp>
        <p:nvSpPr>
          <p:cNvPr id="4" name="Text Placeholder 2"/>
          <p:cNvSpPr>
            <a:spLocks noGrp="1"/>
          </p:cNvSpPr>
          <p:nvPr>
            <p:ph type="body" sz="quarter" idx="35"/>
          </p:nvPr>
        </p:nvSpPr>
        <p:spPr>
          <a:xfrm>
            <a:off x="1691680" y="1203598"/>
            <a:ext cx="6818658" cy="3240360"/>
          </a:xfrm>
        </p:spPr>
        <p:txBody>
          <a:bodyPr/>
          <a:lstStyle/>
          <a:p>
            <a:pPr marL="342900" indent="-342900">
              <a:buFont typeface="Arial" panose="020B0604020202020204" pitchFamily="34" charset="0"/>
              <a:buChar char="•"/>
            </a:pPr>
            <a:r>
              <a:rPr lang="en-US" altLang="en-IN" dirty="0" smtClean="0"/>
              <a:t>W</a:t>
            </a:r>
            <a:r>
              <a:rPr lang="en-IN" dirty="0" smtClean="0"/>
              <a:t>hen the </a:t>
            </a:r>
            <a:r>
              <a:rPr lang="en-IN" dirty="0"/>
              <a:t>model is trained with high computational abilities present, a perfect model</a:t>
            </a:r>
            <a:r>
              <a:rPr lang="en-US" altLang="en-IN" dirty="0"/>
              <a:t> is</a:t>
            </a:r>
            <a:r>
              <a:rPr lang="en-IN" dirty="0"/>
              <a:t> </a:t>
            </a:r>
            <a:r>
              <a:rPr lang="en-IN" dirty="0" smtClean="0"/>
              <a:t>used to convert the </a:t>
            </a:r>
            <a:r>
              <a:rPr lang="en-IN" dirty="0" err="1" smtClean="0"/>
              <a:t>grayscale</a:t>
            </a:r>
            <a:r>
              <a:rPr lang="en-IN" dirty="0" smtClean="0"/>
              <a:t> images into beautiful colour images with small amount of loss.</a:t>
            </a:r>
            <a:endParaRPr lang="en-IN" dirty="0" smtClean="0"/>
          </a:p>
          <a:p>
            <a:pPr>
              <a:buFont typeface="Arial" panose="020B0604020202020204" pitchFamily="34" charset="0"/>
            </a:pPr>
            <a:endParaRPr lang="en-IN" dirty="0" smtClean="0"/>
          </a:p>
          <a:p>
            <a:pPr marL="342900" indent="-342900">
              <a:buFont typeface="Arial" panose="020B0604020202020204" pitchFamily="34" charset="0"/>
              <a:buChar char="•"/>
            </a:pPr>
            <a:r>
              <a:rPr lang="en-US">
                <a:sym typeface="+mn-ea"/>
              </a:rPr>
              <a:t>Successful colorization of high-level image components such</a:t>
            </a:r>
            <a:r>
              <a:rPr lang="en-IN" altLang="en-US">
                <a:sym typeface="+mn-ea"/>
              </a:rPr>
              <a:t> </a:t>
            </a:r>
            <a:r>
              <a:rPr lang="en-US">
                <a:sym typeface="+mn-ea"/>
              </a:rPr>
              <a:t>as the </a:t>
            </a:r>
            <a:r>
              <a:rPr lang="en-IN" altLang="en-US">
                <a:sym typeface="+mn-ea"/>
              </a:rPr>
              <a:t>human faces</a:t>
            </a:r>
            <a:r>
              <a:rPr lang="en-US" altLang="en-IN">
                <a:sym typeface="+mn-ea"/>
              </a:rPr>
              <a:t> is achieved</a:t>
            </a:r>
            <a:endParaRPr lang="en-IN" altLang="en-US"/>
          </a:p>
          <a:p>
            <a:pPr>
              <a:buFont typeface="Arial" panose="020B0604020202020204" pitchFamily="34" charset="0"/>
            </a:pPr>
            <a:endParaRPr lang="en-US" dirty="0"/>
          </a:p>
        </p:txBody>
      </p:sp>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878" y="339502"/>
            <a:ext cx="7909122" cy="857250"/>
          </a:xfrm>
        </p:spPr>
        <p:txBody>
          <a:bodyPr>
            <a:normAutofit/>
          </a:bodyPr>
          <a:lstStyle/>
          <a:p>
            <a:pPr marL="457200" indent="-457200"/>
            <a:r>
              <a:rPr lang="en-US" altLang="en-IN" dirty="0"/>
              <a:t>References</a:t>
            </a:r>
            <a:endParaRPr lang="en-US" altLang="en-IN" dirty="0"/>
          </a:p>
        </p:txBody>
      </p:sp>
      <p:sp>
        <p:nvSpPr>
          <p:cNvPr id="4" name="Text Placeholder 2"/>
          <p:cNvSpPr>
            <a:spLocks noGrp="1"/>
          </p:cNvSpPr>
          <p:nvPr>
            <p:ph type="body" sz="quarter" idx="35"/>
          </p:nvPr>
        </p:nvSpPr>
        <p:spPr>
          <a:xfrm>
            <a:off x="1691680" y="1203598"/>
            <a:ext cx="6818658" cy="3240360"/>
          </a:xfrm>
        </p:spPr>
        <p:txBody>
          <a:bodyPr/>
          <a:lstStyle/>
          <a:p>
            <a:pPr marL="342900" indent="-342900">
              <a:buFont typeface="Arial" panose="020B0604020202020204" pitchFamily="34" charset="0"/>
              <a:buChar char="•"/>
            </a:pPr>
            <a:r>
              <a:rPr lang="en-US">
                <a:sym typeface="+mn-ea"/>
              </a:rPr>
              <a:t>Zhang et al.’s 2016 ECCV paper, Colorful Image Colorization</a:t>
            </a:r>
            <a:endParaRPr lang="en-US"/>
          </a:p>
          <a:p>
            <a:pPr marL="342900" indent="-342900">
              <a:buFont typeface="Arial" panose="020B0604020202020204" pitchFamily="34" charset="0"/>
              <a:buChar char="•"/>
            </a:pPr>
            <a:r>
              <a:rPr lang="en-US">
                <a:effectLst>
                  <a:outerShdw blurRad="38100" dist="19050" dir="2700000" algn="tl" rotWithShape="0">
                    <a:schemeClr val="dk1">
                      <a:alpha val="40000"/>
                    </a:schemeClr>
                  </a:outerShdw>
                </a:effectLst>
                <a:sym typeface="+mn-ea"/>
              </a:rPr>
              <a:t>https://techvidvan.com/tutorials/deep-learning-project-colorize-black-white-images-with-python</a:t>
            </a:r>
            <a:endParaRPr lang="en-US">
              <a:effectLst>
                <a:outerShdw blurRad="38100" dist="19050" dir="2700000" algn="tl" rotWithShape="0">
                  <a:schemeClr val="dk1">
                    <a:alpha val="40000"/>
                  </a:schemeClr>
                </a:outerShdw>
              </a:effectLst>
              <a:sym typeface="+mn-ea"/>
            </a:endParaRPr>
          </a:p>
          <a:p>
            <a:pPr marL="342900" indent="-342900">
              <a:buFont typeface="Arial" panose="020B0604020202020204" pitchFamily="34" charset="0"/>
              <a:buChar char="•"/>
            </a:pPr>
            <a:r>
              <a:rPr lang="en-US">
                <a:effectLst>
                  <a:outerShdw blurRad="38100" dist="19050" dir="2700000" algn="tl" rotWithShape="0">
                    <a:schemeClr val="dk1">
                      <a:alpha val="40000"/>
                    </a:schemeClr>
                  </a:outerShdw>
                </a:effectLst>
                <a:sym typeface="+mn-ea"/>
              </a:rPr>
              <a:t>Impementation of our paper Deep Koalarization: Image Colorization using CNNs and Inception-ResNet-v2 (2017)</a:t>
            </a:r>
            <a:endParaRPr lang="en-US">
              <a:effectLst>
                <a:outerShdw blurRad="38100" dist="19050" dir="2700000" algn="tl" rotWithShape="0">
                  <a:schemeClr val="dk1">
                    <a:alpha val="40000"/>
                  </a:schemeClr>
                </a:outerShdw>
              </a:effectLst>
              <a:sym typeface="+mn-ea"/>
            </a:endParaRPr>
          </a:p>
          <a:p>
            <a:pPr marL="342900" indent="-342900">
              <a:buFont typeface="Arial" panose="020B0604020202020204" pitchFamily="34" charset="0"/>
              <a:buChar char="•"/>
            </a:pPr>
            <a:r>
              <a:rPr lang="en-US">
                <a:effectLst>
                  <a:outerShdw blurRad="38100" dist="19050" dir="2700000" algn="tl" rotWithShape="0">
                    <a:schemeClr val="dk1">
                      <a:alpha val="40000"/>
                    </a:schemeClr>
                  </a:outerShdw>
                </a:effectLst>
                <a:sym typeface="+mn-ea"/>
              </a:rPr>
              <a:t>https://emilwallner.medium.com/colorize-b-w-photos-with-a-100-line-neural-network-53d9b4449f8d</a:t>
            </a:r>
            <a:endParaRPr lang="en-US">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dirty="0"/>
          </a:p>
        </p:txBody>
      </p:sp>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7614"/>
            <a:ext cx="8301608" cy="1361306"/>
          </a:xfrm>
        </p:spPr>
        <p:txBody>
          <a:bodyPr>
            <a:normAutofit fontScale="90000"/>
          </a:bodyPr>
          <a:lstStyle/>
          <a:p>
            <a:r>
              <a:rPr lang="en-US" dirty="0"/>
              <a:t>Thank you.</a:t>
            </a:r>
            <a:br>
              <a:rPr lang="en-US" dirty="0"/>
            </a:br>
            <a:r>
              <a:rPr lang="en-US" dirty="0"/>
              <a:t>Any questions?</a:t>
            </a:r>
            <a:endParaRPr lang="en-US" dirty="0"/>
          </a:p>
        </p:txBody>
      </p:sp>
      <p:sp>
        <p:nvSpPr>
          <p:cNvPr id="3"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lstStyle/>
          <a:p>
            <a:r>
              <a:rPr lang="en-IN" altLang="en-US" sz="4400" dirty="0">
                <a:latin typeface="Times New Roman" panose="02020603050405020304" charset="0"/>
                <a:cs typeface="Times New Roman" panose="02020603050405020304" charset="0"/>
              </a:rPr>
              <a:t>Introduction</a:t>
            </a:r>
            <a:endParaRPr lang="en-US" dirty="0"/>
          </a:p>
        </p:txBody>
      </p:sp>
      <p:sp>
        <p:nvSpPr>
          <p:cNvPr id="3" name="Text Placeholder 2"/>
          <p:cNvSpPr>
            <a:spLocks noGrp="1"/>
          </p:cNvSpPr>
          <p:nvPr>
            <p:ph type="body" sz="quarter" idx="35"/>
          </p:nvPr>
        </p:nvSpPr>
        <p:spPr>
          <a:xfrm>
            <a:off x="1763395" y="1058545"/>
            <a:ext cx="6666230" cy="3311525"/>
          </a:xfrm>
        </p:spPr>
        <p:txBody>
          <a:bodyPr/>
          <a:lstStyle/>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Colorization of </a:t>
            </a:r>
            <a:r>
              <a:rPr lang="en-IN" dirty="0" err="1"/>
              <a:t>grayscale</a:t>
            </a:r>
            <a:r>
              <a:rPr lang="en-IN" dirty="0"/>
              <a:t> images has become a more researched area in the recent years,</a:t>
            </a:r>
            <a:r>
              <a:rPr lang="en-US" altLang="en-IN" dirty="0"/>
              <a:t> </a:t>
            </a:r>
            <a:r>
              <a:rPr lang="en-IN" dirty="0"/>
              <a:t>thanks to the advent of deep convolutional neural networks. </a:t>
            </a:r>
            <a:endParaRPr lang="en-IN" dirty="0"/>
          </a:p>
          <a:p>
            <a:pPr>
              <a:buFont typeface="Arial" panose="020B0604020202020204" pitchFamily="34" charset="0"/>
            </a:pPr>
            <a:endParaRPr lang="en-IN" dirty="0" smtClean="0"/>
          </a:p>
          <a:p>
            <a:pPr marL="342900" indent="-342900">
              <a:buFont typeface="Arial" panose="020B0604020202020204" pitchFamily="34" charset="0"/>
              <a:buChar char="•"/>
            </a:pPr>
            <a:r>
              <a:rPr lang="en-US" altLang="en-IN" dirty="0"/>
              <a:t>The same </a:t>
            </a:r>
            <a:r>
              <a:rPr lang="en-IN" dirty="0"/>
              <a:t>concept</a:t>
            </a:r>
            <a:r>
              <a:rPr lang="en-US" altLang="en-IN" dirty="0"/>
              <a:t> is used</a:t>
            </a:r>
            <a:r>
              <a:rPr lang="en-IN" dirty="0"/>
              <a:t> to colorization of images obtained from internet. </a:t>
            </a:r>
            <a:endParaRPr lang="en-IN" dirty="0" smtClean="0"/>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lstStyle/>
          <a:p>
            <a:r>
              <a:rPr lang="en-IN" altLang="en-US" sz="4400" dirty="0">
                <a:latin typeface="Times New Roman" panose="02020603050405020304" charset="0"/>
                <a:cs typeface="Times New Roman" panose="02020603050405020304" charset="0"/>
              </a:rPr>
              <a:t>Introduction</a:t>
            </a:r>
            <a:endParaRPr lang="en-US" dirty="0"/>
          </a:p>
        </p:txBody>
      </p:sp>
      <p:sp>
        <p:nvSpPr>
          <p:cNvPr id="3" name="Text Placeholder 2"/>
          <p:cNvSpPr>
            <a:spLocks noGrp="1"/>
          </p:cNvSpPr>
          <p:nvPr>
            <p:ph type="body" sz="quarter" idx="35"/>
          </p:nvPr>
        </p:nvSpPr>
        <p:spPr>
          <a:xfrm>
            <a:off x="1763395" y="1058545"/>
            <a:ext cx="6818630" cy="2982595"/>
          </a:xfrm>
        </p:spPr>
        <p:txBody>
          <a:bodyPr/>
          <a:lstStyle/>
          <a:p>
            <a:pPr marL="342900" indent="-342900">
              <a:buFont typeface="Arial" panose="020B0604020202020204" pitchFamily="34" charset="0"/>
              <a:buChar char="•"/>
            </a:pPr>
            <a:r>
              <a:rPr lang="en-IN" dirty="0"/>
              <a:t>Previous </a:t>
            </a:r>
            <a:r>
              <a:rPr lang="en-IN" dirty="0" smtClean="0"/>
              <a:t>similar research </a:t>
            </a:r>
            <a:r>
              <a:rPr lang="en-IN" dirty="0"/>
              <a:t>focused mainly colorization of small set of  images, while colorization of different images is traditionally done by leveraging manual scribble methods</a:t>
            </a:r>
            <a:r>
              <a:rPr lang="en-IN" dirty="0" smtClean="0"/>
              <a:t>.</a:t>
            </a:r>
            <a:endParaRPr lang="en-IN" dirty="0" smtClean="0"/>
          </a:p>
          <a:p>
            <a:pPr>
              <a:buFont typeface="Arial" panose="020B0604020202020204" pitchFamily="34" charset="0"/>
            </a:pPr>
            <a:endParaRPr lang="en-IN" dirty="0" smtClean="0"/>
          </a:p>
          <a:p>
            <a:pPr marL="342900" indent="-342900">
              <a:buFont typeface="Arial" panose="020B0604020202020204" pitchFamily="34" charset="0"/>
              <a:buChar char="•"/>
            </a:pPr>
            <a:r>
              <a:rPr lang="en-US" altLang="en-IN" dirty="0"/>
              <a:t>The</a:t>
            </a:r>
            <a:r>
              <a:rPr lang="en-IN" dirty="0"/>
              <a:t> proposed method is a fully automated process. To implement it propose</a:t>
            </a:r>
            <a:r>
              <a:rPr lang="en-US" altLang="en-IN" dirty="0"/>
              <a:t>s </a:t>
            </a:r>
            <a:r>
              <a:rPr lang="en-IN" dirty="0"/>
              <a:t>convolutional neural network architectures trained under various loss functions.  </a:t>
            </a:r>
            <a:endParaRPr lang="en-US" dirty="0"/>
          </a:p>
        </p:txBody>
      </p:sp>
      <p:sp>
        <p:nvSpPr>
          <p:cNvPr id="4"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6"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Literature </a:t>
            </a:r>
            <a:r>
              <a:rPr lang="en-IN" altLang="en-US" sz="4400" dirty="0" smtClean="0">
                <a:latin typeface="Times New Roman" panose="02020603050405020304" charset="0"/>
                <a:cs typeface="Times New Roman" panose="02020603050405020304" charset="0"/>
              </a:rPr>
              <a:t>Survey</a:t>
            </a:r>
            <a:endParaRPr lang="en-US" dirty="0"/>
          </a:p>
        </p:txBody>
      </p:sp>
      <p:sp>
        <p:nvSpPr>
          <p:cNvPr id="3" name="Text Placeholder 2"/>
          <p:cNvSpPr>
            <a:spLocks noGrp="1"/>
          </p:cNvSpPr>
          <p:nvPr>
            <p:ph type="body" sz="quarter" idx="35"/>
          </p:nvPr>
        </p:nvSpPr>
        <p:spPr>
          <a:xfrm>
            <a:off x="1764323" y="1203370"/>
            <a:ext cx="6818658" cy="2448272"/>
          </a:xfrm>
        </p:spPr>
        <p:txBody>
          <a:bodyPr/>
          <a:lstStyle/>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According to Emil Walner, Black and white images can be represented in grids of pixels. Each pixel has a value that corresponds to its brightness. The values span from 0–255, from black to white</a:t>
            </a:r>
            <a:r>
              <a:rPr lang="en-US" sz="2400" dirty="0" smtClean="0">
                <a:latin typeface="Times New Roman" panose="02020603050405020304" charset="0"/>
                <a:cs typeface="Times New Roman" panose="02020603050405020304" charset="0"/>
              </a:rPr>
              <a:t>.</a:t>
            </a:r>
            <a:endParaRPr lang="en-US" sz="2400" dirty="0" smtClean="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US" dirty="0"/>
          </a:p>
        </p:txBody>
      </p:sp>
      <p:pic>
        <p:nvPicPr>
          <p:cNvPr id="4" name="Content Placeholder 4"/>
          <p:cNvPicPr>
            <a:picLocks noChangeAspect="1"/>
          </p:cNvPicPr>
          <p:nvPr/>
        </p:nvPicPr>
        <p:blipFill>
          <a:blip r:embed="rId1"/>
          <a:stretch>
            <a:fillRect/>
          </a:stretch>
        </p:blipFill>
        <p:spPr>
          <a:xfrm>
            <a:off x="2812058" y="2860164"/>
            <a:ext cx="4724400" cy="1400175"/>
          </a:xfrm>
          <a:prstGeom prst="rect">
            <a:avLst/>
          </a:prstGeom>
        </p:spPr>
      </p:pic>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Literature </a:t>
            </a:r>
            <a:r>
              <a:rPr lang="en-IN" altLang="en-US" sz="4400" dirty="0" smtClean="0">
                <a:latin typeface="Times New Roman" panose="02020603050405020304" charset="0"/>
                <a:cs typeface="Times New Roman" panose="02020603050405020304" charset="0"/>
              </a:rPr>
              <a:t>Survey</a:t>
            </a:r>
            <a:endParaRPr lang="en-US" dirty="0"/>
          </a:p>
        </p:txBody>
      </p:sp>
      <p:sp>
        <p:nvSpPr>
          <p:cNvPr id="3" name="Text Placeholder 2"/>
          <p:cNvSpPr>
            <a:spLocks noGrp="1"/>
          </p:cNvSpPr>
          <p:nvPr>
            <p:ph type="body" sz="quarter" idx="35"/>
          </p:nvPr>
        </p:nvSpPr>
        <p:spPr>
          <a:xfrm>
            <a:off x="1763688" y="1058590"/>
            <a:ext cx="6818658" cy="2448272"/>
          </a:xfrm>
        </p:spPr>
        <p:txBody>
          <a:bodyPr/>
          <a:lstStyle/>
          <a:p>
            <a:pPr marL="342900" indent="-342900">
              <a:buFont typeface="Arial" panose="020B0604020202020204" pitchFamily="34" charset="0"/>
              <a:buChar char="•"/>
            </a:pPr>
            <a:r>
              <a:rPr lang="en-US" sz="1600" dirty="0" smtClean="0">
                <a:solidFill>
                  <a:schemeClr val="tx1"/>
                </a:solidFill>
              </a:rPr>
              <a:t>Color </a:t>
            </a:r>
            <a:r>
              <a:rPr lang="en-US" sz="1600" dirty="0">
                <a:solidFill>
                  <a:schemeClr val="tx1"/>
                </a:solidFill>
              </a:rPr>
              <a:t>images consist of three layers: a red layer, a green layer, and a blue layer</a:t>
            </a:r>
            <a:r>
              <a:rPr lang="en-US" sz="1600" dirty="0" smtClean="0">
                <a:solidFill>
                  <a:schemeClr val="tx1"/>
                </a:solidFill>
              </a:rPr>
              <a:t>. Imagine </a:t>
            </a:r>
            <a:r>
              <a:rPr lang="en-US" sz="1600" dirty="0">
                <a:solidFill>
                  <a:schemeClr val="tx1"/>
                </a:solidFill>
              </a:rPr>
              <a:t>splitting a green leaf on a white background into the three channels. Intuitively, you might think that the plant is only present in the green layer.</a:t>
            </a:r>
            <a:endParaRPr lang="en-US" sz="1600" dirty="0">
              <a:solidFill>
                <a:schemeClr val="tx1"/>
              </a:solidFill>
            </a:endParaRPr>
          </a:p>
          <a:p>
            <a:pPr marL="342900" indent="-342900">
              <a:buFont typeface="Arial" panose="020B0604020202020204" pitchFamily="34" charset="0"/>
              <a:buChar char="•"/>
            </a:pPr>
            <a:r>
              <a:rPr lang="en-US" sz="1600" dirty="0">
                <a:solidFill>
                  <a:schemeClr val="tx1"/>
                </a:solidFill>
              </a:rPr>
              <a:t>But, as seen below, the leaf is present in all three channels. The layers not only determine color, but also brightness</a:t>
            </a:r>
            <a:r>
              <a:rPr lang="en-US" sz="1600" dirty="0" smtClean="0">
                <a:solidFill>
                  <a:schemeClr val="tx1"/>
                </a:solidFill>
              </a:rPr>
              <a:t>.</a:t>
            </a:r>
            <a:endParaRPr lang="en-US" sz="1600" dirty="0" smtClean="0">
              <a:solidFill>
                <a:schemeClr val="tx1"/>
              </a:solidFill>
            </a:endParaRP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US" dirty="0"/>
          </a:p>
        </p:txBody>
      </p:sp>
      <p:pic>
        <p:nvPicPr>
          <p:cNvPr id="5" name="Content Placeholder 4"/>
          <p:cNvPicPr>
            <a:picLocks noChangeAspect="1"/>
          </p:cNvPicPr>
          <p:nvPr/>
        </p:nvPicPr>
        <p:blipFill>
          <a:blip r:embed="rId1"/>
          <a:stretch>
            <a:fillRect/>
          </a:stretch>
        </p:blipFill>
        <p:spPr>
          <a:xfrm>
            <a:off x="2179955" y="2895600"/>
            <a:ext cx="6680835" cy="1731645"/>
          </a:xfrm>
          <a:prstGeom prst="rect">
            <a:avLst/>
          </a:prstGeom>
        </p:spPr>
      </p:pic>
      <p:sp>
        <p:nvSpPr>
          <p:cNvPr id="6"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Literature </a:t>
            </a:r>
            <a:r>
              <a:rPr lang="en-IN" altLang="en-US" sz="4400" dirty="0" smtClean="0">
                <a:latin typeface="Times New Roman" panose="02020603050405020304" charset="0"/>
                <a:cs typeface="Times New Roman" panose="02020603050405020304" charset="0"/>
              </a:rPr>
              <a:t>Survey</a:t>
            </a:r>
            <a:endParaRPr lang="en-US" dirty="0"/>
          </a:p>
        </p:txBody>
      </p:sp>
      <p:sp>
        <p:nvSpPr>
          <p:cNvPr id="3" name="Text Placeholder 2"/>
          <p:cNvSpPr>
            <a:spLocks noGrp="1"/>
          </p:cNvSpPr>
          <p:nvPr>
            <p:ph type="body" sz="quarter" idx="35"/>
          </p:nvPr>
        </p:nvSpPr>
        <p:spPr>
          <a:xfrm>
            <a:off x="1763688" y="1058590"/>
            <a:ext cx="6818658" cy="2448272"/>
          </a:xfrm>
        </p:spPr>
        <p:txBody>
          <a:bodyPr/>
          <a:lstStyle/>
          <a:p>
            <a:pPr marL="342900" indent="-342900">
              <a:buFont typeface="Arial" panose="020B0604020202020204" pitchFamily="34" charset="0"/>
              <a:buChar char="•"/>
            </a:pPr>
            <a:r>
              <a:rPr lang="en-US" sz="1600" dirty="0"/>
              <a:t>To achieve the color white, for example, you need an equal distribution of all colors. By adding an equal amount of red and blue, it makes the green brighter. Thus, a color image encodes the color and the contrast using three layers</a:t>
            </a:r>
            <a:r>
              <a:rPr lang="en-US" sz="1600" dirty="0" smtClean="0"/>
              <a:t>:</a:t>
            </a:r>
            <a:endParaRPr lang="en-US" sz="1600" dirty="0"/>
          </a:p>
          <a:p>
            <a:pPr marL="342900" indent="-342900">
              <a:buFont typeface="Arial" panose="020B0604020202020204" pitchFamily="34" charset="0"/>
              <a:buChar char="•"/>
            </a:pPr>
            <a:endParaRPr lang="en-IN" dirty="0" smtClean="0"/>
          </a:p>
          <a:p>
            <a:pPr marL="342900" indent="-342900">
              <a:buFont typeface="Arial" panose="020B0604020202020204" pitchFamily="34" charset="0"/>
              <a:buChar char="•"/>
            </a:pPr>
            <a:endParaRPr lang="en-US" dirty="0"/>
          </a:p>
        </p:txBody>
      </p:sp>
      <p:pic>
        <p:nvPicPr>
          <p:cNvPr id="6" name="Content Placeholder 4"/>
          <p:cNvPicPr>
            <a:picLocks noChangeAspect="1"/>
          </p:cNvPicPr>
          <p:nvPr/>
        </p:nvPicPr>
        <p:blipFill>
          <a:blip r:embed="rId1"/>
          <a:stretch>
            <a:fillRect/>
          </a:stretch>
        </p:blipFill>
        <p:spPr>
          <a:xfrm>
            <a:off x="3203848" y="2139702"/>
            <a:ext cx="3382645" cy="2208530"/>
          </a:xfrm>
          <a:prstGeom prst="rect">
            <a:avLst/>
          </a:prstGeom>
        </p:spPr>
      </p:pic>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2"/>
          <a:stretch>
            <a:fillRect/>
          </a:stretch>
        </p:blipFill>
        <p:spPr>
          <a:xfrm>
            <a:off x="0" y="0"/>
            <a:ext cx="1296670" cy="1032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Literature </a:t>
            </a:r>
            <a:r>
              <a:rPr lang="en-IN" altLang="en-US" sz="4400" dirty="0" smtClean="0">
                <a:latin typeface="Times New Roman" panose="02020603050405020304" charset="0"/>
                <a:cs typeface="Times New Roman" panose="02020603050405020304" charset="0"/>
              </a:rPr>
              <a:t>Survey</a:t>
            </a:r>
            <a:endParaRPr lang="en-US" dirty="0"/>
          </a:p>
        </p:txBody>
      </p:sp>
      <p:sp>
        <p:nvSpPr>
          <p:cNvPr id="3" name="Text Placeholder 2"/>
          <p:cNvSpPr>
            <a:spLocks noGrp="1"/>
          </p:cNvSpPr>
          <p:nvPr>
            <p:ph type="body" sz="quarter" idx="35"/>
          </p:nvPr>
        </p:nvSpPr>
        <p:spPr>
          <a:xfrm>
            <a:off x="1763395" y="1058545"/>
            <a:ext cx="6818630" cy="3537585"/>
          </a:xfrm>
        </p:spPr>
        <p:txBody>
          <a:bodyPr/>
          <a:lstStyle/>
          <a:p>
            <a:pPr marL="342900" indent="-342900">
              <a:buFont typeface="Arial" panose="020B0604020202020204" pitchFamily="34" charset="0"/>
              <a:buChar char="•"/>
            </a:pPr>
            <a:r>
              <a:rPr lang="en-US">
                <a:latin typeface="Arial" panose="020B0604020202020204" pitchFamily="34" charset="0"/>
                <a:cs typeface="Arial" panose="020B0604020202020204" pitchFamily="34" charset="0"/>
                <a:sym typeface="+mn-ea"/>
              </a:rPr>
              <a:t>Just like black and white images, each layer in a color image has a value from 0–255. The value 0 means that it has no color in this layer. If the value is 0 for all color channels, then the image pixel is black.</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atin typeface="Arial" panose="020B0604020202020204" pitchFamily="34" charset="0"/>
                <a:cs typeface="Arial" panose="020B0604020202020204" pitchFamily="34" charset="0"/>
                <a:sym typeface="+mn-ea"/>
              </a:rPr>
              <a:t>The neural network creates a relationship between an input value and output value. To be more precise with our colorization task, the network needs to find the traits that link grayscale images with colored ones.</a:t>
            </a:r>
            <a:endParaRPr lang="en-US" dirty="0"/>
          </a:p>
        </p:txBody>
      </p:sp>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1"/>
          <a:stretch>
            <a:fillRect/>
          </a:stretch>
        </p:blipFill>
        <p:spPr>
          <a:xfrm>
            <a:off x="0" y="0"/>
            <a:ext cx="1296670" cy="1032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95486"/>
            <a:ext cx="6829002" cy="857250"/>
          </a:xfrm>
        </p:spPr>
        <p:txBody>
          <a:bodyPr>
            <a:normAutofit/>
          </a:bodyPr>
          <a:lstStyle/>
          <a:p>
            <a:r>
              <a:rPr lang="en-IN" altLang="en-US" sz="4400" dirty="0">
                <a:latin typeface="Times New Roman" panose="02020603050405020304" charset="0"/>
                <a:cs typeface="Times New Roman" panose="02020603050405020304" charset="0"/>
              </a:rPr>
              <a:t>Literature </a:t>
            </a:r>
            <a:r>
              <a:rPr lang="en-IN" altLang="en-US" sz="4400" dirty="0" smtClean="0">
                <a:latin typeface="Times New Roman" panose="02020603050405020304" charset="0"/>
                <a:cs typeface="Times New Roman" panose="02020603050405020304" charset="0"/>
              </a:rPr>
              <a:t>Survey</a:t>
            </a:r>
            <a:endParaRPr lang="en-US" dirty="0"/>
          </a:p>
        </p:txBody>
      </p:sp>
      <p:sp>
        <p:nvSpPr>
          <p:cNvPr id="3" name="Text Placeholder 2"/>
          <p:cNvSpPr>
            <a:spLocks noGrp="1"/>
          </p:cNvSpPr>
          <p:nvPr>
            <p:ph type="body" sz="quarter" idx="35"/>
          </p:nvPr>
        </p:nvSpPr>
        <p:spPr>
          <a:xfrm>
            <a:off x="1763395" y="1058545"/>
            <a:ext cx="6818630" cy="3537585"/>
          </a:xfrm>
        </p:spPr>
        <p:txBody>
          <a:bodyPr/>
          <a:lstStyle/>
          <a:p>
            <a:pPr marL="342900" indent="-342900">
              <a:buFont typeface="Arial" panose="020B0604020202020204" pitchFamily="34" charset="0"/>
              <a:buChar char="•"/>
            </a:pPr>
            <a:r>
              <a:rPr lang="en-US">
                <a:latin typeface="Arial" panose="020B0604020202020204" pitchFamily="34" charset="0"/>
                <a:cs typeface="Arial" panose="020B0604020202020204" pitchFamily="34" charset="0"/>
                <a:sym typeface="+mn-ea"/>
              </a:rPr>
              <a:t>In sum, we are searching for the features that link a grid of grayscale values to the three color grids.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dirty="0"/>
          </a:p>
        </p:txBody>
      </p:sp>
      <p:sp>
        <p:nvSpPr>
          <p:cNvPr id="5" name="Footer Placeholder 6"/>
          <p:cNvSpPr>
            <a:spLocks noGrp="1"/>
          </p:cNvSpPr>
          <p:nvPr>
            <p:ph type="ftr" sz="quarter" idx="4294967295"/>
          </p:nvPr>
        </p:nvSpPr>
        <p:spPr>
          <a:xfrm>
            <a:off x="2411760" y="4587974"/>
            <a:ext cx="5472608" cy="434955"/>
          </a:xfrm>
          <a:prstGeom prst="rect">
            <a:avLst/>
          </a:prstGeom>
        </p:spPr>
        <p:txBody>
          <a:bodyPr/>
          <a:lstStyle/>
          <a:p>
            <a:r>
              <a:rPr lang="en-US" sz="1200" dirty="0" smtClean="0"/>
              <a:t>Department of Information Technology (Data Science)</a:t>
            </a:r>
            <a:endParaRPr lang="en-US" sz="1200" dirty="0"/>
          </a:p>
        </p:txBody>
      </p:sp>
      <p:pic>
        <p:nvPicPr>
          <p:cNvPr id="7" name="Content Placeholder 1" descr="p1"/>
          <p:cNvPicPr>
            <a:picLocks noGrp="1" noChangeAspect="1"/>
          </p:cNvPicPr>
          <p:nvPr/>
        </p:nvPicPr>
        <p:blipFill>
          <a:blip r:embed="rId1"/>
          <a:stretch>
            <a:fillRect/>
          </a:stretch>
        </p:blipFill>
        <p:spPr>
          <a:xfrm>
            <a:off x="0" y="0"/>
            <a:ext cx="1296670" cy="1032510"/>
          </a:xfrm>
          <a:prstGeom prst="rect">
            <a:avLst/>
          </a:prstGeom>
        </p:spPr>
      </p:pic>
      <p:pic>
        <p:nvPicPr>
          <p:cNvPr id="6" name="Content Placeholder 4"/>
          <p:cNvPicPr>
            <a:picLocks noChangeAspect="1"/>
          </p:cNvPicPr>
          <p:nvPr/>
        </p:nvPicPr>
        <p:blipFill>
          <a:blip r:embed="rId2"/>
          <a:stretch>
            <a:fillRect/>
          </a:stretch>
        </p:blipFill>
        <p:spPr>
          <a:xfrm>
            <a:off x="1764030" y="1923415"/>
            <a:ext cx="6722110" cy="2416810"/>
          </a:xfrm>
          <a:prstGeom prst="rect">
            <a:avLst/>
          </a:prstGeom>
          <a:noFill/>
          <a:ln w="9525">
            <a:noFill/>
          </a:ln>
        </p:spPr>
      </p:pic>
    </p:spTree>
  </p:cSld>
  <p:clrMapOvr>
    <a:masterClrMapping/>
  </p:clrMapOvr>
</p:sld>
</file>

<file path=ppt/theme/theme1.xml><?xml version="1.0" encoding="utf-8"?>
<a:theme xmlns:a="http://schemas.openxmlformats.org/drawingml/2006/main" name="2803">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7742</Words>
  <Application>WPS Presentation</Application>
  <PresentationFormat>On-screen Show (16:9)</PresentationFormat>
  <Paragraphs>215</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Times New Roman</vt:lpstr>
      <vt:lpstr>Times New Roman</vt:lpstr>
      <vt:lpstr>Calibri</vt:lpstr>
      <vt:lpstr>Microsoft YaHei</vt:lpstr>
      <vt:lpstr>Arial Unicode MS</vt:lpstr>
      <vt:lpstr>2803</vt:lpstr>
      <vt:lpstr>Department of Information Technology BVRIT HYDERABAD College of Engineering for Women </vt:lpstr>
      <vt:lpstr>Objectives</vt:lpstr>
      <vt:lpstr>Introduction</vt:lpstr>
      <vt:lpstr>Introduction</vt:lpstr>
      <vt:lpstr>Literature Survey</vt:lpstr>
      <vt:lpstr>Literature Survey</vt:lpstr>
      <vt:lpstr>Literature Survey</vt:lpstr>
      <vt:lpstr>Literature Survey</vt:lpstr>
      <vt:lpstr>Literature Survey</vt:lpstr>
      <vt:lpstr>Convolutional neural network</vt:lpstr>
      <vt:lpstr>A Convolutional neural network for classification - Basic </vt:lpstr>
      <vt:lpstr>  Convolutional neural network Structure Used</vt:lpstr>
      <vt:lpstr>  Convolutional neural network  </vt:lpstr>
      <vt:lpstr>  Convolutional neural network  </vt:lpstr>
      <vt:lpstr>     Technologies used </vt:lpstr>
      <vt:lpstr>Problem Statement</vt:lpstr>
      <vt:lpstr>Proposed Method</vt:lpstr>
      <vt:lpstr>Societal Impact</vt:lpstr>
      <vt:lpstr>Societal Impact</vt:lpstr>
      <vt:lpstr>System Architecture</vt:lpstr>
      <vt:lpstr>Project Modules</vt:lpstr>
      <vt:lpstr>Results</vt:lpstr>
      <vt:lpstr>Results</vt:lpstr>
      <vt:lpstr>Conclusion</vt:lpstr>
      <vt:lpstr>References</vt:lpstr>
      <vt:lpstr>Thank you. 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AI</dc:title>
  <dc:creator>sai madhav</dc:creator>
  <cp:lastModifiedBy>dolph</cp:lastModifiedBy>
  <cp:revision>206</cp:revision>
  <dcterms:created xsi:type="dcterms:W3CDTF">2020-04-03T04:42:00Z</dcterms:created>
  <dcterms:modified xsi:type="dcterms:W3CDTF">2021-10-09T10:17:00Z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0931ABD68ECF469AAA219FC776391E16</vt:lpwstr>
  </property>
  <property fmtid="{D5CDD505-2E9C-101B-9397-08002B2CF9AE}" pid="3" name="KSOProductBuildVer">
    <vt:lpwstr>1033-11.2.0.10323</vt:lpwstr>
  </property>
</Properties>
</file>