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80" d="100"/>
          <a:sy n="80" d="100"/>
        </p:scale>
        <p:origin x="739" y="67"/>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20/06/2022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20/06/2022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7" name="think-cell Slide" r:id="rId6" imgW="12700" imgH="12700" progId="">
                  <p:embed/>
                </p:oleObj>
              </mc:Choice>
              <mc:Fallback>
                <p:oleObj name="think-cell Slide" r:id="rId6" imgW="12700" imgH="1270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1" name="think-cell Slide" r:id="rId4" imgW="12700" imgH="12700" progId="TCLayout.ActiveDocument.1">
                  <p:embed/>
                </p:oleObj>
              </mc:Choice>
              <mc:Fallback>
                <p:oleObj name="think-cell Slide" r:id="rId4" imgW="12700" imgH="1270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5"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9"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1" name="think-cell Slide" r:id="rId7" imgW="12700" imgH="12700" progId="">
                  <p:embed/>
                </p:oleObj>
              </mc:Choice>
              <mc:Fallback>
                <p:oleObj name="think-cell Slide" r:id="rId7" imgW="12700" imgH="1270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7" name="think-cell Slide" r:id="rId4" imgW="12700" imgH="12700" progId="TCLayout.ActiveDocument.1">
                  <p:embed/>
                </p:oleObj>
              </mc:Choice>
              <mc:Fallback>
                <p:oleObj name="think-cell Slide" r:id="rId4" imgW="12700" imgH="1270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1"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5" name="think-cell Slide" r:id="rId4" imgW="12700" imgH="12700" progId="TCLayout.ActiveDocument.1">
                  <p:embed/>
                </p:oleObj>
              </mc:Choice>
              <mc:Fallback>
                <p:oleObj name="think-cell Slide" r:id="rId4" imgW="12700" imgH="1270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5" name="think-cell Slide" r:id="rId7" imgW="12700" imgH="12700" progId="">
                  <p:embed/>
                </p:oleObj>
              </mc:Choice>
              <mc:Fallback>
                <p:oleObj name="think-cell Slide" r:id="rId7" imgW="12700" imgH="1270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9" name="think-cell Slide" r:id="rId9" imgW="12700" imgH="12700" progId="">
                  <p:embed/>
                </p:oleObj>
              </mc:Choice>
              <mc:Fallback>
                <p:oleObj name="think-cell Slide" r:id="rId9" imgW="12700" imgH="1270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3" name="think-cell Slide" r:id="rId5" imgW="12700" imgH="12700" progId="">
                  <p:embed/>
                </p:oleObj>
              </mc:Choice>
              <mc:Fallback>
                <p:oleObj name="think-cell Slide" r:id="rId5" imgW="12700" imgH="1270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7" name="think-cell Slide" r:id="rId4" imgW="12700" imgH="12700" progId="">
                  <p:embed/>
                </p:oleObj>
              </mc:Choice>
              <mc:Fallback>
                <p:oleObj name="think-cell Slide" r:id="rId4" imgW="12700" imgH="1270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6/20/2022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3" name="think-cell Slide" r:id="rId25" imgW="12700" imgH="12700" progId="">
                  <p:embed/>
                </p:oleObj>
              </mc:Choice>
              <mc:Fallback>
                <p:oleObj name="think-cell Slide" r:id="rId25" imgW="12700" imgH="1270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3" name="think-cell Slide" r:id="rId14" imgW="12700" imgH="12700" progId="TCLayout.ActiveDocument.1">
                  <p:embed/>
                </p:oleObj>
              </mc:Choice>
              <mc:Fallback>
                <p:oleObj name="think-cell Slide" r:id="rId14" imgW="12700" imgH="1270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owjanya-Tangallapalli"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5.jp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3372862963"/>
              </p:ext>
            </p:extLst>
          </p:nvPr>
        </p:nvGraphicFramePr>
        <p:xfrm>
          <a:off x="9220200" y="1155306"/>
          <a:ext cx="2950005" cy="4160898"/>
        </p:xfrm>
        <a:graphic>
          <a:graphicData uri="http://schemas.openxmlformats.org/drawingml/2006/table">
            <a:tbl>
              <a:tblPr firstRow="1" bandRow="1">
                <a:tableStyleId>{0E3FDE45-AF77-4B5C-9715-49D594BDF05E}</a:tableStyleId>
              </a:tblPr>
              <a:tblGrid>
                <a:gridCol w="914400">
                  <a:extLst>
                    <a:ext uri="{9D8B030D-6E8A-4147-A177-3AD203B41FA5}">
                      <a16:colId xmlns:a16="http://schemas.microsoft.com/office/drawing/2014/main" val="20000"/>
                    </a:ext>
                  </a:extLst>
                </a:gridCol>
                <a:gridCol w="2035605">
                  <a:extLst>
                    <a:ext uri="{9D8B030D-6E8A-4147-A177-3AD203B41FA5}">
                      <a16:colId xmlns:a16="http://schemas.microsoft.com/office/drawing/2014/main" val="20001"/>
                    </a:ext>
                  </a:extLst>
                </a:gridCol>
              </a:tblGrid>
              <a:tr h="316369">
                <a:tc>
                  <a:txBody>
                    <a:bodyPr/>
                    <a:lstStyle/>
                    <a:p>
                      <a:r>
                        <a:rPr kumimoji="0" lang="en-US" sz="1100" b="0" i="0" u="none" strike="noStrike" kern="1200" cap="none" spc="0" normalizeH="0" baseline="0" dirty="0">
                          <a:ln>
                            <a:noFill/>
                          </a:ln>
                          <a:effectLst/>
                          <a:uLnTx/>
                          <a:uFillTx/>
                          <a:latin typeface="Verdana"/>
                          <a:ea typeface="+mn-ea"/>
                          <a:cs typeface="+mn-cs"/>
                        </a:rPr>
                        <a:t>C#</a:t>
                      </a:r>
                    </a:p>
                  </a:txBody>
                  <a:tcPr/>
                </a:tc>
                <a:tc>
                  <a:txBody>
                    <a:bodyPr/>
                    <a:lstStyle/>
                    <a:p>
                      <a:r>
                        <a:rPr kumimoji="0" lang="en-US" sz="1100" b="0" i="0" u="none" strike="noStrike" kern="1200" cap="none" spc="0" normalizeH="0" baseline="0" dirty="0">
                          <a:ln>
                            <a:noFill/>
                          </a:ln>
                          <a:effectLst/>
                          <a:uLnTx/>
                          <a:uFillTx/>
                          <a:latin typeface="Verdana" panose="020B0604030504040204" pitchFamily="34" charset="0"/>
                          <a:ea typeface="Verdana" panose="020B0604030504040204" pitchFamily="34" charset="0"/>
                          <a:cs typeface="+mn-cs"/>
                        </a:rPr>
                        <a:t>C# Basics, OOPS, Generics,</a:t>
                      </a:r>
                    </a:p>
                    <a:p>
                      <a:r>
                        <a:rPr kumimoji="0" lang="en-US" sz="1100" b="0" i="0" u="none" strike="noStrike" kern="1200" cap="none" spc="0" normalizeH="0" baseline="0" dirty="0">
                          <a:ln>
                            <a:noFill/>
                          </a:ln>
                          <a:effectLst/>
                          <a:uLnTx/>
                          <a:uFillTx/>
                          <a:latin typeface="Verdana" panose="020B0604030504040204" pitchFamily="34" charset="0"/>
                          <a:ea typeface="Verdana" panose="020B0604030504040204" pitchFamily="34" charset="0"/>
                          <a:cs typeface="+mn-cs"/>
                        </a:rPr>
                        <a:t>Collections,</a:t>
                      </a:r>
                    </a:p>
                    <a:p>
                      <a:r>
                        <a:rPr kumimoji="0" lang="en-US" sz="1100" b="0" i="0" u="none" strike="noStrike" kern="1200" cap="none" spc="0" normalizeH="0" baseline="0" dirty="0">
                          <a:ln>
                            <a:noFill/>
                          </a:ln>
                          <a:effectLst/>
                          <a:uLnTx/>
                          <a:uFillTx/>
                          <a:latin typeface="Verdana" panose="020B0604030504040204" pitchFamily="34" charset="0"/>
                          <a:ea typeface="Verdana" panose="020B0604030504040204" pitchFamily="34" charset="0"/>
                          <a:cs typeface="+mn-cs"/>
                        </a:rPr>
                        <a:t>Array, Loops, LINQ</a:t>
                      </a:r>
                    </a:p>
                  </a:txBody>
                  <a:tcPr/>
                </a:tc>
                <a:extLst>
                  <a:ext uri="{0D108BD9-81ED-4DB2-BD59-A6C34878D82A}">
                    <a16:rowId xmlns:a16="http://schemas.microsoft.com/office/drawing/2014/main" val="236619847"/>
                  </a:ext>
                </a:extLst>
              </a:tr>
              <a:tr h="316369">
                <a:tc>
                  <a:txBody>
                    <a:bodyPr/>
                    <a:lstStyle/>
                    <a:p>
                      <a:r>
                        <a:rPr kumimoji="0" lang="en-US" sz="1100" b="0" i="0" u="none" strike="noStrike" kern="1200" cap="none" spc="0" normalizeH="0" baseline="0" dirty="0">
                          <a:ln>
                            <a:noFill/>
                          </a:ln>
                          <a:effectLst/>
                          <a:uLnTx/>
                          <a:uFillTx/>
                          <a:latin typeface="Verdana"/>
                          <a:ea typeface="+mn-ea"/>
                          <a:cs typeface="+mn-cs"/>
                        </a:rPr>
                        <a:t>.NET</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ADO.NET,ASP.NET with MVC5 and WEBAPI, Entity Framework</a:t>
                      </a:r>
                    </a:p>
                  </a:txBody>
                  <a:tcPr/>
                </a:tc>
                <a:extLst>
                  <a:ext uri="{0D108BD9-81ED-4DB2-BD59-A6C34878D82A}">
                    <a16:rowId xmlns:a16="http://schemas.microsoft.com/office/drawing/2014/main" val="2362141945"/>
                  </a:ext>
                </a:extLst>
              </a:tr>
              <a:tr h="427098">
                <a:tc>
                  <a:txBody>
                    <a:bodyPr/>
                    <a:lstStyle/>
                    <a:p>
                      <a:pPr lvl="0">
                        <a:buNone/>
                      </a:pPr>
                      <a:r>
                        <a:rPr lang="en-US" sz="1100" b="0" i="0" u="none" strike="noStrike" kern="1200" cap="none" spc="0" normalizeH="0" baseline="0" dirty="0">
                          <a:ln>
                            <a:noFill/>
                          </a:ln>
                          <a:effectLst/>
                          <a:uLnTx/>
                          <a:uFillTx/>
                          <a:latin typeface="Verdana"/>
                          <a:ea typeface="+mn-ea"/>
                          <a:cs typeface="+mn-cs"/>
                        </a:rPr>
                        <a:t>Java</a:t>
                      </a:r>
                      <a:endParaRPr kumimoji="0" lang="en-US" sz="1100" b="0" i="0" u="none" strike="noStrike" kern="1200" cap="none" spc="0" normalizeH="0" baseline="0" dirty="0">
                        <a:ln>
                          <a:noFill/>
                        </a:ln>
                        <a:effectLst/>
                        <a:uLnTx/>
                        <a:uFillTx/>
                        <a:latin typeface="Verdana"/>
                        <a:ea typeface="+mn-ea"/>
                        <a:cs typeface="+mn-cs"/>
                      </a:endParaRPr>
                    </a:p>
                  </a:txBody>
                  <a:tcPr/>
                </a:tc>
                <a:tc>
                  <a:txBody>
                    <a:bodyPr/>
                    <a:lstStyle/>
                    <a:p>
                      <a:pPr marL="0" lvl="1" indent="0" algn="l">
                        <a:buNone/>
                      </a:pPr>
                      <a:r>
                        <a:rPr lang="en-IN" sz="1100" u="none" strike="noStrike" kern="1200" cap="none" spc="0" normalizeH="0" baseline="0" dirty="0">
                          <a:ln>
                            <a:noFill/>
                          </a:ln>
                          <a:solidFill>
                            <a:schemeClr val="tx1"/>
                          </a:solidFill>
                          <a:effectLst/>
                          <a:uLnTx/>
                          <a:uFillTx/>
                          <a:latin typeface="+mn-lt"/>
                          <a:ea typeface="+mn-ea"/>
                          <a:cs typeface="+mn-cs"/>
                        </a:rPr>
                        <a:t>Intermediate </a:t>
                      </a:r>
                      <a:endParaRPr kumimoji="0" lang="en-US" sz="11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2374906028"/>
                  </a:ext>
                </a:extLst>
              </a:tr>
              <a:tr h="357468">
                <a:tc>
                  <a:txBody>
                    <a:bodyPr/>
                    <a:lstStyle/>
                    <a:p>
                      <a:r>
                        <a:rPr kumimoji="0" lang="en-US" sz="1100" b="0" i="0" u="none" strike="noStrike" kern="1200" cap="none" spc="0" normalizeH="0" baseline="0" dirty="0">
                          <a:ln>
                            <a:noFill/>
                          </a:ln>
                          <a:effectLst/>
                          <a:uLnTx/>
                          <a:uFillTx/>
                          <a:latin typeface="Verdana"/>
                          <a:ea typeface="+mn-ea"/>
                          <a:cs typeface="+mn-cs"/>
                        </a:rPr>
                        <a:t>Database</a:t>
                      </a:r>
                    </a:p>
                  </a:txBody>
                  <a:tcPr/>
                </a:tc>
                <a:tc>
                  <a:txBody>
                    <a:bodyPr/>
                    <a:lstStyle/>
                    <a:p>
                      <a:r>
                        <a:rPr lang="en-US" sz="1100" b="0" i="0" u="none" strike="noStrike" kern="1200" cap="none" spc="0" normalizeH="0" baseline="0" dirty="0">
                          <a:ln>
                            <a:noFill/>
                          </a:ln>
                          <a:effectLst/>
                          <a:uLnTx/>
                          <a:uFillTx/>
                          <a:latin typeface="Verdana"/>
                          <a:ea typeface="+mn-ea"/>
                          <a:cs typeface="+mn-cs"/>
                        </a:rPr>
                        <a:t>SQL Server Management Studio </a:t>
                      </a:r>
                      <a:endParaRPr kumimoji="0" lang="en-US" sz="1100" b="0" i="0" u="none" strike="noStrike" kern="1200" cap="none" spc="0" normalizeH="0" baseline="0" dirty="0">
                        <a:ln>
                          <a:noFill/>
                        </a:ln>
                        <a:effectLst/>
                        <a:uLnTx/>
                        <a:uFillTx/>
                        <a:latin typeface="Verdana"/>
                        <a:ea typeface="+mn-ea"/>
                        <a:cs typeface="+mn-cs"/>
                      </a:endParaRPr>
                    </a:p>
                    <a:p>
                      <a:endParaRPr kumimoji="0" lang="en-US" sz="1100" b="0" i="0" u="none" strike="noStrike" kern="1200" cap="none" spc="0" normalizeH="0" baseline="0" dirty="0">
                        <a:ln>
                          <a:noFill/>
                        </a:ln>
                        <a:effectLst/>
                        <a:uLnTx/>
                        <a:uFillTx/>
                        <a:latin typeface="Verdana"/>
                        <a:ea typeface="+mn-ea"/>
                        <a:cs typeface="+mn-cs"/>
                      </a:endParaRPr>
                    </a:p>
                  </a:txBody>
                  <a:tcPr/>
                </a:tc>
                <a:extLst>
                  <a:ext uri="{0D108BD9-81ED-4DB2-BD59-A6C34878D82A}">
                    <a16:rowId xmlns:a16="http://schemas.microsoft.com/office/drawing/2014/main" val="10007"/>
                  </a:ext>
                </a:extLst>
              </a:tr>
              <a:tr h="427099">
                <a:tc>
                  <a:txBody>
                    <a:bodyPr/>
                    <a:lstStyle/>
                    <a:p>
                      <a:r>
                        <a:rPr lang="en-IN" sz="1100" b="0" i="0" kern="1200" dirty="0">
                          <a:solidFill>
                            <a:schemeClr val="tx1"/>
                          </a:solidFill>
                          <a:effectLst/>
                          <a:latin typeface="+mn-lt"/>
                          <a:ea typeface="+mn-ea"/>
                          <a:cs typeface="+mn-cs"/>
                        </a:rPr>
                        <a:t>Web Technology</a:t>
                      </a:r>
                      <a:endParaRPr kumimoji="0" lang="en-US" sz="1100" b="0" i="0" u="none" strike="noStrike" kern="1200" cap="none" spc="0" normalizeH="0" baseline="0" dirty="0">
                        <a:ln>
                          <a:noFill/>
                        </a:ln>
                        <a:effectLst/>
                        <a:uLnTx/>
                        <a:uFillTx/>
                        <a:latin typeface="Verdana"/>
                        <a:ea typeface="+mn-ea"/>
                        <a:cs typeface="+mn-cs"/>
                      </a:endParaRPr>
                    </a:p>
                  </a:txBody>
                  <a:tcPr/>
                </a:tc>
                <a:tc>
                  <a:txBody>
                    <a:bodyPr/>
                    <a:lstStyle/>
                    <a:p>
                      <a:pPr marL="0" lvl="1" indent="0" algn="l" rtl="0" eaLnBrk="1" latinLnBrk="0" hangingPunct="1">
                        <a:buFont typeface="Arial" panose="020B0604020202020204" pitchFamily="34" charset="0"/>
                        <a:buNone/>
                      </a:pPr>
                      <a:r>
                        <a:rPr kumimoji="0" lang="en-US" sz="1100" u="none" strike="noStrike" kern="1200" cap="none" spc="0" normalizeH="0" baseline="0" dirty="0">
                          <a:ln>
                            <a:noFill/>
                          </a:ln>
                          <a:solidFill>
                            <a:schemeClr val="tx1"/>
                          </a:solidFill>
                          <a:effectLst/>
                          <a:uLnTx/>
                          <a:uFillTx/>
                          <a:latin typeface="+mn-lt"/>
                          <a:ea typeface="+mn-ea"/>
                          <a:cs typeface="+mn-cs"/>
                        </a:rPr>
                        <a:t>HTML  &amp; CSS and </a:t>
                      </a:r>
                      <a:r>
                        <a:rPr kumimoji="0" lang="en-IN" sz="1100" u="none" strike="noStrike" kern="1200" cap="none" spc="0" normalizeH="0" baseline="0" dirty="0">
                          <a:ln>
                            <a:noFill/>
                          </a:ln>
                          <a:solidFill>
                            <a:schemeClr val="tx1"/>
                          </a:solidFill>
                          <a:effectLst/>
                          <a:uLnTx/>
                          <a:uFillTx/>
                          <a:latin typeface="+mn-lt"/>
                          <a:ea typeface="+mn-ea"/>
                          <a:cs typeface="+mn-cs"/>
                        </a:rPr>
                        <a:t>JavaScript, Typescript, Bootstrap</a:t>
                      </a:r>
                      <a:endParaRPr kumimoji="0" lang="en-US" sz="11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08"/>
                  </a:ext>
                </a:extLst>
              </a:tr>
              <a:tr h="285336">
                <a:tc>
                  <a:txBody>
                    <a:bodyPr/>
                    <a:lstStyle/>
                    <a:p>
                      <a:r>
                        <a:rPr kumimoji="0" lang="en-US" sz="1100" b="0" i="0" u="none" strike="noStrike" kern="1200" cap="none" spc="0" normalizeH="0" baseline="0" dirty="0">
                          <a:ln>
                            <a:noFill/>
                          </a:ln>
                          <a:effectLst/>
                          <a:uLnTx/>
                          <a:uFillTx/>
                          <a:latin typeface="Verdana"/>
                          <a:ea typeface="+mn-ea"/>
                          <a:cs typeface="+mn-cs"/>
                        </a:rPr>
                        <a:t>Tools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Swagger, Visual Studio, Visual Studio Code</a:t>
                      </a:r>
                    </a:p>
                  </a:txBody>
                  <a:tcPr/>
                </a:tc>
                <a:extLst>
                  <a:ext uri="{0D108BD9-81ED-4DB2-BD59-A6C34878D82A}">
                    <a16:rowId xmlns:a16="http://schemas.microsoft.com/office/drawing/2014/main" val="10009"/>
                  </a:ext>
                </a:extLst>
              </a:tr>
              <a:tr h="488327">
                <a:tc>
                  <a:txBody>
                    <a:bodyPr/>
                    <a:lstStyle/>
                    <a:p>
                      <a:r>
                        <a:rPr kumimoji="0" lang="en-US" sz="1100" b="0" i="0" u="none" strike="noStrike" kern="1200" cap="none" spc="0" normalizeH="0" baseline="0" dirty="0">
                          <a:ln>
                            <a:noFill/>
                          </a:ln>
                          <a:effectLst/>
                          <a:uLnTx/>
                          <a:uFillTx/>
                          <a:latin typeface="Verdana"/>
                          <a:ea typeface="+mn-ea"/>
                          <a:cs typeface="+mn-cs"/>
                        </a:rPr>
                        <a:t>Add On skills</a:t>
                      </a:r>
                    </a:p>
                  </a:txBody>
                  <a:tcPr/>
                </a:tc>
                <a:tc>
                  <a:txBody>
                    <a:bodyPr/>
                    <a:lstStyle/>
                    <a:p>
                      <a:r>
                        <a:rPr kumimoji="0" lang="en-US" sz="1100" b="0" i="0" u="none" strike="noStrike" kern="1200" cap="none" spc="0" normalizeH="0" baseline="0" dirty="0">
                          <a:ln>
                            <a:noFill/>
                          </a:ln>
                          <a:effectLst/>
                          <a:uLnTx/>
                          <a:uFillTx/>
                          <a:latin typeface="Arial" panose="020B0604020202020204" pitchFamily="34" charset="0"/>
                          <a:ea typeface="+mn-ea"/>
                          <a:cs typeface="Arial" panose="020B0604020202020204" pitchFamily="34" charset="0"/>
                        </a:rPr>
                        <a:t>Self Learning,</a:t>
                      </a:r>
                      <a:r>
                        <a:rPr lang="en-US" sz="1100" b="0" i="0" u="none" strike="noStrike" kern="1200" dirty="0">
                          <a:solidFill>
                            <a:schemeClr val="tx1"/>
                          </a:solidFill>
                          <a:effectLst/>
                          <a:latin typeface="Arial" panose="020B0604020202020204" pitchFamily="34" charset="0"/>
                          <a:ea typeface="+mn-ea"/>
                          <a:cs typeface="Arial" panose="020B0604020202020204" pitchFamily="34" charset="0"/>
                        </a:rPr>
                        <a:t> Communication Skills, Team Management</a:t>
                      </a:r>
                      <a:endParaRPr kumimoji="0" lang="en-US" sz="1100" b="0" i="0" u="none" strike="noStrike" kern="1200" cap="none" spc="0" normalizeH="0" baseline="0" dirty="0">
                        <a:ln>
                          <a:noFill/>
                        </a:ln>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10"/>
                  </a:ext>
                </a:extLst>
              </a:tr>
            </a:tbl>
          </a:graphicData>
        </a:graphic>
      </p:graphicFrame>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p:cNvSpPr>
            <a:spLocks noGrp="1"/>
          </p:cNvSpPr>
          <p:nvPr>
            <p:ph type="body" sz="quarter" idx="43"/>
          </p:nvPr>
        </p:nvSpPr>
        <p:spPr>
          <a:xfrm>
            <a:off x="3649663" y="1355090"/>
            <a:ext cx="2374900" cy="203200"/>
          </a:xfrm>
        </p:spPr>
        <p:txBody>
          <a:bodyPr vert="horz" lIns="0" tIns="0" rIns="0" bIns="0" rtlCol="0" anchor="t">
            <a:noAutofit/>
          </a:bodyPr>
          <a:lstStyle/>
          <a:p>
            <a:pPr eaLnBrk="1" hangingPunct="1"/>
            <a:r>
              <a:rPr lang="nl-NL" altLang="nl-NL" dirty="0">
                <a:ea typeface="Verdana"/>
              </a:rPr>
              <a:t>Bangalore</a:t>
            </a:r>
            <a:endParaRPr lang="nl-NL" altLang="nl-NL" dirty="0"/>
          </a:p>
          <a:p>
            <a:pPr eaLnBrk="1" hangingPunct="1"/>
            <a:endParaRPr lang="nl-NL" altLang="nl-NL" dirty="0"/>
          </a:p>
        </p:txBody>
      </p:sp>
      <p:sp>
        <p:nvSpPr>
          <p:cNvPr id="7173" name="Text Placeholder 24"/>
          <p:cNvSpPr>
            <a:spLocks noGrp="1"/>
          </p:cNvSpPr>
          <p:nvPr>
            <p:ph type="body" sz="quarter" idx="47"/>
          </p:nvPr>
        </p:nvSpPr>
        <p:spPr>
          <a:xfrm>
            <a:off x="3299243" y="1603137"/>
            <a:ext cx="2725319" cy="322262"/>
          </a:xfrm>
        </p:spPr>
        <p:txBody>
          <a:bodyPr vert="horz" lIns="0" tIns="0" rIns="0" bIns="0" rtlCol="0" anchor="t">
            <a:noAutofit/>
          </a:bodyPr>
          <a:lstStyle/>
          <a:p>
            <a:r>
              <a:rPr lang="en-IN" dirty="0">
                <a:solidFill>
                  <a:schemeClr val="accent1">
                    <a:lumMod val="40000"/>
                    <a:lumOff val="60000"/>
                  </a:schemeClr>
                </a:solidFill>
                <a:latin typeface="Roboto" panose="020B0604020202020204" pitchFamily="2" charset="0"/>
              </a:rPr>
              <a:t>sowjanya.tangallapalli@capgemini.com</a:t>
            </a:r>
            <a:endParaRPr lang="nl-NL" altLang="nl-NL" dirty="0">
              <a:solidFill>
                <a:schemeClr val="accent1">
                  <a:lumMod val="40000"/>
                  <a:lumOff val="60000"/>
                </a:schemeClr>
              </a:solidFill>
            </a:endParaRPr>
          </a:p>
        </p:txBody>
      </p:sp>
      <p:sp>
        <p:nvSpPr>
          <p:cNvPr id="7174" name="Text Placeholder 25"/>
          <p:cNvSpPr>
            <a:spLocks noGrp="1"/>
          </p:cNvSpPr>
          <p:nvPr>
            <p:ph type="body" sz="quarter" idx="48"/>
          </p:nvPr>
        </p:nvSpPr>
        <p:spPr>
          <a:xfrm>
            <a:off x="3352483" y="1828483"/>
            <a:ext cx="2382837" cy="330200"/>
          </a:xfrm>
        </p:spPr>
        <p:txBody>
          <a:bodyPr vert="horz" lIns="0" tIns="0" rIns="0" bIns="0" rtlCol="0" anchor="t">
            <a:noAutofit/>
          </a:bodyPr>
          <a:lstStyle/>
          <a:p>
            <a:pPr eaLnBrk="1" hangingPunct="1"/>
            <a:r>
              <a:rPr lang="nl-NL" altLang="nl-NL" dirty="0"/>
              <a:t>+91 9010991648</a:t>
            </a:r>
            <a:endParaRPr lang="en-US" altLang="nl-NL" dirty="0"/>
          </a:p>
        </p:txBody>
      </p:sp>
      <p:sp>
        <p:nvSpPr>
          <p:cNvPr id="7175" name="Text Placeholder 26"/>
          <p:cNvSpPr>
            <a:spLocks noGrp="1"/>
          </p:cNvSpPr>
          <p:nvPr>
            <p:ph type="body" sz="quarter" idx="50"/>
          </p:nvPr>
        </p:nvSpPr>
        <p:spPr>
          <a:xfrm>
            <a:off x="335055" y="2823109"/>
            <a:ext cx="3978346" cy="3744378"/>
          </a:xfrm>
        </p:spPr>
        <p:txBody>
          <a:bodyPr vert="horz" lIns="0" tIns="0" rIns="0" bIns="0" rtlCol="0" anchor="t">
            <a:noAutofit/>
          </a:bodyPr>
          <a:lstStyle/>
          <a:p>
            <a:r>
              <a:rPr lang="en-IN" sz="1100" b="1" i="0" dirty="0">
                <a:solidFill>
                  <a:srgbClr val="000000"/>
                </a:solidFill>
                <a:effectLst/>
                <a:latin typeface="Verdana" panose="020B0604030504040204" pitchFamily="34" charset="0"/>
              </a:rPr>
              <a:t>   Full Stack Developer</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Hands on experience on C#, ADO.NET, LINQ, Entity framework, SQL Server, ASP.NET MVC5 with WEB API, ASP.NET CORE WEB API.</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Git and GitHub </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SQL and RDBMS</a:t>
            </a:r>
          </a:p>
          <a:p>
            <a:pPr marL="171450" indent="-171450">
              <a:buFont typeface="Arial" panose="020B0604020202020204" pitchFamily="34" charset="0"/>
              <a:buChar char="•"/>
            </a:pPr>
            <a:r>
              <a:rPr lang="en-US" sz="1100" dirty="0"/>
              <a:t>Good Knowledge of  java programming.</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ASP dot Net Core Web App(MVC)</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Asp dot Net Core Web API</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HTML, CSS , JavaScript , Typescript</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Proficient in creating Single page Web Application in Angular with Authentication with routing.</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Ongoing training on Azure</a:t>
            </a:r>
          </a:p>
          <a:p>
            <a:pPr marL="171450" indent="-171450">
              <a:buFont typeface="Arial" panose="020B0604020202020204" pitchFamily="34" charset="0"/>
              <a:buChar char="•"/>
            </a:pPr>
            <a:endParaRPr lang="en-US" sz="1100" dirty="0">
              <a:ea typeface="Verdana"/>
            </a:endParaRPr>
          </a:p>
          <a:p>
            <a:pPr marL="171450" indent="-171450">
              <a:buChar char="•"/>
            </a:pPr>
            <a:endParaRPr lang="en-US" b="1" dirty="0">
              <a:ea typeface="Verdana"/>
            </a:endParaRPr>
          </a:p>
          <a:p>
            <a:endParaRPr lang="en-US" altLang="nl-NL" dirty="0">
              <a:ea typeface="Verdana"/>
            </a:endParaRPr>
          </a:p>
          <a:p>
            <a:endParaRPr lang="en-US" altLang="nl-NL" dirty="0">
              <a:ea typeface="Verdana"/>
            </a:endParaRPr>
          </a:p>
        </p:txBody>
      </p:sp>
      <p:sp>
        <p:nvSpPr>
          <p:cNvPr id="7178" name="Text Placeholder 1"/>
          <p:cNvSpPr>
            <a:spLocks noGrp="1"/>
          </p:cNvSpPr>
          <p:nvPr>
            <p:ph type="body" sz="quarter" idx="41"/>
          </p:nvPr>
        </p:nvSpPr>
        <p:spPr>
          <a:xfrm>
            <a:off x="2468563" y="290513"/>
            <a:ext cx="6223000" cy="306387"/>
          </a:xfrm>
        </p:spPr>
        <p:txBody>
          <a:bodyPr vert="horz" lIns="0" tIns="0" rIns="0" bIns="0" rtlCol="0" anchor="t">
            <a:noAutofit/>
          </a:bodyPr>
          <a:lstStyle/>
          <a:p>
            <a:r>
              <a:rPr lang="en-US" altLang="en-IN" dirty="0">
                <a:ea typeface="Verdana"/>
              </a:rPr>
              <a:t>Sowjanya Tangallapalli</a:t>
            </a:r>
            <a:endParaRPr lang="en-US" altLang="en-IN" dirty="0"/>
          </a:p>
        </p:txBody>
      </p:sp>
      <p:pic>
        <p:nvPicPr>
          <p:cNvPr id="7179" name="Picture 7">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l="23582" t="2058" r="24332" b="4875"/>
          <a:stretch>
            <a:fillRect/>
          </a:stretch>
        </p:blipFill>
        <p:spPr bwMode="auto">
          <a:xfrm>
            <a:off x="5058965" y="6152351"/>
            <a:ext cx="461699" cy="437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256077" y="561475"/>
            <a:ext cx="2540634" cy="425950"/>
          </a:xfrm>
          <a:prstGeom prst="rect">
            <a:avLst/>
          </a:prstGeom>
        </p:spPr>
        <p:txBody>
          <a:bodyPr wrap="square" lIns="91440" tIns="45720" rIns="91440" bIns="45720" anchor="t">
            <a:spAutoFit/>
          </a:bodyPr>
          <a:lstStyle/>
          <a:p>
            <a:pPr>
              <a:lnSpc>
                <a:spcPct val="114000"/>
              </a:lnSpc>
              <a:defRPr/>
            </a:pPr>
            <a:r>
              <a:rPr kumimoji="0" lang="en-US" altLang="nl-NL" sz="1000" b="0" i="0" u="none" strike="noStrike" kern="1200" cap="none" spc="0" normalizeH="0" baseline="0" noProof="0" dirty="0">
                <a:ln>
                  <a:noFill/>
                </a:ln>
                <a:effectLst/>
                <a:uLnTx/>
                <a:uFillTx/>
                <a:latin typeface="Verdana"/>
                <a:ea typeface="Verdana"/>
              </a:rPr>
              <a:t>Bachelor of  </a:t>
            </a:r>
            <a:r>
              <a:rPr lang="en-US" altLang="nl-NL" sz="1000" dirty="0">
                <a:latin typeface="Verdana"/>
                <a:ea typeface="Verdana"/>
              </a:rPr>
              <a:t>Technology</a:t>
            </a:r>
            <a:r>
              <a:rPr kumimoji="0" lang="en-US" altLang="nl-NL" sz="1000" b="0" i="0" u="none" strike="noStrike" kern="1200" cap="none" spc="0" normalizeH="0" baseline="0" noProof="0" dirty="0">
                <a:ln>
                  <a:noFill/>
                </a:ln>
                <a:effectLst/>
                <a:uLnTx/>
                <a:uFillTx/>
                <a:latin typeface="Verdana"/>
                <a:ea typeface="Verdana"/>
              </a:rPr>
              <a:t>, </a:t>
            </a:r>
            <a:r>
              <a:rPr lang="en-US" altLang="nl-NL" sz="1000" dirty="0">
                <a:latin typeface="Verdana"/>
                <a:ea typeface="Verdana"/>
              </a:rPr>
              <a:t>Computer Science  </a:t>
            </a:r>
            <a:r>
              <a:rPr kumimoji="0" lang="en-US" altLang="nl-NL" sz="1000" b="0" i="0" u="none" strike="noStrike" kern="1200" cap="none" spc="0" normalizeH="0" baseline="0" noProof="0" dirty="0">
                <a:ln>
                  <a:noFill/>
                </a:ln>
                <a:effectLst/>
                <a:uLnTx/>
                <a:uFillTx/>
                <a:latin typeface="Verdana"/>
                <a:ea typeface="Verdana"/>
              </a:rPr>
              <a:t>: 2015 - 2019</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10" name="Text Placeholder 26">
            <a:extLst>
              <a:ext uri="{FF2B5EF4-FFF2-40B4-BE49-F238E27FC236}">
                <a16:creationId xmlns:a16="http://schemas.microsoft.com/office/drawing/2014/main" id="{6DF1FD2B-013E-9F9C-CED8-35E68C6AAB5E}"/>
              </a:ext>
            </a:extLst>
          </p:cNvPr>
          <p:cNvSpPr txBox="1">
            <a:spLocks/>
          </p:cNvSpPr>
          <p:nvPr/>
        </p:nvSpPr>
        <p:spPr>
          <a:xfrm>
            <a:off x="4582406" y="2455812"/>
            <a:ext cx="3978346" cy="3744378"/>
          </a:xfrm>
          <a:prstGeom prst="rect">
            <a:avLst/>
          </a:prstGeom>
        </p:spPr>
        <p:txBody>
          <a:bodyPr vert="horz" lIns="0" tIns="0" rIns="0" bIns="0" rtlCol="0" anchor="t">
            <a:noAutofit/>
          </a:bodyPr>
          <a:lstStyle>
            <a:lvl1pPr marL="0" indent="0" algn="l" defTabSz="914400" rtl="0" eaLnBrk="1" latinLnBrk="0" hangingPunct="1">
              <a:lnSpc>
                <a:spcPct val="114000"/>
              </a:lnSpc>
              <a:spcBef>
                <a:spcPts val="1000"/>
              </a:spcBef>
              <a:buFont typeface="Arial" panose="020B0604020202020204" pitchFamily="34" charset="0"/>
              <a:buNone/>
              <a:defRPr sz="1000" u="none" kern="1200" baseline="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100" b="1" dirty="0">
              <a:ea typeface="Verdana"/>
            </a:endParaRPr>
          </a:p>
          <a:p>
            <a:pPr eaLnBrk="1" hangingPunct="1">
              <a:lnSpc>
                <a:spcPct val="114000"/>
              </a:lnSpc>
            </a:pPr>
            <a:r>
              <a:rPr lang="en-US" altLang="nl-NL" sz="1100" b="1" dirty="0">
                <a:latin typeface="Arial" panose="020B0604020202020204" pitchFamily="34" charset="0"/>
                <a:cs typeface="Arial" panose="020B0604020202020204" pitchFamily="34" charset="0"/>
              </a:rPr>
              <a:t>     Online Shopping Cart Application</a:t>
            </a:r>
            <a:endParaRPr lang="en-US" altLang="nl-NL" sz="1100" dirty="0">
              <a:latin typeface="Arial" panose="020B0604020202020204" pitchFamily="34" charset="0"/>
              <a:cs typeface="Arial" panose="020B0604020202020204" pitchFamily="34" charset="0"/>
            </a:endParaRPr>
          </a:p>
          <a:p>
            <a:pPr marL="171450" indent="-171450" eaLnBrk="1" hangingPunct="1">
              <a:lnSpc>
                <a:spcPct val="114000"/>
              </a:lnSpc>
              <a:buFont typeface="Arial" panose="020B0604020202020204" pitchFamily="34" charset="0"/>
              <a:buChar char="•"/>
            </a:pPr>
            <a:r>
              <a:rPr lang="en-US" altLang="nl-NL" sz="1100" dirty="0">
                <a:latin typeface="Arial" panose="020B0604020202020204" pitchFamily="34" charset="0"/>
                <a:cs typeface="Arial" panose="020B0604020202020204" pitchFamily="34" charset="0"/>
              </a:rPr>
              <a:t>Created  Online Shopping Cart Application With MySQL as a Backend and WebAPI Core as middleware and Angular as frontend Using HTML, CSS and TypeScript for the designing.</a:t>
            </a:r>
          </a:p>
          <a:p>
            <a:pPr marL="171450" indent="-171450" eaLnBrk="1" hangingPunct="1">
              <a:lnSpc>
                <a:spcPct val="114000"/>
              </a:lnSpc>
              <a:buFont typeface="Arial" panose="020B0604020202020204" pitchFamily="34" charset="0"/>
              <a:buChar char="•"/>
            </a:pPr>
            <a:r>
              <a:rPr lang="en-US" altLang="nl-NL" sz="1100" dirty="0">
                <a:latin typeface="Arial" panose="020B0604020202020204" pitchFamily="34" charset="0"/>
                <a:cs typeface="Arial" panose="020B0604020202020204" pitchFamily="34" charset="0"/>
              </a:rPr>
              <a:t>Check Out the full Project With Code On My GitHub.</a:t>
            </a:r>
          </a:p>
          <a:p>
            <a:pPr marL="171450" indent="-171450">
              <a:buFont typeface="Arial" panose="020B0604020202020204" pitchFamily="34" charset="0"/>
              <a:buChar char="•"/>
            </a:pPr>
            <a:endParaRPr lang="en-US" sz="1100" b="1" dirty="0"/>
          </a:p>
          <a:p>
            <a:endParaRPr lang="en-US" altLang="nl-NL" dirty="0"/>
          </a:p>
          <a:p>
            <a:endParaRPr lang="en-US" altLang="nl-NL" dirty="0"/>
          </a:p>
        </p:txBody>
      </p:sp>
      <p:pic>
        <p:nvPicPr>
          <p:cNvPr id="16" name="Picture Placeholder 15" descr="A picture containing text&#10;&#10;Description automatically generated">
            <a:extLst>
              <a:ext uri="{FF2B5EF4-FFF2-40B4-BE49-F238E27FC236}">
                <a16:creationId xmlns:a16="http://schemas.microsoft.com/office/drawing/2014/main" id="{7FD022A9-E6F6-4D2A-B4EC-8548EC748CB7}"/>
              </a:ext>
            </a:extLst>
          </p:cNvPr>
          <p:cNvPicPr>
            <a:picLocks noGrp="1" noChangeAspect="1"/>
          </p:cNvPicPr>
          <p:nvPr>
            <p:ph type="pic" sz="quarter" idx="46"/>
          </p:nvPr>
        </p:nvPicPr>
        <p:blipFill>
          <a:blip r:embed="rId5" cstate="print">
            <a:extLst>
              <a:ext uri="{28A0092B-C50C-407E-A947-70E740481C1C}">
                <a14:useLocalDpi xmlns:a14="http://schemas.microsoft.com/office/drawing/2010/main" val="0"/>
              </a:ext>
            </a:extLst>
          </a:blip>
          <a:srcRect t="11738" b="11738"/>
          <a:stretch>
            <a:fillRect/>
          </a:stretch>
        </p:blipFill>
        <p:spPr>
          <a:xfrm>
            <a:off x="415675" y="290513"/>
            <a:ext cx="1734208" cy="1735628"/>
          </a:xfrm>
        </p:spPr>
      </p:pic>
      <p:sp>
        <p:nvSpPr>
          <p:cNvPr id="28" name="TextBox 27">
            <a:extLst>
              <a:ext uri="{FF2B5EF4-FFF2-40B4-BE49-F238E27FC236}">
                <a16:creationId xmlns:a16="http://schemas.microsoft.com/office/drawing/2014/main" id="{8B715745-D2E2-474D-AF99-47FAEDE90CDE}"/>
              </a:ext>
            </a:extLst>
          </p:cNvPr>
          <p:cNvSpPr txBox="1"/>
          <p:nvPr/>
        </p:nvSpPr>
        <p:spPr>
          <a:xfrm>
            <a:off x="5561013" y="6235709"/>
            <a:ext cx="3257605"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a:t>
            </a: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hlinkClick r:id="rId3"/>
              </a:rPr>
              <a:t>GitHub</a:t>
            </a:r>
            <a:endPar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75A248773DC9D48BF09FA863687EDD5" ma:contentTypeVersion="2" ma:contentTypeDescription="Create a new document." ma:contentTypeScope="" ma:versionID="42c1056a85c3fb3ade343eee025f50f6">
  <xsd:schema xmlns:xsd="http://www.w3.org/2001/XMLSchema" xmlns:xs="http://www.w3.org/2001/XMLSchema" xmlns:p="http://schemas.microsoft.com/office/2006/metadata/properties" xmlns:ns2="23e0b11b-d854-4e13-b2dc-268ff2d1feba" targetNamespace="http://schemas.microsoft.com/office/2006/metadata/properties" ma:root="true" ma:fieldsID="b7c70e4f06a8a228146d59eef8ff01f1" ns2:_="">
    <xsd:import namespace="23e0b11b-d854-4e13-b2dc-268ff2d1feb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e0b11b-d854-4e13-b2dc-268ff2d1fe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8D68B9-DE10-4321-909E-B00E3A00F980}">
  <ds:schemaRefs>
    <ds:schemaRef ds:uri="http://schemas.microsoft.com/sharepoint/v3/contenttype/forms"/>
  </ds:schemaRefs>
</ds:datastoreItem>
</file>

<file path=customXml/itemProps2.xml><?xml version="1.0" encoding="utf-8"?>
<ds:datastoreItem xmlns:ds="http://schemas.openxmlformats.org/officeDocument/2006/customXml" ds:itemID="{676D49A1-E7CF-4748-AD93-60B1CF8251D9}">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23e0b11b-d854-4e13-b2dc-268ff2d1feba"/>
    <ds:schemaRef ds:uri="http://purl.org/dc/dcmitype/"/>
    <ds:schemaRef ds:uri="http://www.w3.org/XML/1998/namespace"/>
    <ds:schemaRef ds:uri="http://purl.org/dc/terms/"/>
  </ds:schemaRefs>
</ds:datastoreItem>
</file>

<file path=customXml/itemProps3.xml><?xml version="1.0" encoding="utf-8"?>
<ds:datastoreItem xmlns:ds="http://schemas.openxmlformats.org/officeDocument/2006/customXml" ds:itemID="{B6772639-A277-4F03-A750-02A6CF271C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e0b11b-d854-4e13-b2dc-268ff2d1fe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312</TotalTime>
  <Words>244</Words>
  <Application>Microsoft Office PowerPoint</Application>
  <PresentationFormat>Widescreen</PresentationFormat>
  <Paragraphs>42</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Roboto</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Tangallapalli, Sowjanya</cp:lastModifiedBy>
  <cp:revision>318</cp:revision>
  <dcterms:created xsi:type="dcterms:W3CDTF">2020-09-22T06:24:00Z</dcterms:created>
  <dcterms:modified xsi:type="dcterms:W3CDTF">2022-06-20T13:52:42Z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