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65"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1" orient="horz" pos="2341">
          <p15:clr>
            <a:srgbClr val="A4A3A4"/>
          </p15:clr>
        </p15:guide>
        <p15:guide id="2" pos="365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0" autoAdjust="0"/>
    <p:restoredTop sz="93792" autoAdjust="0"/>
  </p:normalViewPr>
  <p:slideViewPr>
    <p:cSldViewPr>
      <p:cViewPr varScale="1">
        <p:scale>
          <a:sx n="80" d="100"/>
          <a:sy n="80" d="100"/>
        </p:scale>
        <p:origin x="739" y="67"/>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t>20/06/2022</a:t>
            </a:fld>
            <a:endParaRPr lang="pt-PT" sz="90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t>‹#›</a:t>
            </a:fld>
            <a:endParaRPr lang="pt-PT" sz="90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t>20/06/2022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t>‹#›</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nl-NL" altLang="nl-NL"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57" name="think-cell Slide" r:id="rId6" imgW="12700" imgH="12700" progId="">
                  <p:embed/>
                </p:oleObj>
              </mc:Choice>
              <mc:Fallback>
                <p:oleObj name="think-cell Slide" r:id="rId6" imgW="12700" imgH="1270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201" name="think-cell Slide" r:id="rId4" imgW="12700" imgH="12700" progId="TCLayout.ActiveDocument.1">
                  <p:embed/>
                </p:oleObj>
              </mc:Choice>
              <mc:Fallback>
                <p:oleObj name="think-cell Slide" r:id="rId4" imgW="12700" imgH="1270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25" name="think-cell Slide" r:id="rId4" imgW="12700" imgH="12700" progId="TCLayout.ActiveDocument.1">
                  <p:embed/>
                </p:oleObj>
              </mc:Choice>
              <mc:Fallback>
                <p:oleObj name="think-cell Slide" r:id="rId4" imgW="12700" imgH="1270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49" name="think-cell Slide" r:id="rId4" imgW="12700" imgH="12700" progId="TCLayout.ActiveDocument.1">
                  <p:embed/>
                </p:oleObj>
              </mc:Choice>
              <mc:Fallback>
                <p:oleObj name="think-cell Slide" r:id="rId4" imgW="12700" imgH="1270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a:fillRect/>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081" name="think-cell Slide" r:id="rId7" imgW="12700" imgH="12700" progId="">
                  <p:embed/>
                </p:oleObj>
              </mc:Choice>
              <mc:Fallback>
                <p:oleObj name="think-cell Slide" r:id="rId7" imgW="12700" imgH="1270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297" name="think-cell Slide" r:id="rId4" imgW="12700" imgH="12700" progId="TCLayout.ActiveDocument.1">
                  <p:embed/>
                </p:oleObj>
              </mc:Choice>
              <mc:Fallback>
                <p:oleObj name="think-cell Slide" r:id="rId4" imgW="12700" imgH="1270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21" name="think-cell Slide" r:id="rId4" imgW="12700" imgH="12700" progId="TCLayout.ActiveDocument.1">
                  <p:embed/>
                </p:oleObj>
              </mc:Choice>
              <mc:Fallback>
                <p:oleObj name="think-cell Slide" r:id="rId4" imgW="12700" imgH="1270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3" name="Freeform 12"/>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panose="020B0604020202020204"/>
              </a:rPr>
              <a:t>This message contains information that may be privileged or confidential and is the property of the Capgemini Group.</a:t>
            </a:r>
            <a:br>
              <a:rPr lang="en-US" sz="800" noProof="0" dirty="0">
                <a:solidFill>
                  <a:schemeClr val="bg1"/>
                </a:solidFill>
                <a:latin typeface="+mn-lt"/>
                <a:cs typeface="Arial" panose="020B0604020202020204"/>
              </a:rPr>
            </a:br>
            <a:r>
              <a:rPr lang="en-US" sz="800" noProof="0" dirty="0">
                <a:solidFill>
                  <a:schemeClr val="bg1"/>
                </a:solidFill>
                <a:latin typeface="Arial" panose="020B0604020202020204"/>
                <a:cs typeface="Arial" panose="020B0604020202020204"/>
              </a:rPr>
              <a:t>Copyright © 2019 Capgemini. All rights reserved.</a:t>
            </a:r>
          </a:p>
          <a:p>
            <a:pPr marL="0" marR="0" indent="0" defTabSz="957580" rtl="0" eaLnBrk="1" fontAlgn="auto" latinLnBrk="0" hangingPunct="1">
              <a:lnSpc>
                <a:spcPct val="100000"/>
              </a:lnSpc>
              <a:spcBef>
                <a:spcPts val="0"/>
              </a:spcBef>
              <a:spcAft>
                <a:spcPts val="600"/>
              </a:spcAft>
              <a:buClrTx/>
              <a:buSzTx/>
              <a:buFontTx/>
              <a:buNone/>
              <a:defRPr/>
            </a:pPr>
            <a:r>
              <a:rPr lang="en-US" sz="800" noProof="0" dirty="0">
                <a:solidFill>
                  <a:schemeClr val="bg1"/>
                </a:solidFill>
                <a:latin typeface="Arial" panose="020B0604020202020204"/>
                <a:cs typeface="Arial" panose="020B0604020202020204"/>
              </a:rPr>
              <a:t>Rightshore</a:t>
            </a:r>
            <a:r>
              <a:rPr lang="en-US" sz="800" baseline="30000" noProof="0" dirty="0">
                <a:solidFill>
                  <a:schemeClr val="bg1"/>
                </a:solidFill>
                <a:latin typeface="Arial" panose="020B0604020202020204"/>
                <a:cs typeface="Arial" panose="020B0604020202020204"/>
              </a:rPr>
              <a:t>®</a:t>
            </a:r>
            <a:r>
              <a:rPr lang="en-US" sz="800" noProof="0" dirty="0">
                <a:solidFill>
                  <a:schemeClr val="bg1"/>
                </a:solidFill>
                <a:latin typeface="Arial" panose="020B0604020202020204"/>
                <a:cs typeface="Arial" panose="020B0604020202020204"/>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panose="020B0604020202020204"/>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45" name="think-cell Slide" r:id="rId4" imgW="12700" imgH="12700" progId="TCLayout.ActiveDocument.1">
                  <p:embed/>
                </p:oleObj>
              </mc:Choice>
              <mc:Fallback>
                <p:oleObj name="think-cell Slide" r:id="rId4" imgW="12700" imgH="1270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ln>
        </p:spPr>
        <p:txBody>
          <a:bodyPr vert="horz" wrap="square" lIns="91440" tIns="45720" rIns="91440" bIns="45720" numCol="1" anchor="t" anchorCtr="0" compatLnSpc="1"/>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8" name="Freeform 13"/>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9" name="Freeform 14"/>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20" name="Freeform 15"/>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p:cNvGrpSpPr/>
          <p:nvPr userDrawn="1"/>
        </p:nvGrpSpPr>
        <p:grpSpPr bwMode="auto">
          <a:xfrm>
            <a:off x="2349500" y="1057275"/>
            <a:ext cx="1566863" cy="1108075"/>
            <a:chOff x="2384425" y="1239838"/>
            <a:chExt cx="1143000" cy="898525"/>
          </a:xfrm>
        </p:grpSpPr>
        <p:sp>
          <p:nvSpPr>
            <p:cNvPr id="17" name="TextBox 11"/>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05" name="think-cell Slide" r:id="rId7" imgW="12700" imgH="12700" progId="">
                  <p:embed/>
                </p:oleObj>
              </mc:Choice>
              <mc:Fallback>
                <p:oleObj name="think-cell Slide" r:id="rId7" imgW="12700" imgH="1270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29" name="think-cell Slide" r:id="rId9" imgW="12700" imgH="12700" progId="">
                  <p:embed/>
                </p:oleObj>
              </mc:Choice>
              <mc:Fallback>
                <p:oleObj name="think-cell Slide" r:id="rId9" imgW="12700" imgH="1270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53" name="think-cell Slide" r:id="rId5" imgW="12700" imgH="12700" progId="">
                  <p:embed/>
                </p:oleObj>
              </mc:Choice>
              <mc:Fallback>
                <p:oleObj name="think-cell Slide" r:id="rId5" imgW="12700" imgH="1270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77" name="think-cell Slide" r:id="rId4" imgW="12700" imgH="12700" progId="">
                  <p:embed/>
                </p:oleObj>
              </mc:Choice>
              <mc:Fallback>
                <p:oleObj name="think-cell Slide" r:id="rId4" imgW="12700" imgH="1270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hasCustomPrompt="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panose="020B0604020202020204" pitchFamily="34" charset="0"/>
              </a:defRPr>
            </a:lvl1pPr>
          </a:lstStyle>
          <a:p>
            <a:fld id="{425404F2-BE9A-4460-8815-8F645183555F}" type="datetimeFigureOut">
              <a:rPr lang="en-US" smtClean="0"/>
              <a:t>6/20/2022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t>‹#›</a:t>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33" name="think-cell Slide" r:id="rId25" imgW="12700" imgH="12700" progId="">
                  <p:embed/>
                </p:oleObj>
              </mc:Choice>
              <mc:Fallback>
                <p:oleObj name="think-cell Slide" r:id="rId25" imgW="12700" imgH="1270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ln>
          <a:effectLst>
            <a:outerShdw blurRad="50800" dist="25400" dir="5400000" algn="t" rotWithShape="0">
              <a:prstClr val="black">
                <a:alpha val="31000"/>
              </a:prstClr>
            </a:outerShdw>
          </a:effectLst>
        </p:spPr>
        <p:txBody>
          <a:bodyPr vert="horz" wrap="square" lIns="99563" tIns="49782" rIns="99563" bIns="49782" numCol="1" anchor="t" anchorCtr="0" compatLnSpc="1"/>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p:cNvGrpSpPr/>
          <p:nvPr/>
        </p:nvGrpSpPr>
        <p:grpSpPr>
          <a:xfrm>
            <a:off x="11501102" y="171573"/>
            <a:ext cx="419436" cy="388988"/>
            <a:chOff x="11501102" y="171573"/>
            <a:chExt cx="419436" cy="388988"/>
          </a:xfrm>
        </p:grpSpPr>
        <p:sp>
          <p:nvSpPr>
            <p:cNvPr id="16"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7"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3" name="Rectangle 22"/>
          <p:cNvSpPr>
            <a:spLocks noChangeArrowheads="1"/>
          </p:cNvSpPr>
          <p:nvPr>
            <p:custDataLst>
              <p:tags r:id="rId24"/>
            </p:custDataLst>
          </p:nvPr>
        </p:nvSpPr>
        <p:spPr bwMode="auto">
          <a:xfrm>
            <a:off x="8297642" y="6623414"/>
            <a:ext cx="3274639" cy="183503"/>
          </a:xfrm>
          <a:prstGeom prst="rect">
            <a:avLst/>
          </a:prstGeom>
          <a:noFill/>
          <a:ln w="19050">
            <a:noFill/>
            <a:miter lim="800000"/>
          </a:ln>
          <a:effectLst/>
        </p:spPr>
        <p:txBody>
          <a:bodyPr wrap="square" lIns="35997" tIns="35997" rIns="35997" bIns="35997" anchor="b" anchorCtr="0">
            <a:noAutofit/>
          </a:bodyPr>
          <a:lstStyle/>
          <a:p>
            <a:pPr marL="0" marR="0" lvl="0" indent="0" algn="r" defTabSz="995680" rtl="0" eaLnBrk="0" fontAlgn="auto" latinLnBrk="0" hangingPunct="0">
              <a:lnSpc>
                <a:spcPct val="90000"/>
              </a:lnSpc>
              <a:spcBef>
                <a:spcPct val="10000"/>
              </a:spcBef>
              <a:spcAft>
                <a:spcPts val="0"/>
              </a:spcAft>
              <a:buClrTx/>
              <a:buSzTx/>
              <a:buFontTx/>
              <a:buNone/>
              <a:defRPr/>
            </a:pPr>
            <a:r>
              <a:rPr lang="en-US" altLang="en-US" sz="700" b="0" i="0" noProof="0" dirty="0">
                <a:solidFill>
                  <a:schemeClr val="tx2"/>
                </a:solidFill>
                <a:latin typeface="+mj-lt"/>
                <a:cs typeface="Helvetica Light"/>
              </a:rPr>
              <a:t>Copyright © Capgemini 2018. All Rights Reserved</a:t>
            </a:r>
          </a:p>
        </p:txBody>
      </p:sp>
      <p:grpSp>
        <p:nvGrpSpPr>
          <p:cNvPr id="13" name="Groupe 1"/>
          <p:cNvGrpSpPr/>
          <p:nvPr userDrawn="1"/>
        </p:nvGrpSpPr>
        <p:grpSpPr>
          <a:xfrm>
            <a:off x="11501102" y="171573"/>
            <a:ext cx="419436" cy="388988"/>
            <a:chOff x="11501102" y="171573"/>
            <a:chExt cx="419436" cy="388988"/>
          </a:xfrm>
        </p:grpSpPr>
        <p:sp>
          <p:nvSpPr>
            <p:cNvPr id="18"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9"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0"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24"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p:cNvGrpSpPr/>
          <p:nvPr userDrawn="1"/>
        </p:nvGrpSpPr>
        <p:grpSpPr>
          <a:xfrm>
            <a:off x="12355040" y="33161"/>
            <a:ext cx="360000" cy="1800000"/>
            <a:chOff x="12355040" y="33161"/>
            <a:chExt cx="360000" cy="1800000"/>
          </a:xfrm>
        </p:grpSpPr>
        <p:sp>
          <p:nvSpPr>
            <p:cNvPr id="26" name="Rectangle 25"/>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p:cNvGrpSpPr/>
          <p:nvPr userDrawn="1"/>
        </p:nvGrpSpPr>
        <p:grpSpPr>
          <a:xfrm>
            <a:off x="12355040" y="1954479"/>
            <a:ext cx="360000" cy="4875772"/>
            <a:chOff x="12355040" y="1954479"/>
            <a:chExt cx="360000" cy="4875772"/>
          </a:xfrm>
        </p:grpSpPr>
        <p:sp>
          <p:nvSpPr>
            <p:cNvPr id="32" name="Rectangle 31"/>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3" name="Rectangle 32"/>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4" name="Rectangle 33"/>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370" indent="-166370" algn="l" defTabSz="914400" rtl="0" eaLnBrk="1" latinLnBrk="0" hangingPunct="1">
        <a:lnSpc>
          <a:spcPct val="90000"/>
        </a:lnSpc>
        <a:spcBef>
          <a:spcPts val="0"/>
        </a:spcBef>
        <a:spcAft>
          <a:spcPts val="600"/>
        </a:spcAft>
        <a:buClr>
          <a:schemeClr val="accent5"/>
        </a:buClr>
        <a:buFont typeface="Wingdings" panose="05000000000000000000" pitchFamily="2" charset="2"/>
        <a:buChar char="§"/>
        <a:defRPr sz="2200" b="0" kern="1200">
          <a:solidFill>
            <a:schemeClr val="tx2">
              <a:lumMod val="50000"/>
            </a:schemeClr>
          </a:solidFill>
          <a:latin typeface="+mn-lt"/>
          <a:ea typeface="+mn-ea"/>
          <a:cs typeface="+mn-cs"/>
        </a:defRPr>
      </a:lvl1pPr>
      <a:lvl2pPr marL="355600" indent="-180975" algn="l" defTabSz="914400" rtl="0" eaLnBrk="1" latinLnBrk="0" hangingPunct="1">
        <a:lnSpc>
          <a:spcPct val="90000"/>
        </a:lnSpc>
        <a:spcBef>
          <a:spcPts val="0"/>
        </a:spcBef>
        <a:spcAft>
          <a:spcPts val="600"/>
        </a:spcAft>
        <a:buClr>
          <a:schemeClr val="accent3"/>
        </a:buClr>
        <a:buFont typeface="Wingdings" panose="05000000000000000000" pitchFamily="2" charset="2"/>
        <a:buChar char="§"/>
        <a:defRPr sz="1800" kern="1200">
          <a:solidFill>
            <a:schemeClr val="tx2">
              <a:lumMod val="50000"/>
            </a:schemeClr>
          </a:solidFill>
          <a:latin typeface="+mn-lt"/>
          <a:ea typeface="+mn-ea"/>
          <a:cs typeface="+mn-cs"/>
        </a:defRPr>
      </a:lvl2pPr>
      <a:lvl3pPr marL="536575" indent="-16510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600" kern="1200">
          <a:solidFill>
            <a:schemeClr val="tx2">
              <a:lumMod val="50000"/>
            </a:schemeClr>
          </a:solidFill>
          <a:latin typeface="+mn-lt"/>
          <a:ea typeface="+mn-ea"/>
          <a:cs typeface="+mn-cs"/>
        </a:defRPr>
      </a:lvl3pPr>
      <a:lvl4pPr marL="711200" indent="-165100" algn="l" defTabSz="914400" rtl="0" eaLnBrk="1" latinLnBrk="0" hangingPunct="1">
        <a:lnSpc>
          <a:spcPct val="90000"/>
        </a:lnSpc>
        <a:spcBef>
          <a:spcPts val="0"/>
        </a:spcBef>
        <a:spcAft>
          <a:spcPts val="600"/>
        </a:spcAft>
        <a:buClr>
          <a:schemeClr val="bg2"/>
        </a:buClr>
        <a:buFont typeface="Arial" panose="020B0604020202020204" pitchFamily="34" charset="0"/>
        <a:buChar char="–"/>
        <a:defRPr sz="1400" kern="1200">
          <a:solidFill>
            <a:schemeClr val="tx2">
              <a:lumMod val="50000"/>
            </a:schemeClr>
          </a:solidFill>
          <a:latin typeface="+mn-lt"/>
          <a:ea typeface="+mn-ea"/>
          <a:cs typeface="+mn-cs"/>
        </a:defRPr>
      </a:lvl4pPr>
      <a:lvl5pPr marL="1609725" indent="-193675" algn="l" defTabSz="914400" rtl="0" eaLnBrk="1" latinLnBrk="0" hangingPunct="1">
        <a:spcBef>
          <a:spcPts val="0"/>
        </a:spcBef>
        <a:buClr>
          <a:srgbClr val="B1B1B1"/>
        </a:buClr>
        <a:buFont typeface="Arial" panose="020B0604020202020204" pitchFamily="34" charset="0"/>
        <a:buChar char="–"/>
        <a:defRPr sz="1700" kern="1200">
          <a:solidFill>
            <a:srgbClr val="49494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73" name="think-cell Slide" r:id="rId14" imgW="12700" imgH="12700" progId="TCLayout.ActiveDocument.1">
                  <p:embed/>
                </p:oleObj>
              </mc:Choice>
              <mc:Fallback>
                <p:oleObj name="think-cell Slide" r:id="rId14" imgW="12700" imgH="1270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4110"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7"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6" name="Text Placeholder 7"/>
          <p:cNvSpPr txBox="1"/>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fr-FR" dirty="0"/>
              <a:t>Click to insert </a:t>
            </a:r>
            <a:r>
              <a:rPr lang="fr-FR" dirty="0" err="1"/>
              <a:t>title</a:t>
            </a:r>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Lst>
  <p:txStyles>
    <p:titleStyle>
      <a:lvl1pPr marL="0" marR="0" indent="0" algn="l" defTabSz="914400" rtl="0" eaLnBrk="1" fontAlgn="auto" latinLnBrk="0" hangingPunct="1">
        <a:lnSpc>
          <a:spcPct val="90000"/>
        </a:lnSpc>
        <a:spcBef>
          <a:spcPct val="0"/>
        </a:spcBef>
        <a:spcAft>
          <a:spcPts val="0"/>
        </a:spcAft>
        <a:buClrTx/>
        <a:buSzTx/>
        <a:buFontTx/>
        <a:buNone/>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Sowjanya-Tangallapalli" TargetMode="External"/><Relationship Id="rId2" Type="http://schemas.openxmlformats.org/officeDocument/2006/relationships/notesSlide" Target="../notesSlides/notesSlide1.xml"/><Relationship Id="rId1" Type="http://schemas.openxmlformats.org/officeDocument/2006/relationships/slideLayout" Target="../slideLayouts/slideLayout26.xml"/><Relationship Id="rId5" Type="http://schemas.openxmlformats.org/officeDocument/2006/relationships/image" Target="../media/image15.jp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p:cNvGraphicFramePr>
            <a:graphicFrameLocks noGrp="1"/>
          </p:cNvGraphicFramePr>
          <p:nvPr>
            <p:extLst>
              <p:ext uri="{D42A27DB-BD31-4B8C-83A1-F6EECF244321}">
                <p14:modId xmlns:p14="http://schemas.microsoft.com/office/powerpoint/2010/main" val="3372862963"/>
              </p:ext>
            </p:extLst>
          </p:nvPr>
        </p:nvGraphicFramePr>
        <p:xfrm>
          <a:off x="9220200" y="1155306"/>
          <a:ext cx="2950005" cy="4160898"/>
        </p:xfrm>
        <a:graphic>
          <a:graphicData uri="http://schemas.openxmlformats.org/drawingml/2006/table">
            <a:tbl>
              <a:tblPr firstRow="1" bandRow="1">
                <a:tableStyleId>{0E3FDE45-AF77-4B5C-9715-49D594BDF05E}</a:tableStyleId>
              </a:tblPr>
              <a:tblGrid>
                <a:gridCol w="914400">
                  <a:extLst>
                    <a:ext uri="{9D8B030D-6E8A-4147-A177-3AD203B41FA5}">
                      <a16:colId xmlns:a16="http://schemas.microsoft.com/office/drawing/2014/main" val="20000"/>
                    </a:ext>
                  </a:extLst>
                </a:gridCol>
                <a:gridCol w="2035605">
                  <a:extLst>
                    <a:ext uri="{9D8B030D-6E8A-4147-A177-3AD203B41FA5}">
                      <a16:colId xmlns:a16="http://schemas.microsoft.com/office/drawing/2014/main" val="20001"/>
                    </a:ext>
                  </a:extLst>
                </a:gridCol>
              </a:tblGrid>
              <a:tr h="316369">
                <a:tc>
                  <a:txBody>
                    <a:bodyPr/>
                    <a:lstStyle/>
                    <a:p>
                      <a:r>
                        <a:rPr kumimoji="0" lang="en-US" sz="1100" b="0" i="0" u="none" strike="noStrike" kern="1200" cap="none" spc="0" normalizeH="0" baseline="0" dirty="0">
                          <a:ln>
                            <a:noFill/>
                          </a:ln>
                          <a:effectLst/>
                          <a:uLnTx/>
                          <a:uFillTx/>
                          <a:latin typeface="Verdana"/>
                          <a:ea typeface="+mn-ea"/>
                          <a:cs typeface="+mn-cs"/>
                        </a:rPr>
                        <a:t>C#</a:t>
                      </a:r>
                    </a:p>
                  </a:txBody>
                  <a:tcPr/>
                </a:tc>
                <a:tc>
                  <a:txBody>
                    <a:bodyPr/>
                    <a:lstStyle/>
                    <a:p>
                      <a:r>
                        <a:rPr kumimoji="0" lang="en-US" sz="1100" b="0" i="0" u="none" strike="noStrike" kern="1200" cap="none" spc="0" normalizeH="0" baseline="0" dirty="0">
                          <a:ln>
                            <a:noFill/>
                          </a:ln>
                          <a:effectLst/>
                          <a:uLnTx/>
                          <a:uFillTx/>
                          <a:latin typeface="Verdana" panose="020B0604030504040204" pitchFamily="34" charset="0"/>
                          <a:ea typeface="Verdana" panose="020B0604030504040204" pitchFamily="34" charset="0"/>
                          <a:cs typeface="+mn-cs"/>
                        </a:rPr>
                        <a:t>C# Basics, OOPS, Generics,</a:t>
                      </a:r>
                    </a:p>
                    <a:p>
                      <a:r>
                        <a:rPr kumimoji="0" lang="en-US" sz="1100" b="0" i="0" u="none" strike="noStrike" kern="1200" cap="none" spc="0" normalizeH="0" baseline="0" dirty="0">
                          <a:ln>
                            <a:noFill/>
                          </a:ln>
                          <a:effectLst/>
                          <a:uLnTx/>
                          <a:uFillTx/>
                          <a:latin typeface="Verdana" panose="020B0604030504040204" pitchFamily="34" charset="0"/>
                          <a:ea typeface="Verdana" panose="020B0604030504040204" pitchFamily="34" charset="0"/>
                          <a:cs typeface="+mn-cs"/>
                        </a:rPr>
                        <a:t>Collections,</a:t>
                      </a:r>
                    </a:p>
                    <a:p>
                      <a:r>
                        <a:rPr kumimoji="0" lang="en-US" sz="1100" b="0" i="0" u="none" strike="noStrike" kern="1200" cap="none" spc="0" normalizeH="0" baseline="0" dirty="0">
                          <a:ln>
                            <a:noFill/>
                          </a:ln>
                          <a:effectLst/>
                          <a:uLnTx/>
                          <a:uFillTx/>
                          <a:latin typeface="Verdana" panose="020B0604030504040204" pitchFamily="34" charset="0"/>
                          <a:ea typeface="Verdana" panose="020B0604030504040204" pitchFamily="34" charset="0"/>
                          <a:cs typeface="+mn-cs"/>
                        </a:rPr>
                        <a:t>Array, Loops, LINQ</a:t>
                      </a:r>
                    </a:p>
                  </a:txBody>
                  <a:tcPr/>
                </a:tc>
                <a:extLst>
                  <a:ext uri="{0D108BD9-81ED-4DB2-BD59-A6C34878D82A}">
                    <a16:rowId xmlns:a16="http://schemas.microsoft.com/office/drawing/2014/main" val="236619847"/>
                  </a:ext>
                </a:extLst>
              </a:tr>
              <a:tr h="316369">
                <a:tc>
                  <a:txBody>
                    <a:bodyPr/>
                    <a:lstStyle/>
                    <a:p>
                      <a:r>
                        <a:rPr kumimoji="0" lang="en-US" sz="1100" b="0" i="0" u="none" strike="noStrike" kern="1200" cap="none" spc="0" normalizeH="0" baseline="0" dirty="0">
                          <a:ln>
                            <a:noFill/>
                          </a:ln>
                          <a:effectLst/>
                          <a:uLnTx/>
                          <a:uFillTx/>
                          <a:latin typeface="Verdana"/>
                          <a:ea typeface="+mn-ea"/>
                          <a:cs typeface="+mn-cs"/>
                        </a:rPr>
                        <a:t>.NET</a:t>
                      </a:r>
                    </a:p>
                  </a:txBody>
                  <a:tcPr/>
                </a:tc>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ADO.NET,ASP.NET with MVC5 and WEBAPI, Entity Framework</a:t>
                      </a:r>
                    </a:p>
                  </a:txBody>
                  <a:tcPr/>
                </a:tc>
                <a:extLst>
                  <a:ext uri="{0D108BD9-81ED-4DB2-BD59-A6C34878D82A}">
                    <a16:rowId xmlns:a16="http://schemas.microsoft.com/office/drawing/2014/main" val="2362141945"/>
                  </a:ext>
                </a:extLst>
              </a:tr>
              <a:tr h="427098">
                <a:tc>
                  <a:txBody>
                    <a:bodyPr/>
                    <a:lstStyle/>
                    <a:p>
                      <a:pPr lvl="0">
                        <a:buNone/>
                      </a:pPr>
                      <a:r>
                        <a:rPr lang="en-US" sz="1100" b="0" i="0" u="none" strike="noStrike" kern="1200" cap="none" spc="0" normalizeH="0" baseline="0" dirty="0">
                          <a:ln>
                            <a:noFill/>
                          </a:ln>
                          <a:effectLst/>
                          <a:uLnTx/>
                          <a:uFillTx/>
                          <a:latin typeface="Verdana"/>
                          <a:ea typeface="+mn-ea"/>
                          <a:cs typeface="+mn-cs"/>
                        </a:rPr>
                        <a:t>Java</a:t>
                      </a:r>
                      <a:endParaRPr kumimoji="0" lang="en-US" sz="1100" b="0" i="0" u="none" strike="noStrike" kern="1200" cap="none" spc="0" normalizeH="0" baseline="0" dirty="0">
                        <a:ln>
                          <a:noFill/>
                        </a:ln>
                        <a:effectLst/>
                        <a:uLnTx/>
                        <a:uFillTx/>
                        <a:latin typeface="Verdana"/>
                        <a:ea typeface="+mn-ea"/>
                        <a:cs typeface="+mn-cs"/>
                      </a:endParaRPr>
                    </a:p>
                  </a:txBody>
                  <a:tcPr/>
                </a:tc>
                <a:tc>
                  <a:txBody>
                    <a:bodyPr/>
                    <a:lstStyle/>
                    <a:p>
                      <a:pPr marL="0" lvl="1" indent="0" algn="l">
                        <a:buNone/>
                      </a:pPr>
                      <a:r>
                        <a:rPr lang="en-IN" sz="1100" u="none" strike="noStrike" kern="1200" cap="none" spc="0" normalizeH="0" baseline="0" dirty="0">
                          <a:ln>
                            <a:noFill/>
                          </a:ln>
                          <a:solidFill>
                            <a:schemeClr val="tx1"/>
                          </a:solidFill>
                          <a:effectLst/>
                          <a:uLnTx/>
                          <a:uFillTx/>
                          <a:latin typeface="+mn-lt"/>
                          <a:ea typeface="+mn-ea"/>
                          <a:cs typeface="+mn-cs"/>
                        </a:rPr>
                        <a:t>Intermediate </a:t>
                      </a:r>
                      <a:endParaRPr kumimoji="0" lang="en-US" sz="1100" u="none" strike="noStrike" kern="1200" cap="none" spc="0" normalizeH="0" baseline="0" dirty="0">
                        <a:ln>
                          <a:noFill/>
                        </a:ln>
                        <a:solidFill>
                          <a:schemeClr val="tx1"/>
                        </a:solidFill>
                        <a:effectLst/>
                        <a:uLnTx/>
                        <a:uFillTx/>
                        <a:latin typeface="+mn-lt"/>
                        <a:ea typeface="+mn-ea"/>
                        <a:cs typeface="+mn-cs"/>
                      </a:endParaRPr>
                    </a:p>
                  </a:txBody>
                  <a:tcPr/>
                </a:tc>
                <a:extLst>
                  <a:ext uri="{0D108BD9-81ED-4DB2-BD59-A6C34878D82A}">
                    <a16:rowId xmlns:a16="http://schemas.microsoft.com/office/drawing/2014/main" val="2374906028"/>
                  </a:ext>
                </a:extLst>
              </a:tr>
              <a:tr h="357468">
                <a:tc>
                  <a:txBody>
                    <a:bodyPr/>
                    <a:lstStyle/>
                    <a:p>
                      <a:r>
                        <a:rPr kumimoji="0" lang="en-US" sz="1100" b="0" i="0" u="none" strike="noStrike" kern="1200" cap="none" spc="0" normalizeH="0" baseline="0" dirty="0">
                          <a:ln>
                            <a:noFill/>
                          </a:ln>
                          <a:effectLst/>
                          <a:uLnTx/>
                          <a:uFillTx/>
                          <a:latin typeface="Verdana"/>
                          <a:ea typeface="+mn-ea"/>
                          <a:cs typeface="+mn-cs"/>
                        </a:rPr>
                        <a:t>Database</a:t>
                      </a:r>
                    </a:p>
                  </a:txBody>
                  <a:tcPr/>
                </a:tc>
                <a:tc>
                  <a:txBody>
                    <a:bodyPr/>
                    <a:lstStyle/>
                    <a:p>
                      <a:r>
                        <a:rPr lang="en-US" sz="1100" b="0" i="0" u="none" strike="noStrike" kern="1200" cap="none" spc="0" normalizeH="0" baseline="0" dirty="0">
                          <a:ln>
                            <a:noFill/>
                          </a:ln>
                          <a:effectLst/>
                          <a:uLnTx/>
                          <a:uFillTx/>
                          <a:latin typeface="Verdana"/>
                          <a:ea typeface="+mn-ea"/>
                          <a:cs typeface="+mn-cs"/>
                        </a:rPr>
                        <a:t>SQL Server Management Studio </a:t>
                      </a:r>
                      <a:endParaRPr kumimoji="0" lang="en-US" sz="1100" b="0" i="0" u="none" strike="noStrike" kern="1200" cap="none" spc="0" normalizeH="0" baseline="0" dirty="0">
                        <a:ln>
                          <a:noFill/>
                        </a:ln>
                        <a:effectLst/>
                        <a:uLnTx/>
                        <a:uFillTx/>
                        <a:latin typeface="Verdana"/>
                        <a:ea typeface="+mn-ea"/>
                        <a:cs typeface="+mn-cs"/>
                      </a:endParaRPr>
                    </a:p>
                    <a:p>
                      <a:endParaRPr kumimoji="0" lang="en-US" sz="1100" b="0" i="0" u="none" strike="noStrike" kern="1200" cap="none" spc="0" normalizeH="0" baseline="0" dirty="0">
                        <a:ln>
                          <a:noFill/>
                        </a:ln>
                        <a:effectLst/>
                        <a:uLnTx/>
                        <a:uFillTx/>
                        <a:latin typeface="Verdana"/>
                        <a:ea typeface="+mn-ea"/>
                        <a:cs typeface="+mn-cs"/>
                      </a:endParaRPr>
                    </a:p>
                  </a:txBody>
                  <a:tcPr/>
                </a:tc>
                <a:extLst>
                  <a:ext uri="{0D108BD9-81ED-4DB2-BD59-A6C34878D82A}">
                    <a16:rowId xmlns:a16="http://schemas.microsoft.com/office/drawing/2014/main" val="10007"/>
                  </a:ext>
                </a:extLst>
              </a:tr>
              <a:tr h="427099">
                <a:tc>
                  <a:txBody>
                    <a:bodyPr/>
                    <a:lstStyle/>
                    <a:p>
                      <a:r>
                        <a:rPr lang="en-IN" sz="1100" b="0" i="0" kern="1200" dirty="0">
                          <a:solidFill>
                            <a:schemeClr val="tx1"/>
                          </a:solidFill>
                          <a:effectLst/>
                          <a:latin typeface="+mn-lt"/>
                          <a:ea typeface="+mn-ea"/>
                          <a:cs typeface="+mn-cs"/>
                        </a:rPr>
                        <a:t>Web Technology</a:t>
                      </a:r>
                      <a:endParaRPr kumimoji="0" lang="en-US" sz="1100" b="0" i="0" u="none" strike="noStrike" kern="1200" cap="none" spc="0" normalizeH="0" baseline="0" dirty="0">
                        <a:ln>
                          <a:noFill/>
                        </a:ln>
                        <a:effectLst/>
                        <a:uLnTx/>
                        <a:uFillTx/>
                        <a:latin typeface="Verdana"/>
                        <a:ea typeface="+mn-ea"/>
                        <a:cs typeface="+mn-cs"/>
                      </a:endParaRPr>
                    </a:p>
                  </a:txBody>
                  <a:tcPr/>
                </a:tc>
                <a:tc>
                  <a:txBody>
                    <a:bodyPr/>
                    <a:lstStyle/>
                    <a:p>
                      <a:pPr marL="0" lvl="1" indent="0" algn="l" rtl="0" eaLnBrk="1" latinLnBrk="0" hangingPunct="1">
                        <a:buFont typeface="Arial" panose="020B0604020202020204" pitchFamily="34" charset="0"/>
                        <a:buNone/>
                      </a:pPr>
                      <a:r>
                        <a:rPr kumimoji="0" lang="en-US" sz="1100" u="none" strike="noStrike" kern="1200" cap="none" spc="0" normalizeH="0" baseline="0" dirty="0">
                          <a:ln>
                            <a:noFill/>
                          </a:ln>
                          <a:solidFill>
                            <a:schemeClr val="tx1"/>
                          </a:solidFill>
                          <a:effectLst/>
                          <a:uLnTx/>
                          <a:uFillTx/>
                          <a:latin typeface="+mn-lt"/>
                          <a:ea typeface="+mn-ea"/>
                          <a:cs typeface="+mn-cs"/>
                        </a:rPr>
                        <a:t>HTML  &amp; CSS and </a:t>
                      </a:r>
                      <a:r>
                        <a:rPr kumimoji="0" lang="en-IN" sz="1100" u="none" strike="noStrike" kern="1200" cap="none" spc="0" normalizeH="0" baseline="0" dirty="0">
                          <a:ln>
                            <a:noFill/>
                          </a:ln>
                          <a:solidFill>
                            <a:schemeClr val="tx1"/>
                          </a:solidFill>
                          <a:effectLst/>
                          <a:uLnTx/>
                          <a:uFillTx/>
                          <a:latin typeface="+mn-lt"/>
                          <a:ea typeface="+mn-ea"/>
                          <a:cs typeface="+mn-cs"/>
                        </a:rPr>
                        <a:t>JavaScript, Typescript, Bootstrap</a:t>
                      </a:r>
                      <a:endParaRPr kumimoji="0" lang="en-US" sz="1100" u="none" strike="noStrike" kern="1200" cap="none" spc="0" normalizeH="0" baseline="0" dirty="0">
                        <a:ln>
                          <a:noFill/>
                        </a:ln>
                        <a:solidFill>
                          <a:schemeClr val="tx1"/>
                        </a:solidFill>
                        <a:effectLst/>
                        <a:uLnTx/>
                        <a:uFillTx/>
                        <a:latin typeface="+mn-lt"/>
                        <a:ea typeface="+mn-ea"/>
                        <a:cs typeface="+mn-cs"/>
                      </a:endParaRPr>
                    </a:p>
                  </a:txBody>
                  <a:tcPr/>
                </a:tc>
                <a:extLst>
                  <a:ext uri="{0D108BD9-81ED-4DB2-BD59-A6C34878D82A}">
                    <a16:rowId xmlns:a16="http://schemas.microsoft.com/office/drawing/2014/main" val="10008"/>
                  </a:ext>
                </a:extLst>
              </a:tr>
              <a:tr h="285336">
                <a:tc>
                  <a:txBody>
                    <a:bodyPr/>
                    <a:lstStyle/>
                    <a:p>
                      <a:r>
                        <a:rPr kumimoji="0" lang="en-US" sz="1100" b="0" i="0" u="none" strike="noStrike" kern="1200" cap="none" spc="0" normalizeH="0" baseline="0" dirty="0">
                          <a:ln>
                            <a:noFill/>
                          </a:ln>
                          <a:effectLst/>
                          <a:uLnTx/>
                          <a:uFillTx/>
                          <a:latin typeface="Verdana"/>
                          <a:ea typeface="+mn-ea"/>
                          <a:cs typeface="+mn-cs"/>
                        </a:rPr>
                        <a:t>Tools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Swagger, Visual Studio, Visual Studio Code</a:t>
                      </a:r>
                    </a:p>
                  </a:txBody>
                  <a:tcPr/>
                </a:tc>
                <a:extLst>
                  <a:ext uri="{0D108BD9-81ED-4DB2-BD59-A6C34878D82A}">
                    <a16:rowId xmlns:a16="http://schemas.microsoft.com/office/drawing/2014/main" val="10009"/>
                  </a:ext>
                </a:extLst>
              </a:tr>
              <a:tr h="488327">
                <a:tc>
                  <a:txBody>
                    <a:bodyPr/>
                    <a:lstStyle/>
                    <a:p>
                      <a:r>
                        <a:rPr kumimoji="0" lang="en-US" sz="1100" b="0" i="0" u="none" strike="noStrike" kern="1200" cap="none" spc="0" normalizeH="0" baseline="0" dirty="0">
                          <a:ln>
                            <a:noFill/>
                          </a:ln>
                          <a:effectLst/>
                          <a:uLnTx/>
                          <a:uFillTx/>
                          <a:latin typeface="Verdana"/>
                          <a:ea typeface="+mn-ea"/>
                          <a:cs typeface="+mn-cs"/>
                        </a:rPr>
                        <a:t>Add On skills</a:t>
                      </a:r>
                    </a:p>
                  </a:txBody>
                  <a:tcPr/>
                </a:tc>
                <a:tc>
                  <a:txBody>
                    <a:bodyPr/>
                    <a:lstStyle/>
                    <a:p>
                      <a:r>
                        <a:rPr kumimoji="0" lang="en-US" sz="1100" b="0" i="0" u="none" strike="noStrike" kern="1200" cap="none" spc="0" normalizeH="0" baseline="0" dirty="0">
                          <a:ln>
                            <a:noFill/>
                          </a:ln>
                          <a:effectLst/>
                          <a:uLnTx/>
                          <a:uFillTx/>
                          <a:latin typeface="Arial" panose="020B0604020202020204" pitchFamily="34" charset="0"/>
                          <a:ea typeface="+mn-ea"/>
                          <a:cs typeface="Arial" panose="020B0604020202020204" pitchFamily="34" charset="0"/>
                        </a:rPr>
                        <a:t>Self Learning,</a:t>
                      </a:r>
                      <a:r>
                        <a:rPr lang="en-US" sz="1100" b="0" i="0" u="none" strike="noStrike" kern="1200" dirty="0">
                          <a:solidFill>
                            <a:schemeClr val="tx1"/>
                          </a:solidFill>
                          <a:effectLst/>
                          <a:latin typeface="Arial" panose="020B0604020202020204" pitchFamily="34" charset="0"/>
                          <a:ea typeface="+mn-ea"/>
                          <a:cs typeface="Arial" panose="020B0604020202020204" pitchFamily="34" charset="0"/>
                        </a:rPr>
                        <a:t> Communication Skills, Team Management</a:t>
                      </a:r>
                      <a:endParaRPr kumimoji="0" lang="en-US" sz="1100" b="0" i="0" u="none" strike="noStrike" kern="1200" cap="none" spc="0" normalizeH="0" baseline="0" dirty="0">
                        <a:ln>
                          <a:noFill/>
                        </a:ln>
                        <a:effectLst/>
                        <a:uLnTx/>
                        <a:uFillTx/>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10010"/>
                  </a:ext>
                </a:extLst>
              </a:tr>
            </a:tbl>
          </a:graphicData>
        </a:graphic>
      </p:graphicFrame>
      <p:sp>
        <p:nvSpPr>
          <p:cNvPr id="7171" name="Text Placeholder 21"/>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p:txBody>
      </p:sp>
      <p:sp>
        <p:nvSpPr>
          <p:cNvPr id="7172" name="Text Placeholder 22"/>
          <p:cNvSpPr>
            <a:spLocks noGrp="1"/>
          </p:cNvSpPr>
          <p:nvPr>
            <p:ph type="body" sz="quarter" idx="43"/>
          </p:nvPr>
        </p:nvSpPr>
        <p:spPr>
          <a:xfrm>
            <a:off x="3649663" y="1355090"/>
            <a:ext cx="2374900" cy="203200"/>
          </a:xfrm>
        </p:spPr>
        <p:txBody>
          <a:bodyPr vert="horz" lIns="0" tIns="0" rIns="0" bIns="0" rtlCol="0" anchor="t">
            <a:noAutofit/>
          </a:bodyPr>
          <a:lstStyle/>
          <a:p>
            <a:pPr eaLnBrk="1" hangingPunct="1"/>
            <a:r>
              <a:rPr lang="nl-NL" altLang="nl-NL" dirty="0">
                <a:ea typeface="Verdana"/>
              </a:rPr>
              <a:t>Bangalore</a:t>
            </a:r>
            <a:endParaRPr lang="nl-NL" altLang="nl-NL" dirty="0"/>
          </a:p>
          <a:p>
            <a:pPr eaLnBrk="1" hangingPunct="1"/>
            <a:endParaRPr lang="nl-NL" altLang="nl-NL" dirty="0"/>
          </a:p>
        </p:txBody>
      </p:sp>
      <p:sp>
        <p:nvSpPr>
          <p:cNvPr id="7173" name="Text Placeholder 24"/>
          <p:cNvSpPr>
            <a:spLocks noGrp="1"/>
          </p:cNvSpPr>
          <p:nvPr>
            <p:ph type="body" sz="quarter" idx="47"/>
          </p:nvPr>
        </p:nvSpPr>
        <p:spPr>
          <a:xfrm>
            <a:off x="3299243" y="1603137"/>
            <a:ext cx="2725319" cy="322262"/>
          </a:xfrm>
        </p:spPr>
        <p:txBody>
          <a:bodyPr vert="horz" lIns="0" tIns="0" rIns="0" bIns="0" rtlCol="0" anchor="t">
            <a:noAutofit/>
          </a:bodyPr>
          <a:lstStyle/>
          <a:p>
            <a:r>
              <a:rPr lang="en-IN" dirty="0">
                <a:solidFill>
                  <a:schemeClr val="accent1">
                    <a:lumMod val="40000"/>
                    <a:lumOff val="60000"/>
                  </a:schemeClr>
                </a:solidFill>
                <a:latin typeface="Roboto" panose="020B0604020202020204" pitchFamily="2" charset="0"/>
              </a:rPr>
              <a:t>sowjanya.tangallapalli@capgemini.com</a:t>
            </a:r>
            <a:endParaRPr lang="nl-NL" altLang="nl-NL" dirty="0">
              <a:solidFill>
                <a:schemeClr val="accent1">
                  <a:lumMod val="40000"/>
                  <a:lumOff val="60000"/>
                </a:schemeClr>
              </a:solidFill>
            </a:endParaRPr>
          </a:p>
        </p:txBody>
      </p:sp>
      <p:sp>
        <p:nvSpPr>
          <p:cNvPr id="7174" name="Text Placeholder 25"/>
          <p:cNvSpPr>
            <a:spLocks noGrp="1"/>
          </p:cNvSpPr>
          <p:nvPr>
            <p:ph type="body" sz="quarter" idx="48"/>
          </p:nvPr>
        </p:nvSpPr>
        <p:spPr>
          <a:xfrm>
            <a:off x="3352483" y="1828483"/>
            <a:ext cx="2382837" cy="330200"/>
          </a:xfrm>
        </p:spPr>
        <p:txBody>
          <a:bodyPr vert="horz" lIns="0" tIns="0" rIns="0" bIns="0" rtlCol="0" anchor="t">
            <a:noAutofit/>
          </a:bodyPr>
          <a:lstStyle/>
          <a:p>
            <a:pPr eaLnBrk="1" hangingPunct="1"/>
            <a:r>
              <a:rPr lang="nl-NL" altLang="nl-NL" dirty="0"/>
              <a:t>+91 9010991648</a:t>
            </a:r>
            <a:endParaRPr lang="en-US" altLang="nl-NL" dirty="0"/>
          </a:p>
        </p:txBody>
      </p:sp>
      <p:sp>
        <p:nvSpPr>
          <p:cNvPr id="7175" name="Text Placeholder 26"/>
          <p:cNvSpPr>
            <a:spLocks noGrp="1"/>
          </p:cNvSpPr>
          <p:nvPr>
            <p:ph type="body" sz="quarter" idx="50"/>
          </p:nvPr>
        </p:nvSpPr>
        <p:spPr>
          <a:xfrm>
            <a:off x="335055" y="2823109"/>
            <a:ext cx="3978346" cy="3744378"/>
          </a:xfrm>
        </p:spPr>
        <p:txBody>
          <a:bodyPr vert="horz" lIns="0" tIns="0" rIns="0" bIns="0" rtlCol="0" anchor="t">
            <a:noAutofit/>
          </a:bodyPr>
          <a:lstStyle/>
          <a:p>
            <a:r>
              <a:rPr lang="en-IN" sz="1100" b="1" i="0" dirty="0">
                <a:solidFill>
                  <a:srgbClr val="000000"/>
                </a:solidFill>
                <a:effectLst/>
                <a:latin typeface="Verdana" panose="020B0604030504040204" pitchFamily="34" charset="0"/>
              </a:rPr>
              <a:t>   Full Stack Developer</a:t>
            </a:r>
          </a:p>
          <a:p>
            <a:pPr marL="171450" indent="-171450">
              <a:buFont typeface="Arial" panose="020B0604020202020204" pitchFamily="34" charset="0"/>
              <a:buChar char="•"/>
            </a:pPr>
            <a:r>
              <a:rPr lang="en-US" sz="1100" dirty="0">
                <a:latin typeface="Arial" panose="020B0604020202020204" pitchFamily="34" charset="0"/>
                <a:cs typeface="Arial" panose="020B0604020202020204" pitchFamily="34" charset="0"/>
              </a:rPr>
              <a:t>Hands on experience on C#, ADO.NET, LINQ, Entity framework, SQL Server, ASP.NET MVC5 with WEB API, ASP.NET CORE WEB API.</a:t>
            </a:r>
          </a:p>
          <a:p>
            <a:pPr marL="171450" indent="-171450">
              <a:buFont typeface="Arial" panose="020B0604020202020204" pitchFamily="34" charset="0"/>
              <a:buChar char="•"/>
            </a:pPr>
            <a:r>
              <a:rPr lang="en-US" sz="1100" dirty="0">
                <a:latin typeface="Arial" panose="020B0604020202020204" pitchFamily="34" charset="0"/>
                <a:cs typeface="Arial" panose="020B0604020202020204" pitchFamily="34" charset="0"/>
              </a:rPr>
              <a:t>Git and GitHub </a:t>
            </a:r>
          </a:p>
          <a:p>
            <a:pPr marL="171450" indent="-171450">
              <a:buFont typeface="Arial" panose="020B0604020202020204" pitchFamily="34" charset="0"/>
              <a:buChar char="•"/>
            </a:pPr>
            <a:r>
              <a:rPr lang="en-US" sz="1100" dirty="0">
                <a:latin typeface="Arial" panose="020B0604020202020204" pitchFamily="34" charset="0"/>
                <a:cs typeface="Arial" panose="020B0604020202020204" pitchFamily="34" charset="0"/>
              </a:rPr>
              <a:t>SQL and RDBMS</a:t>
            </a:r>
          </a:p>
          <a:p>
            <a:pPr marL="171450" indent="-171450">
              <a:buFont typeface="Arial" panose="020B0604020202020204" pitchFamily="34" charset="0"/>
              <a:buChar char="•"/>
            </a:pPr>
            <a:r>
              <a:rPr lang="en-US" sz="1100" dirty="0"/>
              <a:t>Good Knowledge of  java programming.</a:t>
            </a:r>
          </a:p>
          <a:p>
            <a:pPr marL="171450" indent="-171450">
              <a:buFont typeface="Arial" panose="020B0604020202020204" pitchFamily="34" charset="0"/>
              <a:buChar char="•"/>
            </a:pPr>
            <a:r>
              <a:rPr lang="en-US" sz="1100" dirty="0">
                <a:latin typeface="Arial" panose="020B0604020202020204" pitchFamily="34" charset="0"/>
                <a:cs typeface="Arial" panose="020B0604020202020204" pitchFamily="34" charset="0"/>
              </a:rPr>
              <a:t>ASP dot Net Core Web App(MVC)</a:t>
            </a:r>
          </a:p>
          <a:p>
            <a:pPr marL="171450" indent="-171450">
              <a:buFont typeface="Arial" panose="020B0604020202020204" pitchFamily="34" charset="0"/>
              <a:buChar char="•"/>
            </a:pPr>
            <a:r>
              <a:rPr lang="en-US" sz="1100" dirty="0">
                <a:latin typeface="Arial" panose="020B0604020202020204" pitchFamily="34" charset="0"/>
                <a:cs typeface="Arial" panose="020B0604020202020204" pitchFamily="34" charset="0"/>
              </a:rPr>
              <a:t>Asp dot Net Core Web API</a:t>
            </a:r>
          </a:p>
          <a:p>
            <a:pPr marL="171450" indent="-171450">
              <a:buFont typeface="Arial" panose="020B0604020202020204" pitchFamily="34" charset="0"/>
              <a:buChar char="•"/>
            </a:pPr>
            <a:r>
              <a:rPr lang="en-US" sz="1100" dirty="0">
                <a:latin typeface="Arial" panose="020B0604020202020204" pitchFamily="34" charset="0"/>
                <a:cs typeface="Arial" panose="020B0604020202020204" pitchFamily="34" charset="0"/>
              </a:rPr>
              <a:t>HTML, CSS , JavaScript , Typescript</a:t>
            </a:r>
          </a:p>
          <a:p>
            <a:pPr marL="171450" indent="-171450">
              <a:buFont typeface="Arial" panose="020B0604020202020204" pitchFamily="34" charset="0"/>
              <a:buChar char="•"/>
            </a:pPr>
            <a:r>
              <a:rPr lang="en-US" sz="1100" dirty="0">
                <a:latin typeface="Arial" panose="020B0604020202020204" pitchFamily="34" charset="0"/>
                <a:cs typeface="Arial" panose="020B0604020202020204" pitchFamily="34" charset="0"/>
              </a:rPr>
              <a:t>Proficient in creating Single page Web Application in Angular with Authentication with routing.</a:t>
            </a:r>
          </a:p>
          <a:p>
            <a:pPr marL="171450" indent="-171450">
              <a:buFont typeface="Arial" panose="020B0604020202020204" pitchFamily="34" charset="0"/>
              <a:buChar char="•"/>
            </a:pPr>
            <a:r>
              <a:rPr lang="en-US" sz="1100" dirty="0">
                <a:latin typeface="Arial" panose="020B0604020202020204" pitchFamily="34" charset="0"/>
                <a:cs typeface="Arial" panose="020B0604020202020204" pitchFamily="34" charset="0"/>
              </a:rPr>
              <a:t>Ongoing training on Azure</a:t>
            </a:r>
          </a:p>
          <a:p>
            <a:pPr marL="171450" indent="-171450">
              <a:buFont typeface="Arial" panose="020B0604020202020204" pitchFamily="34" charset="0"/>
              <a:buChar char="•"/>
            </a:pPr>
            <a:endParaRPr lang="en-US" sz="1100" dirty="0">
              <a:ea typeface="Verdana"/>
            </a:endParaRPr>
          </a:p>
          <a:p>
            <a:pPr marL="171450" indent="-171450">
              <a:buChar char="•"/>
            </a:pPr>
            <a:endParaRPr lang="en-US" b="1" dirty="0">
              <a:ea typeface="Verdana"/>
            </a:endParaRPr>
          </a:p>
          <a:p>
            <a:endParaRPr lang="en-US" altLang="nl-NL" dirty="0">
              <a:ea typeface="Verdana"/>
            </a:endParaRPr>
          </a:p>
          <a:p>
            <a:endParaRPr lang="en-US" altLang="nl-NL" dirty="0">
              <a:ea typeface="Verdana"/>
            </a:endParaRPr>
          </a:p>
        </p:txBody>
      </p:sp>
      <p:sp>
        <p:nvSpPr>
          <p:cNvPr id="7178" name="Text Placeholder 1"/>
          <p:cNvSpPr>
            <a:spLocks noGrp="1"/>
          </p:cNvSpPr>
          <p:nvPr>
            <p:ph type="body" sz="quarter" idx="41"/>
          </p:nvPr>
        </p:nvSpPr>
        <p:spPr>
          <a:xfrm>
            <a:off x="2468563" y="290513"/>
            <a:ext cx="6223000" cy="306387"/>
          </a:xfrm>
        </p:spPr>
        <p:txBody>
          <a:bodyPr vert="horz" lIns="0" tIns="0" rIns="0" bIns="0" rtlCol="0" anchor="t">
            <a:noAutofit/>
          </a:bodyPr>
          <a:lstStyle/>
          <a:p>
            <a:r>
              <a:rPr lang="en-US" altLang="en-IN" dirty="0">
                <a:ea typeface="Verdana"/>
              </a:rPr>
              <a:t>Sowjanya Tangallapalli</a:t>
            </a:r>
            <a:endParaRPr lang="en-US" altLang="en-IN" dirty="0"/>
          </a:p>
        </p:txBody>
      </p:sp>
      <p:pic>
        <p:nvPicPr>
          <p:cNvPr id="7179" name="Picture 7">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l="23582" t="2058" r="24332" b="4875"/>
          <a:stretch>
            <a:fillRect/>
          </a:stretch>
        </p:blipFill>
        <p:spPr bwMode="auto">
          <a:xfrm>
            <a:off x="5058965" y="6152351"/>
            <a:ext cx="461699" cy="437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p:cNvSpPr txBox="1">
            <a:spLocks noChangeArrowheads="1"/>
          </p:cNvSpPr>
          <p:nvPr/>
        </p:nvSpPr>
        <p:spPr bwMode="white">
          <a:xfrm>
            <a:off x="3076576" y="1978183"/>
            <a:ext cx="2381250" cy="437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680"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4155">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880" indent="-233680">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p:cNvSpPr/>
          <p:nvPr/>
        </p:nvSpPr>
        <p:spPr>
          <a:xfrm>
            <a:off x="9256077" y="561475"/>
            <a:ext cx="2540634" cy="425950"/>
          </a:xfrm>
          <a:prstGeom prst="rect">
            <a:avLst/>
          </a:prstGeom>
        </p:spPr>
        <p:txBody>
          <a:bodyPr wrap="square" lIns="91440" tIns="45720" rIns="91440" bIns="45720" anchor="t">
            <a:spAutoFit/>
          </a:bodyPr>
          <a:lstStyle/>
          <a:p>
            <a:pPr>
              <a:lnSpc>
                <a:spcPct val="114000"/>
              </a:lnSpc>
              <a:defRPr/>
            </a:pPr>
            <a:r>
              <a:rPr kumimoji="0" lang="en-US" altLang="nl-NL" sz="1000" b="0" i="0" u="none" strike="noStrike" kern="1200" cap="none" spc="0" normalizeH="0" baseline="0" noProof="0" dirty="0">
                <a:ln>
                  <a:noFill/>
                </a:ln>
                <a:effectLst/>
                <a:uLnTx/>
                <a:uFillTx/>
                <a:latin typeface="Verdana"/>
                <a:ea typeface="Verdana"/>
              </a:rPr>
              <a:t>Bachelor of  </a:t>
            </a:r>
            <a:r>
              <a:rPr lang="en-US" altLang="nl-NL" sz="1000" dirty="0">
                <a:latin typeface="Verdana"/>
                <a:ea typeface="Verdana"/>
              </a:rPr>
              <a:t>Technology</a:t>
            </a:r>
            <a:r>
              <a:rPr kumimoji="0" lang="en-US" altLang="nl-NL" sz="1000" b="0" i="0" u="none" strike="noStrike" kern="1200" cap="none" spc="0" normalizeH="0" baseline="0" noProof="0" dirty="0">
                <a:ln>
                  <a:noFill/>
                </a:ln>
                <a:effectLst/>
                <a:uLnTx/>
                <a:uFillTx/>
                <a:latin typeface="Verdana"/>
                <a:ea typeface="Verdana"/>
              </a:rPr>
              <a:t>, </a:t>
            </a:r>
            <a:r>
              <a:rPr lang="en-US" altLang="nl-NL" sz="1000" dirty="0">
                <a:latin typeface="Verdana"/>
                <a:ea typeface="Verdana"/>
              </a:rPr>
              <a:t>Computer Science  </a:t>
            </a:r>
            <a:r>
              <a:rPr kumimoji="0" lang="en-US" altLang="nl-NL" sz="1000" b="0" i="0" u="none" strike="noStrike" kern="1200" cap="none" spc="0" normalizeH="0" baseline="0" noProof="0" dirty="0">
                <a:ln>
                  <a:noFill/>
                </a:ln>
                <a:effectLst/>
                <a:uLnTx/>
                <a:uFillTx/>
                <a:latin typeface="Verdana"/>
                <a:ea typeface="Verdana"/>
              </a:rPr>
              <a:t>: 2015 - 2019</a:t>
            </a:r>
          </a:p>
        </p:txBody>
      </p:sp>
      <p:sp>
        <p:nvSpPr>
          <p:cNvPr id="6" name="Rectangle 5"/>
          <p:cNvSpPr/>
          <p:nvPr/>
        </p:nvSpPr>
        <p:spPr>
          <a:xfrm>
            <a:off x="9241790" y="939800"/>
            <a:ext cx="937895" cy="245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sp>
        <p:nvSpPr>
          <p:cNvPr id="10" name="Text Placeholder 26">
            <a:extLst>
              <a:ext uri="{FF2B5EF4-FFF2-40B4-BE49-F238E27FC236}">
                <a16:creationId xmlns:a16="http://schemas.microsoft.com/office/drawing/2014/main" id="{6DF1FD2B-013E-9F9C-CED8-35E68C6AAB5E}"/>
              </a:ext>
            </a:extLst>
          </p:cNvPr>
          <p:cNvSpPr txBox="1">
            <a:spLocks/>
          </p:cNvSpPr>
          <p:nvPr/>
        </p:nvSpPr>
        <p:spPr>
          <a:xfrm>
            <a:off x="4582406" y="2455812"/>
            <a:ext cx="3978346" cy="3744378"/>
          </a:xfrm>
          <a:prstGeom prst="rect">
            <a:avLst/>
          </a:prstGeom>
        </p:spPr>
        <p:txBody>
          <a:bodyPr vert="horz" lIns="0" tIns="0" rIns="0" bIns="0" rtlCol="0" anchor="t">
            <a:noAutofit/>
          </a:bodyPr>
          <a:lstStyle>
            <a:lvl1pPr marL="0" indent="0" algn="l" defTabSz="914400" rtl="0" eaLnBrk="1" latinLnBrk="0" hangingPunct="1">
              <a:lnSpc>
                <a:spcPct val="114000"/>
              </a:lnSpc>
              <a:spcBef>
                <a:spcPts val="1000"/>
              </a:spcBef>
              <a:buFont typeface="Arial" panose="020B0604020202020204" pitchFamily="34" charset="0"/>
              <a:buNone/>
              <a:defRPr sz="1000" u="none" kern="1200" baseline="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sz="1100" b="1" dirty="0">
              <a:ea typeface="Verdana"/>
            </a:endParaRPr>
          </a:p>
          <a:p>
            <a:pPr eaLnBrk="1" hangingPunct="1">
              <a:lnSpc>
                <a:spcPct val="114000"/>
              </a:lnSpc>
            </a:pPr>
            <a:r>
              <a:rPr lang="en-US" altLang="nl-NL" sz="1100" b="1" dirty="0">
                <a:latin typeface="Arial" panose="020B0604020202020204" pitchFamily="34" charset="0"/>
                <a:cs typeface="Arial" panose="020B0604020202020204" pitchFamily="34" charset="0"/>
              </a:rPr>
              <a:t>     Online Shopping Cart Application</a:t>
            </a:r>
            <a:endParaRPr lang="en-US" altLang="nl-NL" sz="1100" dirty="0">
              <a:latin typeface="Arial" panose="020B0604020202020204" pitchFamily="34" charset="0"/>
              <a:cs typeface="Arial" panose="020B0604020202020204" pitchFamily="34" charset="0"/>
            </a:endParaRPr>
          </a:p>
          <a:p>
            <a:pPr marL="171450" indent="-171450" eaLnBrk="1" hangingPunct="1">
              <a:lnSpc>
                <a:spcPct val="114000"/>
              </a:lnSpc>
              <a:buFont typeface="Arial" panose="020B0604020202020204" pitchFamily="34" charset="0"/>
              <a:buChar char="•"/>
            </a:pPr>
            <a:r>
              <a:rPr lang="en-US" altLang="nl-NL" sz="1100" dirty="0">
                <a:latin typeface="Arial" panose="020B0604020202020204" pitchFamily="34" charset="0"/>
                <a:cs typeface="Arial" panose="020B0604020202020204" pitchFamily="34" charset="0"/>
              </a:rPr>
              <a:t>Created  Online Shopping Cart Application With MySQL as a Backend and WebAPI Core as middleware and Angular as frontend Using HTML, CSS and TypeScript for the designing.</a:t>
            </a:r>
          </a:p>
          <a:p>
            <a:pPr marL="171450" indent="-171450" eaLnBrk="1" hangingPunct="1">
              <a:lnSpc>
                <a:spcPct val="114000"/>
              </a:lnSpc>
              <a:buFont typeface="Arial" panose="020B0604020202020204" pitchFamily="34" charset="0"/>
              <a:buChar char="•"/>
            </a:pPr>
            <a:r>
              <a:rPr lang="en-US" altLang="nl-NL" sz="1100" dirty="0">
                <a:latin typeface="Arial" panose="020B0604020202020204" pitchFamily="34" charset="0"/>
                <a:cs typeface="Arial" panose="020B0604020202020204" pitchFamily="34" charset="0"/>
              </a:rPr>
              <a:t>Check Out the full Project With Code On My GitHub.</a:t>
            </a:r>
          </a:p>
          <a:p>
            <a:pPr marL="171450" indent="-171450">
              <a:buFont typeface="Arial" panose="020B0604020202020204" pitchFamily="34" charset="0"/>
              <a:buChar char="•"/>
            </a:pPr>
            <a:endParaRPr lang="en-US" sz="1100" b="1" dirty="0"/>
          </a:p>
          <a:p>
            <a:endParaRPr lang="en-US" altLang="nl-NL" dirty="0"/>
          </a:p>
          <a:p>
            <a:endParaRPr lang="en-US" altLang="nl-NL" dirty="0"/>
          </a:p>
        </p:txBody>
      </p:sp>
      <p:pic>
        <p:nvPicPr>
          <p:cNvPr id="16" name="Picture Placeholder 15" descr="A picture containing text&#10;&#10;Description automatically generated">
            <a:extLst>
              <a:ext uri="{FF2B5EF4-FFF2-40B4-BE49-F238E27FC236}">
                <a16:creationId xmlns:a16="http://schemas.microsoft.com/office/drawing/2014/main" id="{7FD022A9-E6F6-4D2A-B4EC-8548EC748CB7}"/>
              </a:ext>
            </a:extLst>
          </p:cNvPr>
          <p:cNvPicPr>
            <a:picLocks noGrp="1" noChangeAspect="1"/>
          </p:cNvPicPr>
          <p:nvPr>
            <p:ph type="pic" sz="quarter" idx="46"/>
          </p:nvPr>
        </p:nvPicPr>
        <p:blipFill>
          <a:blip r:embed="rId5" cstate="print">
            <a:extLst>
              <a:ext uri="{28A0092B-C50C-407E-A947-70E740481C1C}">
                <a14:useLocalDpi xmlns:a14="http://schemas.microsoft.com/office/drawing/2010/main" val="0"/>
              </a:ext>
            </a:extLst>
          </a:blip>
          <a:srcRect t="11738" b="11738"/>
          <a:stretch>
            <a:fillRect/>
          </a:stretch>
        </p:blipFill>
        <p:spPr>
          <a:xfrm>
            <a:off x="415675" y="290513"/>
            <a:ext cx="1734208" cy="1735628"/>
          </a:xfrm>
        </p:spPr>
      </p:pic>
      <p:sp>
        <p:nvSpPr>
          <p:cNvPr id="28" name="TextBox 27">
            <a:extLst>
              <a:ext uri="{FF2B5EF4-FFF2-40B4-BE49-F238E27FC236}">
                <a16:creationId xmlns:a16="http://schemas.microsoft.com/office/drawing/2014/main" id="{8B715745-D2E2-474D-AF99-47FAEDE90CDE}"/>
              </a:ext>
            </a:extLst>
          </p:cNvPr>
          <p:cNvSpPr txBox="1"/>
          <p:nvPr/>
        </p:nvSpPr>
        <p:spPr>
          <a:xfrm>
            <a:off x="5561013" y="6235709"/>
            <a:ext cx="3257605" cy="2616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a:t>
            </a: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hlinkClick r:id="rId3"/>
              </a:rPr>
              <a:t>GitHub</a:t>
            </a:r>
            <a:endPar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3E6AA805E06284B92367B5312DAEABD" ma:contentTypeVersion="0" ma:contentTypeDescription="Create a new document." ma:contentTypeScope="" ma:versionID="70e08b29561089f56e807a218cc99fda">
  <xsd:schema xmlns:xsd="http://www.w3.org/2001/XMLSchema" xmlns:xs="http://www.w3.org/2001/XMLSchema" xmlns:p="http://schemas.microsoft.com/office/2006/metadata/properties" targetNamespace="http://schemas.microsoft.com/office/2006/metadata/properties" ma:root="true" ma:fieldsID="b34f15b030d40ffca33e4aeb8eb001f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38D68B9-DE10-4321-909E-B00E3A00F980}">
  <ds:schemaRefs>
    <ds:schemaRef ds:uri="http://schemas.microsoft.com/sharepoint/v3/contenttype/forms"/>
  </ds:schemaRefs>
</ds:datastoreItem>
</file>

<file path=customXml/itemProps2.xml><?xml version="1.0" encoding="utf-8"?>
<ds:datastoreItem xmlns:ds="http://schemas.openxmlformats.org/officeDocument/2006/customXml" ds:itemID="{676D49A1-E7CF-4748-AD93-60B1CF8251D9}">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C4CEA186-CB49-4D4F-B37B-A1882DA39B0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312</TotalTime>
  <Words>244</Words>
  <Application>Microsoft Office PowerPoint</Application>
  <PresentationFormat>Widescreen</PresentationFormat>
  <Paragraphs>42</Paragraphs>
  <Slides>1</Slides>
  <Notes>1</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8" baseType="lpstr">
      <vt:lpstr>Arial</vt:lpstr>
      <vt:lpstr>Roboto</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Tangallapalli, Sowjanya</cp:lastModifiedBy>
  <cp:revision>318</cp:revision>
  <dcterms:created xsi:type="dcterms:W3CDTF">2020-09-22T06:24:00Z</dcterms:created>
  <dcterms:modified xsi:type="dcterms:W3CDTF">2022-06-20T13:41:17Z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0x01010003E6AA805E06284B92367B5312DAEABD</vt:lpwstr>
  </property>
  <property fmtid="{D5CDD505-2E9C-101B-9397-08002B2CF9AE}" pid="3" name="KSOProductBuildVer">
    <vt:lpwstr>1033-11.2.0.10152</vt:lpwstr>
  </property>
</Properties>
</file>