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96" r:id="rId4"/>
    <p:sldId id="297" r:id="rId5"/>
    <p:sldId id="303" r:id="rId6"/>
    <p:sldId id="304" r:id="rId7"/>
    <p:sldId id="305" r:id="rId8"/>
    <p:sldId id="299" r:id="rId9"/>
    <p:sldId id="306" r:id="rId10"/>
    <p:sldId id="300" r:id="rId11"/>
    <p:sldId id="301" r:id="rId12"/>
    <p:sldId id="302" r:id="rId13"/>
  </p:sldIdLst>
  <p:sldSz cx="9144000" cy="5143500" type="screen16x9"/>
  <p:notesSz cx="6858000" cy="9144000"/>
  <p:embeddedFontLst>
    <p:embeddedFont>
      <p:font typeface="Poppins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3E3ED5-8C8D-4E3C-8D4B-FC8B8E9B9FBF}">
  <a:tblStyle styleId="{B73E3ED5-8C8D-4E3C-8D4B-FC8B8E9B9F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A33510-F7CE-4AC7-A652-80AB008338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49"/>
    <p:restoredTop sz="94597"/>
  </p:normalViewPr>
  <p:slideViewPr>
    <p:cSldViewPr snapToGrid="0">
      <p:cViewPr>
        <p:scale>
          <a:sx n="155" d="100"/>
          <a:sy n="155" d="100"/>
        </p:scale>
        <p:origin x="984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74E5FB2-6E7C-A4BB-72B4-7ACC0BC81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3D8961BD-8E50-512E-D8F2-85C5B1DDFA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D405C25A-0D2E-4CF8-6605-EF81856EC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24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0673652-E4B2-CC6F-7980-3E38CEC4B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5243FE0A-D01C-DB25-CDFB-58377A0848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ED2F465C-D1FF-A3E0-E9FE-D6F73C745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45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21B52D8-A1D1-B2E9-BF49-3D9C96E7C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4D58CF4E-6153-CC99-18B3-EF316EF62B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FDDFF20A-3166-E57B-4F60-199618A07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01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2942AA9F-E74C-C148-87C3-123CAE81A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EEAC8AFB-35C5-886C-3B1A-F1A6C9954D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41FA15FE-FE08-844C-4AD9-E80BC535D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30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71014B0E-7075-654E-5856-92716044A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2C71AEDC-A1F0-A3FC-2B36-047208097D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C5EF1828-8BD3-6AA0-CC66-F14F0B3F94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62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227DB0B-FE00-CEE0-F912-A45194D90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F5493431-A895-D51B-5CF6-313EB6FDCD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A72F310E-C480-011F-615B-648921C4AA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14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774B58B-F7AF-DD08-83CF-23889C7AE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A3031E01-390A-F268-BA8C-B2A5E55C11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9DF495C3-750D-E8DC-B887-E204F2538A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88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B3A16F9-1FAE-01A7-DF68-6AA3289D6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E30C7A4A-A188-3C5E-F39C-B76B06F368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6104936E-41CA-E445-54E6-B8F442CB15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92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064CC9D-4CF2-6963-637B-55E9A7B5B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33D5E1AA-D387-0550-EE9B-00A480312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1B1F5892-7E2F-6EBD-B9BD-E4EBFEE98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45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30775" y="0"/>
            <a:ext cx="713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3518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84700" y="4901150"/>
            <a:ext cx="70551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hsa.gov/data/data-we-collect/nsduh-national-survey-drug-use-and-health/datafiles/202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cross_validation.html" TargetMode="External"/><Relationship Id="rId5" Type="http://schemas.openxmlformats.org/officeDocument/2006/relationships/hyperlink" Target="https://hastie.su.domains/ISLP/ISLP_website.pdf.download.html" TargetMode="External"/><Relationship Id="rId4" Type="http://schemas.openxmlformats.org/officeDocument/2006/relationships/hyperlink" Target="https://scikit-learn.org/stable/modules/ensemble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080675" y="1791167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Youth Drug Use Analysis &amp; Prediction</a:t>
            </a:r>
            <a:endParaRPr sz="4400" dirty="0"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DA9438E-04AC-3886-D6E2-F6FE7C77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D01AC1E1-1FF2-3FE2-7B74-CB9A8C91B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99876-4E50-6E41-0F23-2D5B6AB22D2E}"/>
              </a:ext>
            </a:extLst>
          </p:cNvPr>
          <p:cNvSpPr txBox="1"/>
          <p:nvPr/>
        </p:nvSpPr>
        <p:spPr>
          <a:xfrm>
            <a:off x="470263" y="1017725"/>
            <a:ext cx="782029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Classification:</a:t>
            </a:r>
          </a:p>
          <a:p>
            <a:r>
              <a:rPr lang="en-US" dirty="0"/>
              <a:t>- The gradient boost and random forest achieved an accuracy of 88.04%.</a:t>
            </a:r>
          </a:p>
          <a:p>
            <a:pPr marL="285750" indent="-285750">
              <a:buFontTx/>
              <a:buChar char="-"/>
            </a:pPr>
            <a:r>
              <a:rPr lang="en-US" dirty="0"/>
              <a:t>Peer influence has greater impact on youth consuming marijuana.</a:t>
            </a:r>
          </a:p>
          <a:p>
            <a:endParaRPr lang="en-US" dirty="0"/>
          </a:p>
          <a:p>
            <a:r>
              <a:rPr lang="en-US" dirty="0"/>
              <a:t>Multi-Class classification: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model was only good at predicting if an individual has never used marijuana in the previous year.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Highest accuracy is achieved by pruned decision tree which is 87.47%</a:t>
            </a:r>
          </a:p>
          <a:p>
            <a:endParaRPr lang="en-US" dirty="0"/>
          </a:p>
          <a:p>
            <a:r>
              <a:rPr lang="en-US" dirty="0"/>
              <a:t>Regression</a:t>
            </a:r>
          </a:p>
          <a:p>
            <a:r>
              <a:rPr lang="en-US" dirty="0"/>
              <a:t>-  The random forest model shows a decent performance with low MSE about 1.91.</a:t>
            </a:r>
          </a:p>
          <a:p>
            <a:pPr marL="285750" indent="-285750">
              <a:buFontTx/>
              <a:buChar char="-"/>
            </a:pPr>
            <a:r>
              <a:rPr lang="en-US" dirty="0"/>
              <a:t>From the plot the data points don’t cluster perfectly around the diagonal line. This suggests that the model is not making very good predictions.</a:t>
            </a:r>
          </a:p>
          <a:p>
            <a:endParaRPr lang="en-US" dirty="0"/>
          </a:p>
          <a:p>
            <a:r>
              <a:rPr lang="en-US" dirty="0"/>
              <a:t>Future Scope:</a:t>
            </a:r>
          </a:p>
          <a:p>
            <a:r>
              <a:rPr lang="en-US" dirty="0"/>
              <a:t>- Addressing the </a:t>
            </a:r>
            <a:r>
              <a:rPr lang="en-US" b="1" dirty="0"/>
              <a:t>class imbalance</a:t>
            </a:r>
            <a:r>
              <a:rPr lang="en-US" dirty="0"/>
              <a:t> in the multiclass classification task using </a:t>
            </a:r>
            <a:r>
              <a:rPr lang="en-US" b="1" dirty="0"/>
              <a:t>resampling techniques like SMOTE</a:t>
            </a:r>
            <a:r>
              <a:rPr lang="en-US" dirty="0"/>
              <a:t> (Synthetic Minority Over-sampling Technique).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7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E5B80D4-4EBD-81D9-7358-303D11E11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0F8A1458-B436-FE02-727F-696F052B8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B7F51-CB67-625F-4FFE-41F5B085FA92}"/>
              </a:ext>
            </a:extLst>
          </p:cNvPr>
          <p:cNvSpPr txBox="1"/>
          <p:nvPr/>
        </p:nvSpPr>
        <p:spPr>
          <a:xfrm>
            <a:off x="513744" y="1017725"/>
            <a:ext cx="702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National Survey on Drug Use and Health (NSDUH) 2020. [Codebook].</a:t>
            </a:r>
          </a:p>
          <a:p>
            <a:r>
              <a:rPr lang="en-US" dirty="0">
                <a:hlinkClick r:id="rId3"/>
              </a:rPr>
              <a:t>https://www.samhsa.gov/data/data-we-collect/nsduh-national-survey-drug-use-and-health/datafiles/2020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4"/>
              </a:rPr>
              <a:t>https://scikit-learn.org/stable/modules/ensemble.html</a:t>
            </a:r>
            <a:endParaRPr lang="en-US" dirty="0"/>
          </a:p>
          <a:p>
            <a:r>
              <a:rPr lang="en-US" dirty="0"/>
              <a:t>[3] </a:t>
            </a:r>
            <a:r>
              <a:rPr lang="en-US" dirty="0">
                <a:hlinkClick r:id="rId5"/>
              </a:rPr>
              <a:t>https://hastie.su.domains/ISLP/ISLP_website.pdf.download.html</a:t>
            </a:r>
            <a:endParaRPr lang="en-US" dirty="0"/>
          </a:p>
          <a:p>
            <a:r>
              <a:rPr lang="en-US" dirty="0"/>
              <a:t>[4] </a:t>
            </a:r>
            <a:r>
              <a:rPr lang="en-US" dirty="0">
                <a:hlinkClick r:id="rId6"/>
              </a:rPr>
              <a:t>https://scikit-learn.org/stable/modules/cross_validation.html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2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E165A9F-8E8C-37C4-A3F6-B5DB8F7C3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000FE0D3-76BC-9518-3E72-84370928F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9480" y="1873133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Thank You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52596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Introduction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94EC9-9905-3D45-E135-6C2C57D843EC}"/>
              </a:ext>
            </a:extLst>
          </p:cNvPr>
          <p:cNvSpPr txBox="1"/>
          <p:nvPr/>
        </p:nvSpPr>
        <p:spPr>
          <a:xfrm>
            <a:off x="554886" y="1017725"/>
            <a:ext cx="741713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mainly focuses on analyzing the National Survey on Drug Usage and Health data and make predictions.</a:t>
            </a:r>
          </a:p>
          <a:p>
            <a:endParaRPr lang="en-US" dirty="0"/>
          </a:p>
          <a:p>
            <a:r>
              <a:rPr lang="en-US" dirty="0"/>
              <a:t>Explored three different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– </a:t>
            </a:r>
            <a:r>
              <a:rPr lang="en-US" sz="1100" dirty="0">
                <a:latin typeface="+mn-lt"/>
              </a:rPr>
              <a:t>(</a:t>
            </a:r>
            <a:r>
              <a:rPr lang="en-US" sz="1100" b="0" i="0" dirty="0">
                <a:effectLst/>
                <a:latin typeface="+mn-lt"/>
              </a:rPr>
              <a:t>This is to classify whether the youth use marijuana or not.) </a:t>
            </a:r>
            <a:endParaRPr lang="en-US" sz="12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 Class Classification – </a:t>
            </a:r>
            <a:r>
              <a:rPr lang="en-US" sz="1100" dirty="0">
                <a:latin typeface="+mn-lt"/>
              </a:rPr>
              <a:t>(</a:t>
            </a:r>
            <a:r>
              <a:rPr lang="en-US" sz="1100" b="0" i="0" dirty="0">
                <a:effectLst/>
                <a:latin typeface="+mn-lt"/>
              </a:rPr>
              <a:t>This involves estimating the frequency of marijuana use over the past year.</a:t>
            </a:r>
            <a:r>
              <a:rPr lang="en-US" sz="1200" b="0" i="0" dirty="0">
                <a:effectLst/>
                <a:latin typeface="system-ui"/>
              </a:rPr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– </a:t>
            </a:r>
            <a:r>
              <a:rPr lang="en-US" sz="1200" dirty="0"/>
              <a:t>(</a:t>
            </a:r>
            <a:r>
              <a:rPr lang="en-US" sz="1200" b="0" i="0" dirty="0">
                <a:effectLst/>
                <a:latin typeface="system-ui"/>
              </a:rPr>
              <a:t>This involves predicting the age of first marijuana use.)</a:t>
            </a:r>
          </a:p>
          <a:p>
            <a:endParaRPr lang="en-US" sz="1200" dirty="0">
              <a:latin typeface="system-ui"/>
            </a:endParaRPr>
          </a:p>
          <a:p>
            <a:r>
              <a:rPr lang="en-US" dirty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data on Substance use, Age of first use of each substance use, parental monitoring, peer behavior, school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Demographic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Methods used to interpret model for the above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Ensemble methods (Bagging, Random Forest, Boosting)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11B29A9-D7F0-AC1A-7C9E-68AC80001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39ADB5BB-FB59-9B9A-57D4-EB32B14175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Background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C06E4-BC90-3AF9-30B5-383E0A3D032D}"/>
              </a:ext>
            </a:extLst>
          </p:cNvPr>
          <p:cNvSpPr txBox="1"/>
          <p:nvPr/>
        </p:nvSpPr>
        <p:spPr>
          <a:xfrm>
            <a:off x="470870" y="1105989"/>
            <a:ext cx="75851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defined problems I have used decision trees including ensemble methods to make better predictions &amp; classifications.</a:t>
            </a:r>
          </a:p>
          <a:p>
            <a:r>
              <a:rPr lang="en-US" b="1" dirty="0"/>
              <a:t>Decision Tree</a:t>
            </a:r>
          </a:p>
          <a:p>
            <a:r>
              <a:rPr lang="en-US" dirty="0"/>
              <a:t> - Built using top-down greedy or recursive binary splitting approach.</a:t>
            </a:r>
          </a:p>
          <a:p>
            <a:r>
              <a:rPr lang="en-US" dirty="0"/>
              <a:t> - Measure of Goodness ( Classification error, Gini Index, Entropy).</a:t>
            </a:r>
          </a:p>
          <a:p>
            <a:r>
              <a:rPr lang="en-US" dirty="0"/>
              <a:t> - Stopping criteria is specified in terms of tree depth, optimal tree size.</a:t>
            </a:r>
          </a:p>
          <a:p>
            <a:r>
              <a:rPr lang="en-US" dirty="0"/>
              <a:t> - </a:t>
            </a:r>
            <a:r>
              <a:rPr lang="en-US" b="1" dirty="0"/>
              <a:t>PRUNING</a:t>
            </a:r>
            <a:r>
              <a:rPr lang="en-US" dirty="0"/>
              <a:t> is performed to reduce the complexity of the model and improve accuracy.</a:t>
            </a:r>
          </a:p>
          <a:p>
            <a:endParaRPr lang="en-US" dirty="0"/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To reduce overfitting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ensemble methods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are used</a:t>
            </a:r>
          </a:p>
          <a:p>
            <a:r>
              <a:rPr lang="en-US" b="1" dirty="0"/>
              <a:t>Bagging: 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Bootstrapping the training data, build the model and combine the models.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Classification (majority vote), Regression (Average).        Hyperparameters – Number of trees, maximum depth of tree.</a:t>
            </a:r>
          </a:p>
          <a:p>
            <a:r>
              <a:rPr lang="en-US" b="1" dirty="0"/>
              <a:t>Random Forest: 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Random set of variables are chosen along with random sample of data.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Number of predictors at each split = sqrt(Total number of predictors)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Hyperparameters – Number of trees, number of predictors, maximum depth of tree.</a:t>
            </a:r>
          </a:p>
          <a:p>
            <a:r>
              <a:rPr lang="en-US" b="1" dirty="0"/>
              <a:t>Boosting: 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This creates a strong learner by gradually adding weak learners.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Hyperparameters – Shrinkage Values, Number of trees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079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AAFB695-B4E2-A57A-F0E9-340EB638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FC2D735B-DF73-10FD-DAF9-C2BA427E67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0EDDD-EBCB-E56F-EEDD-EA377CD9F0C8}"/>
              </a:ext>
            </a:extLst>
          </p:cNvPr>
          <p:cNvSpPr txBox="1"/>
          <p:nvPr/>
        </p:nvSpPr>
        <p:spPr>
          <a:xfrm>
            <a:off x="618309" y="1017725"/>
            <a:ext cx="75590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National Survey on Drug Use and Health(NSDUH) dataset.</a:t>
            </a:r>
          </a:p>
          <a:p>
            <a:r>
              <a:rPr lang="en-US" b="1" dirty="0"/>
              <a:t>Data Cleaning</a:t>
            </a:r>
          </a:p>
          <a:p>
            <a:r>
              <a:rPr lang="en-US" sz="1200" dirty="0"/>
              <a:t>- Removed the data with missing values or the column where the response is not known.</a:t>
            </a:r>
          </a:p>
          <a:p>
            <a:r>
              <a:rPr lang="en-US" sz="1200" dirty="0"/>
              <a:t>- Renamed the columns</a:t>
            </a:r>
          </a:p>
          <a:p>
            <a:endParaRPr lang="en-US" sz="1200" dirty="0"/>
          </a:p>
          <a:p>
            <a:r>
              <a:rPr lang="en-US" b="1" dirty="0"/>
              <a:t>Variable Selection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Features were chosen from peer influence, parental involvement, behavioral risks, school engagement, and religious orientation based on relevant features and correlation strength with the target variable.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The dataset is split in which 20% is for testing and 80% for training.</a:t>
            </a:r>
            <a:endParaRPr lang="en-US" sz="1200" b="1" dirty="0"/>
          </a:p>
          <a:p>
            <a:r>
              <a:rPr lang="en-US" b="1" dirty="0"/>
              <a:t>Classification:</a:t>
            </a:r>
          </a:p>
          <a:p>
            <a:r>
              <a:rPr lang="en-US" b="1" dirty="0"/>
              <a:t>- </a:t>
            </a:r>
            <a:r>
              <a:rPr lang="en-US" sz="1200" dirty="0"/>
              <a:t>The performance is evaluated using accuracy score. </a:t>
            </a:r>
          </a:p>
          <a:p>
            <a:r>
              <a:rPr lang="en-US" sz="1200" dirty="0"/>
              <a:t>- Performed cross validation and best model is chosen with highest accuracy and feature importance is plotted for the analysis.</a:t>
            </a:r>
          </a:p>
          <a:p>
            <a:endParaRPr lang="en-US" sz="1200" dirty="0"/>
          </a:p>
          <a:p>
            <a:r>
              <a:rPr lang="en-US" b="1" dirty="0"/>
              <a:t>Regression:</a:t>
            </a:r>
          </a:p>
          <a:p>
            <a:r>
              <a:rPr lang="en-US" sz="1200" dirty="0"/>
              <a:t>- Each model is evaluated using cross validation and the best model is selected on the basis of mean squared error (MSE) values.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103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E2DA775-1D31-69F0-D023-D8B587A10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C151B92B-F60E-14A5-DCF8-8C0FE667DD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91" y="346710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Classification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F3105-438E-8BF4-0424-F2801138F694}"/>
              </a:ext>
            </a:extLst>
          </p:cNvPr>
          <p:cNvSpPr txBox="1"/>
          <p:nvPr/>
        </p:nvSpPr>
        <p:spPr>
          <a:xfrm>
            <a:off x="551390" y="884787"/>
            <a:ext cx="7559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model helps to find whether the youth use marijuana or not.</a:t>
            </a:r>
          </a:p>
          <a:p>
            <a:r>
              <a:rPr lang="en-US" sz="1200" dirty="0"/>
              <a:t>Target variable: ‘</a:t>
            </a:r>
            <a:r>
              <a:rPr lang="en-US" sz="1200" dirty="0" err="1"/>
              <a:t>mrjflag</a:t>
            </a:r>
            <a:r>
              <a:rPr lang="en-US" sz="1200" dirty="0"/>
              <a:t>’ which indicates marijuana ever used (0=never, 1=ever)</a:t>
            </a:r>
          </a:p>
          <a:p>
            <a:endParaRPr lang="en-US" sz="1200" dirty="0"/>
          </a:p>
          <a:p>
            <a:r>
              <a:rPr lang="en-US" b="1" dirty="0"/>
              <a:t>Predictors: </a:t>
            </a:r>
            <a:r>
              <a:rPr lang="en-US" sz="1200" dirty="0"/>
              <a:t>Included basic demographic details(sex, </a:t>
            </a:r>
            <a:r>
              <a:rPr lang="en-US" sz="1200" dirty="0" err="1"/>
              <a:t>income,gender,etc</a:t>
            </a:r>
            <a:r>
              <a:rPr lang="en-US" sz="1200" dirty="0"/>
              <a:t>), youth specific demographic details(</a:t>
            </a:r>
            <a:r>
              <a:rPr lang="en-US" sz="1200" i="0" dirty="0">
                <a:solidFill>
                  <a:srgbClr val="181E25"/>
                </a:solidFill>
                <a:effectLst/>
                <a:latin typeface="LatoWeb"/>
              </a:rPr>
              <a:t>parental presence in the household and school attendance)</a:t>
            </a:r>
            <a:r>
              <a:rPr lang="en-US" sz="1200" dirty="0"/>
              <a:t> and the youth experiences.</a:t>
            </a:r>
          </a:p>
          <a:p>
            <a:endParaRPr lang="en-US" sz="1200" dirty="0"/>
          </a:p>
          <a:p>
            <a:r>
              <a:rPr lang="en-US" sz="1200" dirty="0"/>
              <a:t>- Evaluated model performance based on accuracy score and performed cross validation to get for which shrinkage value the model has performed well based on accuracy.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204B34-9D36-2462-BEF6-E331C7A34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53895"/>
              </p:ext>
            </p:extLst>
          </p:nvPr>
        </p:nvGraphicFramePr>
        <p:xfrm>
          <a:off x="551390" y="2571750"/>
          <a:ext cx="3553098" cy="2225040"/>
        </p:xfrm>
        <a:graphic>
          <a:graphicData uri="http://schemas.openxmlformats.org/drawingml/2006/table">
            <a:tbl>
              <a:tblPr firstRow="1" bandRow="1">
                <a:tableStyleId>{B73E3ED5-8C8D-4E3C-8D4B-FC8B8E9B9FBF}</a:tableStyleId>
              </a:tblPr>
              <a:tblGrid>
                <a:gridCol w="1776549">
                  <a:extLst>
                    <a:ext uri="{9D8B030D-6E8A-4147-A177-3AD203B41FA5}">
                      <a16:colId xmlns:a16="http://schemas.microsoft.com/office/drawing/2014/main" val="909936581"/>
                    </a:ext>
                  </a:extLst>
                </a:gridCol>
                <a:gridCol w="1776549">
                  <a:extLst>
                    <a:ext uri="{9D8B030D-6E8A-4147-A177-3AD203B41FA5}">
                      <a16:colId xmlns:a16="http://schemas.microsoft.com/office/drawing/2014/main" val="3684929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2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Pruned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0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6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5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47045"/>
                  </a:ext>
                </a:extLst>
              </a:tr>
            </a:tbl>
          </a:graphicData>
        </a:graphic>
      </p:graphicFrame>
      <p:pic>
        <p:nvPicPr>
          <p:cNvPr id="12" name="Picture 11" descr="A graph with blue bars&#10;&#10;Description automatically generated">
            <a:extLst>
              <a:ext uri="{FF2B5EF4-FFF2-40B4-BE49-F238E27FC236}">
                <a16:creationId xmlns:a16="http://schemas.microsoft.com/office/drawing/2014/main" id="{C15FB978-3E87-BEF1-1E6C-8697A1FAC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26" y="2517181"/>
            <a:ext cx="4026323" cy="22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5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5378F9B-E7C8-4C0F-A9EF-BA85EB5C8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F2418E79-069C-55D3-841B-E74413E635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620" y="31818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Multi-Class Classification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6415D-5019-D5C0-0DA3-AFF6DA40A5A9}"/>
              </a:ext>
            </a:extLst>
          </p:cNvPr>
          <p:cNvSpPr txBox="1"/>
          <p:nvPr/>
        </p:nvSpPr>
        <p:spPr>
          <a:xfrm>
            <a:off x="487680" y="818531"/>
            <a:ext cx="755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+mn-lt"/>
              </a:rPr>
              <a:t>This involves predicting number of days of marijuana use in the past year.</a:t>
            </a:r>
          </a:p>
          <a:p>
            <a:r>
              <a:rPr lang="en-US" sz="1200" dirty="0">
                <a:latin typeface="+mn-lt"/>
              </a:rPr>
              <a:t>Target variable: '</a:t>
            </a:r>
            <a:r>
              <a:rPr lang="en-US" sz="1200" dirty="0" err="1">
                <a:latin typeface="+mn-lt"/>
              </a:rPr>
              <a:t>mrjydays</a:t>
            </a:r>
            <a:r>
              <a:rPr lang="en-US" sz="1200" dirty="0">
                <a:latin typeface="+mn-lt"/>
              </a:rPr>
              <a:t>’ indicates number of days of marijuana in past year.</a:t>
            </a:r>
          </a:p>
          <a:p>
            <a:r>
              <a:rPr lang="en-US" sz="1200" dirty="0"/>
              <a:t>Based on number of days they’re classified into 6 categories.</a:t>
            </a:r>
          </a:p>
          <a:p>
            <a:r>
              <a:rPr lang="en-US" sz="1200" dirty="0"/>
              <a:t> (1.'Rarely’, 2: 'Occasionally’,  3: 'Sometimes’, 4: 'Frequently’, 5: 'Almost Daily’,  6: 'No Past Year Use’)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0FFC01-4ED2-436F-93CD-C05B664B1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46526"/>
              </p:ext>
            </p:extLst>
          </p:nvPr>
        </p:nvGraphicFramePr>
        <p:xfrm>
          <a:off x="487680" y="1730817"/>
          <a:ext cx="2274062" cy="1850628"/>
        </p:xfrm>
        <a:graphic>
          <a:graphicData uri="http://schemas.openxmlformats.org/drawingml/2006/table">
            <a:tbl>
              <a:tblPr firstRow="1" bandRow="1">
                <a:tableStyleId>{B73E3ED5-8C8D-4E3C-8D4B-FC8B8E9B9FBF}</a:tableStyleId>
              </a:tblPr>
              <a:tblGrid>
                <a:gridCol w="1273493">
                  <a:extLst>
                    <a:ext uri="{9D8B030D-6E8A-4147-A177-3AD203B41FA5}">
                      <a16:colId xmlns:a16="http://schemas.microsoft.com/office/drawing/2014/main" val="909936581"/>
                    </a:ext>
                  </a:extLst>
                </a:gridCol>
                <a:gridCol w="1000569">
                  <a:extLst>
                    <a:ext uri="{9D8B030D-6E8A-4147-A177-3AD203B41FA5}">
                      <a16:colId xmlns:a16="http://schemas.microsoft.com/office/drawing/2014/main" val="3684929180"/>
                    </a:ext>
                  </a:extLst>
                </a:gridCol>
              </a:tblGrid>
              <a:tr h="245163">
                <a:tc>
                  <a:txBody>
                    <a:bodyPr/>
                    <a:lstStyle/>
                    <a:p>
                      <a:r>
                        <a:rPr lang="en-US" sz="12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20632"/>
                  </a:ext>
                </a:extLst>
              </a:tr>
              <a:tr h="342556">
                <a:tc>
                  <a:txBody>
                    <a:bodyPr/>
                    <a:lstStyle/>
                    <a:p>
                      <a:r>
                        <a:rPr lang="en-US" sz="12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8703"/>
                  </a:ext>
                </a:extLst>
              </a:tr>
              <a:tr h="342556">
                <a:tc>
                  <a:txBody>
                    <a:bodyPr/>
                    <a:lstStyle/>
                    <a:p>
                      <a:r>
                        <a:rPr lang="en-US" sz="1200" dirty="0"/>
                        <a:t>Pruned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09504"/>
                  </a:ext>
                </a:extLst>
              </a:tr>
              <a:tr h="245163">
                <a:tc>
                  <a:txBody>
                    <a:bodyPr/>
                    <a:lstStyle/>
                    <a:p>
                      <a:r>
                        <a:rPr lang="en-US" sz="1200" dirty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62921"/>
                  </a:ext>
                </a:extLst>
              </a:tr>
              <a:tr h="342556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50389"/>
                  </a:ext>
                </a:extLst>
              </a:tr>
              <a:tr h="245163">
                <a:tc>
                  <a:txBody>
                    <a:bodyPr/>
                    <a:lstStyle/>
                    <a:p>
                      <a:r>
                        <a:rPr lang="en-US" sz="1200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47045"/>
                  </a:ext>
                </a:extLst>
              </a:tr>
            </a:tbl>
          </a:graphicData>
        </a:graphic>
      </p:graphicFrame>
      <p:pic>
        <p:nvPicPr>
          <p:cNvPr id="7" name="Picture 6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CFD5C0A6-D884-CA95-1319-35B91D13A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370" y="1919629"/>
            <a:ext cx="3162486" cy="1847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C80E83-D248-A00F-68BF-35BFB78EC789}"/>
              </a:ext>
            </a:extLst>
          </p:cNvPr>
          <p:cNvSpPr txBox="1"/>
          <p:nvPr/>
        </p:nvSpPr>
        <p:spPr>
          <a:xfrm>
            <a:off x="487680" y="4037146"/>
            <a:ext cx="741191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Though pruning gave best results, but the optimal tree size evaluated using cross validation is 2. This is likely due to the imbalance dataset.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The class 6 dominates ~87% of the data. Due to which the model by default predict the ‘No Past Year Use’ for boosting the accuracy.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0" name="Picture 9" descr="A chart with numbers and a yellow square&#10;&#10;Description automatically generated">
            <a:extLst>
              <a:ext uri="{FF2B5EF4-FFF2-40B4-BE49-F238E27FC236}">
                <a16:creationId xmlns:a16="http://schemas.microsoft.com/office/drawing/2014/main" id="{67BC3A9C-CDEF-321A-04F1-29CD85130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103" y="1730817"/>
            <a:ext cx="2649056" cy="219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5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A5F6C3C-AFF2-1FF0-D57D-62B048D9E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9EDE8558-A9CC-D5FE-8597-AABB42D9D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Regression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F8616-C2C0-C311-1646-C40239A71FAA}"/>
              </a:ext>
            </a:extLst>
          </p:cNvPr>
          <p:cNvSpPr txBox="1"/>
          <p:nvPr/>
        </p:nvSpPr>
        <p:spPr>
          <a:xfrm>
            <a:off x="618309" y="1017725"/>
            <a:ext cx="755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+mn-lt"/>
              </a:rPr>
              <a:t>This involves predicting predicting the age of first marijuana use.</a:t>
            </a:r>
          </a:p>
          <a:p>
            <a:r>
              <a:rPr lang="en-US" sz="1200" dirty="0">
                <a:latin typeface="+mn-lt"/>
              </a:rPr>
              <a:t>Target variable: ‘</a:t>
            </a:r>
            <a:r>
              <a:rPr lang="en-US" sz="1200" dirty="0" err="1">
                <a:latin typeface="+mn-lt"/>
              </a:rPr>
              <a:t>irmjage</a:t>
            </a:r>
            <a:r>
              <a:rPr lang="en-US" sz="1200" dirty="0">
                <a:latin typeface="+mn-lt"/>
              </a:rPr>
              <a:t>’ indicates age of first marijuana use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Removed the never used values for better prediction.</a:t>
            </a:r>
          </a:p>
          <a:p>
            <a:r>
              <a:rPr lang="en-US" sz="1200" dirty="0"/>
              <a:t>- Used Decision Tree Regressor, Random Forest Regressor.</a:t>
            </a:r>
          </a:p>
          <a:p>
            <a:r>
              <a:rPr lang="en-US" sz="1200" dirty="0"/>
              <a:t>- Performed cross validation to get for which shrinkage value the model has performed well based on MSE.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8DB222-811E-9EA8-7B81-4CB6F7BA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63503"/>
              </p:ext>
            </p:extLst>
          </p:nvPr>
        </p:nvGraphicFramePr>
        <p:xfrm>
          <a:off x="618309" y="2151934"/>
          <a:ext cx="3171906" cy="2195236"/>
        </p:xfrm>
        <a:graphic>
          <a:graphicData uri="http://schemas.openxmlformats.org/drawingml/2006/table">
            <a:tbl>
              <a:tblPr firstRow="1" bandRow="1">
                <a:tableStyleId>{B73E3ED5-8C8D-4E3C-8D4B-FC8B8E9B9FBF}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909936581"/>
                    </a:ext>
                  </a:extLst>
                </a:gridCol>
                <a:gridCol w="1719026">
                  <a:extLst>
                    <a:ext uri="{9D8B030D-6E8A-4147-A177-3AD203B41FA5}">
                      <a16:colId xmlns:a16="http://schemas.microsoft.com/office/drawing/2014/main" val="3684929180"/>
                    </a:ext>
                  </a:extLst>
                </a:gridCol>
              </a:tblGrid>
              <a:tr h="377064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20632"/>
                  </a:ext>
                </a:extLst>
              </a:tr>
              <a:tr h="37706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8703"/>
                  </a:ext>
                </a:extLst>
              </a:tr>
              <a:tr h="377064">
                <a:tc>
                  <a:txBody>
                    <a:bodyPr/>
                    <a:lstStyle/>
                    <a:p>
                      <a:r>
                        <a:rPr lang="en-US" dirty="0"/>
                        <a:t>Pruned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09504"/>
                  </a:ext>
                </a:extLst>
              </a:tr>
              <a:tr h="377064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62921"/>
                  </a:ext>
                </a:extLst>
              </a:tr>
              <a:tr h="37706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50389"/>
                  </a:ext>
                </a:extLst>
              </a:tr>
              <a:tr h="309916"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47045"/>
                  </a:ext>
                </a:extLst>
              </a:tr>
            </a:tbl>
          </a:graphicData>
        </a:graphic>
      </p:graphicFrame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1A9E989F-974B-420A-7A9B-C780D168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08" y="1979926"/>
            <a:ext cx="3363798" cy="2655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66E61-6D59-A076-B2C8-F5021794A228}"/>
              </a:ext>
            </a:extLst>
          </p:cNvPr>
          <p:cNvSpPr txBox="1"/>
          <p:nvPr/>
        </p:nvSpPr>
        <p:spPr>
          <a:xfrm>
            <a:off x="450325" y="4467642"/>
            <a:ext cx="721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The graph shows the model is not predicting accurately as most of the data points are out of the decision boundary.</a:t>
            </a:r>
          </a:p>
        </p:txBody>
      </p:sp>
    </p:spTree>
    <p:extLst>
      <p:ext uri="{BB962C8B-B14F-4D97-AF65-F5344CB8AC3E}">
        <p14:creationId xmlns:p14="http://schemas.microsoft.com/office/powerpoint/2010/main" val="119687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9C4225E-DB4C-2907-4D6B-6D03B34BE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672D27FD-3362-E3CF-DEAF-509F95A7E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A1773-351C-690A-5508-287B1068236C}"/>
              </a:ext>
            </a:extLst>
          </p:cNvPr>
          <p:cNvSpPr txBox="1"/>
          <p:nvPr/>
        </p:nvSpPr>
        <p:spPr>
          <a:xfrm>
            <a:off x="757646" y="1210491"/>
            <a:ext cx="70626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provides an overview of demographic and behavioral variables that offer valuable insights into substance use patterns.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Basic Decision Trees </a:t>
            </a:r>
            <a:r>
              <a:rPr lang="en-US" dirty="0"/>
              <a:t>underperformed due to overfitting; pruning and </a:t>
            </a:r>
            <a:r>
              <a:rPr lang="en-US" dirty="0" err="1"/>
              <a:t>ensembling</a:t>
            </a:r>
            <a:r>
              <a:rPr lang="en-US" dirty="0"/>
              <a:t> helped improve generalization significantly.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Top predictive features</a:t>
            </a:r>
            <a:r>
              <a:rPr lang="en-US" dirty="0"/>
              <a:t> included </a:t>
            </a:r>
            <a:r>
              <a:rPr lang="en-US" b="1" dirty="0"/>
              <a:t>peer influence</a:t>
            </a:r>
            <a:r>
              <a:rPr lang="en-US" dirty="0"/>
              <a:t>, </a:t>
            </a:r>
            <a:r>
              <a:rPr lang="en-US" b="1" dirty="0"/>
              <a:t>parental awareness</a:t>
            </a:r>
            <a:r>
              <a:rPr lang="en-US" dirty="0"/>
              <a:t>, </a:t>
            </a:r>
            <a:r>
              <a:rPr lang="en-US" b="1" dirty="0"/>
              <a:t>school engagement </a:t>
            </a:r>
            <a:r>
              <a:rPr lang="en-US" dirty="0"/>
              <a:t>have larger impact on youth using marijuana.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Multiclass prediction was affected by class imbalance. We can address this issue using </a:t>
            </a:r>
            <a:r>
              <a:rPr lang="en-US" b="1" dirty="0"/>
              <a:t>class balancing techniques (</a:t>
            </a:r>
            <a:r>
              <a:rPr lang="en-US" b="1" dirty="0" err="1"/>
              <a:t>e.g</a:t>
            </a:r>
            <a:r>
              <a:rPr lang="en-US" b="1" dirty="0"/>
              <a:t> SMOTE).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Training time was higher</a:t>
            </a:r>
            <a:r>
              <a:rPr lang="en-US" dirty="0"/>
              <a:t> for ensemble models but justified by improved accuracy and robustness.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2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B0F981-6668-01AC-0EDB-F45D7744FA41}"/>
              </a:ext>
            </a:extLst>
          </p:cNvPr>
          <p:cNvSpPr txBox="1"/>
          <p:nvPr/>
        </p:nvSpPr>
        <p:spPr>
          <a:xfrm>
            <a:off x="661012" y="264405"/>
            <a:ext cx="710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Pruned Tree – Binary Classification</a:t>
            </a:r>
          </a:p>
        </p:txBody>
      </p:sp>
      <p:pic>
        <p:nvPicPr>
          <p:cNvPr id="7" name="Picture 6" descr="A diagram of a computer algorithm&#10;&#10;Description automatically generated with medium confidence">
            <a:extLst>
              <a:ext uri="{FF2B5EF4-FFF2-40B4-BE49-F238E27FC236}">
                <a16:creationId xmlns:a16="http://schemas.microsoft.com/office/drawing/2014/main" id="{6468A8B2-D75C-25EF-B5B8-4CA01997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29" y="764087"/>
            <a:ext cx="7942985" cy="353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66838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1146</Words>
  <Application>Microsoft Macintosh PowerPoint</Application>
  <PresentationFormat>On-screen Show (16:9)</PresentationFormat>
  <Paragraphs>138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LatoWeb</vt:lpstr>
      <vt:lpstr>Arial</vt:lpstr>
      <vt:lpstr>system-ui</vt:lpstr>
      <vt:lpstr>Poppins</vt:lpstr>
      <vt:lpstr>Clean and Neat Style Portfolio by Slidesgo</vt:lpstr>
      <vt:lpstr>Youth Drug Use Analysis &amp; Prediction</vt:lpstr>
      <vt:lpstr>Introduction</vt:lpstr>
      <vt:lpstr>Background</vt:lpstr>
      <vt:lpstr>Methodology</vt:lpstr>
      <vt:lpstr>Binary Classification</vt:lpstr>
      <vt:lpstr>Multi-Class Classification</vt:lpstr>
      <vt:lpstr>Regression</vt:lpstr>
      <vt:lpstr>Discussion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 Sowjanya Padala</cp:lastModifiedBy>
  <cp:revision>7</cp:revision>
  <dcterms:modified xsi:type="dcterms:W3CDTF">2025-04-14T08:20:19Z</dcterms:modified>
</cp:coreProperties>
</file>