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96" r:id="rId4"/>
    <p:sldId id="297" r:id="rId5"/>
    <p:sldId id="303" r:id="rId6"/>
    <p:sldId id="308" r:id="rId7"/>
    <p:sldId id="306" r:id="rId8"/>
    <p:sldId id="304" r:id="rId9"/>
    <p:sldId id="307" r:id="rId10"/>
    <p:sldId id="305" r:id="rId11"/>
    <p:sldId id="299" r:id="rId12"/>
    <p:sldId id="300" r:id="rId13"/>
    <p:sldId id="301" r:id="rId14"/>
    <p:sldId id="302" r:id="rId15"/>
  </p:sldIdLst>
  <p:sldSz cx="9144000" cy="5143500" type="screen16x9"/>
  <p:notesSz cx="6858000" cy="9144000"/>
  <p:embeddedFontLst>
    <p:embeddedFont>
      <p:font typeface="Grandview Display" panose="020B0502040204020203" pitchFamily="34" charset="0"/>
      <p:regular r:id="rId17"/>
      <p:italic r:id="rId18"/>
    </p:embeddedFont>
    <p:embeddedFont>
      <p:font typeface="Poppi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E3ED5-8C8D-4E3C-8D4B-FC8B8E9B9FBF}">
  <a:tblStyle styleId="{B73E3ED5-8C8D-4E3C-8D4B-FC8B8E9B9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33510-F7CE-4AC7-A652-80AB008338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9"/>
    <p:restoredTop sz="94536"/>
  </p:normalViewPr>
  <p:slideViewPr>
    <p:cSldViewPr snapToGrid="0">
      <p:cViewPr>
        <p:scale>
          <a:sx n="113" d="100"/>
          <a:sy n="113" d="100"/>
        </p:scale>
        <p:origin x="1008" y="6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74E5FB2-6E7C-A4BB-72B4-7ACC0BC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D8961BD-8E50-512E-D8F2-85C5B1DDF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D405C25A-0D2E-4CF8-6605-EF81856EC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24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0673652-E4B2-CC6F-7980-3E38CEC4B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5243FE0A-D01C-DB25-CDFB-58377A084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ED2F465C-D1FF-A3E0-E9FE-D6F73C745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1B52D8-A1D1-B2E9-BF49-3D9C96E7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4D58CF4E-6153-CC99-18B3-EF316EF62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FDDFF20A-3166-E57B-4F60-199618A07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01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942AA9F-E74C-C148-87C3-123CAE81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EAC8AFB-35C5-886C-3B1A-F1A6C9954D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41FA15FE-FE08-844C-4AD9-E80BC535D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1014B0E-7075-654E-5856-92716044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2C71AEDC-A1F0-A3FC-2B36-047208097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C5EF1828-8BD3-6AA0-CC66-F14F0B3F9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27DB0B-FE00-CEE0-F912-A45194D9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F5493431-A895-D51B-5CF6-313EB6FDC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A72F310E-C480-011F-615B-648921C4A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1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774B58B-F7AF-DD08-83CF-23889C7A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A3031E01-390A-F268-BA8C-B2A5E55C1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9DF495C3-750D-E8DC-B887-E204F2538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8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B3A16F9-1FAE-01A7-DF68-6AA3289D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30C7A4A-A188-3C5E-F39C-B76B06F36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6104936E-41CA-E445-54E6-B8F442CB1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2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064CC9D-4CF2-6963-637B-55E9A7B5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3D5E1AA-D387-0550-EE9B-00A480312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1B1F5892-7E2F-6EBD-B9BD-E4EBFEE98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-we-collect/nsduh-national-survey-drug-use-and-health/datafiles/20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cross_validation.html" TargetMode="External"/><Relationship Id="rId5" Type="http://schemas.openxmlformats.org/officeDocument/2006/relationships/hyperlink" Target="https://hastie.su.domains/ISLP/ISLP_website.pdf.download.html" TargetMode="External"/><Relationship Id="rId4" Type="http://schemas.openxmlformats.org/officeDocument/2006/relationships/hyperlink" Target="https://scikit-learn.org/stable/modules/ensembl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080675" y="1791167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Youth Drug Use Analysis &amp; Prediction</a:t>
            </a:r>
            <a:endParaRPr sz="4400"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5F6C3C-AFF2-1FF0-D57D-62B048D9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9EDE8558-A9CC-D5FE-8597-AABB42D9D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F8616-C2C0-C311-1646-C40239A71FAA}"/>
              </a:ext>
            </a:extLst>
          </p:cNvPr>
          <p:cNvSpPr txBox="1"/>
          <p:nvPr/>
        </p:nvSpPr>
        <p:spPr>
          <a:xfrm>
            <a:off x="618309" y="1017725"/>
            <a:ext cx="7554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predicting the age of first marijuana use.</a:t>
            </a:r>
          </a:p>
          <a:p>
            <a:r>
              <a:rPr lang="en-US" sz="1200" dirty="0">
                <a:latin typeface="+mn-lt"/>
              </a:rPr>
              <a:t>Target variable: ‘</a:t>
            </a:r>
            <a:r>
              <a:rPr lang="en-US" sz="1200" dirty="0" err="1">
                <a:latin typeface="+mn-lt"/>
              </a:rPr>
              <a:t>irmjage</a:t>
            </a:r>
            <a:r>
              <a:rPr lang="en-US" sz="1200" dirty="0">
                <a:latin typeface="+mn-lt"/>
              </a:rPr>
              <a:t>’ indicates age of first marijuana use</a:t>
            </a:r>
          </a:p>
          <a:p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/>
              <a:t>Removed the never used values for better prediction.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Used Decision Tree Regressor, Random Forest Regressor.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- Performed cross validation to get for which shrinkage value the model has performed well based on MSE.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8DB222-811E-9EA8-7B81-4CB6F7BA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33455"/>
              </p:ext>
            </p:extLst>
          </p:nvPr>
        </p:nvGraphicFramePr>
        <p:xfrm>
          <a:off x="527997" y="2503239"/>
          <a:ext cx="3171906" cy="2195236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719026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</a:tblGrid>
              <a:tr h="377064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09916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A9E989F-974B-420A-7A9B-C780D168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72708"/>
            <a:ext cx="3363798" cy="26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9C4225E-DB4C-2907-4D6B-6D03B34B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672D27FD-3362-E3CF-DEAF-509F95A7E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A1773-351C-690A-5508-287B1068236C}"/>
              </a:ext>
            </a:extLst>
          </p:cNvPr>
          <p:cNvSpPr txBox="1"/>
          <p:nvPr/>
        </p:nvSpPr>
        <p:spPr>
          <a:xfrm>
            <a:off x="757646" y="1210491"/>
            <a:ext cx="7062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provides an overview of demographic and behavioral variables that offer valuable insights into substance use patterns.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Basic Decision Trees </a:t>
            </a:r>
            <a:r>
              <a:rPr lang="en-US" dirty="0"/>
              <a:t>underperformed due to overfitting; pruning and </a:t>
            </a:r>
            <a:r>
              <a:rPr lang="en-US" dirty="0" err="1"/>
              <a:t>ensembling</a:t>
            </a:r>
            <a:r>
              <a:rPr lang="en-US" dirty="0"/>
              <a:t> helped improve generalization significantly.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Top predictive features</a:t>
            </a:r>
            <a:r>
              <a:rPr lang="en-US" dirty="0"/>
              <a:t> included </a:t>
            </a:r>
            <a:r>
              <a:rPr lang="en-US" b="1" dirty="0"/>
              <a:t>peer influence</a:t>
            </a:r>
            <a:r>
              <a:rPr lang="en-US" dirty="0"/>
              <a:t>, </a:t>
            </a:r>
            <a:r>
              <a:rPr lang="en-US" b="1" dirty="0"/>
              <a:t>parental awareness</a:t>
            </a:r>
            <a:r>
              <a:rPr lang="en-US" dirty="0"/>
              <a:t>, </a:t>
            </a:r>
            <a:r>
              <a:rPr lang="en-US" b="1" dirty="0"/>
              <a:t>school engagement </a:t>
            </a:r>
            <a:r>
              <a:rPr lang="en-US" dirty="0"/>
              <a:t>have larger impact on youth using marijuana.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Multiclass prediction was affected by class imbalance. We can address this issue using </a:t>
            </a:r>
            <a:r>
              <a:rPr lang="en-US" b="1" dirty="0"/>
              <a:t>class balancing techniques (</a:t>
            </a:r>
            <a:r>
              <a:rPr lang="en-US" b="1" dirty="0" err="1"/>
              <a:t>e.g</a:t>
            </a:r>
            <a:r>
              <a:rPr lang="en-US" b="1" dirty="0"/>
              <a:t> SMOTE).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Training time was higher</a:t>
            </a:r>
            <a:r>
              <a:rPr lang="en-US" dirty="0"/>
              <a:t> for ensemble models but justified by improved accuracy and robustness.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DA9438E-04AC-3886-D6E2-F6FE7C77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D01AC1E1-1FF2-3FE2-7B74-CB9A8C91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85" y="332136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99876-4E50-6E41-0F23-2D5B6AB22D2E}"/>
              </a:ext>
            </a:extLst>
          </p:cNvPr>
          <p:cNvSpPr txBox="1"/>
          <p:nvPr/>
        </p:nvSpPr>
        <p:spPr>
          <a:xfrm>
            <a:off x="447685" y="904836"/>
            <a:ext cx="7820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7096C3-7121-B2A0-37C1-5011B7D0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46591"/>
              </p:ext>
            </p:extLst>
          </p:nvPr>
        </p:nvGraphicFramePr>
        <p:xfrm>
          <a:off x="447684" y="904836"/>
          <a:ext cx="7820298" cy="2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926">
                  <a:extLst>
                    <a:ext uri="{9D8B030D-6E8A-4147-A177-3AD203B41FA5}">
                      <a16:colId xmlns:a16="http://schemas.microsoft.com/office/drawing/2014/main" val="2333828725"/>
                    </a:ext>
                  </a:extLst>
                </a:gridCol>
                <a:gridCol w="2534686">
                  <a:extLst>
                    <a:ext uri="{9D8B030D-6E8A-4147-A177-3AD203B41FA5}">
                      <a16:colId xmlns:a16="http://schemas.microsoft.com/office/drawing/2014/main" val="1837731260"/>
                    </a:ext>
                  </a:extLst>
                </a:gridCol>
                <a:gridCol w="2534686">
                  <a:extLst>
                    <a:ext uri="{9D8B030D-6E8A-4147-A177-3AD203B41FA5}">
                      <a16:colId xmlns:a16="http://schemas.microsoft.com/office/drawing/2014/main" val="338781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Binary Classification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Peer pressure is a strong indicator of marijuana use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Gradient Boosting: 88.29%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5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Multi-Class Classification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best only at identifying "never used" individuals (</a:t>
                      </a:r>
                      <a:r>
                        <a:rPr lang="en-US" sz="1300" b="1" dirty="0"/>
                        <a:t>Class Imbalance</a:t>
                      </a:r>
                      <a:r>
                        <a:rPr lang="en-US" sz="1300" dirty="0"/>
                        <a:t>)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Gradient Boosting: 87.69% accuracy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7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Regression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struggles with precise prediction of usage days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Forest: MSE ≈ 1.91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12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F2C7-E408-4990-49A7-940CD0DDFA21}"/>
              </a:ext>
            </a:extLst>
          </p:cNvPr>
          <p:cNvSpPr txBox="1"/>
          <p:nvPr/>
        </p:nvSpPr>
        <p:spPr>
          <a:xfrm>
            <a:off x="447684" y="3166871"/>
            <a:ext cx="78202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key predictors such as peer influence, parental involvement, and socioeconomic status this work can inform public health strategies and early intervention programs.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Addressing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multiclass classification task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techniques like SMOTE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(Synthetic Minority Over-sampling Technique).</a:t>
            </a:r>
          </a:p>
        </p:txBody>
      </p:sp>
    </p:spTree>
    <p:extLst>
      <p:ext uri="{BB962C8B-B14F-4D97-AF65-F5344CB8AC3E}">
        <p14:creationId xmlns:p14="http://schemas.microsoft.com/office/powerpoint/2010/main" val="41523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E5B80D4-4EBD-81D9-7358-303D11E1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F8A1458-B436-FE02-727F-696F052B8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B7F51-CB67-625F-4FFE-41F5B085FA92}"/>
              </a:ext>
            </a:extLst>
          </p:cNvPr>
          <p:cNvSpPr txBox="1"/>
          <p:nvPr/>
        </p:nvSpPr>
        <p:spPr>
          <a:xfrm>
            <a:off x="513744" y="1017725"/>
            <a:ext cx="702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National Survey on Drug Use and Health (NSDUH) 2020. [Codebook].</a:t>
            </a:r>
          </a:p>
          <a:p>
            <a:r>
              <a:rPr lang="en-US" dirty="0">
                <a:hlinkClick r:id="rId3"/>
              </a:rPr>
              <a:t>https://www.samhsa.gov/data/data-we-collect/nsduh-national-survey-drug-use-and-health/datafiles/2020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4"/>
              </a:rPr>
              <a:t>https://scikit-learn.org/stable/modules/ensemble.html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5"/>
              </a:rPr>
              <a:t>https://hastie.su.domains/ISLP/ISLP_website.pdf.download.html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6"/>
              </a:rPr>
              <a:t>https://scikit-learn.org/stable/modules/cross_validation.html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2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E165A9F-8E8C-37C4-A3F6-B5DB8F7C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00FE0D3-76BC-9518-3E72-84370928F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480" y="1873133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259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94EC9-9905-3D45-E135-6C2C57D843EC}"/>
              </a:ext>
            </a:extLst>
          </p:cNvPr>
          <p:cNvSpPr txBox="1"/>
          <p:nvPr/>
        </p:nvSpPr>
        <p:spPr>
          <a:xfrm>
            <a:off x="554886" y="1218417"/>
            <a:ext cx="74171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focuses on analyzing the National Survey on Drug Usage and Health data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three different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to classify whether the youth use marijuana or not.)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 –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estimating the frequency of marijuana use over the past year.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predicting the age of first marijuana use.)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Survey on Drug Use and Health(NSDUH))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data on Substance use, Age of first use of each substance use, parental monitoring, peer behavior, school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details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1B29A9-D7F0-AC1A-7C9E-68AC80001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39ADB5BB-FB59-9B9A-57D4-EB32B1417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696" y="483364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Background</a:t>
            </a:r>
            <a:endParaRPr sz="32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1B0AD8B-B79D-6294-4D44-E7D214F77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39754"/>
              </p:ext>
            </p:extLst>
          </p:nvPr>
        </p:nvGraphicFramePr>
        <p:xfrm>
          <a:off x="562696" y="1189356"/>
          <a:ext cx="7407260" cy="333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067">
                  <a:extLst>
                    <a:ext uri="{9D8B030D-6E8A-4147-A177-3AD203B41FA5}">
                      <a16:colId xmlns:a16="http://schemas.microsoft.com/office/drawing/2014/main" val="917986727"/>
                    </a:ext>
                  </a:extLst>
                </a:gridCol>
                <a:gridCol w="2650892">
                  <a:extLst>
                    <a:ext uri="{9D8B030D-6E8A-4147-A177-3AD203B41FA5}">
                      <a16:colId xmlns:a16="http://schemas.microsoft.com/office/drawing/2014/main" val="3354708957"/>
                    </a:ext>
                  </a:extLst>
                </a:gridCol>
                <a:gridCol w="1940377">
                  <a:extLst>
                    <a:ext uri="{9D8B030D-6E8A-4147-A177-3AD203B41FA5}">
                      <a16:colId xmlns:a16="http://schemas.microsoft.com/office/drawing/2014/main" val="4000654148"/>
                    </a:ext>
                  </a:extLst>
                </a:gridCol>
                <a:gridCol w="1490924">
                  <a:extLst>
                    <a:ext uri="{9D8B030D-6E8A-4147-A177-3AD203B41FA5}">
                      <a16:colId xmlns:a16="http://schemas.microsoft.com/office/drawing/2014/main" val="2051087524"/>
                    </a:ext>
                  </a:extLst>
                </a:gridCol>
              </a:tblGrid>
              <a:tr h="26554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Dis-Advantages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154667139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Recursively partitions data using rules that reduces impurity (Gini Index or Entropy)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train and interpret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easily be overfit without </a:t>
                      </a:r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pruning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1013052607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 Classifier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multiple trees from random data subsets and combines results by majority vote or average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model stability. Cannot overfit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Dominant features might overshadow others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298897335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Extends bagging by injecting randomness into feature selection at each tree split.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robustness and accuracy, especially on noisy data.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interpretable due to many trees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460295462"/>
                  </a:ext>
                </a:extLst>
              </a:tr>
              <a:tr h="10606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Sequentially trains trees where each tree learns to fix the mistakes of the previous.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Grandview Display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Hyperparameters – Shrinkage Values, Number of trees.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bias through sequential learning.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noise and overfitting if learning rate is too high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5465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AFB695-B4E2-A57A-F0E9-340EB63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C2D735B-DF73-10FD-DAF9-C2BA427E6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EDDD-EBCB-E56F-EEDD-EA377CD9F0C8}"/>
              </a:ext>
            </a:extLst>
          </p:cNvPr>
          <p:cNvSpPr txBox="1"/>
          <p:nvPr/>
        </p:nvSpPr>
        <p:spPr>
          <a:xfrm>
            <a:off x="595731" y="1017725"/>
            <a:ext cx="755904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the data with missing values or the column where the response is not known.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Renamed the columns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hot encoding for categorical variables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 ordinal labels to suitable class names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chosen from peer influence, parental involvement, behavioral risks, school engagement, and religious orientation based on relevant features and correlation strength with the target variable.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 which 20% is for testing and 80% for training.</a:t>
            </a:r>
          </a:p>
          <a:p>
            <a:pPr marL="171450" indent="-171450">
              <a:buFontTx/>
              <a:buChar char="-"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evaluated using accuracy score.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Performed cross validation and best model is chosen with highest accuracy. 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using cross validation and the best model is selected on the basis of mean squared error (MSE).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3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E2DA775-1D31-69F0-D023-D8B587A1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C151B92B-F60E-14A5-DCF8-8C0FE667D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1" y="346710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3105-438E-8BF4-0424-F2801138F694}"/>
              </a:ext>
            </a:extLst>
          </p:cNvPr>
          <p:cNvSpPr txBox="1"/>
          <p:nvPr/>
        </p:nvSpPr>
        <p:spPr>
          <a:xfrm>
            <a:off x="551390" y="884787"/>
            <a:ext cx="755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helps to find whether the youth use marijuana or not.</a:t>
            </a:r>
          </a:p>
          <a:p>
            <a:r>
              <a:rPr lang="en-US" sz="1200" dirty="0"/>
              <a:t>Target variable: ‘</a:t>
            </a:r>
            <a:r>
              <a:rPr lang="en-US" sz="1200" dirty="0" err="1"/>
              <a:t>mrjflag</a:t>
            </a:r>
            <a:r>
              <a:rPr lang="en-US" sz="1200" dirty="0"/>
              <a:t>’ which indicates marijuana ever used (0=never, 1=ever)</a:t>
            </a:r>
          </a:p>
          <a:p>
            <a:endParaRPr lang="en-US" sz="1200" dirty="0"/>
          </a:p>
          <a:p>
            <a:r>
              <a:rPr lang="en-US" b="1" dirty="0"/>
              <a:t>Predictors: </a:t>
            </a:r>
            <a:r>
              <a:rPr lang="en-US" sz="1200" b="1" dirty="0"/>
              <a:t>D</a:t>
            </a:r>
            <a:r>
              <a:rPr lang="en-US" sz="1200" dirty="0"/>
              <a:t>emographic details(sex, </a:t>
            </a:r>
            <a:r>
              <a:rPr lang="en-US" sz="1200" dirty="0" err="1"/>
              <a:t>income,gender,etc</a:t>
            </a:r>
            <a:r>
              <a:rPr lang="en-US" sz="1200" dirty="0"/>
              <a:t>), youth specific demographic details(</a:t>
            </a:r>
            <a:r>
              <a:rPr lang="en-US" sz="1200" i="0" dirty="0">
                <a:solidFill>
                  <a:srgbClr val="181E25"/>
                </a:solidFill>
                <a:effectLst/>
                <a:latin typeface="LatoWeb"/>
              </a:rPr>
              <a:t>parental presence in the household and school attendance)</a:t>
            </a:r>
            <a:r>
              <a:rPr lang="en-US" sz="1200" dirty="0"/>
              <a:t> and the youth experiences.</a:t>
            </a:r>
          </a:p>
          <a:p>
            <a:endParaRPr lang="en-US" sz="1200" dirty="0"/>
          </a:p>
          <a:p>
            <a:r>
              <a:rPr lang="en-US" sz="1200" dirty="0"/>
              <a:t>- Evaluated model performance based on accuracy score and performed cross validation to get for which shrinkage value the model has performed well based on accuracy.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04B34-9D36-2462-BEF6-E331C7A3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95675"/>
              </p:ext>
            </p:extLst>
          </p:nvPr>
        </p:nvGraphicFramePr>
        <p:xfrm>
          <a:off x="551390" y="2571750"/>
          <a:ext cx="7346516" cy="2225040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836629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1996251308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2082393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 (used)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 (used)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60E3-730C-1CF7-9A08-3B55B8E0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Binary Classification Feature Importance 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944E9919-1E94-25BB-C07E-DF663B4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12" y="1017725"/>
            <a:ext cx="6541412" cy="36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0F981-6668-01AC-0EDB-F45D7744FA41}"/>
              </a:ext>
            </a:extLst>
          </p:cNvPr>
          <p:cNvSpPr txBox="1"/>
          <p:nvPr/>
        </p:nvSpPr>
        <p:spPr>
          <a:xfrm>
            <a:off x="661012" y="264405"/>
            <a:ext cx="710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Pruned Tree – Binary Classification</a:t>
            </a:r>
          </a:p>
        </p:txBody>
      </p:sp>
      <p:pic>
        <p:nvPicPr>
          <p:cNvPr id="7" name="Picture 6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6468A8B2-D75C-25EF-B5B8-4CA01997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764087"/>
            <a:ext cx="7942985" cy="35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5378F9B-E7C8-4C0F-A9EF-BA85EB5C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2418E79-069C-55D3-841B-E74413E63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620" y="31818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Multi-Class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6415D-5019-D5C0-0DA3-AFF6DA40A5A9}"/>
              </a:ext>
            </a:extLst>
          </p:cNvPr>
          <p:cNvSpPr txBox="1"/>
          <p:nvPr/>
        </p:nvSpPr>
        <p:spPr>
          <a:xfrm>
            <a:off x="487680" y="890885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number of days of marijuana use in the past year.</a:t>
            </a:r>
          </a:p>
          <a:p>
            <a:endParaRPr lang="en-US" sz="1200" b="1" i="0" dirty="0">
              <a:effectLst/>
              <a:latin typeface="+mn-lt"/>
            </a:endParaRPr>
          </a:p>
          <a:p>
            <a:r>
              <a:rPr lang="en-US" sz="1200" dirty="0">
                <a:latin typeface="+mn-lt"/>
              </a:rPr>
              <a:t>Target variable: '</a:t>
            </a:r>
            <a:r>
              <a:rPr lang="en-US" sz="1200" dirty="0" err="1">
                <a:latin typeface="+mn-lt"/>
              </a:rPr>
              <a:t>mrjydays</a:t>
            </a:r>
            <a:r>
              <a:rPr lang="en-US" sz="1200" dirty="0">
                <a:latin typeface="+mn-lt"/>
              </a:rPr>
              <a:t>’ indicates number of days of marijuana in past year.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/>
              <a:t>Based on number of days they’re classified into 6 categories.</a:t>
            </a:r>
          </a:p>
          <a:p>
            <a:r>
              <a:rPr lang="en-US" sz="1200" dirty="0"/>
              <a:t> (1.'Rarely’, 2: 'Occasionally’,  3: 'Sometimes’, 4: 'Frequently’, 5: 'Almost Daily’,  6: 'No Past Year Use’)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A18DAD-C9C8-929A-3088-B59D89A37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93093"/>
              </p:ext>
            </p:extLst>
          </p:nvPr>
        </p:nvGraphicFramePr>
        <p:xfrm>
          <a:off x="824752" y="2214282"/>
          <a:ext cx="6937772" cy="2270496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734443">
                  <a:extLst>
                    <a:ext uri="{9D8B030D-6E8A-4147-A177-3AD203B41FA5}">
                      <a16:colId xmlns:a16="http://schemas.microsoft.com/office/drawing/2014/main" val="602079452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1684263219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496149689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2603956945"/>
                    </a:ext>
                  </a:extLst>
                </a:gridCol>
              </a:tblGrid>
              <a:tr h="378416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68900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 </a:t>
                      </a:r>
                      <a:r>
                        <a:rPr lang="en-US" sz="1000" dirty="0"/>
                        <a:t>('No Past Year Use’)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r>
                        <a:rPr lang="en-US" sz="1000" dirty="0"/>
                        <a:t>('No Past Year Use’)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61460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39573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Bagging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1155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47122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Boosting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19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04DF-F8EF-4BAC-E7B8-A338574F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3" name="Picture 2" descr="A chart with numbers and a yellow square&#10;&#10;Description automatically generated">
            <a:extLst>
              <a:ext uri="{FF2B5EF4-FFF2-40B4-BE49-F238E27FC236}">
                <a16:creationId xmlns:a16="http://schemas.microsoft.com/office/drawing/2014/main" id="{26A39B6C-9B1C-29FA-8DC5-43ED7C87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106562"/>
            <a:ext cx="3307366" cy="2739926"/>
          </a:xfrm>
          <a:prstGeom prst="rect">
            <a:avLst/>
          </a:prstGeom>
        </p:spPr>
      </p:pic>
      <p:pic>
        <p:nvPicPr>
          <p:cNvPr id="4" name="Picture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B1042B88-E71E-EE37-14B3-52356248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46" y="890246"/>
            <a:ext cx="4628954" cy="2704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E601D-2EFA-5B7D-9C9A-8D8024005CD1}"/>
              </a:ext>
            </a:extLst>
          </p:cNvPr>
          <p:cNvSpPr txBox="1"/>
          <p:nvPr/>
        </p:nvSpPr>
        <p:spPr>
          <a:xfrm>
            <a:off x="487680" y="3935325"/>
            <a:ext cx="74119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Though pruning gave best results, but the optimal tree size evaluated using cross validation is 2. This is likely due to the imbalance dataset.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The class 6 dominates ~87% of the data. Due to which the model by default predict the ‘No Past Year Use’ for boosting the accuracy.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649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1077</Words>
  <Application>Microsoft Macintosh PowerPoint</Application>
  <PresentationFormat>On-screen Show (16:9)</PresentationFormat>
  <Paragraphs>178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Poppins</vt:lpstr>
      <vt:lpstr>LatoWeb</vt:lpstr>
      <vt:lpstr>Grandview Display</vt:lpstr>
      <vt:lpstr>Arial</vt:lpstr>
      <vt:lpstr>Times New Roman</vt:lpstr>
      <vt:lpstr>Clean and Neat Style Portfolio by Slidesgo</vt:lpstr>
      <vt:lpstr>Youth Drug Use Analysis &amp; Prediction</vt:lpstr>
      <vt:lpstr>Introduction</vt:lpstr>
      <vt:lpstr>Background</vt:lpstr>
      <vt:lpstr>Methodology</vt:lpstr>
      <vt:lpstr>Binary Classification</vt:lpstr>
      <vt:lpstr>Binary Classification Feature Importance </vt:lpstr>
      <vt:lpstr>PowerPoint Presentation</vt:lpstr>
      <vt:lpstr>Multi-Class Classification</vt:lpstr>
      <vt:lpstr>Feature Importance</vt:lpstr>
      <vt:lpstr>Regression</vt:lpstr>
      <vt:lpstr>Discussion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 Sowjanya Padala</cp:lastModifiedBy>
  <cp:revision>10</cp:revision>
  <dcterms:modified xsi:type="dcterms:W3CDTF">2025-04-23T02:11:17Z</dcterms:modified>
</cp:coreProperties>
</file>