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AA11-D6CC-E5F5-AF8A-4393AC553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5E79A-B1C7-E034-2391-5DEC6F5B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2BD3-D843-2EE3-9FA8-F025BF90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C7DE-3015-2518-8DA2-6781D3BC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99B4-37FF-DFBE-F50A-FDEF837F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28F4-52EC-6FB1-E349-A1ADCD68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C92FC-301A-B318-F60B-DD290D90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8571-5248-0B02-B48C-0C8E822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757F-434E-C1C0-C3EC-F0C769FD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9A7D-437E-5E69-EEEA-A4804D10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F6591-1341-C2D7-A416-BFAC8DA1A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D045-7EE6-23A0-59C1-8553542F0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51B0-BCF6-DBFA-74AF-C1BAE830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B1BB-23A2-F0C4-513F-8F7996E2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6631-B691-0848-77F1-6DC64798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332-04EF-5404-03AD-575DC3B7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DC88-9002-34C6-A6DC-9A462AE2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C880-9D7D-9438-5477-33AD1C75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7127-5E1E-2463-695A-8C874948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F064-94A2-B0CE-8585-CE8E249B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1DA4-816A-EF2D-2D2A-B767EEBD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DA16-00EE-19F8-CAD7-1B46CA96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0EC4-054A-E2FF-8020-2854666B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56A7-602C-E7E8-7AAC-AB80D09B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0950-7D4E-483A-DD5B-D2777E03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C9F-D911-4BAB-4FEF-39F20145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5F49-51A7-42BC-9E2F-6EDE008EF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C54D9-AFBF-7918-E92C-4503B7CB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F9D2-B3F5-CD2B-A3B7-0EFA43B5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5621-8A1A-2FA9-A65D-44B1F0D3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D480-3FF6-612A-EE61-98BD86BB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2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F9A7-0C32-9EE2-8A21-4E9E6994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3B3E-FECF-F7C2-E10E-284C01AA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F13B8-F605-A2B9-F778-10EF9B3C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73E8-B046-2279-CC30-C61797DCB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1B82-E8C5-DD32-C2B0-AE2A3EBC6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100FD-BB4C-6A09-D25E-2C6EB65C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A0F42-2E3B-4381-3D01-DBA5A9ED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D8E55-C863-6F64-34B4-AFC32D36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8DC6-BD70-09F4-FCB4-19EBE7D9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1359A-3ADC-885E-39F3-6A8BBDC2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996A6-A226-6E6D-4AAF-B7E923B5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27929-729E-63C3-25C6-2A0571D9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7D78E-2C22-2D7B-1355-9B519FBA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33884-DCD4-BBEF-CF95-822FBA4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5EBEF-10A3-E9A2-E2E6-C94B880A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0E1-56CD-175D-0882-2B6D81D9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44A3-F9C5-31D8-2AD1-A5E974A5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13080-F402-A6D1-ECAD-5F7B7EC4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2C56-4CAE-9E22-ADEA-ED64F1B1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DAE64-DD27-7B49-E641-1C27997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A4B6-0D6B-8339-8B96-86D91752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0492-DC92-8591-6FB1-4EBDF9BD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DBE6-C6F1-63AB-C251-B4F932816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4629-4CFD-1882-16E4-7E732A90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1F01-A553-4284-F4BF-2FF09802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59D8A-8701-D9B8-0948-B8873BC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D86B-8654-8D95-8989-0256F8B9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D9930-9CFA-08D8-8A8C-E17EB1A0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C5C0-2CCC-0FBC-709C-CFAFD8BB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BC97-C40B-5117-0904-E377BDE98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5E0C-41AC-4AF1-8E4D-CD95B9213F5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95C7-2915-D438-B9A3-CFB8DC4B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A05D-7E62-3791-4128-360DE93B2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FF7C-D42E-4A57-974F-CD39AEC0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97C5C-2455-08CF-AB9E-8D502285A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/>
              <a:t>Legal Text Classification for Document Categorization in Law</a:t>
            </a:r>
            <a:br>
              <a:rPr lang="en-US" sz="4200" b="1" dirty="0"/>
            </a:b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20A86-0F4C-04DD-E906-835A67F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    1. Sowjanya Linga</a:t>
            </a:r>
          </a:p>
          <a:p>
            <a:r>
              <a:rPr lang="en-US" dirty="0"/>
              <a:t>           2. Vamshi </a:t>
            </a:r>
            <a:r>
              <a:rPr lang="en-US" dirty="0" err="1"/>
              <a:t>Thatikonda</a:t>
            </a:r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yncing Folders With Python : 5 Steps - Instructables">
            <a:extLst>
              <a:ext uri="{FF2B5EF4-FFF2-40B4-BE49-F238E27FC236}">
                <a16:creationId xmlns:a16="http://schemas.microsoft.com/office/drawing/2014/main" id="{A111AB53-5FBA-9933-5189-9028F76E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2314" y="1209578"/>
            <a:ext cx="4857361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275-1F94-243E-3E9A-D1D903A1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325563"/>
          </a:xfrm>
        </p:spPr>
        <p:txBody>
          <a:bodyPr/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Real World Model Application using SVM classifier</a:t>
            </a: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5965A-EF31-3698-D9FC-614C9E864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465" y="2656114"/>
            <a:ext cx="5389335" cy="33967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DE9FD-A677-3726-8EF2-E8F01D0B14B4}"/>
              </a:ext>
            </a:extLst>
          </p:cNvPr>
          <p:cNvSpPr txBox="1"/>
          <p:nvPr/>
        </p:nvSpPr>
        <p:spPr>
          <a:xfrm>
            <a:off x="1011464" y="1560060"/>
            <a:ext cx="11180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Below code implemented using SVM, specifically Linear SVC, for text classification. It loads legal text data, extracts features using TF-IDF, trains the SVM model, and creates a simple UI for users to input text for classification. When the user inputs text, the model predicts the outcome category and displays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B09915-EBC9-508D-B011-376C1139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86" y="2576045"/>
            <a:ext cx="5519057" cy="34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CDFA-2496-5910-9614-5AA8BB89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AA98-CB65-8B43-8746-B76E9A66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 Achieved: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applied the Random Forest Classifier algorithm for legal outcome classification based on case text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Handled missing values and utilized TF-IDF vectorization for text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Achieved a promising F1 score of approximately 0.78 and an accuracy of 80% on the test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Implications: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model offers insights into potential legal outcomes based on case text inputs, aiding legal professionals in decision-making processes and case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Further optimization and fine-tuning of the model can be explored to enhance performance and cater to specific legal domains or use cases.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06AC1-7778-795D-B17D-EDF79C9B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42814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795DFAF-46FD-6CAC-B2C4-89FACD5FB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10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2F46-1F46-C8DB-852D-6E34A227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Project Objectives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0904-055A-DCE7-D8F3-B50FD074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project aims to develop a </a:t>
            </a:r>
            <a:r>
              <a:rPr lang="en-US" sz="1800" i="1" dirty="0"/>
              <a:t>Legal Text Classification System for Document Categorization in Law. </a:t>
            </a:r>
            <a:r>
              <a:rPr lang="en-US" sz="1800" dirty="0"/>
              <a:t>The system will utilize state-of-the-art NLP techniques to automatically categorize legal documents into predefined classes, enhancing efficiency and accuracy in legal document management.</a:t>
            </a:r>
          </a:p>
          <a:p>
            <a:pPr marL="0" indent="0">
              <a:buNone/>
            </a:pPr>
            <a:br>
              <a:rPr lang="en-US" sz="1800" b="0" i="0" dirty="0">
                <a:effectLst/>
              </a:rPr>
            </a:b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The primary objectives of our project include: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Developing an NLP-based system for automated document categorization in the legal domain using LSTM, Random forest classifier, SVM.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Enhancing efficiency in legal document management and analysis through accurate and scalable text classification.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Enabling faster retrieval of relevant legal documents based on categorized topics.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678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D3A6D-1C83-0883-7869-12850DE0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503772"/>
            <a:ext cx="6781800" cy="1338696"/>
          </a:xfrm>
        </p:spPr>
        <p:txBody>
          <a:bodyPr>
            <a:normAutofit/>
          </a:bodyPr>
          <a:lstStyle/>
          <a:p>
            <a:r>
              <a:rPr lang="en-US" b="1" dirty="0"/>
              <a:t>Data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8883-0C6D-59D5-D00E-98AA7E54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6" y="2346240"/>
            <a:ext cx="9769928" cy="27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3A6D-1C83-0883-7869-12850DE0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503772"/>
            <a:ext cx="6781800" cy="61745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b="1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E0843-5524-3AA0-956C-599F39754288}"/>
              </a:ext>
            </a:extLst>
          </p:cNvPr>
          <p:cNvSpPr txBox="1"/>
          <p:nvPr/>
        </p:nvSpPr>
        <p:spPr>
          <a:xfrm>
            <a:off x="963385" y="1611086"/>
            <a:ext cx="1003118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Stop word Removal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algn="l"/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62934-7C2F-8B8F-E11A-B72E2412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18" y="2960913"/>
            <a:ext cx="10001764" cy="32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275-1F94-243E-3E9A-D1D903A1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Text Vectorization: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8A3B-F3CC-DFCA-C958-615C523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Encoding Labels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0AA6F-9139-9F3E-4445-E3B588DE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563"/>
            <a:ext cx="10115799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4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275-1F94-243E-3E9A-D1D903A1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3561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LSTM Classifier Overview: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295F1-0E9C-5B1A-B46E-B261A26E5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799" y="1458686"/>
            <a:ext cx="5170715" cy="4724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A409C-C633-09EA-FA99-0B0E88B4ADB2}"/>
              </a:ext>
            </a:extLst>
          </p:cNvPr>
          <p:cNvSpPr txBox="1"/>
          <p:nvPr/>
        </p:nvSpPr>
        <p:spPr>
          <a:xfrm>
            <a:off x="762000" y="1458686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Long Short-Term Memory (LSTM) is a type of recurrent neural network (RNN) architecture designed to overcome the vanishing gradient problem and capture long-term dependencies in sequential data.</a:t>
            </a:r>
          </a:p>
          <a:p>
            <a:endParaRPr lang="en-US" dirty="0"/>
          </a:p>
          <a:p>
            <a:r>
              <a:rPr lang="en-US" b="1" dirty="0"/>
              <a:t>Architecture Overview:</a:t>
            </a:r>
          </a:p>
          <a:p>
            <a:r>
              <a:rPr lang="en-US" dirty="0"/>
              <a:t>1. Embedding Layer: Converts input tokens into dense vectors of fixed size.</a:t>
            </a:r>
          </a:p>
          <a:p>
            <a:r>
              <a:rPr lang="en-US" dirty="0"/>
              <a:t>2. Bidirectional LSTM Layer: Processes input sequences in both forward and backward directions to capture contextual information.</a:t>
            </a:r>
          </a:p>
          <a:p>
            <a:r>
              <a:rPr lang="en-US" dirty="0"/>
              <a:t>3.  Dropout Layer: Regularizes the network by randomly setting a fraction of input units to zero during training to prevent overfitting.</a:t>
            </a:r>
          </a:p>
          <a:p>
            <a:r>
              <a:rPr lang="en-US" dirty="0"/>
              <a:t>4. Fully Connected (Dense) Layer: Maps the output of the LSTM layer to the output classes.</a:t>
            </a:r>
          </a:p>
          <a:p>
            <a:r>
              <a:rPr lang="en-US" dirty="0"/>
              <a:t>5.  </a:t>
            </a:r>
            <a:r>
              <a:rPr lang="en-US" dirty="0" err="1"/>
              <a:t>Softmax</a:t>
            </a:r>
            <a:r>
              <a:rPr lang="en-US" dirty="0"/>
              <a:t> Activation: Computes the probabilities of each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7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275-1F94-243E-3E9A-D1D903A1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LSTM Model Training and Evaluation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2C0AD-1AA1-6157-2C5A-71C705C36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514" y="1425061"/>
            <a:ext cx="5769428" cy="2297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4A5F0-8DB7-1D2F-2B09-579267FC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13" y="4021438"/>
            <a:ext cx="5769427" cy="1879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03D20-2EBF-B996-D163-761F4445E9E9}"/>
              </a:ext>
            </a:extLst>
          </p:cNvPr>
          <p:cNvSpPr txBox="1"/>
          <p:nvPr/>
        </p:nvSpPr>
        <p:spPr>
          <a:xfrm>
            <a:off x="947058" y="1720840"/>
            <a:ext cx="41847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Training: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a bidirectional LSTM neural network architecture.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Trained over 10 epochs using the Adam optimizer.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with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leveraging GPU acceleration.</a:t>
            </a:r>
          </a:p>
          <a:p>
            <a:pPr algn="l"/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Evaluation: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a test accuracy of 65% on legal outcome classification.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Evaluated with standard metrics: Accuracy, Precision, Recall, and F1 Score.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Visualized the Confusion Matrix for deeper insight.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275-1F94-243E-3E9A-D1D903A1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Forest Classifier: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8A3B-F3CC-DFCA-C958-615C523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671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Random Forest Classifier algorithm for legal outcome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includes handling missing values and TF-IDF vectorization.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DDD0C-BF9A-ED2B-1A74-6F1868F7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81" y="2864257"/>
            <a:ext cx="5500676" cy="268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46948-49AA-540A-6738-1D6E3F3D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745081"/>
            <a:ext cx="5257800" cy="28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0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275-1F94-243E-3E9A-D1D903A1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Forest Model Training and Evaluation: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8A3B-F3CC-DFCA-C958-615C5234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classifier on a dataset of legal texts and their corresponding outcomes.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legal outcomes based on input legal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model performance using F1 Score, Precision, and Accuracy metrics.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94A88-4D79-1D16-2DFB-61FBD8F4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5" y="2968974"/>
            <a:ext cx="5268685" cy="320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B0C3D-38AA-7E0C-6FFB-7FCAEF3B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55" y="2968974"/>
            <a:ext cx="5366659" cy="16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7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599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system-ui</vt:lpstr>
      <vt:lpstr>Times New Roman</vt:lpstr>
      <vt:lpstr>Wingdings</vt:lpstr>
      <vt:lpstr>Office Theme</vt:lpstr>
      <vt:lpstr>Legal Text Classification for Document Categorization in Law </vt:lpstr>
      <vt:lpstr>Project Objectives : </vt:lpstr>
      <vt:lpstr>Data Set:</vt:lpstr>
      <vt:lpstr>Data Preprocessing:</vt:lpstr>
      <vt:lpstr>Text Vectorization:</vt:lpstr>
      <vt:lpstr>LSTM Classifier Overview:</vt:lpstr>
      <vt:lpstr>LSTM Model Training and Evaluation :</vt:lpstr>
      <vt:lpstr>Random Forest Classifier:</vt:lpstr>
      <vt:lpstr>Random Forest Model Training and Evaluation:</vt:lpstr>
      <vt:lpstr>Real World Model Application using SVM classifier:</vt:lpstr>
      <vt:lpstr>Conclusion:</vt:lpstr>
      <vt:lpstr>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Text Classification for Document Categorization in Law </dc:title>
  <dc:creator>Linga, Sowjanya</dc:creator>
  <cp:lastModifiedBy>Linga, Sowjanya</cp:lastModifiedBy>
  <cp:revision>36</cp:revision>
  <dcterms:created xsi:type="dcterms:W3CDTF">2024-03-29T17:58:31Z</dcterms:created>
  <dcterms:modified xsi:type="dcterms:W3CDTF">2024-05-03T15:39:46Z</dcterms:modified>
</cp:coreProperties>
</file>