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7" r:id="rId5"/>
    <p:sldId id="268" r:id="rId6"/>
    <p:sldId id="26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1" Type="http://schemas.openxmlformats.org/officeDocument/2006/relationships/hyperlink" Target="https://www.kaggle.com/datasets/shivamb/legal-citation-text-classification"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1" Type="http://schemas.openxmlformats.org/officeDocument/2006/relationships/hyperlink" Target="https://www.kaggle.com/datasets/shivamb/legal-citation-text-classificatio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FF754-1C74-4C4F-8194-C1B3850251E6}"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CAA74D92-C845-4960-8EC2-62AC202ED467}">
      <dgm:prSet custT="1"/>
      <dgm:spPr/>
      <dgm:t>
        <a:bodyPr/>
        <a:lstStyle/>
        <a:p>
          <a:r>
            <a:rPr lang="en-US" sz="1600" dirty="0"/>
            <a:t>Legal documents often had a complex layout with many different headings, headers, footers, side notes, etc. For further processing, it was important to extract these individual components correctly from a legally binding document, for example, a signed PDF. A common approach used to classify each (text) region of a page was using its geometric and textual features. This approach worked well when the training and test data had a similar structure and when the documents of a collection to be analyzed had a rather uniform layout [1]. </a:t>
          </a:r>
        </a:p>
      </dgm:t>
    </dgm:pt>
    <dgm:pt modelId="{47283353-DD8C-470D-9074-720883FFD557}" type="parTrans" cxnId="{FA139611-33A5-4469-AFF1-DCB2CE27CEBD}">
      <dgm:prSet/>
      <dgm:spPr/>
      <dgm:t>
        <a:bodyPr/>
        <a:lstStyle/>
        <a:p>
          <a:endParaRPr lang="en-US"/>
        </a:p>
      </dgm:t>
    </dgm:pt>
    <dgm:pt modelId="{28BEA918-0E02-43C9-80D9-03BB4FB26F04}" type="sibTrans" cxnId="{FA139611-33A5-4469-AFF1-DCB2CE27CEBD}">
      <dgm:prSet/>
      <dgm:spPr/>
      <dgm:t>
        <a:bodyPr/>
        <a:lstStyle/>
        <a:p>
          <a:endParaRPr lang="en-US"/>
        </a:p>
      </dgm:t>
    </dgm:pt>
    <dgm:pt modelId="{1F773133-512C-4C50-B9EB-01727AD6847E}">
      <dgm:prSet custT="1"/>
      <dgm:spPr/>
      <dgm:t>
        <a:bodyPr/>
        <a:lstStyle/>
        <a:p>
          <a:r>
            <a:rPr lang="en-US" sz="1600" dirty="0" err="1"/>
            <a:t>Josi</a:t>
          </a:r>
          <a:r>
            <a:rPr lang="en-US" sz="1600" dirty="0"/>
            <a:t>, </a:t>
          </a:r>
          <a:r>
            <a:rPr lang="en-US" sz="1600" dirty="0" err="1"/>
            <a:t>Wartena</a:t>
          </a:r>
          <a:r>
            <a:rPr lang="en-US" sz="1600" dirty="0"/>
            <a:t>, and Heid [2] demonstrated in their study that utilizing global page properties could enhance the accuracy of text element classification. Initially, each page was categorized into one of three layout types. Subsequently, a classifier was trained for each of these three-page types, resulting in improved accuracy on a manually annotated collection of 70 legal documents comprising 20,938 text elements. They developed a feature-based method for page layout detection, which was evaluated against a standard implementation of a CNN image classifier.</a:t>
          </a:r>
        </a:p>
      </dgm:t>
    </dgm:pt>
    <dgm:pt modelId="{27E55975-6ADC-443F-BFC2-98F25E7A403B}" type="parTrans" cxnId="{0BE0FC0D-FAF9-456F-9BBC-64CED30D5C79}">
      <dgm:prSet/>
      <dgm:spPr/>
      <dgm:t>
        <a:bodyPr/>
        <a:lstStyle/>
        <a:p>
          <a:endParaRPr lang="en-US"/>
        </a:p>
      </dgm:t>
    </dgm:pt>
    <dgm:pt modelId="{1CB23435-325D-450B-8505-F3DBD53DE21E}" type="sibTrans" cxnId="{0BE0FC0D-FAF9-456F-9BBC-64CED30D5C79}">
      <dgm:prSet/>
      <dgm:spPr/>
      <dgm:t>
        <a:bodyPr/>
        <a:lstStyle/>
        <a:p>
          <a:endParaRPr lang="en-US"/>
        </a:p>
      </dgm:t>
    </dgm:pt>
    <dgm:pt modelId="{9A76F099-B068-4AFE-BE41-51F674E2EA0C}" type="pres">
      <dgm:prSet presAssocID="{CF2FF754-1C74-4C4F-8194-C1B3850251E6}" presName="root" presStyleCnt="0">
        <dgm:presLayoutVars>
          <dgm:dir/>
          <dgm:resizeHandles val="exact"/>
        </dgm:presLayoutVars>
      </dgm:prSet>
      <dgm:spPr/>
    </dgm:pt>
    <dgm:pt modelId="{31324C03-98CA-41A0-9F0F-753413E7C0F1}" type="pres">
      <dgm:prSet presAssocID="{CAA74D92-C845-4960-8EC2-62AC202ED467}" presName="compNode" presStyleCnt="0"/>
      <dgm:spPr/>
    </dgm:pt>
    <dgm:pt modelId="{68943884-23F5-4BA9-9598-51623E00A984}" type="pres">
      <dgm:prSet presAssocID="{CAA74D92-C845-4960-8EC2-62AC202ED467}" presName="bgRect" presStyleLbl="bgShp" presStyleIdx="0" presStyleCnt="2" custScaleY="120896"/>
      <dgm:spPr/>
    </dgm:pt>
    <dgm:pt modelId="{41B9F649-112C-4D02-B583-5F9654D90921}" type="pres">
      <dgm:prSet presAssocID="{CAA74D92-C845-4960-8EC2-62AC202ED4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EF61B73-E542-4388-A644-4C1A9FA4BDBF}" type="pres">
      <dgm:prSet presAssocID="{CAA74D92-C845-4960-8EC2-62AC202ED467}" presName="spaceRect" presStyleCnt="0"/>
      <dgm:spPr/>
    </dgm:pt>
    <dgm:pt modelId="{F523213F-D409-4327-AD9B-F81890F8C2C4}" type="pres">
      <dgm:prSet presAssocID="{CAA74D92-C845-4960-8EC2-62AC202ED467}" presName="parTx" presStyleLbl="revTx" presStyleIdx="0" presStyleCnt="2" custScaleX="108901" custLinFactNeighborX="-245" custLinFactNeighborY="-15275">
        <dgm:presLayoutVars>
          <dgm:chMax val="0"/>
          <dgm:chPref val="0"/>
        </dgm:presLayoutVars>
      </dgm:prSet>
      <dgm:spPr/>
    </dgm:pt>
    <dgm:pt modelId="{3E9768E1-DC3D-4AA6-AE1A-CAB314B609EC}" type="pres">
      <dgm:prSet presAssocID="{28BEA918-0E02-43C9-80D9-03BB4FB26F04}" presName="sibTrans" presStyleCnt="0"/>
      <dgm:spPr/>
    </dgm:pt>
    <dgm:pt modelId="{1A94F37B-0210-4BE8-8CC3-36BD91DCFC71}" type="pres">
      <dgm:prSet presAssocID="{1F773133-512C-4C50-B9EB-01727AD6847E}" presName="compNode" presStyleCnt="0"/>
      <dgm:spPr/>
    </dgm:pt>
    <dgm:pt modelId="{31492DA9-8611-46BF-AE2C-3F015D2786ED}" type="pres">
      <dgm:prSet presAssocID="{1F773133-512C-4C50-B9EB-01727AD6847E}" presName="bgRect" presStyleLbl="bgShp" presStyleIdx="1" presStyleCnt="2" custScaleY="2000000"/>
      <dgm:spPr/>
    </dgm:pt>
    <dgm:pt modelId="{63A4A806-0535-4E15-B847-139A6110F99A}" type="pres">
      <dgm:prSet presAssocID="{1F773133-512C-4C50-B9EB-01727AD684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F3653E56-6676-443E-A4DB-EA3FB7F66ECA}" type="pres">
      <dgm:prSet presAssocID="{1F773133-512C-4C50-B9EB-01727AD6847E}" presName="spaceRect" presStyleCnt="0"/>
      <dgm:spPr/>
    </dgm:pt>
    <dgm:pt modelId="{E7DE3800-A880-4801-A579-3DE1A7642624}" type="pres">
      <dgm:prSet presAssocID="{1F773133-512C-4C50-B9EB-01727AD6847E}" presName="parTx" presStyleLbl="revTx" presStyleIdx="1" presStyleCnt="2" custScaleX="104299" custScaleY="102687" custLinFactNeighborX="117" custLinFactNeighborY="-46133">
        <dgm:presLayoutVars>
          <dgm:chMax val="0"/>
          <dgm:chPref val="0"/>
        </dgm:presLayoutVars>
      </dgm:prSet>
      <dgm:spPr/>
    </dgm:pt>
  </dgm:ptLst>
  <dgm:cxnLst>
    <dgm:cxn modelId="{0BE0FC0D-FAF9-456F-9BBC-64CED30D5C79}" srcId="{CF2FF754-1C74-4C4F-8194-C1B3850251E6}" destId="{1F773133-512C-4C50-B9EB-01727AD6847E}" srcOrd="1" destOrd="0" parTransId="{27E55975-6ADC-443F-BFC2-98F25E7A403B}" sibTransId="{1CB23435-325D-450B-8505-F3DBD53DE21E}"/>
    <dgm:cxn modelId="{FA139611-33A5-4469-AFF1-DCB2CE27CEBD}" srcId="{CF2FF754-1C74-4C4F-8194-C1B3850251E6}" destId="{CAA74D92-C845-4960-8EC2-62AC202ED467}" srcOrd="0" destOrd="0" parTransId="{47283353-DD8C-470D-9074-720883FFD557}" sibTransId="{28BEA918-0E02-43C9-80D9-03BB4FB26F04}"/>
    <dgm:cxn modelId="{92F11E16-3C24-4125-B2C5-045B75ED9A98}" type="presOf" srcId="{CF2FF754-1C74-4C4F-8194-C1B3850251E6}" destId="{9A76F099-B068-4AFE-BE41-51F674E2EA0C}" srcOrd="0" destOrd="0" presId="urn:microsoft.com/office/officeart/2018/2/layout/IconVerticalSolidList"/>
    <dgm:cxn modelId="{FD6C342A-A3B6-440B-9819-9165D8D91A42}" type="presOf" srcId="{1F773133-512C-4C50-B9EB-01727AD6847E}" destId="{E7DE3800-A880-4801-A579-3DE1A7642624}" srcOrd="0" destOrd="0" presId="urn:microsoft.com/office/officeart/2018/2/layout/IconVerticalSolidList"/>
    <dgm:cxn modelId="{D0790C5C-057E-4ECA-93AB-B6DADE6164CF}" type="presOf" srcId="{CAA74D92-C845-4960-8EC2-62AC202ED467}" destId="{F523213F-D409-4327-AD9B-F81890F8C2C4}" srcOrd="0" destOrd="0" presId="urn:microsoft.com/office/officeart/2018/2/layout/IconVerticalSolidList"/>
    <dgm:cxn modelId="{468374B1-A411-4587-884C-FB0FD5858EF3}" type="presParOf" srcId="{9A76F099-B068-4AFE-BE41-51F674E2EA0C}" destId="{31324C03-98CA-41A0-9F0F-753413E7C0F1}" srcOrd="0" destOrd="0" presId="urn:microsoft.com/office/officeart/2018/2/layout/IconVerticalSolidList"/>
    <dgm:cxn modelId="{4415B037-37A7-4BF6-B6B9-BB101151A7F2}" type="presParOf" srcId="{31324C03-98CA-41A0-9F0F-753413E7C0F1}" destId="{68943884-23F5-4BA9-9598-51623E00A984}" srcOrd="0" destOrd="0" presId="urn:microsoft.com/office/officeart/2018/2/layout/IconVerticalSolidList"/>
    <dgm:cxn modelId="{072213F2-E691-49D0-AC69-73B1B601E3D7}" type="presParOf" srcId="{31324C03-98CA-41A0-9F0F-753413E7C0F1}" destId="{41B9F649-112C-4D02-B583-5F9654D90921}" srcOrd="1" destOrd="0" presId="urn:microsoft.com/office/officeart/2018/2/layout/IconVerticalSolidList"/>
    <dgm:cxn modelId="{32D056F4-B92D-485A-B8A3-807242E4727F}" type="presParOf" srcId="{31324C03-98CA-41A0-9F0F-753413E7C0F1}" destId="{7EF61B73-E542-4388-A644-4C1A9FA4BDBF}" srcOrd="2" destOrd="0" presId="urn:microsoft.com/office/officeart/2018/2/layout/IconVerticalSolidList"/>
    <dgm:cxn modelId="{CE6548E6-A32E-4F3A-A503-B7CC1BA62D1F}" type="presParOf" srcId="{31324C03-98CA-41A0-9F0F-753413E7C0F1}" destId="{F523213F-D409-4327-AD9B-F81890F8C2C4}" srcOrd="3" destOrd="0" presId="urn:microsoft.com/office/officeart/2018/2/layout/IconVerticalSolidList"/>
    <dgm:cxn modelId="{0E6DA203-F6F0-4A21-A97A-31927D3D7B05}" type="presParOf" srcId="{9A76F099-B068-4AFE-BE41-51F674E2EA0C}" destId="{3E9768E1-DC3D-4AA6-AE1A-CAB314B609EC}" srcOrd="1" destOrd="0" presId="urn:microsoft.com/office/officeart/2018/2/layout/IconVerticalSolidList"/>
    <dgm:cxn modelId="{798377C5-B43F-4BB4-85BE-FC10148CD0C3}" type="presParOf" srcId="{9A76F099-B068-4AFE-BE41-51F674E2EA0C}" destId="{1A94F37B-0210-4BE8-8CC3-36BD91DCFC71}" srcOrd="2" destOrd="0" presId="urn:microsoft.com/office/officeart/2018/2/layout/IconVerticalSolidList"/>
    <dgm:cxn modelId="{4F6EC7BB-CB6D-4CA5-A300-7585DE9DC395}" type="presParOf" srcId="{1A94F37B-0210-4BE8-8CC3-36BD91DCFC71}" destId="{31492DA9-8611-46BF-AE2C-3F015D2786ED}" srcOrd="0" destOrd="0" presId="urn:microsoft.com/office/officeart/2018/2/layout/IconVerticalSolidList"/>
    <dgm:cxn modelId="{492E3B7E-27C7-403F-B6BD-9E0ECCA425AB}" type="presParOf" srcId="{1A94F37B-0210-4BE8-8CC3-36BD91DCFC71}" destId="{63A4A806-0535-4E15-B847-139A6110F99A}" srcOrd="1" destOrd="0" presId="urn:microsoft.com/office/officeart/2018/2/layout/IconVerticalSolidList"/>
    <dgm:cxn modelId="{2E8F1834-AEDD-48B9-A897-87DC26C4ADD7}" type="presParOf" srcId="{1A94F37B-0210-4BE8-8CC3-36BD91DCFC71}" destId="{F3653E56-6676-443E-A4DB-EA3FB7F66ECA}" srcOrd="2" destOrd="0" presId="urn:microsoft.com/office/officeart/2018/2/layout/IconVerticalSolidList"/>
    <dgm:cxn modelId="{E96CCCB7-4588-4B52-928D-9E392F4819C3}" type="presParOf" srcId="{1A94F37B-0210-4BE8-8CC3-36BD91DCFC71}" destId="{E7DE3800-A880-4801-A579-3DE1A76426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2FF754-1C74-4C4F-8194-C1B3850251E6}"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CAA74D92-C845-4960-8EC2-62AC202ED467}">
      <dgm:prSet custT="1"/>
      <dgm:spPr/>
      <dgm:t>
        <a:bodyPr/>
        <a:lstStyle/>
        <a:p>
          <a:r>
            <a:rPr lang="en-US" sz="1500" dirty="0"/>
            <a:t>Brazil’s justice system faced grave case backlogs stemming from surging caseloads. This research explored automated text classification to expedite legal document analysis. Supervised machine learning approaches leveraging BERT embeddings fine-tuned on Brazilian legal text were evaluated using a 30,000 document dataset encompassing ten motion types from the Rio Grande do Norte Court of Justice. Documents were encoded into semantic representations via a BERT model adapted to local jurisprudence. The resulting optimized embeddings were used to train and benchmark models including KNN, Naive Bayes, SVM, neural networks, CNNs, and deep learning architectures. Despite BERT’s state-of-the-art capabilities, TF-IDF outperformed neural techniques across considered metrics. High similarity between certain classes was hypothesized to have hindered BERT’s contextual embedding [3].</a:t>
          </a:r>
        </a:p>
      </dgm:t>
    </dgm:pt>
    <dgm:pt modelId="{47283353-DD8C-470D-9074-720883FFD557}" type="parTrans" cxnId="{FA139611-33A5-4469-AFF1-DCB2CE27CEBD}">
      <dgm:prSet/>
      <dgm:spPr/>
      <dgm:t>
        <a:bodyPr/>
        <a:lstStyle/>
        <a:p>
          <a:endParaRPr lang="en-US"/>
        </a:p>
      </dgm:t>
    </dgm:pt>
    <dgm:pt modelId="{28BEA918-0E02-43C9-80D9-03BB4FB26F04}" type="sibTrans" cxnId="{FA139611-33A5-4469-AFF1-DCB2CE27CEBD}">
      <dgm:prSet/>
      <dgm:spPr/>
      <dgm:t>
        <a:bodyPr/>
        <a:lstStyle/>
        <a:p>
          <a:endParaRPr lang="en-US"/>
        </a:p>
      </dgm:t>
    </dgm:pt>
    <dgm:pt modelId="{1F773133-512C-4C50-B9EB-01727AD6847E}">
      <dgm:prSet custT="1"/>
      <dgm:spPr/>
      <dgm:t>
        <a:bodyPr/>
        <a:lstStyle/>
        <a:p>
          <a:r>
            <a:rPr lang="en-US" sz="1500" dirty="0" err="1"/>
            <a:t>Minaee</a:t>
          </a:r>
          <a:r>
            <a:rPr lang="en-US" sz="1500" dirty="0"/>
            <a:t> et al. [4] conducted a comprehensive review of 150 deep learning models developed over the past six years, which significantly enhanced text classification tasks. They also provided an overview of more than 40 popular datasets and performed an analysis of model performance on public benchmarks. Additionally, they discussed key challenges and suggested future research directions in the field.</a:t>
          </a:r>
        </a:p>
      </dgm:t>
    </dgm:pt>
    <dgm:pt modelId="{27E55975-6ADC-443F-BFC2-98F25E7A403B}" type="parTrans" cxnId="{0BE0FC0D-FAF9-456F-9BBC-64CED30D5C79}">
      <dgm:prSet/>
      <dgm:spPr/>
      <dgm:t>
        <a:bodyPr/>
        <a:lstStyle/>
        <a:p>
          <a:endParaRPr lang="en-US"/>
        </a:p>
      </dgm:t>
    </dgm:pt>
    <dgm:pt modelId="{1CB23435-325D-450B-8505-F3DBD53DE21E}" type="sibTrans" cxnId="{0BE0FC0D-FAF9-456F-9BBC-64CED30D5C79}">
      <dgm:prSet/>
      <dgm:spPr/>
      <dgm:t>
        <a:bodyPr/>
        <a:lstStyle/>
        <a:p>
          <a:endParaRPr lang="en-US"/>
        </a:p>
      </dgm:t>
    </dgm:pt>
    <dgm:pt modelId="{9A76F099-B068-4AFE-BE41-51F674E2EA0C}" type="pres">
      <dgm:prSet presAssocID="{CF2FF754-1C74-4C4F-8194-C1B3850251E6}" presName="root" presStyleCnt="0">
        <dgm:presLayoutVars>
          <dgm:dir/>
          <dgm:resizeHandles val="exact"/>
        </dgm:presLayoutVars>
      </dgm:prSet>
      <dgm:spPr/>
    </dgm:pt>
    <dgm:pt modelId="{31324C03-98CA-41A0-9F0F-753413E7C0F1}" type="pres">
      <dgm:prSet presAssocID="{CAA74D92-C845-4960-8EC2-62AC202ED467}" presName="compNode" presStyleCnt="0"/>
      <dgm:spPr/>
    </dgm:pt>
    <dgm:pt modelId="{68943884-23F5-4BA9-9598-51623E00A984}" type="pres">
      <dgm:prSet presAssocID="{CAA74D92-C845-4960-8EC2-62AC202ED467}" presName="bgRect" presStyleLbl="bgShp" presStyleIdx="0" presStyleCnt="2"/>
      <dgm:spPr/>
    </dgm:pt>
    <dgm:pt modelId="{41B9F649-112C-4D02-B583-5F9654D90921}" type="pres">
      <dgm:prSet presAssocID="{CAA74D92-C845-4960-8EC2-62AC202ED4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EF61B73-E542-4388-A644-4C1A9FA4BDBF}" type="pres">
      <dgm:prSet presAssocID="{CAA74D92-C845-4960-8EC2-62AC202ED467}" presName="spaceRect" presStyleCnt="0"/>
      <dgm:spPr/>
    </dgm:pt>
    <dgm:pt modelId="{F523213F-D409-4327-AD9B-F81890F8C2C4}" type="pres">
      <dgm:prSet presAssocID="{CAA74D92-C845-4960-8EC2-62AC202ED467}" presName="parTx" presStyleLbl="revTx" presStyleIdx="0" presStyleCnt="2" custScaleX="108901">
        <dgm:presLayoutVars>
          <dgm:chMax val="0"/>
          <dgm:chPref val="0"/>
        </dgm:presLayoutVars>
      </dgm:prSet>
      <dgm:spPr/>
    </dgm:pt>
    <dgm:pt modelId="{3E9768E1-DC3D-4AA6-AE1A-CAB314B609EC}" type="pres">
      <dgm:prSet presAssocID="{28BEA918-0E02-43C9-80D9-03BB4FB26F04}" presName="sibTrans" presStyleCnt="0"/>
      <dgm:spPr/>
    </dgm:pt>
    <dgm:pt modelId="{1A94F37B-0210-4BE8-8CC3-36BD91DCFC71}" type="pres">
      <dgm:prSet presAssocID="{1F773133-512C-4C50-B9EB-01727AD6847E}" presName="compNode" presStyleCnt="0"/>
      <dgm:spPr/>
    </dgm:pt>
    <dgm:pt modelId="{31492DA9-8611-46BF-AE2C-3F015D2786ED}" type="pres">
      <dgm:prSet presAssocID="{1F773133-512C-4C50-B9EB-01727AD6847E}" presName="bgRect" presStyleLbl="bgShp" presStyleIdx="1" presStyleCnt="2"/>
      <dgm:spPr/>
    </dgm:pt>
    <dgm:pt modelId="{63A4A806-0535-4E15-B847-139A6110F99A}" type="pres">
      <dgm:prSet presAssocID="{1F773133-512C-4C50-B9EB-01727AD684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F3653E56-6676-443E-A4DB-EA3FB7F66ECA}" type="pres">
      <dgm:prSet presAssocID="{1F773133-512C-4C50-B9EB-01727AD6847E}" presName="spaceRect" presStyleCnt="0"/>
      <dgm:spPr/>
    </dgm:pt>
    <dgm:pt modelId="{E7DE3800-A880-4801-A579-3DE1A7642624}" type="pres">
      <dgm:prSet presAssocID="{1F773133-512C-4C50-B9EB-01727AD6847E}" presName="parTx" presStyleLbl="revTx" presStyleIdx="1" presStyleCnt="2" custScaleX="106381" custScaleY="102687">
        <dgm:presLayoutVars>
          <dgm:chMax val="0"/>
          <dgm:chPref val="0"/>
        </dgm:presLayoutVars>
      </dgm:prSet>
      <dgm:spPr/>
    </dgm:pt>
  </dgm:ptLst>
  <dgm:cxnLst>
    <dgm:cxn modelId="{0BE0FC0D-FAF9-456F-9BBC-64CED30D5C79}" srcId="{CF2FF754-1C74-4C4F-8194-C1B3850251E6}" destId="{1F773133-512C-4C50-B9EB-01727AD6847E}" srcOrd="1" destOrd="0" parTransId="{27E55975-6ADC-443F-BFC2-98F25E7A403B}" sibTransId="{1CB23435-325D-450B-8505-F3DBD53DE21E}"/>
    <dgm:cxn modelId="{FA139611-33A5-4469-AFF1-DCB2CE27CEBD}" srcId="{CF2FF754-1C74-4C4F-8194-C1B3850251E6}" destId="{CAA74D92-C845-4960-8EC2-62AC202ED467}" srcOrd="0" destOrd="0" parTransId="{47283353-DD8C-470D-9074-720883FFD557}" sibTransId="{28BEA918-0E02-43C9-80D9-03BB4FB26F04}"/>
    <dgm:cxn modelId="{92F11E16-3C24-4125-B2C5-045B75ED9A98}" type="presOf" srcId="{CF2FF754-1C74-4C4F-8194-C1B3850251E6}" destId="{9A76F099-B068-4AFE-BE41-51F674E2EA0C}" srcOrd="0" destOrd="0" presId="urn:microsoft.com/office/officeart/2018/2/layout/IconVerticalSolidList"/>
    <dgm:cxn modelId="{FD6C342A-A3B6-440B-9819-9165D8D91A42}" type="presOf" srcId="{1F773133-512C-4C50-B9EB-01727AD6847E}" destId="{E7DE3800-A880-4801-A579-3DE1A7642624}" srcOrd="0" destOrd="0" presId="urn:microsoft.com/office/officeart/2018/2/layout/IconVerticalSolidList"/>
    <dgm:cxn modelId="{D0790C5C-057E-4ECA-93AB-B6DADE6164CF}" type="presOf" srcId="{CAA74D92-C845-4960-8EC2-62AC202ED467}" destId="{F523213F-D409-4327-AD9B-F81890F8C2C4}" srcOrd="0" destOrd="0" presId="urn:microsoft.com/office/officeart/2018/2/layout/IconVerticalSolidList"/>
    <dgm:cxn modelId="{468374B1-A411-4587-884C-FB0FD5858EF3}" type="presParOf" srcId="{9A76F099-B068-4AFE-BE41-51F674E2EA0C}" destId="{31324C03-98CA-41A0-9F0F-753413E7C0F1}" srcOrd="0" destOrd="0" presId="urn:microsoft.com/office/officeart/2018/2/layout/IconVerticalSolidList"/>
    <dgm:cxn modelId="{4415B037-37A7-4BF6-B6B9-BB101151A7F2}" type="presParOf" srcId="{31324C03-98CA-41A0-9F0F-753413E7C0F1}" destId="{68943884-23F5-4BA9-9598-51623E00A984}" srcOrd="0" destOrd="0" presId="urn:microsoft.com/office/officeart/2018/2/layout/IconVerticalSolidList"/>
    <dgm:cxn modelId="{072213F2-E691-49D0-AC69-73B1B601E3D7}" type="presParOf" srcId="{31324C03-98CA-41A0-9F0F-753413E7C0F1}" destId="{41B9F649-112C-4D02-B583-5F9654D90921}" srcOrd="1" destOrd="0" presId="urn:microsoft.com/office/officeart/2018/2/layout/IconVerticalSolidList"/>
    <dgm:cxn modelId="{32D056F4-B92D-485A-B8A3-807242E4727F}" type="presParOf" srcId="{31324C03-98CA-41A0-9F0F-753413E7C0F1}" destId="{7EF61B73-E542-4388-A644-4C1A9FA4BDBF}" srcOrd="2" destOrd="0" presId="urn:microsoft.com/office/officeart/2018/2/layout/IconVerticalSolidList"/>
    <dgm:cxn modelId="{CE6548E6-A32E-4F3A-A503-B7CC1BA62D1F}" type="presParOf" srcId="{31324C03-98CA-41A0-9F0F-753413E7C0F1}" destId="{F523213F-D409-4327-AD9B-F81890F8C2C4}" srcOrd="3" destOrd="0" presId="urn:microsoft.com/office/officeart/2018/2/layout/IconVerticalSolidList"/>
    <dgm:cxn modelId="{0E6DA203-F6F0-4A21-A97A-31927D3D7B05}" type="presParOf" srcId="{9A76F099-B068-4AFE-BE41-51F674E2EA0C}" destId="{3E9768E1-DC3D-4AA6-AE1A-CAB314B609EC}" srcOrd="1" destOrd="0" presId="urn:microsoft.com/office/officeart/2018/2/layout/IconVerticalSolidList"/>
    <dgm:cxn modelId="{798377C5-B43F-4BB4-85BE-FC10148CD0C3}" type="presParOf" srcId="{9A76F099-B068-4AFE-BE41-51F674E2EA0C}" destId="{1A94F37B-0210-4BE8-8CC3-36BD91DCFC71}" srcOrd="2" destOrd="0" presId="urn:microsoft.com/office/officeart/2018/2/layout/IconVerticalSolidList"/>
    <dgm:cxn modelId="{4F6EC7BB-CB6D-4CA5-A300-7585DE9DC395}" type="presParOf" srcId="{1A94F37B-0210-4BE8-8CC3-36BD91DCFC71}" destId="{31492DA9-8611-46BF-AE2C-3F015D2786ED}" srcOrd="0" destOrd="0" presId="urn:microsoft.com/office/officeart/2018/2/layout/IconVerticalSolidList"/>
    <dgm:cxn modelId="{492E3B7E-27C7-403F-B6BD-9E0ECCA425AB}" type="presParOf" srcId="{1A94F37B-0210-4BE8-8CC3-36BD91DCFC71}" destId="{63A4A806-0535-4E15-B847-139A6110F99A}" srcOrd="1" destOrd="0" presId="urn:microsoft.com/office/officeart/2018/2/layout/IconVerticalSolidList"/>
    <dgm:cxn modelId="{2E8F1834-AEDD-48B9-A897-87DC26C4ADD7}" type="presParOf" srcId="{1A94F37B-0210-4BE8-8CC3-36BD91DCFC71}" destId="{F3653E56-6676-443E-A4DB-EA3FB7F66ECA}" srcOrd="2" destOrd="0" presId="urn:microsoft.com/office/officeart/2018/2/layout/IconVerticalSolidList"/>
    <dgm:cxn modelId="{E96CCCB7-4588-4B52-928D-9E392F4819C3}" type="presParOf" srcId="{1A94F37B-0210-4BE8-8CC3-36BD91DCFC71}" destId="{E7DE3800-A880-4801-A579-3DE1A76426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7D6D3D-29AF-4F87-8598-12134A74B53B}" type="doc">
      <dgm:prSet loTypeId="urn:microsoft.com/office/officeart/2016/7/layout/BasicProcessNew" loCatId="process" qsTypeId="urn:microsoft.com/office/officeart/2005/8/quickstyle/simple2" qsCatId="simple" csTypeId="urn:microsoft.com/office/officeart/2005/8/colors/accent6_5" csCatId="accent6" phldr="1"/>
      <dgm:spPr/>
      <dgm:t>
        <a:bodyPr/>
        <a:lstStyle/>
        <a:p>
          <a:endParaRPr lang="en-US"/>
        </a:p>
      </dgm:t>
    </dgm:pt>
    <dgm:pt modelId="{E2252877-A446-4947-AA90-0FB0D750AEAB}">
      <dgm:prSet custT="1"/>
      <dgm:spPr>
        <a:solidFill>
          <a:schemeClr val="accent1">
            <a:lumMod val="20000"/>
            <a:lumOff val="80000"/>
            <a:alpha val="90000"/>
          </a:schemeClr>
        </a:solidFill>
      </dgm:spPr>
      <dgm:t>
        <a:bodyPr/>
        <a:lstStyle/>
        <a:p>
          <a:r>
            <a:rPr lang="en-IN" sz="1800" b="1" i="0" dirty="0">
              <a:solidFill>
                <a:schemeClr val="tx1"/>
              </a:solidFill>
            </a:rPr>
            <a:t>Datasets: </a:t>
          </a:r>
          <a:r>
            <a:rPr lang="en-IN" sz="1800" b="0" i="0" dirty="0" err="1">
              <a:solidFill>
                <a:schemeClr val="tx1"/>
              </a:solidFill>
            </a:rPr>
            <a:t>Labeled</a:t>
          </a:r>
          <a:r>
            <a:rPr lang="en-IN" sz="1800" b="0" i="0" dirty="0">
              <a:solidFill>
                <a:schemeClr val="tx1"/>
              </a:solidFill>
            </a:rPr>
            <a:t> legal documents dataset from Kaggle </a:t>
          </a:r>
          <a:r>
            <a:rPr lang="en-IN" sz="1800" b="0" i="0" dirty="0"/>
            <a:t>(</a:t>
          </a:r>
          <a:r>
            <a:rPr lang="en-IN" sz="1800" b="0" i="0" dirty="0">
              <a:hlinkClick xmlns:r="http://schemas.openxmlformats.org/officeDocument/2006/relationships" r:id="rId1"/>
            </a:rPr>
            <a:t>https://www.kaggle.com/datasets/shivamb/legal-citation-text-classification</a:t>
          </a:r>
          <a:r>
            <a:rPr lang="en-IN" sz="1800" b="0" i="0" dirty="0"/>
            <a:t>)</a:t>
          </a:r>
          <a:endParaRPr lang="en-US" sz="1800" dirty="0"/>
        </a:p>
      </dgm:t>
    </dgm:pt>
    <dgm:pt modelId="{362480D8-86B0-4808-A746-200A28706E5C}" type="parTrans" cxnId="{0DF64504-B5F8-4437-BCF6-999C446B4C03}">
      <dgm:prSet/>
      <dgm:spPr/>
      <dgm:t>
        <a:bodyPr/>
        <a:lstStyle/>
        <a:p>
          <a:endParaRPr lang="en-US"/>
        </a:p>
      </dgm:t>
    </dgm:pt>
    <dgm:pt modelId="{33F79C1F-7FFD-431E-AB31-6651B411604A}" type="sibTrans" cxnId="{0DF64504-B5F8-4437-BCF6-999C446B4C03}">
      <dgm:prSet/>
      <dgm:spPr>
        <a:solidFill>
          <a:schemeClr val="accent2">
            <a:alpha val="85000"/>
          </a:schemeClr>
        </a:solidFill>
      </dgm:spPr>
      <dgm:t>
        <a:bodyPr/>
        <a:lstStyle/>
        <a:p>
          <a:endParaRPr lang="en-US"/>
        </a:p>
      </dgm:t>
    </dgm:pt>
    <dgm:pt modelId="{16B85680-D61A-407A-A212-001CD5918947}">
      <dgm:prSet custT="1"/>
      <dgm:spPr>
        <a:solidFill>
          <a:schemeClr val="accent1">
            <a:lumMod val="40000"/>
            <a:lumOff val="60000"/>
            <a:alpha val="80000"/>
          </a:schemeClr>
        </a:solidFill>
      </dgm:spPr>
      <dgm:t>
        <a:bodyPr/>
        <a:lstStyle/>
        <a:p>
          <a:r>
            <a:rPr lang="en-IN" sz="1800" b="1" i="0" dirty="0">
              <a:solidFill>
                <a:schemeClr val="tx1"/>
              </a:solidFill>
            </a:rPr>
            <a:t>Algorithms: </a:t>
          </a:r>
          <a:r>
            <a:rPr lang="en-IN" sz="1800" b="0" i="0" dirty="0">
              <a:solidFill>
                <a:schemeClr val="tx1"/>
              </a:solidFill>
            </a:rPr>
            <a:t>LSTM (Long Short-Term Memory), SVM (Support Vector Machine), Random Forest</a:t>
          </a:r>
          <a:endParaRPr lang="en-US" sz="1800" b="0" dirty="0">
            <a:solidFill>
              <a:schemeClr val="tx1"/>
            </a:solidFill>
          </a:endParaRPr>
        </a:p>
      </dgm:t>
    </dgm:pt>
    <dgm:pt modelId="{71CCB7DA-F291-47CF-B18C-5D1CB04BB0D9}" type="parTrans" cxnId="{B77C731C-9097-4BE9-BA17-BB3CAFA2D30B}">
      <dgm:prSet/>
      <dgm:spPr/>
      <dgm:t>
        <a:bodyPr/>
        <a:lstStyle/>
        <a:p>
          <a:endParaRPr lang="en-US"/>
        </a:p>
      </dgm:t>
    </dgm:pt>
    <dgm:pt modelId="{C0DBEFDB-6FB1-4943-9361-6D1E2B754202}" type="sibTrans" cxnId="{B77C731C-9097-4BE9-BA17-BB3CAFA2D30B}">
      <dgm:prSet/>
      <dgm:spPr>
        <a:solidFill>
          <a:schemeClr val="accent2">
            <a:alpha val="75000"/>
          </a:schemeClr>
        </a:solidFill>
      </dgm:spPr>
      <dgm:t>
        <a:bodyPr/>
        <a:lstStyle/>
        <a:p>
          <a:endParaRPr lang="en-US"/>
        </a:p>
      </dgm:t>
    </dgm:pt>
    <dgm:pt modelId="{A6688C62-176F-4C4F-9163-FEA8C6674ADB}">
      <dgm:prSet custT="1"/>
      <dgm:spPr>
        <a:solidFill>
          <a:schemeClr val="accent1">
            <a:lumMod val="60000"/>
            <a:lumOff val="40000"/>
            <a:alpha val="70000"/>
          </a:schemeClr>
        </a:solidFill>
      </dgm:spPr>
      <dgm:t>
        <a:bodyPr/>
        <a:lstStyle/>
        <a:p>
          <a:r>
            <a:rPr lang="en-IN" sz="1800" b="1" i="0" dirty="0">
              <a:solidFill>
                <a:schemeClr val="tx1"/>
              </a:solidFill>
            </a:rPr>
            <a:t>Models:</a:t>
          </a:r>
          <a:r>
            <a:rPr lang="en-IN" sz="1800" b="0" i="0" dirty="0"/>
            <a:t> </a:t>
          </a:r>
          <a:r>
            <a:rPr lang="en-IN" sz="1800" b="0" i="0" dirty="0">
              <a:solidFill>
                <a:schemeClr val="tx1"/>
              </a:solidFill>
            </a:rPr>
            <a:t>SVM, Random Forest, LSTM</a:t>
          </a:r>
          <a:endParaRPr lang="en-US" sz="1800" dirty="0">
            <a:solidFill>
              <a:schemeClr val="tx1"/>
            </a:solidFill>
          </a:endParaRPr>
        </a:p>
      </dgm:t>
    </dgm:pt>
    <dgm:pt modelId="{E965801C-0197-444E-911B-3A0AAC5BD6AF}" type="parTrans" cxnId="{C3655081-5512-43EA-88DB-56CEFD556F22}">
      <dgm:prSet/>
      <dgm:spPr/>
      <dgm:t>
        <a:bodyPr/>
        <a:lstStyle/>
        <a:p>
          <a:endParaRPr lang="en-US"/>
        </a:p>
      </dgm:t>
    </dgm:pt>
    <dgm:pt modelId="{77CD5242-0BA7-4355-8703-E5885DFACA23}" type="sibTrans" cxnId="{C3655081-5512-43EA-88DB-56CEFD556F22}">
      <dgm:prSet/>
      <dgm:spPr>
        <a:solidFill>
          <a:schemeClr val="accent2">
            <a:alpha val="65000"/>
          </a:schemeClr>
        </a:solidFill>
      </dgm:spPr>
      <dgm:t>
        <a:bodyPr/>
        <a:lstStyle/>
        <a:p>
          <a:endParaRPr lang="en-US"/>
        </a:p>
      </dgm:t>
    </dgm:pt>
    <dgm:pt modelId="{B5394A96-78C0-4141-848C-2EDB46A17F8B}">
      <dgm:prSet custT="1"/>
      <dgm:spPr>
        <a:solidFill>
          <a:schemeClr val="accent1">
            <a:lumMod val="75000"/>
            <a:alpha val="60000"/>
          </a:schemeClr>
        </a:solidFill>
      </dgm:spPr>
      <dgm:t>
        <a:bodyPr/>
        <a:lstStyle/>
        <a:p>
          <a:r>
            <a:rPr lang="en-IN" sz="1800" b="1" i="0" dirty="0">
              <a:solidFill>
                <a:schemeClr val="tx1"/>
              </a:solidFill>
            </a:rPr>
            <a:t>Tools: </a:t>
          </a:r>
          <a:r>
            <a:rPr lang="en-IN" sz="1800" b="0" i="0" dirty="0">
              <a:solidFill>
                <a:schemeClr val="tx1"/>
              </a:solidFill>
            </a:rPr>
            <a:t>Python, scikit-learn, TensorFlow, </a:t>
          </a:r>
          <a:r>
            <a:rPr lang="en-IN" sz="1800" b="0" i="0" dirty="0" err="1">
              <a:solidFill>
                <a:schemeClr val="tx1"/>
              </a:solidFill>
            </a:rPr>
            <a:t>PyTorch</a:t>
          </a:r>
          <a:r>
            <a:rPr lang="en-IN" sz="1800" b="0" i="0" dirty="0">
              <a:solidFill>
                <a:schemeClr val="tx1"/>
              </a:solidFill>
            </a:rPr>
            <a:t>, Transformers</a:t>
          </a:r>
          <a:endParaRPr lang="en-US" sz="1800" dirty="0">
            <a:solidFill>
              <a:schemeClr val="tx1"/>
            </a:solidFill>
          </a:endParaRPr>
        </a:p>
      </dgm:t>
    </dgm:pt>
    <dgm:pt modelId="{177E8475-0E06-4FD6-A2CF-BFE97627EC59}" type="parTrans" cxnId="{7D4517D5-FD38-4F32-9F14-AFB3F3D97F34}">
      <dgm:prSet/>
      <dgm:spPr/>
      <dgm:t>
        <a:bodyPr/>
        <a:lstStyle/>
        <a:p>
          <a:endParaRPr lang="en-US"/>
        </a:p>
      </dgm:t>
    </dgm:pt>
    <dgm:pt modelId="{9A7B66A8-BB37-41F2-A01C-775E533CD4B5}" type="sibTrans" cxnId="{7D4517D5-FD38-4F32-9F14-AFB3F3D97F34}">
      <dgm:prSet/>
      <dgm:spPr>
        <a:solidFill>
          <a:schemeClr val="accent2">
            <a:alpha val="55000"/>
          </a:schemeClr>
        </a:solidFill>
      </dgm:spPr>
      <dgm:t>
        <a:bodyPr/>
        <a:lstStyle/>
        <a:p>
          <a:endParaRPr lang="en-US"/>
        </a:p>
      </dgm:t>
    </dgm:pt>
    <dgm:pt modelId="{997D4835-485F-4985-B819-3D1316CBA0F7}">
      <dgm:prSet custT="1"/>
      <dgm:spPr>
        <a:solidFill>
          <a:schemeClr val="accent1">
            <a:lumMod val="50000"/>
            <a:alpha val="50000"/>
          </a:schemeClr>
        </a:solidFill>
      </dgm:spPr>
      <dgm:t>
        <a:bodyPr/>
        <a:lstStyle/>
        <a:p>
          <a:r>
            <a:rPr lang="en-IN" sz="1600" b="1" i="0" dirty="0">
              <a:solidFill>
                <a:schemeClr val="tx1"/>
              </a:solidFill>
            </a:rPr>
            <a:t>Techniques: </a:t>
          </a:r>
          <a:r>
            <a:rPr lang="en-IN" sz="1600" b="0" i="0" dirty="0">
              <a:solidFill>
                <a:schemeClr val="tx1"/>
              </a:solidFill>
            </a:rPr>
            <a:t>Data preprocessing (tokenization, stop-word removal, lemmatization), feature extraction (TF-IDF, word embeddings), deep learning architectures</a:t>
          </a:r>
          <a:br>
            <a:rPr lang="en-IN" sz="1600" b="0" i="0" dirty="0">
              <a:solidFill>
                <a:schemeClr val="tx1"/>
              </a:solidFill>
            </a:rPr>
          </a:br>
          <a:br>
            <a:rPr lang="en-IN" sz="1600" b="0" i="0" dirty="0">
              <a:solidFill>
                <a:schemeClr val="tx1"/>
              </a:solidFill>
            </a:rPr>
          </a:br>
          <a:br>
            <a:rPr lang="en-IN" sz="1600" b="0" i="0" dirty="0">
              <a:solidFill>
                <a:schemeClr val="tx1"/>
              </a:solidFill>
            </a:rPr>
          </a:br>
          <a:endParaRPr lang="en-US" sz="1600" dirty="0">
            <a:solidFill>
              <a:schemeClr val="tx1"/>
            </a:solidFill>
          </a:endParaRPr>
        </a:p>
      </dgm:t>
    </dgm:pt>
    <dgm:pt modelId="{A9F1736E-FB4C-484A-9526-F35C7C354B5A}" type="parTrans" cxnId="{CBF9E12C-8AEE-40A9-8B8D-967982EA51BA}">
      <dgm:prSet/>
      <dgm:spPr/>
      <dgm:t>
        <a:bodyPr/>
        <a:lstStyle/>
        <a:p>
          <a:endParaRPr lang="en-US"/>
        </a:p>
      </dgm:t>
    </dgm:pt>
    <dgm:pt modelId="{2E4EEA20-E76A-4870-997F-0E496ACFF8C5}" type="sibTrans" cxnId="{CBF9E12C-8AEE-40A9-8B8D-967982EA51BA}">
      <dgm:prSet/>
      <dgm:spPr/>
      <dgm:t>
        <a:bodyPr/>
        <a:lstStyle/>
        <a:p>
          <a:endParaRPr lang="en-US"/>
        </a:p>
      </dgm:t>
    </dgm:pt>
    <dgm:pt modelId="{6D2C742F-32B7-458D-AD0F-BE9197694EFA}" type="pres">
      <dgm:prSet presAssocID="{C07D6D3D-29AF-4F87-8598-12134A74B53B}" presName="Name0" presStyleCnt="0">
        <dgm:presLayoutVars>
          <dgm:dir/>
          <dgm:resizeHandles val="exact"/>
        </dgm:presLayoutVars>
      </dgm:prSet>
      <dgm:spPr/>
    </dgm:pt>
    <dgm:pt modelId="{8FB4222F-23A3-4BA8-874A-4B303F34F904}" type="pres">
      <dgm:prSet presAssocID="{E2252877-A446-4947-AA90-0FB0D750AEAB}" presName="node" presStyleLbl="node1" presStyleIdx="0" presStyleCnt="9">
        <dgm:presLayoutVars>
          <dgm:bulletEnabled val="1"/>
        </dgm:presLayoutVars>
      </dgm:prSet>
      <dgm:spPr/>
    </dgm:pt>
    <dgm:pt modelId="{E3ABE35C-C928-4760-9A31-EB2B83A4D861}" type="pres">
      <dgm:prSet presAssocID="{33F79C1F-7FFD-431E-AB31-6651B411604A}" presName="sibTransSpacerBeforeConnector" presStyleCnt="0"/>
      <dgm:spPr/>
    </dgm:pt>
    <dgm:pt modelId="{7B7DC47B-BC85-448B-A848-566916662729}" type="pres">
      <dgm:prSet presAssocID="{33F79C1F-7FFD-431E-AB31-6651B411604A}" presName="sibTrans" presStyleLbl="node1" presStyleIdx="1" presStyleCnt="9"/>
      <dgm:spPr/>
    </dgm:pt>
    <dgm:pt modelId="{ADA70190-CC2B-4D83-88D2-244EC9DD5FE4}" type="pres">
      <dgm:prSet presAssocID="{33F79C1F-7FFD-431E-AB31-6651B411604A}" presName="sibTransSpacerAfterConnector" presStyleCnt="0"/>
      <dgm:spPr/>
    </dgm:pt>
    <dgm:pt modelId="{9A366906-46A5-4C25-B53C-D394D7DFE9B1}" type="pres">
      <dgm:prSet presAssocID="{16B85680-D61A-407A-A212-001CD5918947}" presName="node" presStyleLbl="node1" presStyleIdx="2" presStyleCnt="9">
        <dgm:presLayoutVars>
          <dgm:bulletEnabled val="1"/>
        </dgm:presLayoutVars>
      </dgm:prSet>
      <dgm:spPr/>
    </dgm:pt>
    <dgm:pt modelId="{82EF0B0E-2D20-4CAA-8AC8-6DD38A44FEFD}" type="pres">
      <dgm:prSet presAssocID="{C0DBEFDB-6FB1-4943-9361-6D1E2B754202}" presName="sibTransSpacerBeforeConnector" presStyleCnt="0"/>
      <dgm:spPr/>
    </dgm:pt>
    <dgm:pt modelId="{05051B85-12B3-4F34-BE32-EA2BF1F44DEC}" type="pres">
      <dgm:prSet presAssocID="{C0DBEFDB-6FB1-4943-9361-6D1E2B754202}" presName="sibTrans" presStyleLbl="node1" presStyleIdx="3" presStyleCnt="9"/>
      <dgm:spPr/>
    </dgm:pt>
    <dgm:pt modelId="{4E8A7D42-DCF4-466A-B817-4108A1E98BD7}" type="pres">
      <dgm:prSet presAssocID="{C0DBEFDB-6FB1-4943-9361-6D1E2B754202}" presName="sibTransSpacerAfterConnector" presStyleCnt="0"/>
      <dgm:spPr/>
    </dgm:pt>
    <dgm:pt modelId="{34C557C5-F9C1-4754-A54B-CFB5A3DB4EF3}" type="pres">
      <dgm:prSet presAssocID="{A6688C62-176F-4C4F-9163-FEA8C6674ADB}" presName="node" presStyleLbl="node1" presStyleIdx="4" presStyleCnt="9">
        <dgm:presLayoutVars>
          <dgm:bulletEnabled val="1"/>
        </dgm:presLayoutVars>
      </dgm:prSet>
      <dgm:spPr/>
    </dgm:pt>
    <dgm:pt modelId="{EC418DD2-7596-4DE1-BE0C-CFC6EEE672A1}" type="pres">
      <dgm:prSet presAssocID="{77CD5242-0BA7-4355-8703-E5885DFACA23}" presName="sibTransSpacerBeforeConnector" presStyleCnt="0"/>
      <dgm:spPr/>
    </dgm:pt>
    <dgm:pt modelId="{884A5667-884C-4F45-81F5-C7F94A5D851A}" type="pres">
      <dgm:prSet presAssocID="{77CD5242-0BA7-4355-8703-E5885DFACA23}" presName="sibTrans" presStyleLbl="node1" presStyleIdx="5" presStyleCnt="9"/>
      <dgm:spPr/>
    </dgm:pt>
    <dgm:pt modelId="{D1D71E50-0BD8-4325-9226-DAA172EA7F69}" type="pres">
      <dgm:prSet presAssocID="{77CD5242-0BA7-4355-8703-E5885DFACA23}" presName="sibTransSpacerAfterConnector" presStyleCnt="0"/>
      <dgm:spPr/>
    </dgm:pt>
    <dgm:pt modelId="{C2E59CD1-1B09-497B-A7F2-49A8B255E96B}" type="pres">
      <dgm:prSet presAssocID="{B5394A96-78C0-4141-848C-2EDB46A17F8B}" presName="node" presStyleLbl="node1" presStyleIdx="6" presStyleCnt="9">
        <dgm:presLayoutVars>
          <dgm:bulletEnabled val="1"/>
        </dgm:presLayoutVars>
      </dgm:prSet>
      <dgm:spPr/>
    </dgm:pt>
    <dgm:pt modelId="{34A01B53-F617-4DEF-95A5-F61885442750}" type="pres">
      <dgm:prSet presAssocID="{9A7B66A8-BB37-41F2-A01C-775E533CD4B5}" presName="sibTransSpacerBeforeConnector" presStyleCnt="0"/>
      <dgm:spPr/>
    </dgm:pt>
    <dgm:pt modelId="{0D4C4D66-C99E-4969-A675-A319698F102A}" type="pres">
      <dgm:prSet presAssocID="{9A7B66A8-BB37-41F2-A01C-775E533CD4B5}" presName="sibTrans" presStyleLbl="node1" presStyleIdx="7" presStyleCnt="9"/>
      <dgm:spPr/>
    </dgm:pt>
    <dgm:pt modelId="{A45B32EF-0335-42A8-BC25-5850A0BE8EF5}" type="pres">
      <dgm:prSet presAssocID="{9A7B66A8-BB37-41F2-A01C-775E533CD4B5}" presName="sibTransSpacerAfterConnector" presStyleCnt="0"/>
      <dgm:spPr/>
    </dgm:pt>
    <dgm:pt modelId="{7D0CD54A-A68C-4151-8A18-41337E2E9C0F}" type="pres">
      <dgm:prSet presAssocID="{997D4835-485F-4985-B819-3D1316CBA0F7}" presName="node" presStyleLbl="node1" presStyleIdx="8" presStyleCnt="9">
        <dgm:presLayoutVars>
          <dgm:bulletEnabled val="1"/>
        </dgm:presLayoutVars>
      </dgm:prSet>
      <dgm:spPr/>
    </dgm:pt>
  </dgm:ptLst>
  <dgm:cxnLst>
    <dgm:cxn modelId="{0DF64504-B5F8-4437-BCF6-999C446B4C03}" srcId="{C07D6D3D-29AF-4F87-8598-12134A74B53B}" destId="{E2252877-A446-4947-AA90-0FB0D750AEAB}" srcOrd="0" destOrd="0" parTransId="{362480D8-86B0-4808-A746-200A28706E5C}" sibTransId="{33F79C1F-7FFD-431E-AB31-6651B411604A}"/>
    <dgm:cxn modelId="{B77C731C-9097-4BE9-BA17-BB3CAFA2D30B}" srcId="{C07D6D3D-29AF-4F87-8598-12134A74B53B}" destId="{16B85680-D61A-407A-A212-001CD5918947}" srcOrd="1" destOrd="0" parTransId="{71CCB7DA-F291-47CF-B18C-5D1CB04BB0D9}" sibTransId="{C0DBEFDB-6FB1-4943-9361-6D1E2B754202}"/>
    <dgm:cxn modelId="{1060F925-F2D0-4114-BEFA-D574E2CD3F7E}" type="presOf" srcId="{9A7B66A8-BB37-41F2-A01C-775E533CD4B5}" destId="{0D4C4D66-C99E-4969-A675-A319698F102A}" srcOrd="0" destOrd="0" presId="urn:microsoft.com/office/officeart/2016/7/layout/BasicProcessNew"/>
    <dgm:cxn modelId="{CBF9E12C-8AEE-40A9-8B8D-967982EA51BA}" srcId="{C07D6D3D-29AF-4F87-8598-12134A74B53B}" destId="{997D4835-485F-4985-B819-3D1316CBA0F7}" srcOrd="4" destOrd="0" parTransId="{A9F1736E-FB4C-484A-9526-F35C7C354B5A}" sibTransId="{2E4EEA20-E76A-4870-997F-0E496ACFF8C5}"/>
    <dgm:cxn modelId="{4200783F-4225-4665-AB4B-7809CD8CCCCA}" type="presOf" srcId="{A6688C62-176F-4C4F-9163-FEA8C6674ADB}" destId="{34C557C5-F9C1-4754-A54B-CFB5A3DB4EF3}" srcOrd="0" destOrd="0" presId="urn:microsoft.com/office/officeart/2016/7/layout/BasicProcessNew"/>
    <dgm:cxn modelId="{3D880462-8060-4109-99E3-04ABB1ADD883}" type="presOf" srcId="{997D4835-485F-4985-B819-3D1316CBA0F7}" destId="{7D0CD54A-A68C-4151-8A18-41337E2E9C0F}" srcOrd="0" destOrd="0" presId="urn:microsoft.com/office/officeart/2016/7/layout/BasicProcessNew"/>
    <dgm:cxn modelId="{C7DAE753-3883-439D-8319-5130825F22AC}" type="presOf" srcId="{C07D6D3D-29AF-4F87-8598-12134A74B53B}" destId="{6D2C742F-32B7-458D-AD0F-BE9197694EFA}" srcOrd="0" destOrd="0" presId="urn:microsoft.com/office/officeart/2016/7/layout/BasicProcessNew"/>
    <dgm:cxn modelId="{C3655081-5512-43EA-88DB-56CEFD556F22}" srcId="{C07D6D3D-29AF-4F87-8598-12134A74B53B}" destId="{A6688C62-176F-4C4F-9163-FEA8C6674ADB}" srcOrd="2" destOrd="0" parTransId="{E965801C-0197-444E-911B-3A0AAC5BD6AF}" sibTransId="{77CD5242-0BA7-4355-8703-E5885DFACA23}"/>
    <dgm:cxn modelId="{85EE4384-9DCB-43FA-B139-97D9E15C99CA}" type="presOf" srcId="{16B85680-D61A-407A-A212-001CD5918947}" destId="{9A366906-46A5-4C25-B53C-D394D7DFE9B1}" srcOrd="0" destOrd="0" presId="urn:microsoft.com/office/officeart/2016/7/layout/BasicProcessNew"/>
    <dgm:cxn modelId="{8B162B8A-6E88-489B-B8FB-FB3437A9A259}" type="presOf" srcId="{C0DBEFDB-6FB1-4943-9361-6D1E2B754202}" destId="{05051B85-12B3-4F34-BE32-EA2BF1F44DEC}" srcOrd="0" destOrd="0" presId="urn:microsoft.com/office/officeart/2016/7/layout/BasicProcessNew"/>
    <dgm:cxn modelId="{1298CAAD-2CCA-44A0-BDDA-ECEBEE839EA0}" type="presOf" srcId="{33F79C1F-7FFD-431E-AB31-6651B411604A}" destId="{7B7DC47B-BC85-448B-A848-566916662729}" srcOrd="0" destOrd="0" presId="urn:microsoft.com/office/officeart/2016/7/layout/BasicProcessNew"/>
    <dgm:cxn modelId="{142489C1-5836-4FA2-A0FC-9FB71B2AA7C9}" type="presOf" srcId="{B5394A96-78C0-4141-848C-2EDB46A17F8B}" destId="{C2E59CD1-1B09-497B-A7F2-49A8B255E96B}" srcOrd="0" destOrd="0" presId="urn:microsoft.com/office/officeart/2016/7/layout/BasicProcessNew"/>
    <dgm:cxn modelId="{08D05BD4-4A57-41AB-8421-32382230373D}" type="presOf" srcId="{E2252877-A446-4947-AA90-0FB0D750AEAB}" destId="{8FB4222F-23A3-4BA8-874A-4B303F34F904}" srcOrd="0" destOrd="0" presId="urn:microsoft.com/office/officeart/2016/7/layout/BasicProcessNew"/>
    <dgm:cxn modelId="{7D4517D5-FD38-4F32-9F14-AFB3F3D97F34}" srcId="{C07D6D3D-29AF-4F87-8598-12134A74B53B}" destId="{B5394A96-78C0-4141-848C-2EDB46A17F8B}" srcOrd="3" destOrd="0" parTransId="{177E8475-0E06-4FD6-A2CF-BFE97627EC59}" sibTransId="{9A7B66A8-BB37-41F2-A01C-775E533CD4B5}"/>
    <dgm:cxn modelId="{218730FE-C563-4A52-9DE3-9340BB0C52FC}" type="presOf" srcId="{77CD5242-0BA7-4355-8703-E5885DFACA23}" destId="{884A5667-884C-4F45-81F5-C7F94A5D851A}" srcOrd="0" destOrd="0" presId="urn:microsoft.com/office/officeart/2016/7/layout/BasicProcessNew"/>
    <dgm:cxn modelId="{2AE59328-4810-488B-BC8E-C86FBF102078}" type="presParOf" srcId="{6D2C742F-32B7-458D-AD0F-BE9197694EFA}" destId="{8FB4222F-23A3-4BA8-874A-4B303F34F904}" srcOrd="0" destOrd="0" presId="urn:microsoft.com/office/officeart/2016/7/layout/BasicProcessNew"/>
    <dgm:cxn modelId="{A6E64EA2-5522-43B3-87DB-735E81C66954}" type="presParOf" srcId="{6D2C742F-32B7-458D-AD0F-BE9197694EFA}" destId="{E3ABE35C-C928-4760-9A31-EB2B83A4D861}" srcOrd="1" destOrd="0" presId="urn:microsoft.com/office/officeart/2016/7/layout/BasicProcessNew"/>
    <dgm:cxn modelId="{76C0464E-C5EE-4C82-B2E8-E73C257F9CD3}" type="presParOf" srcId="{6D2C742F-32B7-458D-AD0F-BE9197694EFA}" destId="{7B7DC47B-BC85-448B-A848-566916662729}" srcOrd="2" destOrd="0" presId="urn:microsoft.com/office/officeart/2016/7/layout/BasicProcessNew"/>
    <dgm:cxn modelId="{1B1F49AF-5F47-4297-9E85-6A70D033AC75}" type="presParOf" srcId="{6D2C742F-32B7-458D-AD0F-BE9197694EFA}" destId="{ADA70190-CC2B-4D83-88D2-244EC9DD5FE4}" srcOrd="3" destOrd="0" presId="urn:microsoft.com/office/officeart/2016/7/layout/BasicProcessNew"/>
    <dgm:cxn modelId="{97D841E4-C94D-4422-AE66-0F34C83762C8}" type="presParOf" srcId="{6D2C742F-32B7-458D-AD0F-BE9197694EFA}" destId="{9A366906-46A5-4C25-B53C-D394D7DFE9B1}" srcOrd="4" destOrd="0" presId="urn:microsoft.com/office/officeart/2016/7/layout/BasicProcessNew"/>
    <dgm:cxn modelId="{08B7F4DC-11C0-4515-A772-E5DDC089DA76}" type="presParOf" srcId="{6D2C742F-32B7-458D-AD0F-BE9197694EFA}" destId="{82EF0B0E-2D20-4CAA-8AC8-6DD38A44FEFD}" srcOrd="5" destOrd="0" presId="urn:microsoft.com/office/officeart/2016/7/layout/BasicProcessNew"/>
    <dgm:cxn modelId="{B6BB1892-044F-4211-A847-9F01C8866C9D}" type="presParOf" srcId="{6D2C742F-32B7-458D-AD0F-BE9197694EFA}" destId="{05051B85-12B3-4F34-BE32-EA2BF1F44DEC}" srcOrd="6" destOrd="0" presId="urn:microsoft.com/office/officeart/2016/7/layout/BasicProcessNew"/>
    <dgm:cxn modelId="{441C5D19-6F70-40FD-911D-AF17FDE7CE3E}" type="presParOf" srcId="{6D2C742F-32B7-458D-AD0F-BE9197694EFA}" destId="{4E8A7D42-DCF4-466A-B817-4108A1E98BD7}" srcOrd="7" destOrd="0" presId="urn:microsoft.com/office/officeart/2016/7/layout/BasicProcessNew"/>
    <dgm:cxn modelId="{1257CBA0-69C8-4CDA-9EAE-70B699596AC3}" type="presParOf" srcId="{6D2C742F-32B7-458D-AD0F-BE9197694EFA}" destId="{34C557C5-F9C1-4754-A54B-CFB5A3DB4EF3}" srcOrd="8" destOrd="0" presId="urn:microsoft.com/office/officeart/2016/7/layout/BasicProcessNew"/>
    <dgm:cxn modelId="{4E4AE501-74F2-4DEE-97BC-11237C1295F9}" type="presParOf" srcId="{6D2C742F-32B7-458D-AD0F-BE9197694EFA}" destId="{EC418DD2-7596-4DE1-BE0C-CFC6EEE672A1}" srcOrd="9" destOrd="0" presId="urn:microsoft.com/office/officeart/2016/7/layout/BasicProcessNew"/>
    <dgm:cxn modelId="{F283D8BC-536F-485E-B170-E3E0F718DC46}" type="presParOf" srcId="{6D2C742F-32B7-458D-AD0F-BE9197694EFA}" destId="{884A5667-884C-4F45-81F5-C7F94A5D851A}" srcOrd="10" destOrd="0" presId="urn:microsoft.com/office/officeart/2016/7/layout/BasicProcessNew"/>
    <dgm:cxn modelId="{C6A204F9-AC4B-43C3-8FE1-9565CC374BD0}" type="presParOf" srcId="{6D2C742F-32B7-458D-AD0F-BE9197694EFA}" destId="{D1D71E50-0BD8-4325-9226-DAA172EA7F69}" srcOrd="11" destOrd="0" presId="urn:microsoft.com/office/officeart/2016/7/layout/BasicProcessNew"/>
    <dgm:cxn modelId="{123C77E1-6619-4B97-B908-10C968EA0FF4}" type="presParOf" srcId="{6D2C742F-32B7-458D-AD0F-BE9197694EFA}" destId="{C2E59CD1-1B09-497B-A7F2-49A8B255E96B}" srcOrd="12" destOrd="0" presId="urn:microsoft.com/office/officeart/2016/7/layout/BasicProcessNew"/>
    <dgm:cxn modelId="{B311CFCB-7865-4965-ADB0-D55D1B775F75}" type="presParOf" srcId="{6D2C742F-32B7-458D-AD0F-BE9197694EFA}" destId="{34A01B53-F617-4DEF-95A5-F61885442750}" srcOrd="13" destOrd="0" presId="urn:microsoft.com/office/officeart/2016/7/layout/BasicProcessNew"/>
    <dgm:cxn modelId="{63B94EEC-F329-453E-BA59-2D637F0D8AF1}" type="presParOf" srcId="{6D2C742F-32B7-458D-AD0F-BE9197694EFA}" destId="{0D4C4D66-C99E-4969-A675-A319698F102A}" srcOrd="14" destOrd="0" presId="urn:microsoft.com/office/officeart/2016/7/layout/BasicProcessNew"/>
    <dgm:cxn modelId="{48C05694-2944-4935-930D-0B2841B98ED6}" type="presParOf" srcId="{6D2C742F-32B7-458D-AD0F-BE9197694EFA}" destId="{A45B32EF-0335-42A8-BC25-5850A0BE8EF5}" srcOrd="15" destOrd="0" presId="urn:microsoft.com/office/officeart/2016/7/layout/BasicProcessNew"/>
    <dgm:cxn modelId="{C6D9DDD3-D439-4EFB-A751-007CE22B5C60}" type="presParOf" srcId="{6D2C742F-32B7-458D-AD0F-BE9197694EFA}" destId="{7D0CD54A-A68C-4151-8A18-41337E2E9C0F}"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43884-23F5-4BA9-9598-51623E00A984}">
      <dsp:nvSpPr>
        <dsp:cNvPr id="0" name=""/>
        <dsp:cNvSpPr/>
      </dsp:nvSpPr>
      <dsp:spPr>
        <a:xfrm>
          <a:off x="-192114" y="541808"/>
          <a:ext cx="10515600" cy="866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9F649-112C-4D02-B583-5F9654D90921}">
      <dsp:nvSpPr>
        <dsp:cNvPr id="0" name=""/>
        <dsp:cNvSpPr/>
      </dsp:nvSpPr>
      <dsp:spPr>
        <a:xfrm>
          <a:off x="241380" y="191034"/>
          <a:ext cx="789715" cy="788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23213F-D409-4327-AD9B-F81890F8C2C4}">
      <dsp:nvSpPr>
        <dsp:cNvPr id="0" name=""/>
        <dsp:cNvSpPr/>
      </dsp:nvSpPr>
      <dsp:spPr>
        <a:xfrm>
          <a:off x="1049074" y="328516"/>
          <a:ext cx="9636959" cy="144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967" tIns="152967" rIns="152967" bIns="152967" numCol="1" spcCol="1270" anchor="ctr" anchorCtr="0">
          <a:noAutofit/>
        </a:bodyPr>
        <a:lstStyle/>
        <a:p>
          <a:pPr marL="0" lvl="0" indent="0" algn="l" defTabSz="711200">
            <a:lnSpc>
              <a:spcPct val="90000"/>
            </a:lnSpc>
            <a:spcBef>
              <a:spcPct val="0"/>
            </a:spcBef>
            <a:spcAft>
              <a:spcPct val="35000"/>
            </a:spcAft>
            <a:buNone/>
          </a:pPr>
          <a:r>
            <a:rPr lang="en-US" sz="1600" kern="1200" dirty="0"/>
            <a:t>Legal documents often had a complex layout with many different headings, headers, footers, side notes, etc. For further processing, it was important to extract these individual components correctly from a legally binding document, for example, a signed PDF. A common approach used to classify each (text) region of a page was using its geometric and textual features. This approach worked well when the training and test data had a similar structure and when the documents of a collection to be analyzed had a rather uniform layout [1]. </a:t>
          </a:r>
        </a:p>
      </dsp:txBody>
      <dsp:txXfrm>
        <a:off x="1049074" y="328516"/>
        <a:ext cx="9636959" cy="1445359"/>
      </dsp:txXfrm>
    </dsp:sp>
    <dsp:sp modelId="{31492DA9-8611-46BF-AE2C-3F015D2786ED}">
      <dsp:nvSpPr>
        <dsp:cNvPr id="0" name=""/>
        <dsp:cNvSpPr/>
      </dsp:nvSpPr>
      <dsp:spPr>
        <a:xfrm>
          <a:off x="-192114" y="2344349"/>
          <a:ext cx="10515600" cy="1433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4A806-0535-4E15-B847-139A6110F99A}">
      <dsp:nvSpPr>
        <dsp:cNvPr id="0" name=""/>
        <dsp:cNvSpPr/>
      </dsp:nvSpPr>
      <dsp:spPr>
        <a:xfrm>
          <a:off x="241380" y="2666784"/>
          <a:ext cx="789715" cy="788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E3800-A880-4801-A579-3DE1A7642624}">
      <dsp:nvSpPr>
        <dsp:cNvPr id="0" name=""/>
        <dsp:cNvSpPr/>
      </dsp:nvSpPr>
      <dsp:spPr>
        <a:xfrm>
          <a:off x="1284684" y="2338839"/>
          <a:ext cx="9230915" cy="1484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967" tIns="152967" rIns="152967" bIns="152967" numCol="1" spcCol="1270" anchor="ctr" anchorCtr="0">
          <a:noAutofit/>
        </a:bodyPr>
        <a:lstStyle/>
        <a:p>
          <a:pPr marL="0" lvl="0" indent="0" algn="l" defTabSz="711200">
            <a:lnSpc>
              <a:spcPct val="90000"/>
            </a:lnSpc>
            <a:spcBef>
              <a:spcPct val="0"/>
            </a:spcBef>
            <a:spcAft>
              <a:spcPct val="35000"/>
            </a:spcAft>
            <a:buNone/>
          </a:pPr>
          <a:r>
            <a:rPr lang="en-US" sz="1600" kern="1200" dirty="0" err="1"/>
            <a:t>Josi</a:t>
          </a:r>
          <a:r>
            <a:rPr lang="en-US" sz="1600" kern="1200" dirty="0"/>
            <a:t>, </a:t>
          </a:r>
          <a:r>
            <a:rPr lang="en-US" sz="1600" kern="1200" dirty="0" err="1"/>
            <a:t>Wartena</a:t>
          </a:r>
          <a:r>
            <a:rPr lang="en-US" sz="1600" kern="1200" dirty="0"/>
            <a:t>, and Heid [2] demonstrated in their study that utilizing global page properties could enhance the accuracy of text element classification. Initially, each page was categorized into one of three layout types. Subsequently, a classifier was trained for each of these three-page types, resulting in improved accuracy on a manually annotated collection of 70 legal documents comprising 20,938 text elements. They developed a feature-based method for page layout detection, which was evaluated against a standard implementation of a CNN image classifier.</a:t>
          </a:r>
        </a:p>
      </dsp:txBody>
      <dsp:txXfrm>
        <a:off x="1284684" y="2338839"/>
        <a:ext cx="9230915" cy="14841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943884-23F5-4BA9-9598-51623E00A984}">
      <dsp:nvSpPr>
        <dsp:cNvPr id="0" name=""/>
        <dsp:cNvSpPr/>
      </dsp:nvSpPr>
      <dsp:spPr>
        <a:xfrm>
          <a:off x="-90669" y="7073"/>
          <a:ext cx="10515600" cy="18891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9F649-112C-4D02-B583-5F9654D90921}">
      <dsp:nvSpPr>
        <dsp:cNvPr id="0" name=""/>
        <dsp:cNvSpPr/>
      </dsp:nvSpPr>
      <dsp:spPr>
        <a:xfrm>
          <a:off x="480813" y="432143"/>
          <a:ext cx="1041091" cy="1039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23213F-D409-4327-AD9B-F81890F8C2C4}">
      <dsp:nvSpPr>
        <dsp:cNvPr id="0" name=""/>
        <dsp:cNvSpPr/>
      </dsp:nvSpPr>
      <dsp:spPr>
        <a:xfrm>
          <a:off x="1730664" y="7073"/>
          <a:ext cx="8875604" cy="19920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829" tIns="210829" rIns="210829" bIns="210829" numCol="1" spcCol="1270" anchor="ctr" anchorCtr="0">
          <a:noAutofit/>
        </a:bodyPr>
        <a:lstStyle/>
        <a:p>
          <a:pPr marL="0" lvl="0" indent="0" algn="l" defTabSz="666750">
            <a:lnSpc>
              <a:spcPct val="90000"/>
            </a:lnSpc>
            <a:spcBef>
              <a:spcPct val="0"/>
            </a:spcBef>
            <a:spcAft>
              <a:spcPct val="35000"/>
            </a:spcAft>
            <a:buNone/>
          </a:pPr>
          <a:r>
            <a:rPr lang="en-US" sz="1500" kern="1200" dirty="0"/>
            <a:t>Brazil’s justice system faced grave case backlogs stemming from surging caseloads. This research explored automated text classification to expedite legal document analysis. Supervised machine learning approaches leveraging BERT embeddings fine-tuned on Brazilian legal text were evaluated using a 30,000 document dataset encompassing ten motion types from the Rio Grande do Norte Court of Justice. Documents were encoded into semantic representations via a BERT model adapted to local jurisprudence. The resulting optimized embeddings were used to train and benchmark models including KNN, Naive Bayes, SVM, neural networks, CNNs, and deep learning architectures. Despite BERT’s state-of-the-art capabilities, TF-IDF outperformed neural techniques across considered metrics. High similarity between certain classes was hypothesized to have hindered BERT’s contextual embedding [3].</a:t>
          </a:r>
        </a:p>
      </dsp:txBody>
      <dsp:txXfrm>
        <a:off x="1730664" y="7073"/>
        <a:ext cx="8875604" cy="1992088"/>
      </dsp:txXfrm>
    </dsp:sp>
    <dsp:sp modelId="{31492DA9-8611-46BF-AE2C-3F015D2786ED}">
      <dsp:nvSpPr>
        <dsp:cNvPr id="0" name=""/>
        <dsp:cNvSpPr/>
      </dsp:nvSpPr>
      <dsp:spPr>
        <a:xfrm>
          <a:off x="-90669" y="2326618"/>
          <a:ext cx="10515600" cy="18891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4A806-0535-4E15-B847-139A6110F99A}">
      <dsp:nvSpPr>
        <dsp:cNvPr id="0" name=""/>
        <dsp:cNvSpPr/>
      </dsp:nvSpPr>
      <dsp:spPr>
        <a:xfrm>
          <a:off x="480813" y="2751687"/>
          <a:ext cx="1041091" cy="1039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E3800-A880-4801-A579-3DE1A7642624}">
      <dsp:nvSpPr>
        <dsp:cNvPr id="0" name=""/>
        <dsp:cNvSpPr/>
      </dsp:nvSpPr>
      <dsp:spPr>
        <a:xfrm>
          <a:off x="1832374" y="2299854"/>
          <a:ext cx="8702955" cy="2045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829" tIns="210829" rIns="210829" bIns="210829" numCol="1" spcCol="1270" anchor="ctr" anchorCtr="0">
          <a:noAutofit/>
        </a:bodyPr>
        <a:lstStyle/>
        <a:p>
          <a:pPr marL="0" lvl="0" indent="0" algn="l" defTabSz="666750">
            <a:lnSpc>
              <a:spcPct val="90000"/>
            </a:lnSpc>
            <a:spcBef>
              <a:spcPct val="0"/>
            </a:spcBef>
            <a:spcAft>
              <a:spcPct val="35000"/>
            </a:spcAft>
            <a:buNone/>
          </a:pPr>
          <a:r>
            <a:rPr lang="en-US" sz="1500" kern="1200" dirty="0" err="1"/>
            <a:t>Minaee</a:t>
          </a:r>
          <a:r>
            <a:rPr lang="en-US" sz="1500" kern="1200" dirty="0"/>
            <a:t> et al. [4] conducted a comprehensive review of 150 deep learning models developed over the past six years, which significantly enhanced text classification tasks. They also provided an overview of more than 40 popular datasets and performed an analysis of model performance on public benchmarks. Additionally, they discussed key challenges and suggested future research directions in the field.</a:t>
          </a:r>
        </a:p>
      </dsp:txBody>
      <dsp:txXfrm>
        <a:off x="1832374" y="2299854"/>
        <a:ext cx="8702955" cy="2045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4222F-23A3-4BA8-874A-4B303F34F904}">
      <dsp:nvSpPr>
        <dsp:cNvPr id="0" name=""/>
        <dsp:cNvSpPr/>
      </dsp:nvSpPr>
      <dsp:spPr>
        <a:xfrm>
          <a:off x="10109" y="547763"/>
          <a:ext cx="1833816" cy="3438551"/>
        </a:xfrm>
        <a:prstGeom prst="rect">
          <a:avLst/>
        </a:prstGeom>
        <a:solidFill>
          <a:schemeClr val="accent1">
            <a:lumMod val="20000"/>
            <a:lumOff val="80000"/>
            <a:alpha val="9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rPr>
            <a:t>Datasets: </a:t>
          </a:r>
          <a:r>
            <a:rPr lang="en-IN" sz="1800" b="0" i="0" kern="1200" dirty="0" err="1">
              <a:solidFill>
                <a:schemeClr val="tx1"/>
              </a:solidFill>
            </a:rPr>
            <a:t>Labeled</a:t>
          </a:r>
          <a:r>
            <a:rPr lang="en-IN" sz="1800" b="0" i="0" kern="1200" dirty="0">
              <a:solidFill>
                <a:schemeClr val="tx1"/>
              </a:solidFill>
            </a:rPr>
            <a:t> legal documents dataset from Kaggle </a:t>
          </a:r>
          <a:r>
            <a:rPr lang="en-IN" sz="1800" b="0" i="0" kern="1200" dirty="0"/>
            <a:t>(</a:t>
          </a:r>
          <a:r>
            <a:rPr lang="en-IN" sz="1800" b="0" i="0" kern="1200" dirty="0">
              <a:hlinkClick xmlns:r="http://schemas.openxmlformats.org/officeDocument/2006/relationships" r:id="rId1"/>
            </a:rPr>
            <a:t>https://www.kaggle.com/datasets/shivamb/legal-citation-text-classification</a:t>
          </a:r>
          <a:r>
            <a:rPr lang="en-IN" sz="1800" b="0" i="0" kern="1200" dirty="0"/>
            <a:t>)</a:t>
          </a:r>
          <a:endParaRPr lang="en-US" sz="1800" kern="1200" dirty="0"/>
        </a:p>
      </dsp:txBody>
      <dsp:txXfrm>
        <a:off x="10109" y="547763"/>
        <a:ext cx="1833816" cy="3438551"/>
      </dsp:txXfrm>
    </dsp:sp>
    <dsp:sp modelId="{7B7DC47B-BC85-448B-A848-566916662729}">
      <dsp:nvSpPr>
        <dsp:cNvPr id="0" name=""/>
        <dsp:cNvSpPr/>
      </dsp:nvSpPr>
      <dsp:spPr>
        <a:xfrm>
          <a:off x="1872177" y="2145539"/>
          <a:ext cx="275072" cy="243000"/>
        </a:xfrm>
        <a:prstGeom prst="rightArrow">
          <a:avLst>
            <a:gd name="adj1" fmla="val 50000"/>
            <a:gd name="adj2" fmla="val 50000"/>
          </a:avLst>
        </a:prstGeom>
        <a:solidFill>
          <a:schemeClr val="accent2">
            <a:alpha val="8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A366906-46A5-4C25-B53C-D394D7DFE9B1}">
      <dsp:nvSpPr>
        <dsp:cNvPr id="0" name=""/>
        <dsp:cNvSpPr/>
      </dsp:nvSpPr>
      <dsp:spPr>
        <a:xfrm>
          <a:off x="2175500" y="547763"/>
          <a:ext cx="1833816" cy="3438551"/>
        </a:xfrm>
        <a:prstGeom prst="rect">
          <a:avLst/>
        </a:prstGeom>
        <a:solidFill>
          <a:schemeClr val="accent1">
            <a:lumMod val="40000"/>
            <a:lumOff val="60000"/>
            <a:alpha val="8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rPr>
            <a:t>Algorithms: </a:t>
          </a:r>
          <a:r>
            <a:rPr lang="en-IN" sz="1800" b="0" i="0" kern="1200" dirty="0">
              <a:solidFill>
                <a:schemeClr val="tx1"/>
              </a:solidFill>
            </a:rPr>
            <a:t>LSTM (Long Short-Term Memory), SVM (Support Vector Machine), Random Forest</a:t>
          </a:r>
          <a:endParaRPr lang="en-US" sz="1800" b="0" kern="1200" dirty="0">
            <a:solidFill>
              <a:schemeClr val="tx1"/>
            </a:solidFill>
          </a:endParaRPr>
        </a:p>
      </dsp:txBody>
      <dsp:txXfrm>
        <a:off x="2175500" y="547763"/>
        <a:ext cx="1833816" cy="3438551"/>
      </dsp:txXfrm>
    </dsp:sp>
    <dsp:sp modelId="{05051B85-12B3-4F34-BE32-EA2BF1F44DEC}">
      <dsp:nvSpPr>
        <dsp:cNvPr id="0" name=""/>
        <dsp:cNvSpPr/>
      </dsp:nvSpPr>
      <dsp:spPr>
        <a:xfrm>
          <a:off x="4037568" y="2145539"/>
          <a:ext cx="275072" cy="243000"/>
        </a:xfrm>
        <a:prstGeom prst="rightArrow">
          <a:avLst>
            <a:gd name="adj1" fmla="val 50000"/>
            <a:gd name="adj2" fmla="val 50000"/>
          </a:avLst>
        </a:prstGeom>
        <a:solidFill>
          <a:schemeClr val="accent2">
            <a:alpha val="7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4C557C5-F9C1-4754-A54B-CFB5A3DB4EF3}">
      <dsp:nvSpPr>
        <dsp:cNvPr id="0" name=""/>
        <dsp:cNvSpPr/>
      </dsp:nvSpPr>
      <dsp:spPr>
        <a:xfrm>
          <a:off x="4340891" y="547763"/>
          <a:ext cx="1833816" cy="3438551"/>
        </a:xfrm>
        <a:prstGeom prst="rect">
          <a:avLst/>
        </a:prstGeom>
        <a:solidFill>
          <a:schemeClr val="accent1">
            <a:lumMod val="60000"/>
            <a:lumOff val="40000"/>
            <a:alpha val="7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rPr>
            <a:t>Models:</a:t>
          </a:r>
          <a:r>
            <a:rPr lang="en-IN" sz="1800" b="0" i="0" kern="1200" dirty="0"/>
            <a:t> </a:t>
          </a:r>
          <a:r>
            <a:rPr lang="en-IN" sz="1800" b="0" i="0" kern="1200" dirty="0">
              <a:solidFill>
                <a:schemeClr val="tx1"/>
              </a:solidFill>
            </a:rPr>
            <a:t>SVM, Random Forest, LSTM</a:t>
          </a:r>
          <a:endParaRPr lang="en-US" sz="1800" kern="1200" dirty="0">
            <a:solidFill>
              <a:schemeClr val="tx1"/>
            </a:solidFill>
          </a:endParaRPr>
        </a:p>
      </dsp:txBody>
      <dsp:txXfrm>
        <a:off x="4340891" y="547763"/>
        <a:ext cx="1833816" cy="3438551"/>
      </dsp:txXfrm>
    </dsp:sp>
    <dsp:sp modelId="{884A5667-884C-4F45-81F5-C7F94A5D851A}">
      <dsp:nvSpPr>
        <dsp:cNvPr id="0" name=""/>
        <dsp:cNvSpPr/>
      </dsp:nvSpPr>
      <dsp:spPr>
        <a:xfrm>
          <a:off x="6202959" y="2145539"/>
          <a:ext cx="275072" cy="243000"/>
        </a:xfrm>
        <a:prstGeom prst="rightArrow">
          <a:avLst>
            <a:gd name="adj1" fmla="val 50000"/>
            <a:gd name="adj2" fmla="val 50000"/>
          </a:avLst>
        </a:prstGeom>
        <a:solidFill>
          <a:schemeClr val="accent2">
            <a:alpha val="6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2E59CD1-1B09-497B-A7F2-49A8B255E96B}">
      <dsp:nvSpPr>
        <dsp:cNvPr id="0" name=""/>
        <dsp:cNvSpPr/>
      </dsp:nvSpPr>
      <dsp:spPr>
        <a:xfrm>
          <a:off x="6506282" y="547763"/>
          <a:ext cx="1833816" cy="3438551"/>
        </a:xfrm>
        <a:prstGeom prst="rect">
          <a:avLst/>
        </a:prstGeom>
        <a:solidFill>
          <a:schemeClr val="accent1">
            <a:lumMod val="75000"/>
            <a:alpha val="6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IN" sz="1800" b="1" i="0" kern="1200" dirty="0">
              <a:solidFill>
                <a:schemeClr val="tx1"/>
              </a:solidFill>
            </a:rPr>
            <a:t>Tools: </a:t>
          </a:r>
          <a:r>
            <a:rPr lang="en-IN" sz="1800" b="0" i="0" kern="1200" dirty="0">
              <a:solidFill>
                <a:schemeClr val="tx1"/>
              </a:solidFill>
            </a:rPr>
            <a:t>Python, scikit-learn, TensorFlow, </a:t>
          </a:r>
          <a:r>
            <a:rPr lang="en-IN" sz="1800" b="0" i="0" kern="1200" dirty="0" err="1">
              <a:solidFill>
                <a:schemeClr val="tx1"/>
              </a:solidFill>
            </a:rPr>
            <a:t>PyTorch</a:t>
          </a:r>
          <a:r>
            <a:rPr lang="en-IN" sz="1800" b="0" i="0" kern="1200" dirty="0">
              <a:solidFill>
                <a:schemeClr val="tx1"/>
              </a:solidFill>
            </a:rPr>
            <a:t>, Transformers</a:t>
          </a:r>
          <a:endParaRPr lang="en-US" sz="1800" kern="1200" dirty="0">
            <a:solidFill>
              <a:schemeClr val="tx1"/>
            </a:solidFill>
          </a:endParaRPr>
        </a:p>
      </dsp:txBody>
      <dsp:txXfrm>
        <a:off x="6506282" y="547763"/>
        <a:ext cx="1833816" cy="3438551"/>
      </dsp:txXfrm>
    </dsp:sp>
    <dsp:sp modelId="{0D4C4D66-C99E-4969-A675-A319698F102A}">
      <dsp:nvSpPr>
        <dsp:cNvPr id="0" name=""/>
        <dsp:cNvSpPr/>
      </dsp:nvSpPr>
      <dsp:spPr>
        <a:xfrm>
          <a:off x="8368350" y="2145539"/>
          <a:ext cx="275072" cy="243000"/>
        </a:xfrm>
        <a:prstGeom prst="rightArrow">
          <a:avLst>
            <a:gd name="adj1" fmla="val 50000"/>
            <a:gd name="adj2" fmla="val 50000"/>
          </a:avLst>
        </a:prstGeom>
        <a:solidFill>
          <a:schemeClr val="accent2">
            <a:alpha val="5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D0CD54A-A68C-4151-8A18-41337E2E9C0F}">
      <dsp:nvSpPr>
        <dsp:cNvPr id="0" name=""/>
        <dsp:cNvSpPr/>
      </dsp:nvSpPr>
      <dsp:spPr>
        <a:xfrm>
          <a:off x="8671674" y="547763"/>
          <a:ext cx="1833816" cy="3438551"/>
        </a:xfrm>
        <a:prstGeom prst="rect">
          <a:avLst/>
        </a:prstGeom>
        <a:solidFill>
          <a:schemeClr val="accent1">
            <a:lumMod val="50000"/>
            <a:alpha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en-IN" sz="1600" b="1" i="0" kern="1200" dirty="0">
              <a:solidFill>
                <a:schemeClr val="tx1"/>
              </a:solidFill>
            </a:rPr>
            <a:t>Techniques: </a:t>
          </a:r>
          <a:r>
            <a:rPr lang="en-IN" sz="1600" b="0" i="0" kern="1200" dirty="0">
              <a:solidFill>
                <a:schemeClr val="tx1"/>
              </a:solidFill>
            </a:rPr>
            <a:t>Data preprocessing (tokenization, stop-word removal, lemmatization), feature extraction (TF-IDF, word embeddings), deep learning architectures</a:t>
          </a:r>
          <a:br>
            <a:rPr lang="en-IN" sz="1600" b="0" i="0" kern="1200" dirty="0">
              <a:solidFill>
                <a:schemeClr val="tx1"/>
              </a:solidFill>
            </a:rPr>
          </a:br>
          <a:br>
            <a:rPr lang="en-IN" sz="1600" b="0" i="0" kern="1200" dirty="0">
              <a:solidFill>
                <a:schemeClr val="tx1"/>
              </a:solidFill>
            </a:rPr>
          </a:br>
          <a:br>
            <a:rPr lang="en-IN" sz="1600" b="0" i="0" kern="1200" dirty="0">
              <a:solidFill>
                <a:schemeClr val="tx1"/>
              </a:solidFill>
            </a:rPr>
          </a:br>
          <a:endParaRPr lang="en-US" sz="1600" kern="1200" dirty="0">
            <a:solidFill>
              <a:schemeClr val="tx1"/>
            </a:solidFill>
          </a:endParaRPr>
        </a:p>
      </dsp:txBody>
      <dsp:txXfrm>
        <a:off x="8671674" y="547763"/>
        <a:ext cx="1833816" cy="34385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AA11-D6CC-E5F5-AF8A-4393AC5531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45E79A-B1C7-E034-2391-5DEC6F5B6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D72BD3-D843-2EE3-9FA8-F025BF90E105}"/>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6CBCC7DE-3015-2518-8DA2-6781D3BCD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99B4-37FF-DFBE-F50A-FDEF837FDB11}"/>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453199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228F4-52EC-6FB1-E349-A1ADCD68F8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C92FC-301A-B318-F60B-DD290D90F0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898571-5248-0B02-B48C-0C8E822AECC9}"/>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CB64757F-434E-C1C0-C3EC-F0C769FD1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09A7D-437E-5E69-EEEA-A4804D1045A6}"/>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1167664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F6591-1341-C2D7-A416-BFAC8DA1AC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5D045-7EE6-23A0-59C1-8553542F0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D51B0-BCF6-DBFA-74AF-C1BAE830D4E2}"/>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3304B1BB-23A2-F0C4-513F-8F7996E27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56631-B691-0848-77F1-6DC647987FAC}"/>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284744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A332-04EF-5404-03AD-575DC3B7C6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22DC88-9002-34C6-A6DC-9A462AE28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2C880-9D7D-9438-5477-33AD1C756FBF}"/>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803F7127-5E1E-2463-695A-8C874948B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DF064-94A2-B0CE-8585-CE8E249B8811}"/>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145112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1DA4-816A-EF2D-2D2A-B767EEBDAF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49DA16-00EE-19F8-CAD7-1B46CA963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6C0EC4-054A-E2FF-8020-2854666B6FC0}"/>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3FAD56A7-602C-E7E8-7AAC-AB80D09BF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70950-7D4E-483A-DD5B-D2777E0383C8}"/>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120160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9C9F-D911-4BAB-4FEF-39F2014546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225F49-51A7-42BC-9E2F-6EDE008EF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BC54D9-AFBF-7918-E92C-4503B7CB2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5CF9D2-B3F5-CD2B-A3B7-0EFA43B5383A}"/>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6" name="Footer Placeholder 5">
            <a:extLst>
              <a:ext uri="{FF2B5EF4-FFF2-40B4-BE49-F238E27FC236}">
                <a16:creationId xmlns:a16="http://schemas.microsoft.com/office/drawing/2014/main" id="{93875621-8A1A-2FA9-A65D-44B1F0D37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8D480-3FF6-612A-EE61-98BD86BBA8B8}"/>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357182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F9A7-0C32-9EE2-8A21-4E9E699463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703B3E-FECF-F7C2-E10E-284C01AAD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13B8-F605-A2B9-F778-10EF9B3C5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7973E8-B046-2279-CC30-C61797DCBD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41B82-E8C5-DD32-C2B0-AE2A3EBC64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9100FD-BB4C-6A09-D25E-2C6EB65CF073}"/>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8" name="Footer Placeholder 7">
            <a:extLst>
              <a:ext uri="{FF2B5EF4-FFF2-40B4-BE49-F238E27FC236}">
                <a16:creationId xmlns:a16="http://schemas.microsoft.com/office/drawing/2014/main" id="{FF9A0F42-2E3B-4381-3D01-DBA5A9EDC4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D8E55-C863-6F64-34B4-AFC32D3619CE}"/>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245666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8DC6-BD70-09F4-FCB4-19EBE7D95D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81359A-3ADC-885E-39F3-6A8BBDC29955}"/>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4" name="Footer Placeholder 3">
            <a:extLst>
              <a:ext uri="{FF2B5EF4-FFF2-40B4-BE49-F238E27FC236}">
                <a16:creationId xmlns:a16="http://schemas.microsoft.com/office/drawing/2014/main" id="{5DD996A6-A226-6E6D-4AAF-B7E923B5EA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27929-729E-63C3-25C6-2A0571D91F5E}"/>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332748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7D78E-2C22-2D7B-1355-9B519FBA35DE}"/>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3" name="Footer Placeholder 2">
            <a:extLst>
              <a:ext uri="{FF2B5EF4-FFF2-40B4-BE49-F238E27FC236}">
                <a16:creationId xmlns:a16="http://schemas.microsoft.com/office/drawing/2014/main" id="{96B33884-DCD4-BBEF-CF95-822FBA4372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5EBEF-10A3-E9A2-E2E6-C94B880AC824}"/>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219187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40E1-56CD-175D-0882-2B6D81D96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F544A3-F9C5-31D8-2AD1-A5E974A5E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313080-F402-A6D1-ECAD-5F7B7EC45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22C56-4CAE-9E22-ADEA-ED64F1B1B477}"/>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6" name="Footer Placeholder 5">
            <a:extLst>
              <a:ext uri="{FF2B5EF4-FFF2-40B4-BE49-F238E27FC236}">
                <a16:creationId xmlns:a16="http://schemas.microsoft.com/office/drawing/2014/main" id="{4D0DAE64-DD27-7B49-E641-1C2799719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7A4B6-0D6B-8339-8B96-86D91752473B}"/>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345828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0492-DC92-8591-6FB1-4EBDF9BDF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CBDBE6-C6F1-63AB-C251-B4F932816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844629-4CFD-1882-16E4-7E732A90A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01F01-A553-4284-F4BF-2FF09802E3DC}"/>
              </a:ext>
            </a:extLst>
          </p:cNvPr>
          <p:cNvSpPr>
            <a:spLocks noGrp="1"/>
          </p:cNvSpPr>
          <p:nvPr>
            <p:ph type="dt" sz="half" idx="10"/>
          </p:nvPr>
        </p:nvSpPr>
        <p:spPr/>
        <p:txBody>
          <a:bodyPr/>
          <a:lstStyle/>
          <a:p>
            <a:fld id="{96FA5E0C-41AC-4AF1-8E4D-CD95B9213F50}" type="datetimeFigureOut">
              <a:rPr lang="en-US" smtClean="0"/>
              <a:t>4/29/2024</a:t>
            </a:fld>
            <a:endParaRPr lang="en-US"/>
          </a:p>
        </p:txBody>
      </p:sp>
      <p:sp>
        <p:nvSpPr>
          <p:cNvPr id="6" name="Footer Placeholder 5">
            <a:extLst>
              <a:ext uri="{FF2B5EF4-FFF2-40B4-BE49-F238E27FC236}">
                <a16:creationId xmlns:a16="http://schemas.microsoft.com/office/drawing/2014/main" id="{40B59D8A-8701-D9B8-0948-B8873BCC3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AD86B-8654-8D95-8989-0256F8B919BE}"/>
              </a:ext>
            </a:extLst>
          </p:cNvPr>
          <p:cNvSpPr>
            <a:spLocks noGrp="1"/>
          </p:cNvSpPr>
          <p:nvPr>
            <p:ph type="sldNum" sz="quarter" idx="12"/>
          </p:nvPr>
        </p:nvSpPr>
        <p:spPr/>
        <p:txBody>
          <a:bodyPr/>
          <a:lstStyle/>
          <a:p>
            <a:fld id="{9335FF7C-D42E-4A57-974F-CD39AEC08556}" type="slidenum">
              <a:rPr lang="en-US" smtClean="0"/>
              <a:t>‹#›</a:t>
            </a:fld>
            <a:endParaRPr lang="en-US"/>
          </a:p>
        </p:txBody>
      </p:sp>
    </p:spTree>
    <p:extLst>
      <p:ext uri="{BB962C8B-B14F-4D97-AF65-F5344CB8AC3E}">
        <p14:creationId xmlns:p14="http://schemas.microsoft.com/office/powerpoint/2010/main" val="202544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D9930-9CFA-08D8-8A8C-E17EB1A025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A1C5C0-2CCC-0FBC-709C-CFAFD8BB47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BBC97-C40B-5117-0904-E377BDE98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A5E0C-41AC-4AF1-8E4D-CD95B9213F50}" type="datetimeFigureOut">
              <a:rPr lang="en-US" smtClean="0"/>
              <a:t>4/29/2024</a:t>
            </a:fld>
            <a:endParaRPr lang="en-US"/>
          </a:p>
        </p:txBody>
      </p:sp>
      <p:sp>
        <p:nvSpPr>
          <p:cNvPr id="5" name="Footer Placeholder 4">
            <a:extLst>
              <a:ext uri="{FF2B5EF4-FFF2-40B4-BE49-F238E27FC236}">
                <a16:creationId xmlns:a16="http://schemas.microsoft.com/office/drawing/2014/main" id="{889B95C7-2915-D438-B9A3-CFB8DC4B1A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1A05D-7E62-3791-4128-360DE93B2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5FF7C-D42E-4A57-974F-CD39AEC08556}" type="slidenum">
              <a:rPr lang="en-US" smtClean="0"/>
              <a:t>‹#›</a:t>
            </a:fld>
            <a:endParaRPr lang="en-US"/>
          </a:p>
        </p:txBody>
      </p:sp>
    </p:spTree>
    <p:extLst>
      <p:ext uri="{BB962C8B-B14F-4D97-AF65-F5344CB8AC3E}">
        <p14:creationId xmlns:p14="http://schemas.microsoft.com/office/powerpoint/2010/main" val="275034074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E197C5C-2455-08CF-AB9E-8D502285A030}"/>
              </a:ext>
            </a:extLst>
          </p:cNvPr>
          <p:cNvSpPr>
            <a:spLocks noGrp="1"/>
          </p:cNvSpPr>
          <p:nvPr>
            <p:ph type="ctrTitle"/>
          </p:nvPr>
        </p:nvSpPr>
        <p:spPr>
          <a:xfrm>
            <a:off x="874815" y="798703"/>
            <a:ext cx="5221185" cy="3072015"/>
          </a:xfrm>
        </p:spPr>
        <p:txBody>
          <a:bodyPr anchor="b">
            <a:normAutofit/>
          </a:bodyPr>
          <a:lstStyle/>
          <a:p>
            <a:pPr algn="l"/>
            <a:r>
              <a:rPr lang="en-US" sz="4200" b="1" dirty="0"/>
              <a:t>Legal Text Classification for Document Categorization in Law</a:t>
            </a:r>
            <a:br>
              <a:rPr lang="en-US" sz="4200" b="1" dirty="0"/>
            </a:br>
            <a:endParaRPr lang="en-US" sz="4200" b="1" dirty="0"/>
          </a:p>
        </p:txBody>
      </p:sp>
      <p:sp>
        <p:nvSpPr>
          <p:cNvPr id="3" name="Subtitle 2">
            <a:extLst>
              <a:ext uri="{FF2B5EF4-FFF2-40B4-BE49-F238E27FC236}">
                <a16:creationId xmlns:a16="http://schemas.microsoft.com/office/drawing/2014/main" id="{C8B20A86-0F4C-04DD-E906-835A67FD83F5}"/>
              </a:ext>
            </a:extLst>
          </p:cNvPr>
          <p:cNvSpPr>
            <a:spLocks noGrp="1"/>
          </p:cNvSpPr>
          <p:nvPr>
            <p:ph type="subTitle" idx="1"/>
          </p:nvPr>
        </p:nvSpPr>
        <p:spPr>
          <a:xfrm>
            <a:off x="870148" y="3962792"/>
            <a:ext cx="5221185" cy="2102108"/>
          </a:xfrm>
        </p:spPr>
        <p:txBody>
          <a:bodyPr anchor="t">
            <a:normAutofit/>
          </a:bodyPr>
          <a:lstStyle/>
          <a:p>
            <a:r>
              <a:rPr lang="en-US" dirty="0"/>
              <a:t>Team Members:</a:t>
            </a:r>
          </a:p>
          <a:p>
            <a:r>
              <a:rPr lang="en-US" dirty="0"/>
              <a:t>    1. Sowjanya Linga</a:t>
            </a:r>
          </a:p>
          <a:p>
            <a:r>
              <a:rPr lang="en-US" dirty="0"/>
              <a:t>           2. Vamshi </a:t>
            </a:r>
            <a:r>
              <a:rPr lang="en-US" dirty="0" err="1"/>
              <a:t>Thatikonda</a:t>
            </a:r>
            <a:endParaRPr lang="en-US" dirty="0"/>
          </a:p>
        </p:txBody>
      </p:sp>
      <p:sp>
        <p:nvSpPr>
          <p:cNvPr id="1033" name="Freeform: Shape 103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yncing Folders With Python : 5 Steps - Instructables">
            <a:extLst>
              <a:ext uri="{FF2B5EF4-FFF2-40B4-BE49-F238E27FC236}">
                <a16:creationId xmlns:a16="http://schemas.microsoft.com/office/drawing/2014/main" id="{A111AB53-5FBA-9933-5189-9028F76E7D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2314" y="1209578"/>
            <a:ext cx="4857361"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7" name="Freeform: Shape 1046">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9" name="Freeform: Shape 104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9314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B2F46-1F46-C8DB-852D-6E34A227F080}"/>
              </a:ext>
            </a:extLst>
          </p:cNvPr>
          <p:cNvSpPr>
            <a:spLocks noGrp="1"/>
          </p:cNvSpPr>
          <p:nvPr>
            <p:ph type="title"/>
          </p:nvPr>
        </p:nvSpPr>
        <p:spPr>
          <a:xfrm>
            <a:off x="1371599" y="294538"/>
            <a:ext cx="9895951" cy="1033669"/>
          </a:xfrm>
        </p:spPr>
        <p:txBody>
          <a:bodyPr>
            <a:normAutofit/>
          </a:bodyPr>
          <a:lstStyle/>
          <a:p>
            <a:r>
              <a:rPr lang="en-US" b="1" dirty="0">
                <a:solidFill>
                  <a:schemeClr val="bg2"/>
                </a:solidFill>
              </a:rPr>
              <a:t>Project Objectives : </a:t>
            </a:r>
          </a:p>
        </p:txBody>
      </p:sp>
      <p:sp>
        <p:nvSpPr>
          <p:cNvPr id="3" name="Content Placeholder 2">
            <a:extLst>
              <a:ext uri="{FF2B5EF4-FFF2-40B4-BE49-F238E27FC236}">
                <a16:creationId xmlns:a16="http://schemas.microsoft.com/office/drawing/2014/main" id="{D57B0904-055A-DCE7-D8F3-B50FD07419B3}"/>
              </a:ext>
            </a:extLst>
          </p:cNvPr>
          <p:cNvSpPr>
            <a:spLocks noGrp="1"/>
          </p:cNvSpPr>
          <p:nvPr>
            <p:ph idx="1"/>
          </p:nvPr>
        </p:nvSpPr>
        <p:spPr>
          <a:xfrm>
            <a:off x="1371599" y="1891970"/>
            <a:ext cx="9724031" cy="4109585"/>
          </a:xfrm>
        </p:spPr>
        <p:txBody>
          <a:bodyPr anchor="ctr">
            <a:normAutofit/>
          </a:bodyPr>
          <a:lstStyle/>
          <a:p>
            <a:pPr marL="0" indent="0">
              <a:buNone/>
            </a:pPr>
            <a:r>
              <a:rPr lang="en-US" sz="1800" dirty="0"/>
              <a:t>The project aims to develop a </a:t>
            </a:r>
            <a:r>
              <a:rPr lang="en-US" sz="1800" i="1" dirty="0"/>
              <a:t>Legal Text Classification System for Document Categorization in Law. </a:t>
            </a:r>
            <a:r>
              <a:rPr lang="en-US" sz="1800" dirty="0"/>
              <a:t>The system will utilize state-of-the-art NLP techniques to automatically categorize legal documents into predefined classes, enhancing efficiency and accuracy in legal document management.</a:t>
            </a:r>
          </a:p>
          <a:p>
            <a:pPr marL="0" indent="0">
              <a:buNone/>
            </a:pPr>
            <a:br>
              <a:rPr lang="en-US" sz="1800" b="0" i="0" dirty="0">
                <a:effectLst/>
              </a:rPr>
            </a:br>
            <a:br>
              <a:rPr lang="en-US" sz="1800" b="0" i="0" dirty="0">
                <a:effectLst/>
              </a:rPr>
            </a:br>
            <a:r>
              <a:rPr lang="en-US" sz="1800" b="0" i="0" dirty="0">
                <a:effectLst/>
              </a:rPr>
              <a:t>The primary objectives of our project include:</a:t>
            </a:r>
          </a:p>
          <a:p>
            <a:pPr marL="571500" indent="-571500">
              <a:buFont typeface="+mj-lt"/>
              <a:buAutoNum type="romanLcPeriod"/>
            </a:pPr>
            <a:r>
              <a:rPr lang="en-US" sz="1800" dirty="0"/>
              <a:t>Developing an NLP-based system for automated document categorization in the legal domain.</a:t>
            </a:r>
          </a:p>
          <a:p>
            <a:pPr marL="571500" indent="-571500">
              <a:buFont typeface="+mj-lt"/>
              <a:buAutoNum type="romanLcPeriod"/>
            </a:pPr>
            <a:endParaRPr lang="en-US" sz="1800" dirty="0"/>
          </a:p>
          <a:p>
            <a:pPr marL="571500" indent="-571500">
              <a:buFont typeface="+mj-lt"/>
              <a:buAutoNum type="romanLcPeriod"/>
            </a:pPr>
            <a:r>
              <a:rPr lang="en-US" sz="1800" dirty="0"/>
              <a:t>Enhancing efficiency in legal document management and analysis through accurate and scalable text classification.</a:t>
            </a:r>
          </a:p>
          <a:p>
            <a:pPr marL="571500" indent="-571500">
              <a:buFont typeface="+mj-lt"/>
              <a:buAutoNum type="romanLcPeriod"/>
            </a:pPr>
            <a:endParaRPr lang="en-US" sz="1800" dirty="0"/>
          </a:p>
          <a:p>
            <a:pPr marL="571500" indent="-571500">
              <a:buFont typeface="+mj-lt"/>
              <a:buAutoNum type="romanLcPeriod"/>
            </a:pPr>
            <a:r>
              <a:rPr lang="en-US" sz="1800" dirty="0"/>
              <a:t>Enabling faster retrieval of relevant legal documents based on categorized topics.</a:t>
            </a:r>
          </a:p>
          <a:p>
            <a:endParaRPr lang="en-US" sz="1800" dirty="0"/>
          </a:p>
        </p:txBody>
      </p:sp>
    </p:spTree>
    <p:extLst>
      <p:ext uri="{BB962C8B-B14F-4D97-AF65-F5344CB8AC3E}">
        <p14:creationId xmlns:p14="http://schemas.microsoft.com/office/powerpoint/2010/main" val="52678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D3A6D-1C83-0883-7869-12850DE02DF6}"/>
              </a:ext>
            </a:extLst>
          </p:cNvPr>
          <p:cNvSpPr>
            <a:spLocks noGrp="1"/>
          </p:cNvSpPr>
          <p:nvPr>
            <p:ph type="title"/>
          </p:nvPr>
        </p:nvSpPr>
        <p:spPr>
          <a:xfrm>
            <a:off x="4572001" y="601744"/>
            <a:ext cx="6781800" cy="1338696"/>
          </a:xfrm>
        </p:spPr>
        <p:txBody>
          <a:bodyPr>
            <a:normAutofit/>
          </a:bodyPr>
          <a:lstStyle/>
          <a:p>
            <a:r>
              <a:rPr lang="en-US" b="1" dirty="0"/>
              <a:t>Statement of Value :</a:t>
            </a:r>
          </a:p>
        </p:txBody>
      </p:sp>
      <p:pic>
        <p:nvPicPr>
          <p:cNvPr id="12" name="Picture 11" descr="Pen placed on top of a signature line">
            <a:extLst>
              <a:ext uri="{FF2B5EF4-FFF2-40B4-BE49-F238E27FC236}">
                <a16:creationId xmlns:a16="http://schemas.microsoft.com/office/drawing/2014/main" id="{1D1E1176-7C42-6DAE-7D9B-C9E4C4A9B064}"/>
              </a:ext>
            </a:extLst>
          </p:cNvPr>
          <p:cNvPicPr>
            <a:picLocks noChangeAspect="1"/>
          </p:cNvPicPr>
          <p:nvPr/>
        </p:nvPicPr>
        <p:blipFill rotWithShape="1">
          <a:blip r:embed="rId2"/>
          <a:srcRect l="56674" r="678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C727E5D-7FC3-3E14-B9EF-6B21F24128E5}"/>
              </a:ext>
            </a:extLst>
          </p:cNvPr>
          <p:cNvSpPr>
            <a:spLocks noGrp="1"/>
          </p:cNvSpPr>
          <p:nvPr>
            <p:ph idx="1"/>
          </p:nvPr>
        </p:nvSpPr>
        <p:spPr>
          <a:xfrm>
            <a:off x="4572001" y="2201958"/>
            <a:ext cx="6781800" cy="3900730"/>
          </a:xfrm>
        </p:spPr>
        <p:txBody>
          <a:bodyPr anchor="t">
            <a:normAutofit/>
          </a:bodyPr>
          <a:lstStyle/>
          <a:p>
            <a:pPr marL="0" indent="0">
              <a:buNone/>
            </a:pPr>
            <a:r>
              <a:rPr lang="en-US" sz="1800" dirty="0"/>
              <a:t>This project is worth pursuing due to several reasons:</a:t>
            </a:r>
          </a:p>
          <a:p>
            <a:pPr>
              <a:buFont typeface="Arial" panose="020B0604020202020204" pitchFamily="34" charset="0"/>
              <a:buChar char="•"/>
            </a:pPr>
            <a:r>
              <a:rPr lang="en-US" sz="1800" dirty="0"/>
              <a:t>Legal text classification is a critical task in the legal domain, and automating this process can save significant time and resources for legal professionals.</a:t>
            </a:r>
          </a:p>
          <a:p>
            <a:pPr marL="0" indent="0">
              <a:buNone/>
            </a:pPr>
            <a:endParaRPr lang="en-US" sz="1800" dirty="0"/>
          </a:p>
          <a:p>
            <a:pPr>
              <a:buFont typeface="Arial" panose="020B0604020202020204" pitchFamily="34" charset="0"/>
              <a:buChar char="•"/>
            </a:pPr>
            <a:r>
              <a:rPr lang="en-US" sz="1800" dirty="0"/>
              <a:t>The project contributes to the advancement of NLP applications in specialized domains, showcasing the versatility and practicality of deep learning models.</a:t>
            </a:r>
          </a:p>
          <a:p>
            <a:pPr marL="0" indent="0">
              <a:buNone/>
            </a:pPr>
            <a:endParaRPr lang="en-US" sz="1800" dirty="0"/>
          </a:p>
          <a:p>
            <a:pPr>
              <a:buFont typeface="Arial" panose="020B0604020202020204" pitchFamily="34" charset="0"/>
              <a:buChar char="•"/>
            </a:pPr>
            <a:r>
              <a:rPr lang="en-US" sz="1800" dirty="0"/>
              <a:t>The developed system has the potential to be deployed in legal firms, courts, and government agencies, leading to improved document organization and retrieval.</a:t>
            </a:r>
          </a:p>
          <a:p>
            <a:endParaRPr lang="en-US" sz="1800" dirty="0"/>
          </a:p>
        </p:txBody>
      </p:sp>
    </p:spTree>
    <p:extLst>
      <p:ext uri="{BB962C8B-B14F-4D97-AF65-F5344CB8AC3E}">
        <p14:creationId xmlns:p14="http://schemas.microsoft.com/office/powerpoint/2010/main" val="288987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BBCD7-9F19-DD5F-D2BD-763C4E7BD2CD}"/>
              </a:ext>
            </a:extLst>
          </p:cNvPr>
          <p:cNvSpPr>
            <a:spLocks noGrp="1"/>
          </p:cNvSpPr>
          <p:nvPr>
            <p:ph type="title"/>
          </p:nvPr>
        </p:nvSpPr>
        <p:spPr>
          <a:xfrm>
            <a:off x="838200" y="557188"/>
            <a:ext cx="10515600" cy="1133499"/>
          </a:xfrm>
        </p:spPr>
        <p:txBody>
          <a:bodyPr>
            <a:normAutofit/>
          </a:bodyPr>
          <a:lstStyle/>
          <a:p>
            <a:pPr algn="ctr"/>
            <a:r>
              <a:rPr lang="en-US" b="1" dirty="0"/>
              <a:t>Review of State of the Art :</a:t>
            </a:r>
          </a:p>
        </p:txBody>
      </p:sp>
      <p:graphicFrame>
        <p:nvGraphicFramePr>
          <p:cNvPr id="5" name="Content Placeholder 2">
            <a:extLst>
              <a:ext uri="{FF2B5EF4-FFF2-40B4-BE49-F238E27FC236}">
                <a16:creationId xmlns:a16="http://schemas.microsoft.com/office/drawing/2014/main" id="{587A778F-3462-BEDD-2E38-FD647FA232D5}"/>
              </a:ext>
            </a:extLst>
          </p:cNvPr>
          <p:cNvGraphicFramePr>
            <a:graphicFrameLocks noGrp="1"/>
          </p:cNvGraphicFramePr>
          <p:nvPr>
            <p:ph idx="1"/>
            <p:extLst>
              <p:ext uri="{D42A27DB-BD31-4B8C-83A1-F6EECF244321}">
                <p14:modId xmlns:p14="http://schemas.microsoft.com/office/powerpoint/2010/main" val="4265271785"/>
              </p:ext>
            </p:extLst>
          </p:nvPr>
        </p:nvGraphicFramePr>
        <p:xfrm>
          <a:off x="838200" y="1828799"/>
          <a:ext cx="10515600" cy="4680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75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BBCD7-9F19-DD5F-D2BD-763C4E7BD2CD}"/>
              </a:ext>
            </a:extLst>
          </p:cNvPr>
          <p:cNvSpPr>
            <a:spLocks noGrp="1"/>
          </p:cNvSpPr>
          <p:nvPr>
            <p:ph type="title"/>
          </p:nvPr>
        </p:nvSpPr>
        <p:spPr>
          <a:xfrm>
            <a:off x="838200" y="557188"/>
            <a:ext cx="10515600" cy="1133499"/>
          </a:xfrm>
        </p:spPr>
        <p:txBody>
          <a:bodyPr>
            <a:normAutofit/>
          </a:bodyPr>
          <a:lstStyle/>
          <a:p>
            <a:pPr algn="ctr"/>
            <a:r>
              <a:rPr lang="en-US" b="1" dirty="0"/>
              <a:t>Review of State of the Art :</a:t>
            </a:r>
          </a:p>
        </p:txBody>
      </p:sp>
      <p:graphicFrame>
        <p:nvGraphicFramePr>
          <p:cNvPr id="5" name="Content Placeholder 2">
            <a:extLst>
              <a:ext uri="{FF2B5EF4-FFF2-40B4-BE49-F238E27FC236}">
                <a16:creationId xmlns:a16="http://schemas.microsoft.com/office/drawing/2014/main" id="{587A778F-3462-BEDD-2E38-FD647FA232D5}"/>
              </a:ext>
            </a:extLst>
          </p:cNvPr>
          <p:cNvGraphicFramePr>
            <a:graphicFrameLocks noGrp="1"/>
          </p:cNvGraphicFramePr>
          <p:nvPr>
            <p:ph idx="1"/>
            <p:extLst>
              <p:ext uri="{D42A27DB-BD31-4B8C-83A1-F6EECF244321}">
                <p14:modId xmlns:p14="http://schemas.microsoft.com/office/powerpoint/2010/main" val="2634314149"/>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255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lose-up of a wave&#10;&#10;Description automatically generated">
            <a:extLst>
              <a:ext uri="{FF2B5EF4-FFF2-40B4-BE49-F238E27FC236}">
                <a16:creationId xmlns:a16="http://schemas.microsoft.com/office/drawing/2014/main" id="{58382B99-8F6D-12F1-61B9-76267A467CB2}"/>
              </a:ext>
            </a:extLst>
          </p:cNvPr>
          <p:cNvPicPr>
            <a:picLocks noChangeAspect="1"/>
          </p:cNvPicPr>
          <p:nvPr/>
        </p:nvPicPr>
        <p:blipFill rotWithShape="1">
          <a:blip r:embed="rId2"/>
          <a:srcRect t="16835" r="9091" b="6557"/>
          <a:stretch/>
        </p:blipFill>
        <p:spPr>
          <a:xfrm>
            <a:off x="20" y="10"/>
            <a:ext cx="12191980" cy="68579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4BBE73-1312-5B30-CAB7-9C8DD865B8B2}"/>
              </a:ext>
            </a:extLst>
          </p:cNvPr>
          <p:cNvSpPr>
            <a:spLocks noGrp="1"/>
          </p:cNvSpPr>
          <p:nvPr>
            <p:ph type="title"/>
          </p:nvPr>
        </p:nvSpPr>
        <p:spPr>
          <a:xfrm>
            <a:off x="838200" y="365125"/>
            <a:ext cx="10515600" cy="998835"/>
          </a:xfrm>
        </p:spPr>
        <p:txBody>
          <a:bodyPr>
            <a:normAutofit/>
          </a:bodyPr>
          <a:lstStyle/>
          <a:p>
            <a:r>
              <a:rPr lang="en-US" b="1" dirty="0"/>
              <a:t>Approach:</a:t>
            </a:r>
            <a:endParaRPr lang="en-IN" dirty="0"/>
          </a:p>
        </p:txBody>
      </p:sp>
      <p:graphicFrame>
        <p:nvGraphicFramePr>
          <p:cNvPr id="5" name="Content Placeholder 2">
            <a:extLst>
              <a:ext uri="{FF2B5EF4-FFF2-40B4-BE49-F238E27FC236}">
                <a16:creationId xmlns:a16="http://schemas.microsoft.com/office/drawing/2014/main" id="{3086F222-B78D-8A94-E338-5DA60B526AE4}"/>
              </a:ext>
            </a:extLst>
          </p:cNvPr>
          <p:cNvGraphicFramePr>
            <a:graphicFrameLocks noGrp="1"/>
          </p:cNvGraphicFramePr>
          <p:nvPr>
            <p:ph idx="1"/>
            <p:extLst>
              <p:ext uri="{D42A27DB-BD31-4B8C-83A1-F6EECF244321}">
                <p14:modId xmlns:p14="http://schemas.microsoft.com/office/powerpoint/2010/main" val="3786959654"/>
              </p:ext>
            </p:extLst>
          </p:nvPr>
        </p:nvGraphicFramePr>
        <p:xfrm>
          <a:off x="838200" y="1825625"/>
          <a:ext cx="10515600" cy="4534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39872EE-7A8A-7954-D16E-CBA46835EF0D}"/>
              </a:ext>
            </a:extLst>
          </p:cNvPr>
          <p:cNvSpPr txBox="1"/>
          <p:nvPr/>
        </p:nvSpPr>
        <p:spPr>
          <a:xfrm>
            <a:off x="833398" y="1363960"/>
            <a:ext cx="10515600" cy="646331"/>
          </a:xfrm>
          <a:prstGeom prst="rect">
            <a:avLst/>
          </a:prstGeom>
          <a:noFill/>
        </p:spPr>
        <p:txBody>
          <a:bodyPr wrap="square" rtlCol="0">
            <a:spAutoFit/>
          </a:bodyPr>
          <a:lstStyle/>
          <a:p>
            <a:pPr lvl="0"/>
            <a:r>
              <a:rPr lang="en-US" b="0" i="0" dirty="0"/>
              <a:t>Our approach involves collecting a diverse dataset of legal documents and preprocessing the text data. We then extract features and train a classification model, evaluating its performance using various metrics.</a:t>
            </a:r>
            <a:endParaRPr lang="en-IN" dirty="0"/>
          </a:p>
        </p:txBody>
      </p:sp>
    </p:spTree>
    <p:extLst>
      <p:ext uri="{BB962C8B-B14F-4D97-AF65-F5344CB8AC3E}">
        <p14:creationId xmlns:p14="http://schemas.microsoft.com/office/powerpoint/2010/main" val="47368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EA7B-5B34-7AF6-2951-25BC6842B21E}"/>
              </a:ext>
            </a:extLst>
          </p:cNvPr>
          <p:cNvSpPr>
            <a:spLocks noGrp="1"/>
          </p:cNvSpPr>
          <p:nvPr>
            <p:ph type="title"/>
          </p:nvPr>
        </p:nvSpPr>
        <p:spPr/>
        <p:txBody>
          <a:bodyPr/>
          <a:lstStyle/>
          <a:p>
            <a:r>
              <a:rPr lang="en-US" b="1" dirty="0"/>
              <a:t>Deliverables :</a:t>
            </a:r>
          </a:p>
        </p:txBody>
      </p:sp>
      <p:grpSp>
        <p:nvGrpSpPr>
          <p:cNvPr id="3" name="Group 2">
            <a:extLst>
              <a:ext uri="{FF2B5EF4-FFF2-40B4-BE49-F238E27FC236}">
                <a16:creationId xmlns:a16="http://schemas.microsoft.com/office/drawing/2014/main" id="{8512726B-94D4-BEC1-EF2B-728316B3E921}"/>
              </a:ext>
            </a:extLst>
          </p:cNvPr>
          <p:cNvGrpSpPr/>
          <p:nvPr/>
        </p:nvGrpSpPr>
        <p:grpSpPr>
          <a:xfrm>
            <a:off x="482885" y="1690660"/>
            <a:ext cx="11455685" cy="4956526"/>
            <a:chOff x="843334" y="2401866"/>
            <a:chExt cx="10242697" cy="3358536"/>
          </a:xfrm>
        </p:grpSpPr>
        <p:sp>
          <p:nvSpPr>
            <p:cNvPr id="4" name="Rectangle 3">
              <a:extLst>
                <a:ext uri="{FF2B5EF4-FFF2-40B4-BE49-F238E27FC236}">
                  <a16:creationId xmlns:a16="http://schemas.microsoft.com/office/drawing/2014/main" id="{6D8DF8AA-2DCA-B14C-6F72-4E01132CD0AE}"/>
                </a:ext>
              </a:extLst>
            </p:cNvPr>
            <p:cNvSpPr/>
            <p:nvPr/>
          </p:nvSpPr>
          <p:spPr>
            <a:xfrm>
              <a:off x="2156500" y="2712703"/>
              <a:ext cx="1050533" cy="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 name="Arrow: Chevron 5">
              <a:extLst>
                <a:ext uri="{FF2B5EF4-FFF2-40B4-BE49-F238E27FC236}">
                  <a16:creationId xmlns:a16="http://schemas.microsoft.com/office/drawing/2014/main" id="{E077C110-4B4B-881F-3180-75CAF34B4E76}"/>
                </a:ext>
              </a:extLst>
            </p:cNvPr>
            <p:cNvSpPr/>
            <p:nvPr/>
          </p:nvSpPr>
          <p:spPr>
            <a:xfrm>
              <a:off x="3270065" y="2624405"/>
              <a:ext cx="120811" cy="227084"/>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7" name="Freeform: Shape 6">
              <a:extLst>
                <a:ext uri="{FF2B5EF4-FFF2-40B4-BE49-F238E27FC236}">
                  <a16:creationId xmlns:a16="http://schemas.microsoft.com/office/drawing/2014/main" id="{6890E3EA-7E51-733C-04B6-47F42C65069F}"/>
                </a:ext>
              </a:extLst>
            </p:cNvPr>
            <p:cNvSpPr/>
            <p:nvPr/>
          </p:nvSpPr>
          <p:spPr>
            <a:xfrm>
              <a:off x="1477045" y="2401885"/>
              <a:ext cx="1096277" cy="858992"/>
            </a:xfrm>
            <a:custGeom>
              <a:avLst/>
              <a:gdLst>
                <a:gd name="connsiteX0" fmla="*/ 0 w 1096277"/>
                <a:gd name="connsiteY0" fmla="*/ 548139 h 1096277"/>
                <a:gd name="connsiteX1" fmla="*/ 548139 w 1096277"/>
                <a:gd name="connsiteY1" fmla="*/ 0 h 1096277"/>
                <a:gd name="connsiteX2" fmla="*/ 1096278 w 1096277"/>
                <a:gd name="connsiteY2" fmla="*/ 548139 h 1096277"/>
                <a:gd name="connsiteX3" fmla="*/ 548139 w 1096277"/>
                <a:gd name="connsiteY3" fmla="*/ 1096278 h 1096277"/>
                <a:gd name="connsiteX4" fmla="*/ 0 w 1096277"/>
                <a:gd name="connsiteY4" fmla="*/ 548139 h 109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77" h="1096277">
                  <a:moveTo>
                    <a:pt x="0" y="548139"/>
                  </a:moveTo>
                  <a:cubicBezTo>
                    <a:pt x="0" y="245410"/>
                    <a:pt x="245410" y="0"/>
                    <a:pt x="548139" y="0"/>
                  </a:cubicBezTo>
                  <a:cubicBezTo>
                    <a:pt x="850868" y="0"/>
                    <a:pt x="1096278" y="245410"/>
                    <a:pt x="1096278" y="548139"/>
                  </a:cubicBezTo>
                  <a:cubicBezTo>
                    <a:pt x="1096278" y="850868"/>
                    <a:pt x="850868" y="1096278"/>
                    <a:pt x="548139" y="1096278"/>
                  </a:cubicBezTo>
                  <a:cubicBezTo>
                    <a:pt x="245410" y="1096278"/>
                    <a:pt x="0" y="850868"/>
                    <a:pt x="0" y="548139"/>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088" tIns="203088" rIns="203088" bIns="203088"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p:txBody>
        </p:sp>
        <p:sp>
          <p:nvSpPr>
            <p:cNvPr id="8" name="Freeform: Shape 7">
              <a:extLst>
                <a:ext uri="{FF2B5EF4-FFF2-40B4-BE49-F238E27FC236}">
                  <a16:creationId xmlns:a16="http://schemas.microsoft.com/office/drawing/2014/main" id="{F42B9B26-EF85-E722-89BC-BB095F51D762}"/>
                </a:ext>
              </a:extLst>
            </p:cNvPr>
            <p:cNvSpPr/>
            <p:nvPr/>
          </p:nvSpPr>
          <p:spPr>
            <a:xfrm>
              <a:off x="843334" y="3426475"/>
              <a:ext cx="2363699" cy="2333601"/>
            </a:xfrm>
            <a:custGeom>
              <a:avLst/>
              <a:gdLst>
                <a:gd name="connsiteX0" fmla="*/ 0 w 2363699"/>
                <a:gd name="connsiteY0" fmla="*/ 393120 h 1965600"/>
                <a:gd name="connsiteX1" fmla="*/ 788730 w 2363699"/>
                <a:gd name="connsiteY1" fmla="*/ 393120 h 1965600"/>
                <a:gd name="connsiteX2" fmla="*/ 788730 w 2363699"/>
                <a:gd name="connsiteY2" fmla="*/ 393120 h 1965600"/>
                <a:gd name="connsiteX3" fmla="*/ 788730 w 2363699"/>
                <a:gd name="connsiteY3" fmla="*/ 393120 h 1965600"/>
                <a:gd name="connsiteX4" fmla="*/ 1181850 w 2363699"/>
                <a:gd name="connsiteY4" fmla="*/ 0 h 1965600"/>
                <a:gd name="connsiteX5" fmla="*/ 1574970 w 2363699"/>
                <a:gd name="connsiteY5" fmla="*/ 393120 h 1965600"/>
                <a:gd name="connsiteX6" fmla="*/ 1574970 w 2363699"/>
                <a:gd name="connsiteY6" fmla="*/ 393120 h 1965600"/>
                <a:gd name="connsiteX7" fmla="*/ 1574970 w 2363699"/>
                <a:gd name="connsiteY7" fmla="*/ 393120 h 1965600"/>
                <a:gd name="connsiteX8" fmla="*/ 2363699 w 2363699"/>
                <a:gd name="connsiteY8" fmla="*/ 393120 h 1965600"/>
                <a:gd name="connsiteX9" fmla="*/ 2363699 w 2363699"/>
                <a:gd name="connsiteY9" fmla="*/ 1965600 h 1965600"/>
                <a:gd name="connsiteX10" fmla="*/ 0 w 2363699"/>
                <a:gd name="connsiteY10" fmla="*/ 1965600 h 1965600"/>
                <a:gd name="connsiteX11" fmla="*/ 0 w 2363699"/>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699" h="1965600">
                  <a:moveTo>
                    <a:pt x="0" y="393120"/>
                  </a:moveTo>
                  <a:lnTo>
                    <a:pt x="788730" y="393120"/>
                  </a:lnTo>
                  <a:lnTo>
                    <a:pt x="788730" y="393120"/>
                  </a:lnTo>
                  <a:lnTo>
                    <a:pt x="788730" y="393120"/>
                  </a:lnTo>
                  <a:lnTo>
                    <a:pt x="1181850" y="0"/>
                  </a:lnTo>
                  <a:lnTo>
                    <a:pt x="1574970" y="393120"/>
                  </a:lnTo>
                  <a:lnTo>
                    <a:pt x="1574970" y="393120"/>
                  </a:lnTo>
                  <a:lnTo>
                    <a:pt x="1574970" y="393120"/>
                  </a:lnTo>
                  <a:lnTo>
                    <a:pt x="2363699" y="393120"/>
                  </a:lnTo>
                  <a:lnTo>
                    <a:pt x="2363699"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451" tIns="558220" rIns="186451" bIns="165100" numCol="1" spcCol="1270" anchor="t" anchorCtr="0">
              <a:noAutofit/>
            </a:bodyPr>
            <a:lstStyle/>
            <a:p>
              <a:pPr marL="0" lvl="0" indent="0" algn="l" defTabSz="711200">
                <a:lnSpc>
                  <a:spcPct val="90000"/>
                </a:lnSpc>
                <a:spcBef>
                  <a:spcPct val="0"/>
                </a:spcBef>
                <a:spcAft>
                  <a:spcPct val="35000"/>
                </a:spcAft>
                <a:buNone/>
              </a:pPr>
              <a:endParaRPr lang="en-US" b="1" kern="1200" dirty="0"/>
            </a:p>
            <a:p>
              <a:pPr marL="0" lvl="0" indent="0" algn="l" defTabSz="711200">
                <a:lnSpc>
                  <a:spcPct val="90000"/>
                </a:lnSpc>
                <a:spcBef>
                  <a:spcPct val="0"/>
                </a:spcBef>
                <a:spcAft>
                  <a:spcPct val="35000"/>
                </a:spcAft>
                <a:buNone/>
              </a:pPr>
              <a:r>
                <a:rPr lang="en-US" b="1" kern="1200" dirty="0"/>
                <a:t>Legal Text Classification Model: </a:t>
              </a:r>
              <a:r>
                <a:rPr lang="en-US" kern="1200" dirty="0"/>
                <a:t>A robust NLP-based model capable of accurately categorizing legal documents into predefined topics/categories.</a:t>
              </a:r>
            </a:p>
          </p:txBody>
        </p:sp>
        <p:sp>
          <p:nvSpPr>
            <p:cNvPr id="9" name="Rectangle 8">
              <a:extLst>
                <a:ext uri="{FF2B5EF4-FFF2-40B4-BE49-F238E27FC236}">
                  <a16:creationId xmlns:a16="http://schemas.microsoft.com/office/drawing/2014/main" id="{E5C68EE2-F8AB-B456-861E-8DA08872158E}"/>
                </a:ext>
              </a:extLst>
            </p:cNvPr>
            <p:cNvSpPr/>
            <p:nvPr/>
          </p:nvSpPr>
          <p:spPr>
            <a:xfrm>
              <a:off x="3469667" y="2712667"/>
              <a:ext cx="2363699" cy="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1" name="Arrow: Chevron 10">
              <a:extLst>
                <a:ext uri="{FF2B5EF4-FFF2-40B4-BE49-F238E27FC236}">
                  <a16:creationId xmlns:a16="http://schemas.microsoft.com/office/drawing/2014/main" id="{D5CFB3FA-B58B-3E84-E27A-A14490B1A301}"/>
                </a:ext>
              </a:extLst>
            </p:cNvPr>
            <p:cNvSpPr/>
            <p:nvPr/>
          </p:nvSpPr>
          <p:spPr>
            <a:xfrm>
              <a:off x="5896398" y="2624372"/>
              <a:ext cx="120811" cy="22713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3" name="Freeform: Shape 12">
              <a:extLst>
                <a:ext uri="{FF2B5EF4-FFF2-40B4-BE49-F238E27FC236}">
                  <a16:creationId xmlns:a16="http://schemas.microsoft.com/office/drawing/2014/main" id="{E0B0F690-080A-F28E-EE3E-35EB2E69A5EA}"/>
                </a:ext>
              </a:extLst>
            </p:cNvPr>
            <p:cNvSpPr/>
            <p:nvPr/>
          </p:nvSpPr>
          <p:spPr>
            <a:xfrm>
              <a:off x="4103378" y="2401885"/>
              <a:ext cx="1096277" cy="858957"/>
            </a:xfrm>
            <a:custGeom>
              <a:avLst/>
              <a:gdLst>
                <a:gd name="connsiteX0" fmla="*/ 0 w 1096277"/>
                <a:gd name="connsiteY0" fmla="*/ 548139 h 1096277"/>
                <a:gd name="connsiteX1" fmla="*/ 548139 w 1096277"/>
                <a:gd name="connsiteY1" fmla="*/ 0 h 1096277"/>
                <a:gd name="connsiteX2" fmla="*/ 1096278 w 1096277"/>
                <a:gd name="connsiteY2" fmla="*/ 548139 h 1096277"/>
                <a:gd name="connsiteX3" fmla="*/ 548139 w 1096277"/>
                <a:gd name="connsiteY3" fmla="*/ 1096278 h 1096277"/>
                <a:gd name="connsiteX4" fmla="*/ 0 w 1096277"/>
                <a:gd name="connsiteY4" fmla="*/ 548139 h 109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77" h="1096277">
                  <a:moveTo>
                    <a:pt x="0" y="548139"/>
                  </a:moveTo>
                  <a:cubicBezTo>
                    <a:pt x="0" y="245410"/>
                    <a:pt x="245410" y="0"/>
                    <a:pt x="548139" y="0"/>
                  </a:cubicBezTo>
                  <a:cubicBezTo>
                    <a:pt x="850868" y="0"/>
                    <a:pt x="1096278" y="245410"/>
                    <a:pt x="1096278" y="548139"/>
                  </a:cubicBezTo>
                  <a:cubicBezTo>
                    <a:pt x="1096278" y="850868"/>
                    <a:pt x="850868" y="1096278"/>
                    <a:pt x="548139" y="1096278"/>
                  </a:cubicBezTo>
                  <a:cubicBezTo>
                    <a:pt x="245410" y="1096278"/>
                    <a:pt x="0" y="850868"/>
                    <a:pt x="0" y="548139"/>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088" tIns="203088" rIns="203088" bIns="203088" numCol="1" spcCol="1270" anchor="ctr" anchorCtr="0">
              <a:noAutofit/>
            </a:bodyPr>
            <a:lstStyle/>
            <a:p>
              <a:pPr marL="0" lvl="0" indent="0" algn="ctr" defTabSz="2133600">
                <a:lnSpc>
                  <a:spcPct val="90000"/>
                </a:lnSpc>
                <a:spcBef>
                  <a:spcPct val="0"/>
                </a:spcBef>
                <a:spcAft>
                  <a:spcPct val="35000"/>
                </a:spcAft>
                <a:buNone/>
              </a:pPr>
              <a:r>
                <a:rPr lang="en-US" sz="4800" kern="1200" dirty="0"/>
                <a:t>2</a:t>
              </a:r>
            </a:p>
          </p:txBody>
        </p:sp>
        <p:sp>
          <p:nvSpPr>
            <p:cNvPr id="17" name="Freeform: Shape 16">
              <a:extLst>
                <a:ext uri="{FF2B5EF4-FFF2-40B4-BE49-F238E27FC236}">
                  <a16:creationId xmlns:a16="http://schemas.microsoft.com/office/drawing/2014/main" id="{DED09627-C704-5BF3-8290-E0FFAAD20C17}"/>
                </a:ext>
              </a:extLst>
            </p:cNvPr>
            <p:cNvSpPr/>
            <p:nvPr/>
          </p:nvSpPr>
          <p:spPr>
            <a:xfrm>
              <a:off x="3469667" y="3426436"/>
              <a:ext cx="2363699" cy="2333711"/>
            </a:xfrm>
            <a:custGeom>
              <a:avLst/>
              <a:gdLst>
                <a:gd name="connsiteX0" fmla="*/ 0 w 2363699"/>
                <a:gd name="connsiteY0" fmla="*/ 393120 h 1965600"/>
                <a:gd name="connsiteX1" fmla="*/ 788730 w 2363699"/>
                <a:gd name="connsiteY1" fmla="*/ 393120 h 1965600"/>
                <a:gd name="connsiteX2" fmla="*/ 788730 w 2363699"/>
                <a:gd name="connsiteY2" fmla="*/ 393120 h 1965600"/>
                <a:gd name="connsiteX3" fmla="*/ 788730 w 2363699"/>
                <a:gd name="connsiteY3" fmla="*/ 393120 h 1965600"/>
                <a:gd name="connsiteX4" fmla="*/ 1181850 w 2363699"/>
                <a:gd name="connsiteY4" fmla="*/ 0 h 1965600"/>
                <a:gd name="connsiteX5" fmla="*/ 1574970 w 2363699"/>
                <a:gd name="connsiteY5" fmla="*/ 393120 h 1965600"/>
                <a:gd name="connsiteX6" fmla="*/ 1574970 w 2363699"/>
                <a:gd name="connsiteY6" fmla="*/ 393120 h 1965600"/>
                <a:gd name="connsiteX7" fmla="*/ 1574970 w 2363699"/>
                <a:gd name="connsiteY7" fmla="*/ 393120 h 1965600"/>
                <a:gd name="connsiteX8" fmla="*/ 2363699 w 2363699"/>
                <a:gd name="connsiteY8" fmla="*/ 393120 h 1965600"/>
                <a:gd name="connsiteX9" fmla="*/ 2363699 w 2363699"/>
                <a:gd name="connsiteY9" fmla="*/ 1965600 h 1965600"/>
                <a:gd name="connsiteX10" fmla="*/ 0 w 2363699"/>
                <a:gd name="connsiteY10" fmla="*/ 1965600 h 1965600"/>
                <a:gd name="connsiteX11" fmla="*/ 0 w 2363699"/>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699" h="1965600">
                  <a:moveTo>
                    <a:pt x="0" y="393120"/>
                  </a:moveTo>
                  <a:lnTo>
                    <a:pt x="788730" y="393120"/>
                  </a:lnTo>
                  <a:lnTo>
                    <a:pt x="788730" y="393120"/>
                  </a:lnTo>
                  <a:lnTo>
                    <a:pt x="788730" y="393120"/>
                  </a:lnTo>
                  <a:lnTo>
                    <a:pt x="1181850" y="0"/>
                  </a:lnTo>
                  <a:lnTo>
                    <a:pt x="1574970" y="393120"/>
                  </a:lnTo>
                  <a:lnTo>
                    <a:pt x="1574970" y="393120"/>
                  </a:lnTo>
                  <a:lnTo>
                    <a:pt x="1574970" y="393120"/>
                  </a:lnTo>
                  <a:lnTo>
                    <a:pt x="2363699" y="393120"/>
                  </a:lnTo>
                  <a:lnTo>
                    <a:pt x="2363699"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451" tIns="558220" rIns="186451" bIns="165100" numCol="1" spcCol="1270" anchor="t" anchorCtr="0">
              <a:noAutofit/>
            </a:bodyPr>
            <a:lstStyle/>
            <a:p>
              <a:pPr marL="0" lvl="0" indent="0" algn="l" defTabSz="711200">
                <a:lnSpc>
                  <a:spcPct val="90000"/>
                </a:lnSpc>
                <a:spcBef>
                  <a:spcPct val="0"/>
                </a:spcBef>
                <a:spcAft>
                  <a:spcPct val="35000"/>
                </a:spcAft>
                <a:buNone/>
              </a:pPr>
              <a:endParaRPr lang="en-US" b="1" kern="1200" dirty="0"/>
            </a:p>
            <a:p>
              <a:pPr marL="0" lvl="0" indent="0" algn="l" defTabSz="711200">
                <a:lnSpc>
                  <a:spcPct val="90000"/>
                </a:lnSpc>
                <a:spcBef>
                  <a:spcPct val="0"/>
                </a:spcBef>
                <a:spcAft>
                  <a:spcPct val="35000"/>
                </a:spcAft>
                <a:buNone/>
              </a:pPr>
              <a:r>
                <a:rPr lang="en-US" b="1" kern="1200" dirty="0"/>
                <a:t>Document Categorization Interface: </a:t>
              </a:r>
              <a:r>
                <a:rPr lang="en-US" kern="1200" dirty="0"/>
                <a:t>An intuitive user interface for legal professionals to classify new documents based on the trained model's predictions.</a:t>
              </a:r>
            </a:p>
          </p:txBody>
        </p:sp>
        <p:sp>
          <p:nvSpPr>
            <p:cNvPr id="26" name="Rectangle 25">
              <a:extLst>
                <a:ext uri="{FF2B5EF4-FFF2-40B4-BE49-F238E27FC236}">
                  <a16:creationId xmlns:a16="http://schemas.microsoft.com/office/drawing/2014/main" id="{457DF65D-FFB1-3651-B92D-7026D8882665}"/>
                </a:ext>
              </a:extLst>
            </p:cNvPr>
            <p:cNvSpPr/>
            <p:nvPr/>
          </p:nvSpPr>
          <p:spPr>
            <a:xfrm>
              <a:off x="6096000" y="2712684"/>
              <a:ext cx="2363699"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7" name="Arrow: Chevron 26">
              <a:extLst>
                <a:ext uri="{FF2B5EF4-FFF2-40B4-BE49-F238E27FC236}">
                  <a16:creationId xmlns:a16="http://schemas.microsoft.com/office/drawing/2014/main" id="{D18D14B2-9C53-1960-630E-D69146394962}"/>
                </a:ext>
              </a:extLst>
            </p:cNvPr>
            <p:cNvSpPr/>
            <p:nvPr/>
          </p:nvSpPr>
          <p:spPr>
            <a:xfrm>
              <a:off x="8522731" y="2624386"/>
              <a:ext cx="120811" cy="227143"/>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8" name="Freeform: Shape 27">
              <a:extLst>
                <a:ext uri="{FF2B5EF4-FFF2-40B4-BE49-F238E27FC236}">
                  <a16:creationId xmlns:a16="http://schemas.microsoft.com/office/drawing/2014/main" id="{B09AC4F7-A447-079A-5287-9322A95BD9E3}"/>
                </a:ext>
              </a:extLst>
            </p:cNvPr>
            <p:cNvSpPr/>
            <p:nvPr/>
          </p:nvSpPr>
          <p:spPr>
            <a:xfrm>
              <a:off x="6729711" y="2401866"/>
              <a:ext cx="1096277" cy="858992"/>
            </a:xfrm>
            <a:custGeom>
              <a:avLst/>
              <a:gdLst>
                <a:gd name="connsiteX0" fmla="*/ 0 w 1096277"/>
                <a:gd name="connsiteY0" fmla="*/ 548139 h 1096277"/>
                <a:gd name="connsiteX1" fmla="*/ 548139 w 1096277"/>
                <a:gd name="connsiteY1" fmla="*/ 0 h 1096277"/>
                <a:gd name="connsiteX2" fmla="*/ 1096278 w 1096277"/>
                <a:gd name="connsiteY2" fmla="*/ 548139 h 1096277"/>
                <a:gd name="connsiteX3" fmla="*/ 548139 w 1096277"/>
                <a:gd name="connsiteY3" fmla="*/ 1096278 h 1096277"/>
                <a:gd name="connsiteX4" fmla="*/ 0 w 1096277"/>
                <a:gd name="connsiteY4" fmla="*/ 548139 h 109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77" h="1096277">
                  <a:moveTo>
                    <a:pt x="0" y="548139"/>
                  </a:moveTo>
                  <a:cubicBezTo>
                    <a:pt x="0" y="245410"/>
                    <a:pt x="245410" y="0"/>
                    <a:pt x="548139" y="0"/>
                  </a:cubicBezTo>
                  <a:cubicBezTo>
                    <a:pt x="850868" y="0"/>
                    <a:pt x="1096278" y="245410"/>
                    <a:pt x="1096278" y="548139"/>
                  </a:cubicBezTo>
                  <a:cubicBezTo>
                    <a:pt x="1096278" y="850868"/>
                    <a:pt x="850868" y="1096278"/>
                    <a:pt x="548139" y="1096278"/>
                  </a:cubicBezTo>
                  <a:cubicBezTo>
                    <a:pt x="245410" y="1096278"/>
                    <a:pt x="0" y="850868"/>
                    <a:pt x="0" y="548139"/>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088" tIns="203088" rIns="203088" bIns="203088" numCol="1" spcCol="1270" anchor="ctr" anchorCtr="0">
              <a:noAutofit/>
            </a:bodyPr>
            <a:lstStyle/>
            <a:p>
              <a:pPr marL="0" lvl="0" indent="0" algn="ctr" defTabSz="2133600">
                <a:lnSpc>
                  <a:spcPct val="90000"/>
                </a:lnSpc>
                <a:spcBef>
                  <a:spcPct val="0"/>
                </a:spcBef>
                <a:spcAft>
                  <a:spcPct val="35000"/>
                </a:spcAft>
                <a:buNone/>
              </a:pPr>
              <a:r>
                <a:rPr lang="en-US" sz="4800" kern="1200"/>
                <a:t>3</a:t>
              </a:r>
            </a:p>
          </p:txBody>
        </p:sp>
        <p:sp>
          <p:nvSpPr>
            <p:cNvPr id="29" name="Freeform: Shape 28">
              <a:extLst>
                <a:ext uri="{FF2B5EF4-FFF2-40B4-BE49-F238E27FC236}">
                  <a16:creationId xmlns:a16="http://schemas.microsoft.com/office/drawing/2014/main" id="{47ED5FEF-12E4-EFD7-4859-F63388847DEC}"/>
                </a:ext>
              </a:extLst>
            </p:cNvPr>
            <p:cNvSpPr/>
            <p:nvPr/>
          </p:nvSpPr>
          <p:spPr>
            <a:xfrm>
              <a:off x="6096000" y="3426437"/>
              <a:ext cx="2363699" cy="2333965"/>
            </a:xfrm>
            <a:custGeom>
              <a:avLst/>
              <a:gdLst>
                <a:gd name="connsiteX0" fmla="*/ 0 w 2363699"/>
                <a:gd name="connsiteY0" fmla="*/ 393120 h 1965600"/>
                <a:gd name="connsiteX1" fmla="*/ 788730 w 2363699"/>
                <a:gd name="connsiteY1" fmla="*/ 393120 h 1965600"/>
                <a:gd name="connsiteX2" fmla="*/ 788730 w 2363699"/>
                <a:gd name="connsiteY2" fmla="*/ 393120 h 1965600"/>
                <a:gd name="connsiteX3" fmla="*/ 788730 w 2363699"/>
                <a:gd name="connsiteY3" fmla="*/ 393120 h 1965600"/>
                <a:gd name="connsiteX4" fmla="*/ 1181850 w 2363699"/>
                <a:gd name="connsiteY4" fmla="*/ 0 h 1965600"/>
                <a:gd name="connsiteX5" fmla="*/ 1574970 w 2363699"/>
                <a:gd name="connsiteY5" fmla="*/ 393120 h 1965600"/>
                <a:gd name="connsiteX6" fmla="*/ 1574970 w 2363699"/>
                <a:gd name="connsiteY6" fmla="*/ 393120 h 1965600"/>
                <a:gd name="connsiteX7" fmla="*/ 1574970 w 2363699"/>
                <a:gd name="connsiteY7" fmla="*/ 393120 h 1965600"/>
                <a:gd name="connsiteX8" fmla="*/ 2363699 w 2363699"/>
                <a:gd name="connsiteY8" fmla="*/ 393120 h 1965600"/>
                <a:gd name="connsiteX9" fmla="*/ 2363699 w 2363699"/>
                <a:gd name="connsiteY9" fmla="*/ 1965600 h 1965600"/>
                <a:gd name="connsiteX10" fmla="*/ 0 w 2363699"/>
                <a:gd name="connsiteY10" fmla="*/ 1965600 h 1965600"/>
                <a:gd name="connsiteX11" fmla="*/ 0 w 2363699"/>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699" h="1965600">
                  <a:moveTo>
                    <a:pt x="0" y="393120"/>
                  </a:moveTo>
                  <a:lnTo>
                    <a:pt x="788730" y="393120"/>
                  </a:lnTo>
                  <a:lnTo>
                    <a:pt x="788730" y="393120"/>
                  </a:lnTo>
                  <a:lnTo>
                    <a:pt x="788730" y="393120"/>
                  </a:lnTo>
                  <a:lnTo>
                    <a:pt x="1181850" y="0"/>
                  </a:lnTo>
                  <a:lnTo>
                    <a:pt x="1574970" y="393120"/>
                  </a:lnTo>
                  <a:lnTo>
                    <a:pt x="1574970" y="393120"/>
                  </a:lnTo>
                  <a:lnTo>
                    <a:pt x="1574970" y="393120"/>
                  </a:lnTo>
                  <a:lnTo>
                    <a:pt x="2363699" y="393120"/>
                  </a:lnTo>
                  <a:lnTo>
                    <a:pt x="2363699"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451" tIns="558220" rIns="186451" bIns="165100" numCol="1" spcCol="1270" anchor="t" anchorCtr="0">
              <a:noAutofit/>
            </a:bodyPr>
            <a:lstStyle/>
            <a:p>
              <a:pPr marL="0" lvl="0" indent="0" algn="l" defTabSz="711200">
                <a:lnSpc>
                  <a:spcPct val="90000"/>
                </a:lnSpc>
                <a:spcBef>
                  <a:spcPct val="0"/>
                </a:spcBef>
                <a:spcAft>
                  <a:spcPct val="35000"/>
                </a:spcAft>
                <a:buNone/>
              </a:pPr>
              <a:endParaRPr lang="en-US" b="1" kern="1200" dirty="0"/>
            </a:p>
            <a:p>
              <a:pPr marL="0" lvl="0" indent="0" algn="l" defTabSz="711200">
                <a:lnSpc>
                  <a:spcPct val="90000"/>
                </a:lnSpc>
                <a:spcBef>
                  <a:spcPct val="0"/>
                </a:spcBef>
                <a:spcAft>
                  <a:spcPct val="35000"/>
                </a:spcAft>
                <a:buNone/>
              </a:pPr>
              <a:r>
                <a:rPr lang="en-US" b="1" kern="1200" dirty="0"/>
                <a:t>Evaluation Metrics and Analysis: </a:t>
              </a:r>
              <a:r>
                <a:rPr lang="en-US" kern="1200" dirty="0"/>
                <a:t>Comprehensive evaluation metrics and analysis of the model's performance against stated objectives, including comparative analysis with baseline models.</a:t>
              </a:r>
            </a:p>
          </p:txBody>
        </p:sp>
        <p:sp>
          <p:nvSpPr>
            <p:cNvPr id="30" name="Rectangle 29">
              <a:extLst>
                <a:ext uri="{FF2B5EF4-FFF2-40B4-BE49-F238E27FC236}">
                  <a16:creationId xmlns:a16="http://schemas.microsoft.com/office/drawing/2014/main" id="{F4D2B121-76A5-6A1C-171A-ABE3A27082CD}"/>
                </a:ext>
              </a:extLst>
            </p:cNvPr>
            <p:cNvSpPr/>
            <p:nvPr/>
          </p:nvSpPr>
          <p:spPr>
            <a:xfrm>
              <a:off x="8722332" y="2712684"/>
              <a:ext cx="1181849"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1" name="Freeform: Shape 30">
              <a:extLst>
                <a:ext uri="{FF2B5EF4-FFF2-40B4-BE49-F238E27FC236}">
                  <a16:creationId xmlns:a16="http://schemas.microsoft.com/office/drawing/2014/main" id="{82F94214-50A4-E67B-115F-85C05B181B87}"/>
                </a:ext>
              </a:extLst>
            </p:cNvPr>
            <p:cNvSpPr/>
            <p:nvPr/>
          </p:nvSpPr>
          <p:spPr>
            <a:xfrm>
              <a:off x="9356043" y="2401866"/>
              <a:ext cx="1096277" cy="858992"/>
            </a:xfrm>
            <a:custGeom>
              <a:avLst/>
              <a:gdLst>
                <a:gd name="connsiteX0" fmla="*/ 0 w 1096277"/>
                <a:gd name="connsiteY0" fmla="*/ 548139 h 1096277"/>
                <a:gd name="connsiteX1" fmla="*/ 548139 w 1096277"/>
                <a:gd name="connsiteY1" fmla="*/ 0 h 1096277"/>
                <a:gd name="connsiteX2" fmla="*/ 1096278 w 1096277"/>
                <a:gd name="connsiteY2" fmla="*/ 548139 h 1096277"/>
                <a:gd name="connsiteX3" fmla="*/ 548139 w 1096277"/>
                <a:gd name="connsiteY3" fmla="*/ 1096278 h 1096277"/>
                <a:gd name="connsiteX4" fmla="*/ 0 w 1096277"/>
                <a:gd name="connsiteY4" fmla="*/ 548139 h 1096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77" h="1096277">
                  <a:moveTo>
                    <a:pt x="0" y="548139"/>
                  </a:moveTo>
                  <a:cubicBezTo>
                    <a:pt x="0" y="245410"/>
                    <a:pt x="245410" y="0"/>
                    <a:pt x="548139" y="0"/>
                  </a:cubicBezTo>
                  <a:cubicBezTo>
                    <a:pt x="850868" y="0"/>
                    <a:pt x="1096278" y="245410"/>
                    <a:pt x="1096278" y="548139"/>
                  </a:cubicBezTo>
                  <a:cubicBezTo>
                    <a:pt x="1096278" y="850868"/>
                    <a:pt x="850868" y="1096278"/>
                    <a:pt x="548139" y="1096278"/>
                  </a:cubicBezTo>
                  <a:cubicBezTo>
                    <a:pt x="245410" y="1096278"/>
                    <a:pt x="0" y="850868"/>
                    <a:pt x="0" y="548139"/>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088" tIns="203088" rIns="203088" bIns="203088" numCol="1" spcCol="1270" anchor="ctr" anchorCtr="0">
              <a:noAutofit/>
            </a:bodyPr>
            <a:lstStyle/>
            <a:p>
              <a:pPr marL="0" lvl="0" indent="0" algn="ctr" defTabSz="2133600">
                <a:lnSpc>
                  <a:spcPct val="90000"/>
                </a:lnSpc>
                <a:spcBef>
                  <a:spcPct val="0"/>
                </a:spcBef>
                <a:spcAft>
                  <a:spcPct val="35000"/>
                </a:spcAft>
                <a:buNone/>
              </a:pPr>
              <a:r>
                <a:rPr lang="en-US" sz="4800" kern="1200"/>
                <a:t>4</a:t>
              </a:r>
            </a:p>
          </p:txBody>
        </p:sp>
        <p:sp>
          <p:nvSpPr>
            <p:cNvPr id="32" name="Freeform: Shape 31">
              <a:extLst>
                <a:ext uri="{FF2B5EF4-FFF2-40B4-BE49-F238E27FC236}">
                  <a16:creationId xmlns:a16="http://schemas.microsoft.com/office/drawing/2014/main" id="{0457AFD3-7009-B2DA-FEE0-E445A82DABF4}"/>
                </a:ext>
              </a:extLst>
            </p:cNvPr>
            <p:cNvSpPr/>
            <p:nvPr/>
          </p:nvSpPr>
          <p:spPr>
            <a:xfrm>
              <a:off x="8722332" y="3426475"/>
              <a:ext cx="2363699" cy="2333783"/>
            </a:xfrm>
            <a:custGeom>
              <a:avLst/>
              <a:gdLst>
                <a:gd name="connsiteX0" fmla="*/ 0 w 2363699"/>
                <a:gd name="connsiteY0" fmla="*/ 393120 h 1965600"/>
                <a:gd name="connsiteX1" fmla="*/ 788730 w 2363699"/>
                <a:gd name="connsiteY1" fmla="*/ 393120 h 1965600"/>
                <a:gd name="connsiteX2" fmla="*/ 788730 w 2363699"/>
                <a:gd name="connsiteY2" fmla="*/ 393120 h 1965600"/>
                <a:gd name="connsiteX3" fmla="*/ 788730 w 2363699"/>
                <a:gd name="connsiteY3" fmla="*/ 393120 h 1965600"/>
                <a:gd name="connsiteX4" fmla="*/ 1181850 w 2363699"/>
                <a:gd name="connsiteY4" fmla="*/ 0 h 1965600"/>
                <a:gd name="connsiteX5" fmla="*/ 1574970 w 2363699"/>
                <a:gd name="connsiteY5" fmla="*/ 393120 h 1965600"/>
                <a:gd name="connsiteX6" fmla="*/ 1574970 w 2363699"/>
                <a:gd name="connsiteY6" fmla="*/ 393120 h 1965600"/>
                <a:gd name="connsiteX7" fmla="*/ 1574970 w 2363699"/>
                <a:gd name="connsiteY7" fmla="*/ 393120 h 1965600"/>
                <a:gd name="connsiteX8" fmla="*/ 2363699 w 2363699"/>
                <a:gd name="connsiteY8" fmla="*/ 393120 h 1965600"/>
                <a:gd name="connsiteX9" fmla="*/ 2363699 w 2363699"/>
                <a:gd name="connsiteY9" fmla="*/ 1965600 h 1965600"/>
                <a:gd name="connsiteX10" fmla="*/ 0 w 2363699"/>
                <a:gd name="connsiteY10" fmla="*/ 1965600 h 1965600"/>
                <a:gd name="connsiteX11" fmla="*/ 0 w 2363699"/>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63699" h="1965600">
                  <a:moveTo>
                    <a:pt x="0" y="393120"/>
                  </a:moveTo>
                  <a:lnTo>
                    <a:pt x="788730" y="393120"/>
                  </a:lnTo>
                  <a:lnTo>
                    <a:pt x="788730" y="393120"/>
                  </a:lnTo>
                  <a:lnTo>
                    <a:pt x="788730" y="393120"/>
                  </a:lnTo>
                  <a:lnTo>
                    <a:pt x="1181850" y="0"/>
                  </a:lnTo>
                  <a:lnTo>
                    <a:pt x="1574970" y="393120"/>
                  </a:lnTo>
                  <a:lnTo>
                    <a:pt x="1574970" y="393120"/>
                  </a:lnTo>
                  <a:lnTo>
                    <a:pt x="1574970" y="393120"/>
                  </a:lnTo>
                  <a:lnTo>
                    <a:pt x="2363699" y="393120"/>
                  </a:lnTo>
                  <a:lnTo>
                    <a:pt x="2363699"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6451" tIns="558220" rIns="186451" bIns="165100" numCol="1" spcCol="1270" anchor="t" anchorCtr="0">
              <a:noAutofit/>
            </a:bodyPr>
            <a:lstStyle/>
            <a:p>
              <a:pPr marL="0" lvl="0" indent="0" algn="l" defTabSz="711200">
                <a:lnSpc>
                  <a:spcPct val="90000"/>
                </a:lnSpc>
                <a:spcBef>
                  <a:spcPct val="0"/>
                </a:spcBef>
                <a:spcAft>
                  <a:spcPct val="35000"/>
                </a:spcAft>
                <a:buNone/>
              </a:pPr>
              <a:endParaRPr lang="en-US" b="1" kern="1200" dirty="0"/>
            </a:p>
            <a:p>
              <a:pPr marL="0" lvl="0" indent="0" algn="l" defTabSz="711200">
                <a:lnSpc>
                  <a:spcPct val="90000"/>
                </a:lnSpc>
                <a:spcBef>
                  <a:spcPct val="0"/>
                </a:spcBef>
                <a:spcAft>
                  <a:spcPct val="35000"/>
                </a:spcAft>
                <a:buNone/>
              </a:pPr>
              <a:r>
                <a:rPr lang="en-US" b="1" kern="1200" dirty="0"/>
                <a:t>User Documentation: </a:t>
              </a:r>
              <a:r>
                <a:rPr lang="en-US" kern="1200" dirty="0"/>
                <a:t>Detailed user documentation and guidelines for deploying and using the classification system in legal workflows.</a:t>
              </a:r>
            </a:p>
          </p:txBody>
        </p:sp>
      </p:grpSp>
    </p:spTree>
    <p:extLst>
      <p:ext uri="{BB962C8B-B14F-4D97-AF65-F5344CB8AC3E}">
        <p14:creationId xmlns:p14="http://schemas.microsoft.com/office/powerpoint/2010/main" val="344328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9666E-7BF2-FEF3-4F0B-D4C8D861845C}"/>
              </a:ext>
            </a:extLst>
          </p:cNvPr>
          <p:cNvSpPr>
            <a:spLocks noGrp="1"/>
          </p:cNvSpPr>
          <p:nvPr>
            <p:ph type="title"/>
          </p:nvPr>
        </p:nvSpPr>
        <p:spPr>
          <a:xfrm>
            <a:off x="1171074" y="1396686"/>
            <a:ext cx="3240506" cy="4064628"/>
          </a:xfrm>
        </p:spPr>
        <p:txBody>
          <a:bodyPr>
            <a:normAutofit/>
          </a:bodyPr>
          <a:lstStyle/>
          <a:p>
            <a:r>
              <a:rPr lang="en-US" sz="4200" b="1" dirty="0">
                <a:solidFill>
                  <a:srgbClr val="FFFFFF"/>
                </a:solidFill>
              </a:rPr>
              <a:t>Evaluation Methodology </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C172591-B7C2-DF6D-4598-1C20AA3EBB2C}"/>
              </a:ext>
            </a:extLst>
          </p:cNvPr>
          <p:cNvSpPr>
            <a:spLocks noGrp="1"/>
          </p:cNvSpPr>
          <p:nvPr>
            <p:ph idx="1"/>
          </p:nvPr>
        </p:nvSpPr>
        <p:spPr>
          <a:xfrm>
            <a:off x="5370153" y="1526033"/>
            <a:ext cx="5536397" cy="4619938"/>
          </a:xfrm>
        </p:spPr>
        <p:txBody>
          <a:bodyPr>
            <a:noAutofit/>
          </a:bodyPr>
          <a:lstStyle/>
          <a:p>
            <a:pPr marL="0" indent="0">
              <a:buNone/>
            </a:pPr>
            <a:r>
              <a:rPr lang="en-US" sz="1600" dirty="0"/>
              <a:t>Our evaluation methodology includes the following steps:</a:t>
            </a:r>
          </a:p>
          <a:p>
            <a:pPr>
              <a:buFont typeface="Wingdings" panose="05000000000000000000" pitchFamily="2" charset="2"/>
              <a:buChar char="Ø"/>
            </a:pPr>
            <a:r>
              <a:rPr lang="en-US" sz="1600" dirty="0"/>
              <a:t>Model Performance Metrics: Measuring the model's performance using accuracy, precision, recall, F1-score, and confusion matrix analysis on a held-out validation dataset.</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Comparative Analysis: Conducting comparative analysis with baseline models or existing legal document management systems to assess improvements.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User Feedback Integration: Gathering feedback from legal professionals through usability testing and incorporating suggestions for system enhancements.</a:t>
            </a:r>
          </a:p>
          <a:p>
            <a:pPr>
              <a:buFont typeface="Wingdings" panose="05000000000000000000" pitchFamily="2" charset="2"/>
              <a:buChar char="Ø"/>
            </a:pPr>
            <a:endParaRPr lang="en-US" sz="1600" dirty="0"/>
          </a:p>
          <a:p>
            <a:pPr>
              <a:buFont typeface="Wingdings" panose="05000000000000000000" pitchFamily="2" charset="2"/>
              <a:buChar char="Ø"/>
            </a:pPr>
            <a:r>
              <a:rPr lang="en-US" sz="1600" dirty="0"/>
              <a:t>Final Model Refinement: Iteratively refining the model based on evaluation results and user feedback to optimize performance.</a:t>
            </a:r>
          </a:p>
          <a:p>
            <a:pPr marL="0" indent="0">
              <a:buNone/>
            </a:pPr>
            <a:endParaRPr lang="en-US" sz="1600" dirty="0"/>
          </a:p>
        </p:txBody>
      </p:sp>
    </p:spTree>
    <p:extLst>
      <p:ext uri="{BB962C8B-B14F-4D97-AF65-F5344CB8AC3E}">
        <p14:creationId xmlns:p14="http://schemas.microsoft.com/office/powerpoint/2010/main" val="276174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06AC1-7778-795D-B17D-EDF79C9B126B}"/>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b="1" kern="1200">
                <a:solidFill>
                  <a:schemeClr val="tx2"/>
                </a:solidFill>
                <a:latin typeface="+mj-lt"/>
                <a:ea typeface="+mj-ea"/>
                <a:cs typeface="+mj-cs"/>
              </a:rPr>
              <a:t>				Thank You!</a:t>
            </a:r>
          </a:p>
        </p:txBody>
      </p:sp>
      <p:pic>
        <p:nvPicPr>
          <p:cNvPr id="6" name="Graphic 5" descr="Smiling Face with No Fill">
            <a:extLst>
              <a:ext uri="{FF2B5EF4-FFF2-40B4-BE49-F238E27FC236}">
                <a16:creationId xmlns:a16="http://schemas.microsoft.com/office/drawing/2014/main" id="{2795DFAF-46FD-6CAC-B2C4-89FACD5FB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801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3827</TotalTime>
  <Words>925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Legal Text Classification for Document Categorization in Law </vt:lpstr>
      <vt:lpstr>Project Objectives : </vt:lpstr>
      <vt:lpstr>Statement of Value :</vt:lpstr>
      <vt:lpstr>Review of State of the Art :</vt:lpstr>
      <vt:lpstr>Review of State of the Art :</vt:lpstr>
      <vt:lpstr>Approach:</vt:lpstr>
      <vt:lpstr>Deliverables :</vt:lpstr>
      <vt:lpstr>Evaluation Methodology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Text Classification for Document Categorization in Law </dc:title>
  <dc:creator>Linga, Sowjanya</dc:creator>
  <cp:lastModifiedBy>Linga, Sowjanya</cp:lastModifiedBy>
  <cp:revision>17</cp:revision>
  <dcterms:created xsi:type="dcterms:W3CDTF">2024-03-29T17:58:31Z</dcterms:created>
  <dcterms:modified xsi:type="dcterms:W3CDTF">2024-04-30T02:12:40Z</dcterms:modified>
</cp:coreProperties>
</file>