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3"/>
  </p:sldMasterIdLst>
  <p:sldIdLst>
    <p:sldId id="256" r:id="rId4"/>
    <p:sldId id="257" r:id="rId5"/>
    <p:sldId id="258" r:id="rId6"/>
    <p:sldId id="259" r:id="rId7"/>
    <p:sldId id="260" r:id="rId8"/>
    <p:sldId id="261" r:id="rId9"/>
    <p:sldId id="262" r:id="rId10"/>
    <p:sldId id="263" r:id="rId11"/>
    <p:sldId id="264" r:id="rId12"/>
    <p:sldId id="268" r:id="rId13"/>
    <p:sldId id="269" r:id="rId14"/>
    <p:sldId id="270" r:id="rId15"/>
    <p:sldId id="271" r:id="rId16"/>
    <p:sldId id="272" r:id="rId17"/>
    <p:sldId id="308" r:id="rId18"/>
    <p:sldId id="309" r:id="rId19"/>
    <p:sldId id="310" r:id="rId20"/>
    <p:sldId id="311" r:id="rId21"/>
    <p:sldId id="312" r:id="rId22"/>
    <p:sldId id="313" r:id="rId23"/>
    <p:sldId id="314"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301" r:id="rId46"/>
    <p:sldId id="305" r:id="rId47"/>
    <p:sldId id="302" r:id="rId48"/>
    <p:sldId id="306" r:id="rId49"/>
    <p:sldId id="303" r:id="rId50"/>
    <p:sldId id="304" r:id="rId51"/>
    <p:sldId id="307"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1ED88E-EF4E-4F09-8C91-AF5ADFBD05D6}" vWet="2" dt="2023-05-05T12:01:59.710"/>
    <p1510:client id="{6D52898D-E4E9-40DD-A8C9-82A8DE159E80}" v="2" dt="2023-05-05T12:02:07.8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customXml" Target="../customXml/item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presProps" Target="presProps.xml"/><Relationship Id="rId58" Type="http://schemas.microsoft.com/office/2015/10/relationships/revisionInfo" Target="revisionInfo.xml"/><Relationship Id="rId5" Type="http://schemas.openxmlformats.org/officeDocument/2006/relationships/slide" Target="slides/slide2.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tableStyles" Target="tableStyle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customXml" Target="../customXml/item3.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microsoft.com/office/2016/11/relationships/changesInfo" Target="changesInfos/changesInfo1.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irudh Gopalakrishnan(UST,IN)" userId="S::245099@ust.com::887f2d97-509d-441f-ad81-d7cec9cf312b" providerId="AD" clId="Web-{6D52898D-E4E9-40DD-A8C9-82A8DE159E80}"/>
    <pc:docChg chg="modSld">
      <pc:chgData name="Anirudh Gopalakrishnan(UST,IN)" userId="S::245099@ust.com::887f2d97-509d-441f-ad81-d7cec9cf312b" providerId="AD" clId="Web-{6D52898D-E4E9-40DD-A8C9-82A8DE159E80}" dt="2023-05-05T12:02:07.814" v="1" actId="1076"/>
      <pc:docMkLst>
        <pc:docMk/>
      </pc:docMkLst>
      <pc:sldChg chg="modSp">
        <pc:chgData name="Anirudh Gopalakrishnan(UST,IN)" userId="S::245099@ust.com::887f2d97-509d-441f-ad81-d7cec9cf312b" providerId="AD" clId="Web-{6D52898D-E4E9-40DD-A8C9-82A8DE159E80}" dt="2023-05-05T12:02:07.814" v="1" actId="1076"/>
        <pc:sldMkLst>
          <pc:docMk/>
          <pc:sldMk cId="1766390685" sldId="282"/>
        </pc:sldMkLst>
        <pc:spChg chg="mod">
          <ac:chgData name="Anirudh Gopalakrishnan(UST,IN)" userId="S::245099@ust.com::887f2d97-509d-441f-ad81-d7cec9cf312b" providerId="AD" clId="Web-{6D52898D-E4E9-40DD-A8C9-82A8DE159E80}" dt="2023-05-05T12:01:58.360" v="0" actId="1076"/>
          <ac:spMkLst>
            <pc:docMk/>
            <pc:sldMk cId="1766390685" sldId="282"/>
            <ac:spMk id="2" creationId="{00000000-0000-0000-0000-000000000000}"/>
          </ac:spMkLst>
        </pc:spChg>
        <pc:spChg chg="mod">
          <ac:chgData name="Anirudh Gopalakrishnan(UST,IN)" userId="S::245099@ust.com::887f2d97-509d-441f-ad81-d7cec9cf312b" providerId="AD" clId="Web-{6D52898D-E4E9-40DD-A8C9-82A8DE159E80}" dt="2023-05-05T12:02:07.814" v="1" actId="1076"/>
          <ac:spMkLst>
            <pc:docMk/>
            <pc:sldMk cId="1766390685" sldId="282"/>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63"/>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0D0AD206-9EC1-4FD9-A4D2-972F2D9FE9FF}" type="datetimeFigureOut">
              <a:rPr lang="en-US" smtClean="0"/>
              <a:pPr/>
              <a:t>5/5/2023</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EBF73A01-0E5F-4A4C-B40C-DDF7880C8311}" type="slidenum">
              <a:rPr lang="en-US" smtClean="0"/>
              <a:pPr/>
              <a:t>‹#›</a:t>
            </a:fld>
            <a:endParaRPr lang="en-US"/>
          </a:p>
        </p:txBody>
      </p:sp>
      <p:sp>
        <p:nvSpPr>
          <p:cNvPr id="7" name="Rectangle 6"/>
          <p:cNvSpPr/>
          <p:nvPr/>
        </p:nvSpPr>
        <p:spPr>
          <a:xfrm>
            <a:off x="62933" y="1449311"/>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3"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3"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8"/>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D0AD206-9EC1-4FD9-A4D2-972F2D9FE9FF}" type="datetimeFigureOut">
              <a:rPr lang="en-US" smtClean="0"/>
              <a:pPr/>
              <a:t>5/5/2023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F73A01-0E5F-4A4C-B40C-DDF7880C831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9"/>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8"/>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D0AD206-9EC1-4FD9-A4D2-972F2D9FE9FF}" type="datetimeFigureOut">
              <a:rPr lang="en-US" smtClean="0"/>
              <a:pPr/>
              <a:t>5/5/2023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F73A01-0E5F-4A4C-B40C-DDF7880C831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0D0AD206-9EC1-4FD9-A4D2-972F2D9FE9FF}" type="datetimeFigureOut">
              <a:rPr lang="en-US" smtClean="0"/>
              <a:pPr/>
              <a:t>5/5/2023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F73A01-0E5F-4A4C-B40C-DDF7880C8311}"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63"/>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8"/>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0D0AD206-9EC1-4FD9-A4D2-972F2D9FE9FF}" type="datetimeFigureOut">
              <a:rPr lang="en-US" smtClean="0"/>
              <a:pPr/>
              <a:t>5/5/2023</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3"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50" y="2341483"/>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10"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EBF73A01-0E5F-4A4C-B40C-DDF7880C831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0D0AD206-9EC1-4FD9-A4D2-972F2D9FE9FF}" type="datetimeFigureOut">
              <a:rPr lang="en-US" smtClean="0"/>
              <a:pPr/>
              <a:t>5/5/2023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F73A01-0E5F-4A4C-B40C-DDF7880C8311}"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0D0AD206-9EC1-4FD9-A4D2-972F2D9FE9FF}" type="datetimeFigureOut">
              <a:rPr lang="en-US" smtClean="0"/>
              <a:pPr/>
              <a:t>5/5/2023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F73A01-0E5F-4A4C-B40C-DDF7880C8311}"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0D0AD206-9EC1-4FD9-A4D2-972F2D9FE9FF}" type="datetimeFigureOut">
              <a:rPr lang="en-US" smtClean="0"/>
              <a:pPr/>
              <a:t>5/5/2023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F73A01-0E5F-4A4C-B40C-DDF7880C831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0AD206-9EC1-4FD9-A4D2-972F2D9FE9FF}" type="datetimeFigureOut">
              <a:rPr lang="en-US" smtClean="0"/>
              <a:pPr/>
              <a:t>5/5/2023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F73A01-0E5F-4A4C-B40C-DDF7880C831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0D0AD206-9EC1-4FD9-A4D2-972F2D9FE9FF}" type="datetimeFigureOut">
              <a:rPr lang="en-US" smtClean="0"/>
              <a:pPr/>
              <a:t>5/5/2023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F73A01-0E5F-4A4C-B40C-DDF7880C8311}"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0D0AD206-9EC1-4FD9-A4D2-972F2D9FE9FF}" type="datetimeFigureOut">
              <a:rPr lang="en-US" smtClean="0"/>
              <a:pPr/>
              <a:t>5/5/2023</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EBF73A01-0E5F-4A4C-B40C-DDF7880C8311}"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10" y="4650482"/>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4" y="4773232"/>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12" y="66683"/>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0D0AD206-9EC1-4FD9-A4D2-972F2D9FE9FF}" type="datetimeFigureOut">
              <a:rPr lang="en-US" smtClean="0"/>
              <a:pPr/>
              <a:t>5/5/2023</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EBF73A01-0E5F-4A4C-B40C-DDF7880C831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a:p>
        </p:txBody>
      </p:sp>
      <p:sp>
        <p:nvSpPr>
          <p:cNvPr id="2" name="Title 1"/>
          <p:cNvSpPr>
            <a:spLocks noGrp="1"/>
          </p:cNvSpPr>
          <p:nvPr>
            <p:ph type="ctrTitle"/>
          </p:nvPr>
        </p:nvSpPr>
        <p:spPr/>
        <p:txBody>
          <a:bodyPr/>
          <a:lstStyle/>
          <a:p>
            <a:r>
              <a:rPr lang="en-IN"/>
              <a:t>AWS</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381008"/>
            <a:ext cx="8610600" cy="584775"/>
          </a:xfrm>
          <a:prstGeom prst="rect">
            <a:avLst/>
          </a:prstGeom>
        </p:spPr>
        <p:txBody>
          <a:bodyPr wrap="square">
            <a:spAutoFit/>
          </a:bodyPr>
          <a:lstStyle/>
          <a:p>
            <a:r>
              <a:rPr lang="en-US" sz="3200" b="1"/>
              <a:t>Amazon </a:t>
            </a:r>
            <a:r>
              <a:rPr lang="en-IN" sz="3200"/>
              <a:t>Elastic Cloud Computing</a:t>
            </a:r>
            <a:r>
              <a:rPr lang="en-US" sz="3200" b="1"/>
              <a:t> (Amazon EC2) </a:t>
            </a:r>
          </a:p>
        </p:txBody>
      </p:sp>
    </p:spTree>
    <p:extLst>
      <p:ext uri="{BB962C8B-B14F-4D97-AF65-F5344CB8AC3E}">
        <p14:creationId xmlns:p14="http://schemas.microsoft.com/office/powerpoint/2010/main" val="2688641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1295400"/>
            <a:ext cx="7620000" cy="3785652"/>
          </a:xfrm>
          <a:prstGeom prst="rect">
            <a:avLst/>
          </a:prstGeom>
        </p:spPr>
        <p:txBody>
          <a:bodyPr wrap="square">
            <a:spAutoFit/>
          </a:bodyPr>
          <a:lstStyle/>
          <a:p>
            <a:pPr>
              <a:buFont typeface="Wingdings" pitchFamily="2" charset="2"/>
              <a:buChar char="Ø"/>
            </a:pPr>
            <a:r>
              <a:rPr lang="en-US" sz="2400"/>
              <a:t>Amazon Elastic Compute Cloud (Amazon EC2) provides scalable computing capacity in the Amazon Web Services (AWS) cloud.</a:t>
            </a:r>
          </a:p>
          <a:p>
            <a:pPr algn="just">
              <a:buFont typeface="Wingdings" pitchFamily="2" charset="2"/>
              <a:buChar char="Ø"/>
            </a:pPr>
            <a:endParaRPr lang="en-US" sz="2400"/>
          </a:p>
          <a:p>
            <a:pPr algn="just">
              <a:buFont typeface="Wingdings" pitchFamily="2" charset="2"/>
              <a:buChar char="Ø"/>
            </a:pPr>
            <a:r>
              <a:rPr lang="en-US" sz="2400"/>
              <a:t>You can use Amazon EC2 to launch as many or as few virtual servers as you need, configure security and networking, and manage storage. </a:t>
            </a:r>
          </a:p>
          <a:p>
            <a:pPr>
              <a:buFont typeface="Wingdings" pitchFamily="2" charset="2"/>
              <a:buChar char="Ø"/>
            </a:pPr>
            <a:endParaRPr lang="en-US" sz="2400"/>
          </a:p>
          <a:p>
            <a:pPr>
              <a:buFont typeface="Wingdings" pitchFamily="2" charset="2"/>
              <a:buChar char="Ø"/>
            </a:pPr>
            <a:r>
              <a:rPr lang="en-US" sz="2400"/>
              <a:t>Amazon EC2 enables you to scale up or down to handle changes in requirements or spikes in popularity, reducing your need to forecast traffic.</a:t>
            </a:r>
          </a:p>
        </p:txBody>
      </p:sp>
      <p:sp>
        <p:nvSpPr>
          <p:cNvPr id="4" name="Rectangle 3"/>
          <p:cNvSpPr/>
          <p:nvPr/>
        </p:nvSpPr>
        <p:spPr>
          <a:xfrm>
            <a:off x="228600" y="381008"/>
            <a:ext cx="8610600" cy="584775"/>
          </a:xfrm>
          <a:prstGeom prst="rect">
            <a:avLst/>
          </a:prstGeom>
        </p:spPr>
        <p:txBody>
          <a:bodyPr wrap="square">
            <a:spAutoFit/>
          </a:bodyPr>
          <a:lstStyle/>
          <a:p>
            <a:r>
              <a:rPr lang="en-US" sz="3200" b="1"/>
              <a:t>Amazon Elastic Compute Cloud (Amazon EC2) </a:t>
            </a:r>
          </a:p>
        </p:txBody>
      </p:sp>
    </p:spTree>
    <p:extLst>
      <p:ext uri="{BB962C8B-B14F-4D97-AF65-F5344CB8AC3E}">
        <p14:creationId xmlns:p14="http://schemas.microsoft.com/office/powerpoint/2010/main" val="1527475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81000"/>
            <a:ext cx="8382000" cy="707886"/>
          </a:xfrm>
          <a:prstGeom prst="rect">
            <a:avLst/>
          </a:prstGeom>
        </p:spPr>
        <p:txBody>
          <a:bodyPr wrap="square">
            <a:spAutoFit/>
          </a:bodyPr>
          <a:lstStyle/>
          <a:p>
            <a:pPr algn="ctr"/>
            <a:r>
              <a:rPr lang="en-US" sz="4000" b="1"/>
              <a:t>Features of Amazon EC2</a:t>
            </a:r>
          </a:p>
        </p:txBody>
      </p:sp>
      <p:sp>
        <p:nvSpPr>
          <p:cNvPr id="3" name="Rectangle 2"/>
          <p:cNvSpPr/>
          <p:nvPr/>
        </p:nvSpPr>
        <p:spPr>
          <a:xfrm>
            <a:off x="1111155" y="1088892"/>
            <a:ext cx="7543800" cy="4893647"/>
          </a:xfrm>
          <a:prstGeom prst="rect">
            <a:avLst/>
          </a:prstGeom>
        </p:spPr>
        <p:txBody>
          <a:bodyPr wrap="square">
            <a:spAutoFit/>
          </a:bodyPr>
          <a:lstStyle/>
          <a:p>
            <a:pPr algn="just">
              <a:buFont typeface="Wingdings" pitchFamily="2" charset="2"/>
              <a:buChar char="Ø"/>
            </a:pPr>
            <a:endParaRPr lang="en-US" sz="2400"/>
          </a:p>
          <a:p>
            <a:pPr algn="just">
              <a:buFont typeface="Wingdings" pitchFamily="2" charset="2"/>
              <a:buChar char="Ø"/>
            </a:pPr>
            <a:r>
              <a:rPr lang="en-US" sz="2400"/>
              <a:t>Virtual computing environments, known as </a:t>
            </a:r>
            <a:r>
              <a:rPr lang="en-US" sz="2400" i="1"/>
              <a:t>instances</a:t>
            </a:r>
            <a:endParaRPr lang="en-US" sz="2400"/>
          </a:p>
          <a:p>
            <a:pPr algn="just">
              <a:buFont typeface="Wingdings" pitchFamily="2" charset="2"/>
              <a:buChar char="Ø"/>
            </a:pPr>
            <a:endParaRPr lang="en-US" sz="2400"/>
          </a:p>
          <a:p>
            <a:pPr algn="just">
              <a:buFont typeface="Wingdings" pitchFamily="2" charset="2"/>
              <a:buChar char="Ø"/>
            </a:pPr>
            <a:r>
              <a:rPr lang="en-US" sz="2400"/>
              <a:t>Preconfigured templates for your instances, known as </a:t>
            </a:r>
            <a:r>
              <a:rPr lang="en-US" sz="2400" i="1"/>
              <a:t>Amazon Machine Images (AMIs)</a:t>
            </a:r>
            <a:r>
              <a:rPr lang="en-US" sz="2400"/>
              <a:t>, that package the bits you need for your server (including the operating system and additional software)</a:t>
            </a:r>
          </a:p>
          <a:p>
            <a:pPr algn="just">
              <a:buFont typeface="Wingdings" pitchFamily="2" charset="2"/>
              <a:buChar char="Ø"/>
            </a:pPr>
            <a:endParaRPr lang="en-US" sz="2400"/>
          </a:p>
          <a:p>
            <a:pPr algn="just">
              <a:buFont typeface="Wingdings" pitchFamily="2" charset="2"/>
              <a:buChar char="Ø"/>
            </a:pPr>
            <a:r>
              <a:rPr lang="en-US" sz="2400"/>
              <a:t>Various configurations of CPU, memory, storage, and networking capacity for your instances, known as </a:t>
            </a:r>
            <a:r>
              <a:rPr lang="en-US" sz="2400" i="1"/>
              <a:t>instance types</a:t>
            </a:r>
            <a:endParaRPr lang="en-US" sz="2400"/>
          </a:p>
          <a:p>
            <a:pPr algn="just">
              <a:buFont typeface="Wingdings" pitchFamily="2" charset="2"/>
              <a:buChar char="Ø"/>
            </a:pPr>
            <a:endParaRPr lang="en-US" sz="2400"/>
          </a:p>
          <a:p>
            <a:pPr algn="just">
              <a:buFont typeface="Wingdings" pitchFamily="2" charset="2"/>
              <a:buChar char="Ø"/>
            </a:pPr>
            <a:r>
              <a:rPr lang="en-US" sz="2400"/>
              <a:t>Secure login information for your instances using </a:t>
            </a:r>
            <a:r>
              <a:rPr lang="en-US" sz="2400" i="1"/>
              <a:t>key pairs</a:t>
            </a:r>
            <a:r>
              <a:rPr lang="en-US" sz="2400"/>
              <a:t> (AWS stores the public key, and you store the private key in a secure place)</a:t>
            </a:r>
          </a:p>
        </p:txBody>
      </p:sp>
    </p:spTree>
    <p:extLst>
      <p:ext uri="{BB962C8B-B14F-4D97-AF65-F5344CB8AC3E}">
        <p14:creationId xmlns:p14="http://schemas.microsoft.com/office/powerpoint/2010/main" val="662364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304803" y="1371600"/>
            <a:ext cx="8534401" cy="5029200"/>
          </a:xfrm>
          <a:prstGeom prst="rect">
            <a:avLst/>
          </a:prstGeom>
          <a:noFill/>
          <a:ln w="9525">
            <a:noFill/>
            <a:miter lim="800000"/>
            <a:headEnd/>
            <a:tailEnd/>
          </a:ln>
          <a:effectLst/>
        </p:spPr>
      </p:pic>
      <p:sp>
        <p:nvSpPr>
          <p:cNvPr id="5" name="TextBox 4"/>
          <p:cNvSpPr txBox="1"/>
          <p:nvPr/>
        </p:nvSpPr>
        <p:spPr>
          <a:xfrm>
            <a:off x="914400" y="457200"/>
            <a:ext cx="6934200" cy="707886"/>
          </a:xfrm>
          <a:prstGeom prst="rect">
            <a:avLst/>
          </a:prstGeom>
          <a:noFill/>
        </p:spPr>
        <p:txBody>
          <a:bodyPr wrap="square" rtlCol="0">
            <a:spAutoFit/>
          </a:bodyPr>
          <a:lstStyle/>
          <a:p>
            <a:pPr algn="ctr"/>
            <a:r>
              <a:rPr lang="en-US" sz="4000" b="1"/>
              <a:t>EC2 Instance</a:t>
            </a:r>
          </a:p>
        </p:txBody>
      </p:sp>
    </p:spTree>
    <p:extLst>
      <p:ext uri="{BB962C8B-B14F-4D97-AF65-F5344CB8AC3E}">
        <p14:creationId xmlns:p14="http://schemas.microsoft.com/office/powerpoint/2010/main" val="4023884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a:t>Amazon S3</a:t>
            </a:r>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9221068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What is Amazon S3?</a:t>
            </a:r>
          </a:p>
        </p:txBody>
      </p:sp>
      <p:sp>
        <p:nvSpPr>
          <p:cNvPr id="3" name="Content Placeholder 2"/>
          <p:cNvSpPr>
            <a:spLocks noGrp="1"/>
          </p:cNvSpPr>
          <p:nvPr>
            <p:ph idx="1"/>
          </p:nvPr>
        </p:nvSpPr>
        <p:spPr/>
        <p:txBody>
          <a:bodyPr>
            <a:normAutofit fontScale="92500"/>
          </a:bodyPr>
          <a:lstStyle/>
          <a:p>
            <a:r>
              <a:rPr lang="en-IN"/>
              <a:t>Amazon Simple Storage Service is storage for the Internet. It is designed to make web-scale computing easier for developers.</a:t>
            </a:r>
          </a:p>
          <a:p>
            <a:endParaRPr lang="en-IN"/>
          </a:p>
          <a:p>
            <a:r>
              <a:rPr lang="en-IN"/>
              <a:t>Amazon S3 has a simple web services interface that you can use to store and retrieve any amount of data, at any time, from anywhere on the web. </a:t>
            </a:r>
          </a:p>
          <a:p>
            <a:r>
              <a:rPr lang="en-IN"/>
              <a:t>It gives any developer access to the same highly scalable, reliable, fast, inexpensive data storage infrastructure that Amazon uses to run its own global network of web sites. </a:t>
            </a:r>
          </a:p>
          <a:p>
            <a:r>
              <a:rPr lang="en-IN"/>
              <a:t>The service aims to maximize benefits of scale and to pass those benefits on to developers.</a:t>
            </a:r>
          </a:p>
        </p:txBody>
      </p:sp>
    </p:spTree>
    <p:extLst>
      <p:ext uri="{BB962C8B-B14F-4D97-AF65-F5344CB8AC3E}">
        <p14:creationId xmlns:p14="http://schemas.microsoft.com/office/powerpoint/2010/main" val="4263552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AWS Free Usage Tier As S3</a:t>
            </a:r>
          </a:p>
        </p:txBody>
      </p:sp>
      <p:sp>
        <p:nvSpPr>
          <p:cNvPr id="3" name="Content Placeholder 2"/>
          <p:cNvSpPr>
            <a:spLocks noGrp="1"/>
          </p:cNvSpPr>
          <p:nvPr>
            <p:ph idx="1"/>
          </p:nvPr>
        </p:nvSpPr>
        <p:spPr/>
        <p:txBody>
          <a:bodyPr/>
          <a:lstStyle/>
          <a:p>
            <a:r>
              <a:rPr lang="en-IN"/>
              <a:t>As part of the AWS Free Usage Tier, you can get started with Amazon S3 for free. </a:t>
            </a:r>
          </a:p>
          <a:p>
            <a:r>
              <a:rPr lang="en-IN"/>
              <a:t>Upon sign-up, new AWS customers receive 5GB of Amazon S3 storage in the S3 Standard storage class; 20,000 GET Requests; 2,000 PUT, COPY, POST, or LIST Requests; and 15GB of Data Transfer Out each month for one year.</a:t>
            </a:r>
          </a:p>
        </p:txBody>
      </p:sp>
      <p:pic>
        <p:nvPicPr>
          <p:cNvPr id="4" name="Picture 3"/>
          <p:cNvPicPr>
            <a:picLocks noChangeAspect="1"/>
          </p:cNvPicPr>
          <p:nvPr/>
        </p:nvPicPr>
        <p:blipFill>
          <a:blip r:embed="rId2"/>
          <a:stretch>
            <a:fillRect/>
          </a:stretch>
        </p:blipFill>
        <p:spPr>
          <a:xfrm>
            <a:off x="421483" y="4509560"/>
            <a:ext cx="8301038" cy="1419225"/>
          </a:xfrm>
          <a:prstGeom prst="rect">
            <a:avLst/>
          </a:prstGeom>
        </p:spPr>
      </p:pic>
    </p:spTree>
    <p:extLst>
      <p:ext uri="{BB962C8B-B14F-4D97-AF65-F5344CB8AC3E}">
        <p14:creationId xmlns:p14="http://schemas.microsoft.com/office/powerpoint/2010/main" val="26264227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S3 - Property</a:t>
            </a:r>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546802" y="1825625"/>
            <a:ext cx="8436769" cy="4495800"/>
          </a:xfrm>
          <a:prstGeom prst="rect">
            <a:avLst/>
          </a:prstGeom>
        </p:spPr>
      </p:pic>
    </p:spTree>
    <p:extLst>
      <p:ext uri="{BB962C8B-B14F-4D97-AF65-F5344CB8AC3E}">
        <p14:creationId xmlns:p14="http://schemas.microsoft.com/office/powerpoint/2010/main" val="20075108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S3- Architecture</a:t>
            </a:r>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660799" y="1443831"/>
            <a:ext cx="7822406" cy="5114925"/>
          </a:xfrm>
          <a:prstGeom prst="rect">
            <a:avLst/>
          </a:prstGeom>
        </p:spPr>
      </p:pic>
    </p:spTree>
    <p:extLst>
      <p:ext uri="{BB962C8B-B14F-4D97-AF65-F5344CB8AC3E}">
        <p14:creationId xmlns:p14="http://schemas.microsoft.com/office/powerpoint/2010/main" val="751591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What is Cloud Computing?</a:t>
            </a:r>
          </a:p>
        </p:txBody>
      </p:sp>
      <p:sp>
        <p:nvSpPr>
          <p:cNvPr id="3" name="Content Placeholder 2"/>
          <p:cNvSpPr>
            <a:spLocks noGrp="1"/>
          </p:cNvSpPr>
          <p:nvPr>
            <p:ph sz="quarter" idx="1"/>
          </p:nvPr>
        </p:nvSpPr>
        <p:spPr>
          <a:xfrm>
            <a:off x="768096" y="2286000"/>
            <a:ext cx="7690104" cy="4023360"/>
          </a:xfrm>
        </p:spPr>
        <p:txBody>
          <a:bodyPr>
            <a:normAutofit/>
          </a:bodyPr>
          <a:lstStyle/>
          <a:p>
            <a:r>
              <a:rPr lang="en-IN"/>
              <a:t>Cloud computing is an umbrella term used to refer to Internet based development and services.</a:t>
            </a:r>
          </a:p>
          <a:p>
            <a:r>
              <a:rPr lang="en-IN"/>
              <a:t>A number of characteristics define cloud data, applications services and infrastructure: </a:t>
            </a:r>
          </a:p>
          <a:p>
            <a:r>
              <a:rPr lang="en-IN"/>
              <a:t>A. Services or data are hosted on remote infrastructure. </a:t>
            </a:r>
          </a:p>
          <a:p>
            <a:r>
              <a:rPr lang="en-IN"/>
              <a:t>B. Services or data are available from anywhere. </a:t>
            </a:r>
          </a:p>
          <a:p>
            <a:r>
              <a:rPr lang="en-IN"/>
              <a:t>C. The result is a utility computing model similar to traditional that of traditional utilities, like gas and electricity - you pay for what you would want!</a:t>
            </a:r>
          </a:p>
        </p:txBody>
      </p:sp>
    </p:spTree>
    <p:extLst>
      <p:ext uri="{BB962C8B-B14F-4D97-AF65-F5344CB8AC3E}">
        <p14:creationId xmlns:p14="http://schemas.microsoft.com/office/powerpoint/2010/main" val="23278176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43054" y="476527"/>
            <a:ext cx="3663235" cy="450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Lab For Uploading File to S3 Bucket</a:t>
            </a:r>
          </a:p>
        </p:txBody>
      </p:sp>
      <p:sp>
        <p:nvSpPr>
          <p:cNvPr id="2" name="Rectangle 1"/>
          <p:cNvSpPr/>
          <p:nvPr/>
        </p:nvSpPr>
        <p:spPr>
          <a:xfrm>
            <a:off x="589209" y="1133361"/>
            <a:ext cx="8258578" cy="4801314"/>
          </a:xfrm>
          <a:prstGeom prst="rect">
            <a:avLst/>
          </a:prstGeom>
        </p:spPr>
        <p:txBody>
          <a:bodyPr wrap="square">
            <a:spAutoFit/>
          </a:bodyPr>
          <a:lstStyle/>
          <a:p>
            <a:r>
              <a:rPr lang="en-IN" b="1"/>
              <a:t>To give permission on bucket </a:t>
            </a:r>
            <a:endParaRPr lang="en-IN"/>
          </a:p>
          <a:p>
            <a:endParaRPr lang="en-IN"/>
          </a:p>
          <a:p>
            <a:r>
              <a:rPr lang="en-IN"/>
              <a:t>click on bucket -- permissions -- block public access -- edit -- uncheck the check box -- type confirm - confirm to save</a:t>
            </a:r>
          </a:p>
          <a:p>
            <a:r>
              <a:rPr lang="en-IN"/>
              <a:t>click on bucket -- permissions -- bucket policy</a:t>
            </a:r>
          </a:p>
          <a:p>
            <a:endParaRPr lang="en-IN"/>
          </a:p>
          <a:p>
            <a:endParaRPr lang="en-IN"/>
          </a:p>
          <a:p>
            <a:endParaRPr lang="en-IN"/>
          </a:p>
          <a:p>
            <a:endParaRPr lang="en-IN"/>
          </a:p>
          <a:p>
            <a:endParaRPr lang="en-IN"/>
          </a:p>
          <a:p>
            <a:endParaRPr lang="en-IN"/>
          </a:p>
          <a:p>
            <a:endParaRPr lang="en-IN"/>
          </a:p>
          <a:p>
            <a:endParaRPr lang="en-IN"/>
          </a:p>
          <a:p>
            <a:endParaRPr lang="en-IN"/>
          </a:p>
          <a:p>
            <a:endParaRPr lang="en-IN"/>
          </a:p>
          <a:p>
            <a:r>
              <a:rPr lang="en-IN"/>
              <a:t>Now click on file and check.....</a:t>
            </a:r>
          </a:p>
          <a:p>
            <a:r>
              <a:rPr lang="en-IN"/>
              <a:t>Its working fine....</a:t>
            </a:r>
          </a:p>
        </p:txBody>
      </p:sp>
      <p:sp>
        <p:nvSpPr>
          <p:cNvPr id="4" name="Rectangle 3"/>
          <p:cNvSpPr/>
          <p:nvPr/>
        </p:nvSpPr>
        <p:spPr>
          <a:xfrm>
            <a:off x="5019541" y="2333694"/>
            <a:ext cx="4572000" cy="4524315"/>
          </a:xfrm>
          <a:prstGeom prst="rect">
            <a:avLst/>
          </a:prstGeom>
        </p:spPr>
        <p:txBody>
          <a:bodyPr>
            <a:spAutoFit/>
          </a:bodyPr>
          <a:lstStyle/>
          <a:p>
            <a:r>
              <a:rPr lang="en-IN"/>
              <a:t>{</a:t>
            </a:r>
          </a:p>
          <a:p>
            <a:r>
              <a:rPr lang="en-IN"/>
              <a:t>    "Version": "2012-10-17",</a:t>
            </a:r>
          </a:p>
          <a:p>
            <a:r>
              <a:rPr lang="en-IN"/>
              <a:t>    "Statement": [</a:t>
            </a:r>
          </a:p>
          <a:p>
            <a:r>
              <a:rPr lang="en-IN"/>
              <a:t>        {</a:t>
            </a:r>
          </a:p>
          <a:p>
            <a:r>
              <a:rPr lang="en-IN"/>
              <a:t>            "Sid": "</a:t>
            </a:r>
            <a:r>
              <a:rPr lang="en-IN" err="1"/>
              <a:t>PublicReadGetObject</a:t>
            </a:r>
            <a:r>
              <a:rPr lang="en-IN"/>
              <a:t>",</a:t>
            </a:r>
          </a:p>
          <a:p>
            <a:r>
              <a:rPr lang="en-IN"/>
              <a:t>            "Effect": "Allow",</a:t>
            </a:r>
          </a:p>
          <a:p>
            <a:r>
              <a:rPr lang="en-IN"/>
              <a:t>            "Principal": "*",</a:t>
            </a:r>
          </a:p>
          <a:p>
            <a:r>
              <a:rPr lang="en-IN"/>
              <a:t>            "Action": [</a:t>
            </a:r>
          </a:p>
          <a:p>
            <a:r>
              <a:rPr lang="en-IN"/>
              <a:t>                "s3:GetObject"</a:t>
            </a:r>
          </a:p>
          <a:p>
            <a:r>
              <a:rPr lang="en-IN"/>
              <a:t>            ],</a:t>
            </a:r>
          </a:p>
          <a:p>
            <a:r>
              <a:rPr lang="en-IN"/>
              <a:t>            "Resource": [</a:t>
            </a:r>
          </a:p>
          <a:p>
            <a:r>
              <a:rPr lang="en-IN"/>
              <a:t>                "arn:aws:s3:::</a:t>
            </a:r>
            <a:r>
              <a:rPr lang="en-IN" err="1"/>
              <a:t>mybucket</a:t>
            </a:r>
            <a:r>
              <a:rPr lang="en-IN"/>
              <a:t>/*"</a:t>
            </a:r>
          </a:p>
          <a:p>
            <a:r>
              <a:rPr lang="en-IN"/>
              <a:t>            ]</a:t>
            </a:r>
          </a:p>
          <a:p>
            <a:r>
              <a:rPr lang="en-IN"/>
              <a:t>        }</a:t>
            </a:r>
          </a:p>
          <a:p>
            <a:r>
              <a:rPr lang="en-IN"/>
              <a:t>    ]</a:t>
            </a:r>
          </a:p>
          <a:p>
            <a:r>
              <a:rPr lang="en-IN"/>
              <a:t>}</a:t>
            </a:r>
          </a:p>
        </p:txBody>
      </p:sp>
    </p:spTree>
    <p:extLst>
      <p:ext uri="{BB962C8B-B14F-4D97-AF65-F5344CB8AC3E}">
        <p14:creationId xmlns:p14="http://schemas.microsoft.com/office/powerpoint/2010/main" val="32177630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elastic_beanstalk_logo1.png"/>
          <p:cNvPicPr>
            <a:picLocks noChangeAspect="1"/>
          </p:cNvPicPr>
          <p:nvPr/>
        </p:nvPicPr>
        <p:blipFill>
          <a:blip r:embed="rId2" cstate="print"/>
          <a:stretch>
            <a:fillRect/>
          </a:stretch>
        </p:blipFill>
        <p:spPr>
          <a:xfrm>
            <a:off x="1219200" y="457200"/>
            <a:ext cx="6705600" cy="5715000"/>
          </a:xfrm>
          <a:prstGeom prst="rect">
            <a:avLst/>
          </a:prstGeom>
        </p:spPr>
      </p:pic>
    </p:spTree>
    <p:extLst>
      <p:ext uri="{BB962C8B-B14F-4D97-AF65-F5344CB8AC3E}">
        <p14:creationId xmlns:p14="http://schemas.microsoft.com/office/powerpoint/2010/main" val="41107278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3" y="457200"/>
            <a:ext cx="3510385" cy="523220"/>
          </a:xfrm>
          <a:prstGeom prst="rect">
            <a:avLst/>
          </a:prstGeom>
        </p:spPr>
        <p:txBody>
          <a:bodyPr wrap="none">
            <a:spAutoFit/>
          </a:bodyPr>
          <a:lstStyle/>
          <a:p>
            <a:r>
              <a:rPr lang="en-US" sz="2800" b="1"/>
              <a:t>AWS Elastic Beanstalk</a:t>
            </a:r>
          </a:p>
        </p:txBody>
      </p:sp>
      <p:sp>
        <p:nvSpPr>
          <p:cNvPr id="3" name="Rectangle 2"/>
          <p:cNvSpPr/>
          <p:nvPr/>
        </p:nvSpPr>
        <p:spPr>
          <a:xfrm>
            <a:off x="838200" y="1305342"/>
            <a:ext cx="7772400" cy="3046988"/>
          </a:xfrm>
          <a:prstGeom prst="rect">
            <a:avLst/>
          </a:prstGeom>
        </p:spPr>
        <p:txBody>
          <a:bodyPr wrap="square">
            <a:spAutoFit/>
          </a:bodyPr>
          <a:lstStyle/>
          <a:p>
            <a:pPr algn="just"/>
            <a:r>
              <a:rPr lang="en-US" sz="2400"/>
              <a:t>The AWS Elastic Beanstalk is a cloud deployment service by which you can easily set up your application on the Amazon Web Services infrastructure simply by just uploading it. </a:t>
            </a:r>
          </a:p>
          <a:p>
            <a:pPr algn="just"/>
            <a:endParaRPr lang="en-US" sz="2400"/>
          </a:p>
          <a:p>
            <a:pPr algn="just"/>
            <a:r>
              <a:rPr lang="en-US" sz="2400"/>
              <a:t>All the other necessary operations like </a:t>
            </a:r>
            <a:r>
              <a:rPr lang="en-US" sz="2400" err="1"/>
              <a:t>autoscaling</a:t>
            </a:r>
            <a:r>
              <a:rPr lang="en-US" sz="2400"/>
              <a:t>, provisioning, load balancing, and application health monitoring will be handled automatically by using it.</a:t>
            </a:r>
          </a:p>
          <a:p>
            <a:pPr algn="just"/>
            <a:endParaRPr lang="en-US" sz="2400"/>
          </a:p>
        </p:txBody>
      </p:sp>
    </p:spTree>
    <p:extLst>
      <p:ext uri="{BB962C8B-B14F-4D97-AF65-F5344CB8AC3E}">
        <p14:creationId xmlns:p14="http://schemas.microsoft.com/office/powerpoint/2010/main" val="1970823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3" y="457200"/>
            <a:ext cx="3510385" cy="523220"/>
          </a:xfrm>
          <a:prstGeom prst="rect">
            <a:avLst/>
          </a:prstGeom>
        </p:spPr>
        <p:txBody>
          <a:bodyPr wrap="none">
            <a:spAutoFit/>
          </a:bodyPr>
          <a:lstStyle/>
          <a:p>
            <a:r>
              <a:rPr lang="en-US" sz="2800" b="1"/>
              <a:t>AWS Elastic Beanstalk</a:t>
            </a:r>
          </a:p>
        </p:txBody>
      </p:sp>
      <p:sp>
        <p:nvSpPr>
          <p:cNvPr id="3" name="Rectangle 2"/>
          <p:cNvSpPr/>
          <p:nvPr/>
        </p:nvSpPr>
        <p:spPr>
          <a:xfrm>
            <a:off x="838200" y="1305342"/>
            <a:ext cx="7772400" cy="3046988"/>
          </a:xfrm>
          <a:prstGeom prst="rect">
            <a:avLst/>
          </a:prstGeom>
        </p:spPr>
        <p:txBody>
          <a:bodyPr wrap="square">
            <a:spAutoFit/>
          </a:bodyPr>
          <a:lstStyle/>
          <a:p>
            <a:pPr algn="just"/>
            <a:endParaRPr lang="en-US" sz="2400"/>
          </a:p>
          <a:p>
            <a:pPr algn="just"/>
            <a:r>
              <a:rPr lang="en-US" sz="2400"/>
              <a:t>Elastic Beanstalk is blessed with an open architecture, which means that even the applications not written for the web can be deployed on it. </a:t>
            </a:r>
          </a:p>
          <a:p>
            <a:pPr algn="just"/>
            <a:endParaRPr lang="en-US" sz="2400"/>
          </a:p>
          <a:p>
            <a:pPr algn="just"/>
            <a:r>
              <a:rPr lang="en-US" sz="2400"/>
              <a:t>Amazon doesn’t charge additionally for the Elastic Beanstalk, consumers will just have to pay for the resources used to run and store their apps.</a:t>
            </a:r>
          </a:p>
        </p:txBody>
      </p:sp>
    </p:spTree>
    <p:extLst>
      <p:ext uri="{BB962C8B-B14F-4D97-AF65-F5344CB8AC3E}">
        <p14:creationId xmlns:p14="http://schemas.microsoft.com/office/powerpoint/2010/main" val="30961127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228603" y="381001"/>
            <a:ext cx="8610601" cy="6172200"/>
          </a:xfrm>
          <a:prstGeom prst="rect">
            <a:avLst/>
          </a:prstGeom>
          <a:noFill/>
          <a:ln w="9525">
            <a:noFill/>
            <a:miter lim="800000"/>
            <a:headEnd/>
            <a:tailEnd/>
          </a:ln>
          <a:effectLst/>
        </p:spPr>
      </p:pic>
    </p:spTree>
    <p:extLst>
      <p:ext uri="{BB962C8B-B14F-4D97-AF65-F5344CB8AC3E}">
        <p14:creationId xmlns:p14="http://schemas.microsoft.com/office/powerpoint/2010/main" val="37403572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304800"/>
            <a:ext cx="7772400" cy="523220"/>
          </a:xfrm>
          <a:prstGeom prst="rect">
            <a:avLst/>
          </a:prstGeom>
          <a:noFill/>
        </p:spPr>
        <p:txBody>
          <a:bodyPr wrap="square" rtlCol="0">
            <a:spAutoFit/>
          </a:bodyPr>
          <a:lstStyle/>
          <a:p>
            <a:pPr algn="ctr"/>
            <a:r>
              <a:rPr lang="en-US" sz="2800" b="1"/>
              <a:t>Features of Classic Load Balancer</a:t>
            </a:r>
          </a:p>
        </p:txBody>
      </p:sp>
      <p:sp>
        <p:nvSpPr>
          <p:cNvPr id="3" name="Rectangle 2"/>
          <p:cNvSpPr/>
          <p:nvPr/>
        </p:nvSpPr>
        <p:spPr>
          <a:xfrm>
            <a:off x="457200" y="1447804"/>
            <a:ext cx="7848600" cy="4493538"/>
          </a:xfrm>
          <a:prstGeom prst="rect">
            <a:avLst/>
          </a:prstGeom>
        </p:spPr>
        <p:txBody>
          <a:bodyPr wrap="square">
            <a:spAutoFit/>
          </a:bodyPr>
          <a:lstStyle/>
          <a:p>
            <a:pPr algn="just"/>
            <a:r>
              <a:rPr lang="en-US" sz="2200"/>
              <a:t>A load balancer distributes incoming application traffic across multiple EC2 instances in multiple Availability Zones. This increases the fault tolerance of your applications. Elastic Load Balancing detects unhealthy instances and routes traffic only to healthy instances.</a:t>
            </a:r>
          </a:p>
          <a:p>
            <a:pPr algn="just"/>
            <a:endParaRPr lang="en-US" sz="2200"/>
          </a:p>
          <a:p>
            <a:pPr algn="just"/>
            <a:r>
              <a:rPr lang="en-US" sz="2200"/>
              <a:t>Your load balancer serves as a single point of contact for clients. This increases the availability of your application. You can add and remove instances from your load balancer as your needs change, without disrupting the overall flow of requests to your application.</a:t>
            </a:r>
          </a:p>
          <a:p>
            <a:pPr algn="just"/>
            <a:endParaRPr lang="en-US" sz="2200"/>
          </a:p>
          <a:p>
            <a:pPr algn="just"/>
            <a:r>
              <a:rPr lang="en-US" sz="2200"/>
              <a:t> Elastic Load Balancing scales your load balancer as traffic to your application changes over time. Elastic Load Balancing can scale to the vast majority of workloads automatically.</a:t>
            </a:r>
          </a:p>
        </p:txBody>
      </p:sp>
    </p:spTree>
    <p:extLst>
      <p:ext uri="{BB962C8B-B14F-4D97-AF65-F5344CB8AC3E}">
        <p14:creationId xmlns:p14="http://schemas.microsoft.com/office/powerpoint/2010/main" val="31458096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ws-elb-classic-load-balancer.png"/>
          <p:cNvPicPr>
            <a:picLocks noChangeAspect="1"/>
          </p:cNvPicPr>
          <p:nvPr/>
        </p:nvPicPr>
        <p:blipFill>
          <a:blip r:embed="rId2" cstate="print"/>
          <a:stretch>
            <a:fillRect/>
          </a:stretch>
        </p:blipFill>
        <p:spPr>
          <a:xfrm>
            <a:off x="609600" y="1219200"/>
            <a:ext cx="7924800" cy="5105400"/>
          </a:xfrm>
          <a:prstGeom prst="rect">
            <a:avLst/>
          </a:prstGeom>
        </p:spPr>
      </p:pic>
      <p:sp>
        <p:nvSpPr>
          <p:cNvPr id="3" name="TextBox 2"/>
          <p:cNvSpPr txBox="1"/>
          <p:nvPr/>
        </p:nvSpPr>
        <p:spPr>
          <a:xfrm>
            <a:off x="609600" y="304800"/>
            <a:ext cx="7772400" cy="523220"/>
          </a:xfrm>
          <a:prstGeom prst="rect">
            <a:avLst/>
          </a:prstGeom>
          <a:noFill/>
        </p:spPr>
        <p:txBody>
          <a:bodyPr wrap="square" rtlCol="0">
            <a:spAutoFit/>
          </a:bodyPr>
          <a:lstStyle/>
          <a:p>
            <a:pPr algn="ctr"/>
            <a:r>
              <a:rPr lang="en-US" sz="2800" b="1"/>
              <a:t>Classic Load Balancer</a:t>
            </a:r>
          </a:p>
        </p:txBody>
      </p:sp>
    </p:spTree>
    <p:extLst>
      <p:ext uri="{BB962C8B-B14F-4D97-AF65-F5344CB8AC3E}">
        <p14:creationId xmlns:p14="http://schemas.microsoft.com/office/powerpoint/2010/main" val="33512733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What is Cloud Computing?</a:t>
            </a:r>
          </a:p>
        </p:txBody>
      </p:sp>
      <p:sp>
        <p:nvSpPr>
          <p:cNvPr id="3" name="Content Placeholder 2"/>
          <p:cNvSpPr>
            <a:spLocks noGrp="1"/>
          </p:cNvSpPr>
          <p:nvPr>
            <p:ph idx="1"/>
          </p:nvPr>
        </p:nvSpPr>
        <p:spPr>
          <a:xfrm>
            <a:off x="785786" y="1571612"/>
            <a:ext cx="7690104" cy="4023360"/>
          </a:xfrm>
        </p:spPr>
        <p:txBody>
          <a:bodyPr>
            <a:normAutofit fontScale="85000" lnSpcReduction="20000"/>
          </a:bodyPr>
          <a:lstStyle/>
          <a:p>
            <a:r>
              <a:rPr lang="en-IN"/>
              <a:t>Example:</a:t>
            </a:r>
          </a:p>
          <a:p>
            <a:r>
              <a:rPr lang="en-IN"/>
              <a:t>Many companies are delivering services from the cloud. </a:t>
            </a:r>
          </a:p>
          <a:p>
            <a:r>
              <a:rPr lang="en-IN"/>
              <a:t>Some notable examples include the following: </a:t>
            </a:r>
          </a:p>
          <a:p>
            <a:r>
              <a:rPr lang="en-IN"/>
              <a:t>' Google — Has a private cloud that it uses for delivering Google Docs and many other services to its users, including email access, document applications, text translations, maps, web analytics, and much more. ' </a:t>
            </a:r>
          </a:p>
          <a:p>
            <a:r>
              <a:rPr lang="en-IN"/>
              <a:t>Microsoft — Has Microsoft@ Office 365 online service that allows for content and business intelligence tools to be moved into the cloud, and Microsoft currently makes its office applications available in a cloud. ' </a:t>
            </a:r>
          </a:p>
          <a:p>
            <a:r>
              <a:rPr lang="en-IN"/>
              <a:t>Salesforce.com — Runs its application set for its customers in a cloud, and its Force.com and Vmforce.com products provide developers with platforms to build customized cloud services.</a:t>
            </a:r>
          </a:p>
        </p:txBody>
      </p:sp>
    </p:spTree>
    <p:extLst>
      <p:ext uri="{BB962C8B-B14F-4D97-AF65-F5344CB8AC3E}">
        <p14:creationId xmlns:p14="http://schemas.microsoft.com/office/powerpoint/2010/main" val="29326324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457200"/>
            <a:ext cx="7772400" cy="523220"/>
          </a:xfrm>
          <a:prstGeom prst="rect">
            <a:avLst/>
          </a:prstGeom>
        </p:spPr>
        <p:txBody>
          <a:bodyPr wrap="square">
            <a:spAutoFit/>
          </a:bodyPr>
          <a:lstStyle/>
          <a:p>
            <a:pPr algn="ctr"/>
            <a:r>
              <a:rPr lang="en-US" sz="2800" b="1"/>
              <a:t>AWS Identity and Access Management (IAM)</a:t>
            </a:r>
          </a:p>
        </p:txBody>
      </p:sp>
      <p:pic>
        <p:nvPicPr>
          <p:cNvPr id="1026" name="Picture 2"/>
          <p:cNvPicPr>
            <a:picLocks noChangeAspect="1" noChangeArrowheads="1"/>
          </p:cNvPicPr>
          <p:nvPr/>
        </p:nvPicPr>
        <p:blipFill>
          <a:blip r:embed="rId2" cstate="print"/>
          <a:srcRect/>
          <a:stretch>
            <a:fillRect/>
          </a:stretch>
        </p:blipFill>
        <p:spPr bwMode="auto">
          <a:xfrm>
            <a:off x="304800" y="1295400"/>
            <a:ext cx="8458200" cy="5029200"/>
          </a:xfrm>
          <a:prstGeom prst="rect">
            <a:avLst/>
          </a:prstGeom>
          <a:noFill/>
          <a:ln w="9525">
            <a:noFill/>
            <a:miter lim="800000"/>
            <a:headEnd/>
            <a:tailEnd/>
          </a:ln>
          <a:effectLst/>
        </p:spPr>
      </p:pic>
    </p:spTree>
    <p:extLst>
      <p:ext uri="{BB962C8B-B14F-4D97-AF65-F5344CB8AC3E}">
        <p14:creationId xmlns:p14="http://schemas.microsoft.com/office/powerpoint/2010/main" val="15044295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331343"/>
            <a:ext cx="8229600" cy="2862322"/>
          </a:xfrm>
          <a:prstGeom prst="rect">
            <a:avLst/>
          </a:prstGeom>
        </p:spPr>
        <p:txBody>
          <a:bodyPr wrap="square">
            <a:spAutoFit/>
          </a:bodyPr>
          <a:lstStyle/>
          <a:p>
            <a:pPr algn="just"/>
            <a:r>
              <a:rPr lang="en-US" sz="2000"/>
              <a:t>AWS Identity and Access Management (IAM) enables you to manage access to AWS services and resources securely. </a:t>
            </a:r>
          </a:p>
          <a:p>
            <a:pPr algn="just"/>
            <a:endParaRPr lang="en-US" sz="2000"/>
          </a:p>
          <a:p>
            <a:pPr algn="just"/>
            <a:r>
              <a:rPr lang="en-US" sz="2000"/>
              <a:t>Using IAM, you can create and manage AWS users and groups, and use permissions to allow and deny their access to AWS resources.</a:t>
            </a:r>
          </a:p>
          <a:p>
            <a:pPr algn="just"/>
            <a:endParaRPr lang="en-US" sz="2000"/>
          </a:p>
          <a:p>
            <a:pPr algn="just"/>
            <a:r>
              <a:rPr lang="en-US" sz="2000"/>
              <a:t>IAM is a feature of your AWS account offered at no additional charge. </a:t>
            </a:r>
          </a:p>
          <a:p>
            <a:pPr algn="just"/>
            <a:endParaRPr lang="en-US" sz="2000"/>
          </a:p>
          <a:p>
            <a:pPr algn="just"/>
            <a:r>
              <a:rPr lang="en-US" sz="2000"/>
              <a:t>You will be charged only for use of other AWS services by your users.</a:t>
            </a:r>
          </a:p>
        </p:txBody>
      </p:sp>
      <p:sp>
        <p:nvSpPr>
          <p:cNvPr id="3" name="Rectangle 2"/>
          <p:cNvSpPr/>
          <p:nvPr/>
        </p:nvSpPr>
        <p:spPr>
          <a:xfrm>
            <a:off x="495300" y="1885950"/>
            <a:ext cx="7772400" cy="523220"/>
          </a:xfrm>
          <a:prstGeom prst="rect">
            <a:avLst/>
          </a:prstGeom>
        </p:spPr>
        <p:txBody>
          <a:bodyPr wrap="square">
            <a:spAutoFit/>
          </a:bodyPr>
          <a:lstStyle/>
          <a:p>
            <a:pPr algn="ctr"/>
            <a:r>
              <a:rPr lang="en-US" sz="2800" b="1"/>
              <a:t>AWS Identity and Access Management (IAM)</a:t>
            </a:r>
          </a:p>
        </p:txBody>
      </p:sp>
    </p:spTree>
    <p:extLst>
      <p:ext uri="{BB962C8B-B14F-4D97-AF65-F5344CB8AC3E}">
        <p14:creationId xmlns:p14="http://schemas.microsoft.com/office/powerpoint/2010/main" val="17663906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457200"/>
            <a:ext cx="7772400" cy="523220"/>
          </a:xfrm>
          <a:prstGeom prst="rect">
            <a:avLst/>
          </a:prstGeom>
        </p:spPr>
        <p:txBody>
          <a:bodyPr wrap="square">
            <a:spAutoFit/>
          </a:bodyPr>
          <a:lstStyle/>
          <a:p>
            <a:pPr algn="ctr"/>
            <a:r>
              <a:rPr lang="en-US" sz="2800" b="1"/>
              <a:t>AWS Identity and Access Management (IAM)</a:t>
            </a:r>
          </a:p>
        </p:txBody>
      </p:sp>
      <p:pic>
        <p:nvPicPr>
          <p:cNvPr id="4" name="Picture 3" descr="intro-diagram _policies_800.png"/>
          <p:cNvPicPr>
            <a:picLocks noChangeAspect="1"/>
          </p:cNvPicPr>
          <p:nvPr/>
        </p:nvPicPr>
        <p:blipFill>
          <a:blip r:embed="rId2" cstate="print"/>
          <a:stretch>
            <a:fillRect/>
          </a:stretch>
        </p:blipFill>
        <p:spPr>
          <a:xfrm>
            <a:off x="304804" y="1143000"/>
            <a:ext cx="8381999" cy="5216124"/>
          </a:xfrm>
          <a:prstGeom prst="rect">
            <a:avLst/>
          </a:prstGeom>
        </p:spPr>
      </p:pic>
    </p:spTree>
    <p:extLst>
      <p:ext uri="{BB962C8B-B14F-4D97-AF65-F5344CB8AC3E}">
        <p14:creationId xmlns:p14="http://schemas.microsoft.com/office/powerpoint/2010/main" val="32704423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676404"/>
            <a:ext cx="8382000" cy="4093428"/>
          </a:xfrm>
          <a:prstGeom prst="rect">
            <a:avLst/>
          </a:prstGeom>
        </p:spPr>
        <p:txBody>
          <a:bodyPr wrap="square">
            <a:spAutoFit/>
          </a:bodyPr>
          <a:lstStyle/>
          <a:p>
            <a:pPr algn="just"/>
            <a:r>
              <a:rPr lang="en-US" sz="2000"/>
              <a:t>AWS Identity and Access Management (IAM) is a web service that helps you securely control access to AWS resources. </a:t>
            </a:r>
          </a:p>
          <a:p>
            <a:pPr algn="just"/>
            <a:r>
              <a:rPr lang="en-US" sz="2000"/>
              <a:t>You use IAM to control who is authenticated (signed in) and authorized (has permissions) to use resources.</a:t>
            </a:r>
          </a:p>
          <a:p>
            <a:pPr algn="just"/>
            <a:endParaRPr lang="en-US" sz="2000"/>
          </a:p>
          <a:p>
            <a:pPr algn="just"/>
            <a:r>
              <a:rPr lang="en-US" sz="2000"/>
              <a:t>When you first create an AWS account, you begin with a single sign-in identity that has complete access to all AWS services and resources in the account. </a:t>
            </a:r>
          </a:p>
          <a:p>
            <a:pPr algn="just"/>
            <a:endParaRPr lang="en-US" sz="2000"/>
          </a:p>
          <a:p>
            <a:pPr algn="just"/>
            <a:r>
              <a:rPr lang="en-US" sz="2000"/>
              <a:t>This identity is called the AWS account </a:t>
            </a:r>
            <a:r>
              <a:rPr lang="en-US" sz="2000" b="1" i="1"/>
              <a:t>root user</a:t>
            </a:r>
            <a:r>
              <a:rPr lang="en-US" sz="2000"/>
              <a:t> and is accessed by signing in with the email address and password that you used to create the account. </a:t>
            </a:r>
          </a:p>
          <a:p>
            <a:pPr algn="just"/>
            <a:endParaRPr lang="en-US" sz="2000"/>
          </a:p>
          <a:p>
            <a:pPr algn="just"/>
            <a:r>
              <a:rPr lang="en-US" sz="2000"/>
              <a:t>We strongly recommend that you do not use the root user for your everyday tasks, even the administrative ones.</a:t>
            </a:r>
          </a:p>
        </p:txBody>
      </p:sp>
      <p:sp>
        <p:nvSpPr>
          <p:cNvPr id="3" name="Rectangle 2"/>
          <p:cNvSpPr/>
          <p:nvPr/>
        </p:nvSpPr>
        <p:spPr>
          <a:xfrm>
            <a:off x="609600" y="457200"/>
            <a:ext cx="7772400" cy="523220"/>
          </a:xfrm>
          <a:prstGeom prst="rect">
            <a:avLst/>
          </a:prstGeom>
        </p:spPr>
        <p:txBody>
          <a:bodyPr wrap="square">
            <a:spAutoFit/>
          </a:bodyPr>
          <a:lstStyle/>
          <a:p>
            <a:pPr algn="ctr"/>
            <a:r>
              <a:rPr lang="en-US" sz="2800" b="1"/>
              <a:t>AWS Identity and Access Management (IAM)</a:t>
            </a:r>
          </a:p>
        </p:txBody>
      </p:sp>
    </p:spTree>
    <p:extLst>
      <p:ext uri="{BB962C8B-B14F-4D97-AF65-F5344CB8AC3E}">
        <p14:creationId xmlns:p14="http://schemas.microsoft.com/office/powerpoint/2010/main" val="33453115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a:t>Amazon </a:t>
            </a:r>
            <a:r>
              <a:rPr lang="en-IN" err="1"/>
              <a:t>DynamoDB</a:t>
            </a:r>
            <a:br>
              <a:rPr lang="en-IN"/>
            </a:br>
            <a:endParaRPr lang="en-IN"/>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22991294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Amazon </a:t>
            </a:r>
            <a:r>
              <a:rPr lang="en-IN" err="1"/>
              <a:t>DynamoDB</a:t>
            </a:r>
            <a:endParaRPr lang="en-IN"/>
          </a:p>
        </p:txBody>
      </p:sp>
      <p:sp>
        <p:nvSpPr>
          <p:cNvPr id="3" name="Content Placeholder 2"/>
          <p:cNvSpPr>
            <a:spLocks noGrp="1"/>
          </p:cNvSpPr>
          <p:nvPr>
            <p:ph idx="1"/>
          </p:nvPr>
        </p:nvSpPr>
        <p:spPr/>
        <p:txBody>
          <a:bodyPr/>
          <a:lstStyle/>
          <a:p>
            <a:r>
              <a:rPr lang="en-IN"/>
              <a:t>Amazon </a:t>
            </a:r>
            <a:r>
              <a:rPr lang="en-IN" err="1"/>
              <a:t>DynamoDB</a:t>
            </a:r>
            <a:r>
              <a:rPr lang="en-IN"/>
              <a:t> is a key-value and document database that delivers single-digit millisecond performance at any scale. </a:t>
            </a:r>
          </a:p>
          <a:p>
            <a:r>
              <a:rPr lang="en-IN"/>
              <a:t>It's a fully managed, multi-region, multi-active, durable database with built-in security, backup and restore, and in-memory caching for internet-scale applications. </a:t>
            </a:r>
          </a:p>
          <a:p>
            <a:r>
              <a:rPr lang="en-IN" err="1"/>
              <a:t>DynamoDB</a:t>
            </a:r>
            <a:r>
              <a:rPr lang="en-IN"/>
              <a:t> can handle more than 10 trillion requests per day and can support peaks of more than 20 million requests per second.</a:t>
            </a:r>
          </a:p>
        </p:txBody>
      </p:sp>
    </p:spTree>
    <p:extLst>
      <p:ext uri="{BB962C8B-B14F-4D97-AF65-F5344CB8AC3E}">
        <p14:creationId xmlns:p14="http://schemas.microsoft.com/office/powerpoint/2010/main" val="3022779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239320" y="1134079"/>
            <a:ext cx="8665369" cy="4390958"/>
          </a:xfrm>
          <a:prstGeom prst="rect">
            <a:avLst/>
          </a:prstGeom>
        </p:spPr>
      </p:pic>
    </p:spTree>
    <p:extLst>
      <p:ext uri="{BB962C8B-B14F-4D97-AF65-F5344CB8AC3E}">
        <p14:creationId xmlns:p14="http://schemas.microsoft.com/office/powerpoint/2010/main" val="13383480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a:t>Anatomy of an Item</a:t>
            </a:r>
          </a:p>
        </p:txBody>
      </p:sp>
      <p:sp>
        <p:nvSpPr>
          <p:cNvPr id="3" name="Content Placeholder 2"/>
          <p:cNvSpPr>
            <a:spLocks noGrp="1"/>
          </p:cNvSpPr>
          <p:nvPr>
            <p:ph idx="1"/>
          </p:nvPr>
        </p:nvSpPr>
        <p:spPr/>
        <p:txBody>
          <a:bodyPr/>
          <a:lstStyle/>
          <a:p>
            <a:r>
              <a:rPr lang="en-IN"/>
              <a:t>An </a:t>
            </a:r>
            <a:r>
              <a:rPr lang="en-IN" i="1"/>
              <a:t>item</a:t>
            </a:r>
            <a:r>
              <a:rPr lang="en-IN"/>
              <a:t> is the core unit of data in </a:t>
            </a:r>
            <a:r>
              <a:rPr lang="en-IN" err="1"/>
              <a:t>DynamoDB</a:t>
            </a:r>
            <a:r>
              <a:rPr lang="en-IN"/>
              <a:t>. </a:t>
            </a:r>
          </a:p>
          <a:p>
            <a:r>
              <a:rPr lang="en-IN"/>
              <a:t>It is comparable to a row in a relational database, a document in </a:t>
            </a:r>
            <a:r>
              <a:rPr lang="en-IN" err="1"/>
              <a:t>MongoDB</a:t>
            </a:r>
            <a:r>
              <a:rPr lang="en-IN"/>
              <a:t>, or a simple object in a programming language. </a:t>
            </a:r>
          </a:p>
          <a:p>
            <a:r>
              <a:rPr lang="en-IN"/>
              <a:t>Each item is </a:t>
            </a:r>
            <a:r>
              <a:rPr lang="en-IN" i="1"/>
              <a:t>uniquely identifiable</a:t>
            </a:r>
            <a:r>
              <a:rPr lang="en-IN"/>
              <a:t> by a primary key that is set on a table level.</a:t>
            </a:r>
          </a:p>
          <a:p>
            <a:r>
              <a:rPr lang="en-IN"/>
              <a:t>An item is composed of </a:t>
            </a:r>
            <a:r>
              <a:rPr lang="en-IN" i="1"/>
              <a:t>attributes</a:t>
            </a:r>
            <a:r>
              <a:rPr lang="en-IN"/>
              <a:t>, which are bits of data on the item. This could be the "Name" for a User, or the "Year" for a Car. </a:t>
            </a:r>
          </a:p>
          <a:p>
            <a:r>
              <a:rPr lang="en-IN"/>
              <a:t>Attributes have types -- e.g., strings, numbers, lists, sets, </a:t>
            </a:r>
            <a:r>
              <a:rPr lang="en-IN" err="1"/>
              <a:t>etc</a:t>
            </a:r>
            <a:r>
              <a:rPr lang="en-IN"/>
              <a:t> -- which must be provided when writing and querying Items.</a:t>
            </a:r>
          </a:p>
        </p:txBody>
      </p:sp>
    </p:spTree>
    <p:extLst>
      <p:ext uri="{BB962C8B-B14F-4D97-AF65-F5344CB8AC3E}">
        <p14:creationId xmlns:p14="http://schemas.microsoft.com/office/powerpoint/2010/main" val="16689722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a:t>Keys</a:t>
            </a:r>
          </a:p>
        </p:txBody>
      </p:sp>
      <p:sp>
        <p:nvSpPr>
          <p:cNvPr id="3" name="Content Placeholder 2"/>
          <p:cNvSpPr>
            <a:spLocks noGrp="1"/>
          </p:cNvSpPr>
          <p:nvPr>
            <p:ph idx="1"/>
          </p:nvPr>
        </p:nvSpPr>
        <p:spPr/>
        <p:txBody>
          <a:bodyPr>
            <a:normAutofit fontScale="85000" lnSpcReduction="20000"/>
          </a:bodyPr>
          <a:lstStyle/>
          <a:p>
            <a:r>
              <a:rPr lang="en-IN"/>
              <a:t>When creating a new table, you will need to specify the primary key of that table. </a:t>
            </a:r>
          </a:p>
          <a:p>
            <a:r>
              <a:rPr lang="en-IN"/>
              <a:t>Every item in a table is uniquely identified by its primary key. </a:t>
            </a:r>
          </a:p>
          <a:p>
            <a:r>
              <a:rPr lang="en-IN"/>
              <a:t>Accordingly, the primary key must be included with every item that is written to a </a:t>
            </a:r>
            <a:r>
              <a:rPr lang="en-IN" err="1"/>
              <a:t>DynamoDB</a:t>
            </a:r>
            <a:r>
              <a:rPr lang="en-IN"/>
              <a:t> table.</a:t>
            </a:r>
          </a:p>
          <a:p>
            <a:r>
              <a:rPr lang="en-IN"/>
              <a:t>There are two types of primary keys. </a:t>
            </a:r>
          </a:p>
          <a:p>
            <a:r>
              <a:rPr lang="en-IN"/>
              <a:t>A </a:t>
            </a:r>
            <a:r>
              <a:rPr lang="en-IN" b="1"/>
              <a:t>simple primary key</a:t>
            </a:r>
            <a:r>
              <a:rPr lang="en-IN"/>
              <a:t> uses a single attribute to identify an item, such as a Username or an </a:t>
            </a:r>
            <a:r>
              <a:rPr lang="en-IN" err="1"/>
              <a:t>OrderId</a:t>
            </a:r>
            <a:r>
              <a:rPr lang="en-IN"/>
              <a:t>. </a:t>
            </a:r>
          </a:p>
          <a:p>
            <a:pPr lvl="1"/>
            <a:r>
              <a:rPr lang="en-IN"/>
              <a:t>Using a </a:t>
            </a:r>
            <a:r>
              <a:rPr lang="en-IN" err="1"/>
              <a:t>DynamoDB</a:t>
            </a:r>
            <a:r>
              <a:rPr lang="en-IN"/>
              <a:t> table with a simple primary key is similar to using most simple key-value stores, such as </a:t>
            </a:r>
            <a:r>
              <a:rPr lang="en-IN" err="1"/>
              <a:t>Memcached</a:t>
            </a:r>
            <a:r>
              <a:rPr lang="en-IN"/>
              <a:t>.</a:t>
            </a:r>
          </a:p>
          <a:p>
            <a:r>
              <a:rPr lang="en-IN"/>
              <a:t>A </a:t>
            </a:r>
            <a:r>
              <a:rPr lang="en-IN" b="1"/>
              <a:t>composite primary key</a:t>
            </a:r>
            <a:r>
              <a:rPr lang="en-IN"/>
              <a:t> uses a combination of two attributes to identify a particular item. </a:t>
            </a:r>
          </a:p>
          <a:p>
            <a:pPr lvl="1"/>
            <a:r>
              <a:rPr lang="en-IN"/>
              <a:t>The first attribute is a </a:t>
            </a:r>
            <a:r>
              <a:rPr lang="en-IN" i="1"/>
              <a:t>partition key</a:t>
            </a:r>
            <a:r>
              <a:rPr lang="en-IN"/>
              <a:t> (also known as a "hash key") which is used to segment and distribute items across shards.</a:t>
            </a:r>
          </a:p>
        </p:txBody>
      </p:sp>
    </p:spTree>
    <p:extLst>
      <p:ext uri="{BB962C8B-B14F-4D97-AF65-F5344CB8AC3E}">
        <p14:creationId xmlns:p14="http://schemas.microsoft.com/office/powerpoint/2010/main" val="484800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Deployment Models</a:t>
            </a:r>
          </a:p>
        </p:txBody>
      </p:sp>
      <p:sp>
        <p:nvSpPr>
          <p:cNvPr id="3" name="Content Placeholder 2"/>
          <p:cNvSpPr>
            <a:spLocks noGrp="1"/>
          </p:cNvSpPr>
          <p:nvPr>
            <p:ph idx="1"/>
          </p:nvPr>
        </p:nvSpPr>
        <p:spPr>
          <a:xfrm>
            <a:off x="768096" y="2286000"/>
            <a:ext cx="7690104" cy="4023360"/>
          </a:xfrm>
        </p:spPr>
        <p:txBody>
          <a:bodyPr>
            <a:normAutofit fontScale="85000" lnSpcReduction="20000"/>
          </a:bodyPr>
          <a:lstStyle/>
          <a:p>
            <a:r>
              <a:rPr lang="en-IN"/>
              <a:t>The Public Cloud allows systems and services to be easily accessible to the general public. </a:t>
            </a:r>
          </a:p>
          <a:p>
            <a:r>
              <a:rPr lang="en-IN"/>
              <a:t>Public cloud may be less secure because of its openness</a:t>
            </a:r>
          </a:p>
          <a:p>
            <a:pPr lvl="1"/>
            <a:r>
              <a:rPr lang="en-IN"/>
              <a:t>e.g., e-mail. </a:t>
            </a:r>
          </a:p>
          <a:p>
            <a:r>
              <a:rPr lang="en-IN"/>
              <a:t>PRIVATE CLOUD : The Private Cloud allows systems and services to be accessible within an organization. </a:t>
            </a:r>
          </a:p>
          <a:p>
            <a:pPr lvl="1"/>
            <a:r>
              <a:rPr lang="en-IN"/>
              <a:t>It offers increased security because of its private nature. </a:t>
            </a:r>
          </a:p>
          <a:p>
            <a:r>
              <a:rPr lang="en-IN"/>
              <a:t>COMMUNITY CLOUD : The Community Cloud allows systems and services to be accessible by group of organizations. </a:t>
            </a:r>
          </a:p>
          <a:p>
            <a:r>
              <a:rPr lang="en-IN"/>
              <a:t>HYBRID CLOUD : The Hybrid Cloud is mixture of public and private cloud.</a:t>
            </a:r>
          </a:p>
          <a:p>
            <a:pPr lvl="1"/>
            <a:r>
              <a:rPr lang="en-IN"/>
              <a:t>However, the critical activities are performed using private cloud while the non- critical activities are performed using public cloud.</a:t>
            </a:r>
          </a:p>
        </p:txBody>
      </p:sp>
    </p:spTree>
    <p:extLst>
      <p:ext uri="{BB962C8B-B14F-4D97-AF65-F5344CB8AC3E}">
        <p14:creationId xmlns:p14="http://schemas.microsoft.com/office/powerpoint/2010/main" val="16972717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a:t>Attributes</a:t>
            </a:r>
          </a:p>
        </p:txBody>
      </p:sp>
      <p:sp>
        <p:nvSpPr>
          <p:cNvPr id="3" name="Content Placeholder 2"/>
          <p:cNvSpPr>
            <a:spLocks noGrp="1"/>
          </p:cNvSpPr>
          <p:nvPr>
            <p:ph idx="1"/>
          </p:nvPr>
        </p:nvSpPr>
        <p:spPr/>
        <p:txBody>
          <a:bodyPr>
            <a:normAutofit/>
          </a:bodyPr>
          <a:lstStyle/>
          <a:p>
            <a:r>
              <a:rPr lang="en-IN"/>
              <a:t>An item is made up of </a:t>
            </a:r>
            <a:r>
              <a:rPr lang="en-IN" i="1"/>
              <a:t>attributes</a:t>
            </a:r>
            <a:r>
              <a:rPr lang="en-IN"/>
              <a:t>, which are different elements of data on a particular item. </a:t>
            </a:r>
          </a:p>
          <a:p>
            <a:r>
              <a:rPr lang="en-IN"/>
              <a:t>For example, an item in the User table might have a Name attribute, an Age attribute, an Address attribute, and more. </a:t>
            </a:r>
          </a:p>
          <a:p>
            <a:r>
              <a:rPr lang="en-IN"/>
              <a:t>They are comparable to columns in a relational database.</a:t>
            </a:r>
          </a:p>
        </p:txBody>
      </p:sp>
    </p:spTree>
    <p:extLst>
      <p:ext uri="{BB962C8B-B14F-4D97-AF65-F5344CB8AC3E}">
        <p14:creationId xmlns:p14="http://schemas.microsoft.com/office/powerpoint/2010/main" val="28036327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a:t>Attribute types</a:t>
            </a:r>
          </a:p>
        </p:txBody>
      </p:sp>
      <p:sp>
        <p:nvSpPr>
          <p:cNvPr id="3" name="Content Placeholder 2"/>
          <p:cNvSpPr>
            <a:spLocks noGrp="1"/>
          </p:cNvSpPr>
          <p:nvPr>
            <p:ph idx="1"/>
          </p:nvPr>
        </p:nvSpPr>
        <p:spPr/>
        <p:txBody>
          <a:bodyPr>
            <a:normAutofit/>
          </a:bodyPr>
          <a:lstStyle/>
          <a:p>
            <a:r>
              <a:rPr lang="en-IN"/>
              <a:t>When setting an attribute for a </a:t>
            </a:r>
            <a:r>
              <a:rPr lang="en-IN" err="1"/>
              <a:t>DynamoDB</a:t>
            </a:r>
            <a:r>
              <a:rPr lang="en-IN"/>
              <a:t> item, you must specify the type of the attribute. </a:t>
            </a:r>
          </a:p>
          <a:p>
            <a:r>
              <a:rPr lang="en-IN"/>
              <a:t>Available types include simple types like strings and numbers as well as composite types like lists, maps, or sets.</a:t>
            </a:r>
          </a:p>
          <a:p>
            <a:endParaRPr lang="en-IN"/>
          </a:p>
        </p:txBody>
      </p:sp>
      <p:pic>
        <p:nvPicPr>
          <p:cNvPr id="4" name="Picture 3"/>
          <p:cNvPicPr>
            <a:picLocks noChangeAspect="1"/>
          </p:cNvPicPr>
          <p:nvPr/>
        </p:nvPicPr>
        <p:blipFill>
          <a:blip r:embed="rId2"/>
          <a:stretch>
            <a:fillRect/>
          </a:stretch>
        </p:blipFill>
        <p:spPr>
          <a:xfrm>
            <a:off x="796277" y="3748097"/>
            <a:ext cx="6315075" cy="2428875"/>
          </a:xfrm>
          <a:prstGeom prst="rect">
            <a:avLst/>
          </a:prstGeom>
        </p:spPr>
      </p:pic>
    </p:spTree>
    <p:extLst>
      <p:ext uri="{BB962C8B-B14F-4D97-AF65-F5344CB8AC3E}">
        <p14:creationId xmlns:p14="http://schemas.microsoft.com/office/powerpoint/2010/main" val="5759587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Amazon Virtual Private Cloud (VPC)</a:t>
            </a:r>
          </a:p>
        </p:txBody>
      </p:sp>
      <p:sp>
        <p:nvSpPr>
          <p:cNvPr id="3" name="Content Placeholder 2"/>
          <p:cNvSpPr>
            <a:spLocks noGrp="1"/>
          </p:cNvSpPr>
          <p:nvPr>
            <p:ph sz="quarter" idx="1"/>
          </p:nvPr>
        </p:nvSpPr>
        <p:spPr/>
        <p:txBody>
          <a:bodyPr>
            <a:normAutofit/>
          </a:bodyPr>
          <a:lstStyle/>
          <a:p>
            <a:pPr algn="just"/>
            <a:r>
              <a:rPr lang="en-IN"/>
              <a:t>Amazon Virtual Private Cloud is a commercial cloud computing service that provides users a virtual private cloud, by provisioning a logically isolated section of Amazon Web Services Cloud. </a:t>
            </a:r>
          </a:p>
          <a:p>
            <a:pPr algn="just"/>
            <a:r>
              <a:rPr lang="en-IN"/>
              <a:t>Amazon Virtual Private Cloud (Amazon VPC) lets you provision a logically isolated section of the AWS Cloud where you can launch AWS resources in a virtual network that you define. </a:t>
            </a:r>
          </a:p>
          <a:p>
            <a:pPr algn="just">
              <a:buNone/>
            </a:pPr>
            <a:endParaRPr lang="en-IN"/>
          </a:p>
        </p:txBody>
      </p:sp>
    </p:spTree>
    <p:extLst>
      <p:ext uri="{BB962C8B-B14F-4D97-AF65-F5344CB8AC3E}">
        <p14:creationId xmlns:p14="http://schemas.microsoft.com/office/powerpoint/2010/main" val="10188590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Amazon Virtual Private Cloud (VPC)</a:t>
            </a:r>
          </a:p>
        </p:txBody>
      </p:sp>
      <p:sp>
        <p:nvSpPr>
          <p:cNvPr id="3" name="Content Placeholder 2"/>
          <p:cNvSpPr>
            <a:spLocks noGrp="1"/>
          </p:cNvSpPr>
          <p:nvPr>
            <p:ph sz="quarter" idx="1"/>
          </p:nvPr>
        </p:nvSpPr>
        <p:spPr/>
        <p:txBody>
          <a:bodyPr>
            <a:normAutofit/>
          </a:bodyPr>
          <a:lstStyle/>
          <a:p>
            <a:pPr algn="just"/>
            <a:r>
              <a:rPr lang="en-IN"/>
              <a:t>You have complete control over your virtual networking environment, including :</a:t>
            </a:r>
          </a:p>
          <a:p>
            <a:pPr lvl="1" algn="just"/>
            <a:r>
              <a:rPr lang="en-IN"/>
              <a:t>selection of your own IP address range</a:t>
            </a:r>
          </a:p>
          <a:p>
            <a:pPr lvl="1" algn="just"/>
            <a:r>
              <a:rPr lang="en-IN"/>
              <a:t>creation of subnets</a:t>
            </a:r>
          </a:p>
          <a:p>
            <a:pPr lvl="1" algn="just"/>
            <a:r>
              <a:rPr lang="en-IN"/>
              <a:t>configuration of route tables and network gateways. </a:t>
            </a:r>
          </a:p>
        </p:txBody>
      </p:sp>
    </p:spTree>
    <p:extLst>
      <p:ext uri="{BB962C8B-B14F-4D97-AF65-F5344CB8AC3E}">
        <p14:creationId xmlns:p14="http://schemas.microsoft.com/office/powerpoint/2010/main" val="10188590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a:t>Classless Inter-Domain Routing(CIDR)</a:t>
            </a:r>
          </a:p>
        </p:txBody>
      </p:sp>
      <p:sp>
        <p:nvSpPr>
          <p:cNvPr id="3" name="Content Placeholder 2"/>
          <p:cNvSpPr>
            <a:spLocks noGrp="1"/>
          </p:cNvSpPr>
          <p:nvPr>
            <p:ph sz="quarter" idx="1"/>
          </p:nvPr>
        </p:nvSpPr>
        <p:spPr/>
        <p:txBody>
          <a:bodyPr>
            <a:normAutofit/>
          </a:bodyPr>
          <a:lstStyle/>
          <a:p>
            <a:pPr algn="just"/>
            <a:r>
              <a:rPr lang="en-IN"/>
              <a:t>Classless Inter-Domain Routing is a method for allocating IP addresses and for IP routing. </a:t>
            </a:r>
          </a:p>
          <a:p>
            <a:pPr algn="just"/>
            <a:r>
              <a:rPr lang="en-IN"/>
              <a:t>The Internet Engineering Task Force introduced CIDR in 1993 to replace the previous </a:t>
            </a:r>
            <a:r>
              <a:rPr lang="en-IN" err="1"/>
              <a:t>classful</a:t>
            </a:r>
            <a:r>
              <a:rPr lang="en-IN"/>
              <a:t> network addressing architecture on the Internet. </a:t>
            </a:r>
          </a:p>
        </p:txBody>
      </p:sp>
    </p:spTree>
    <p:extLst>
      <p:ext uri="{BB962C8B-B14F-4D97-AF65-F5344CB8AC3E}">
        <p14:creationId xmlns:p14="http://schemas.microsoft.com/office/powerpoint/2010/main" val="37526020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a:t>Classless Inter-Domain Routing(CIDR)</a:t>
            </a:r>
          </a:p>
        </p:txBody>
      </p:sp>
      <p:sp>
        <p:nvSpPr>
          <p:cNvPr id="3" name="Content Placeholder 2"/>
          <p:cNvSpPr>
            <a:spLocks noGrp="1"/>
          </p:cNvSpPr>
          <p:nvPr>
            <p:ph sz="quarter" idx="1"/>
          </p:nvPr>
        </p:nvSpPr>
        <p:spPr/>
        <p:txBody>
          <a:bodyPr>
            <a:normAutofit/>
          </a:bodyPr>
          <a:lstStyle/>
          <a:p>
            <a:pPr algn="just"/>
            <a:r>
              <a:rPr lang="en-IN"/>
              <a:t>CIDR is principally a bitwise, prefix-based standard for the representation of IP addresses and their routing properties. </a:t>
            </a:r>
          </a:p>
          <a:p>
            <a:pPr algn="just"/>
            <a:r>
              <a:rPr lang="en-IN"/>
              <a:t>It facilitates routing by allowing blocks of addresses to be grouped into single routing table entries. </a:t>
            </a:r>
          </a:p>
          <a:p>
            <a:pPr algn="just"/>
            <a:r>
              <a:rPr lang="en-IN"/>
              <a:t>These groups, commonly called CIDR blocks, share an initial sequence of bits in the binary representation of their IP addresses.</a:t>
            </a:r>
          </a:p>
        </p:txBody>
      </p:sp>
    </p:spTree>
    <p:extLst>
      <p:ext uri="{BB962C8B-B14F-4D97-AF65-F5344CB8AC3E}">
        <p14:creationId xmlns:p14="http://schemas.microsoft.com/office/powerpoint/2010/main" val="37526020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a:t>Classless Inter-Domain Routing(CIDR)</a:t>
            </a:r>
          </a:p>
        </p:txBody>
      </p:sp>
      <p:sp>
        <p:nvSpPr>
          <p:cNvPr id="3" name="Content Placeholder 2"/>
          <p:cNvSpPr>
            <a:spLocks noGrp="1"/>
          </p:cNvSpPr>
          <p:nvPr>
            <p:ph sz="quarter" idx="1"/>
          </p:nvPr>
        </p:nvSpPr>
        <p:spPr/>
        <p:txBody>
          <a:bodyPr>
            <a:normAutofit/>
          </a:bodyPr>
          <a:lstStyle/>
          <a:p>
            <a:pPr algn="just"/>
            <a:r>
              <a:rPr lang="en-IN"/>
              <a:t>An IP address is part of a CIDR block and is said to match the CIDR prefix if the initial </a:t>
            </a:r>
            <a:r>
              <a:rPr lang="en-IN" i="1"/>
              <a:t>n</a:t>
            </a:r>
            <a:r>
              <a:rPr lang="en-IN"/>
              <a:t> bits of the address and the CIDR prefix are the same. </a:t>
            </a:r>
          </a:p>
          <a:p>
            <a:pPr algn="just"/>
            <a:r>
              <a:rPr lang="en-IN"/>
              <a:t>An IPv4 address is 32 bits so an </a:t>
            </a:r>
            <a:r>
              <a:rPr lang="en-IN" i="1"/>
              <a:t>n</a:t>
            </a:r>
            <a:r>
              <a:rPr lang="en-IN"/>
              <a:t>-bit CIDR prefix leaves 32 − </a:t>
            </a:r>
            <a:r>
              <a:rPr lang="en-IN" i="1"/>
              <a:t>n</a:t>
            </a:r>
            <a:r>
              <a:rPr lang="en-IN"/>
              <a:t> bits unmatched, meaning that 2</a:t>
            </a:r>
            <a:r>
              <a:rPr lang="en-IN" baseline="30000"/>
              <a:t>32 − </a:t>
            </a:r>
            <a:r>
              <a:rPr lang="en-IN" i="1" baseline="30000"/>
              <a:t>n</a:t>
            </a:r>
            <a:r>
              <a:rPr lang="en-IN"/>
              <a:t> IPv4 addresses match a given </a:t>
            </a:r>
            <a:r>
              <a:rPr lang="en-IN" i="1"/>
              <a:t>n</a:t>
            </a:r>
            <a:r>
              <a:rPr lang="en-IN"/>
              <a:t>-bit CIDR prefix. </a:t>
            </a:r>
          </a:p>
          <a:p>
            <a:pPr algn="just"/>
            <a:r>
              <a:rPr lang="en-IN"/>
              <a:t>Shorter CIDR prefixes match more addresses, while longer prefixes match fewer. </a:t>
            </a:r>
          </a:p>
        </p:txBody>
      </p:sp>
    </p:spTree>
    <p:extLst>
      <p:ext uri="{BB962C8B-B14F-4D97-AF65-F5344CB8AC3E}">
        <p14:creationId xmlns:p14="http://schemas.microsoft.com/office/powerpoint/2010/main" val="4725831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err="1"/>
              <a:t>Subnetwork</a:t>
            </a:r>
            <a:endParaRPr lang="en-IN"/>
          </a:p>
        </p:txBody>
      </p:sp>
      <p:sp>
        <p:nvSpPr>
          <p:cNvPr id="3" name="Content Placeholder 2"/>
          <p:cNvSpPr>
            <a:spLocks noGrp="1"/>
          </p:cNvSpPr>
          <p:nvPr>
            <p:ph sz="quarter" idx="1"/>
          </p:nvPr>
        </p:nvSpPr>
        <p:spPr>
          <a:xfrm>
            <a:off x="445126" y="2012371"/>
            <a:ext cx="4926290" cy="4351338"/>
          </a:xfrm>
        </p:spPr>
        <p:txBody>
          <a:bodyPr>
            <a:normAutofit/>
          </a:bodyPr>
          <a:lstStyle/>
          <a:p>
            <a:pPr algn="just"/>
            <a:r>
              <a:rPr lang="en-IN"/>
              <a:t>A </a:t>
            </a:r>
            <a:r>
              <a:rPr lang="en-IN" err="1"/>
              <a:t>subnetwork</a:t>
            </a:r>
            <a:r>
              <a:rPr lang="en-IN"/>
              <a:t> or subnet is a logical subdivision of an IP network. </a:t>
            </a:r>
          </a:p>
          <a:p>
            <a:pPr algn="just"/>
            <a:r>
              <a:rPr lang="en-IN"/>
              <a:t>The practice of dividing a network into two or more networks is called </a:t>
            </a:r>
            <a:r>
              <a:rPr lang="en-IN" err="1"/>
              <a:t>subnetting</a:t>
            </a:r>
            <a:r>
              <a:rPr lang="en-IN"/>
              <a:t>. </a:t>
            </a:r>
          </a:p>
          <a:p>
            <a:pPr algn="just"/>
            <a:r>
              <a:rPr lang="en-IN"/>
              <a:t>Computers that belong to a subnet are addressed with an identical most-significant bit-group in their IP addresses.</a:t>
            </a:r>
          </a:p>
        </p:txBody>
      </p:sp>
      <p:pic>
        <p:nvPicPr>
          <p:cNvPr id="4" name="Picture 3"/>
          <p:cNvPicPr>
            <a:picLocks noChangeAspect="1"/>
          </p:cNvPicPr>
          <p:nvPr/>
        </p:nvPicPr>
        <p:blipFill>
          <a:blip r:embed="rId2"/>
          <a:stretch>
            <a:fillRect/>
          </a:stretch>
        </p:blipFill>
        <p:spPr>
          <a:xfrm>
            <a:off x="5574258" y="2150772"/>
            <a:ext cx="3375150" cy="2412843"/>
          </a:xfrm>
          <a:prstGeom prst="rect">
            <a:avLst/>
          </a:prstGeom>
        </p:spPr>
      </p:pic>
    </p:spTree>
    <p:extLst>
      <p:ext uri="{BB962C8B-B14F-4D97-AF65-F5344CB8AC3E}">
        <p14:creationId xmlns:p14="http://schemas.microsoft.com/office/powerpoint/2010/main" val="32445765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err="1"/>
              <a:t>Subnetwork</a:t>
            </a:r>
            <a:endParaRPr lang="en-IN"/>
          </a:p>
        </p:txBody>
      </p:sp>
      <p:sp>
        <p:nvSpPr>
          <p:cNvPr id="3" name="Content Placeholder 2"/>
          <p:cNvSpPr>
            <a:spLocks noGrp="1"/>
          </p:cNvSpPr>
          <p:nvPr>
            <p:ph sz="quarter" idx="1"/>
          </p:nvPr>
        </p:nvSpPr>
        <p:spPr>
          <a:xfrm>
            <a:off x="445126" y="2012371"/>
            <a:ext cx="4926290" cy="4351338"/>
          </a:xfrm>
        </p:spPr>
        <p:txBody>
          <a:bodyPr>
            <a:normAutofit/>
          </a:bodyPr>
          <a:lstStyle/>
          <a:p>
            <a:pPr algn="just"/>
            <a:r>
              <a:rPr lang="en-IN"/>
              <a:t>A subnet, or </a:t>
            </a:r>
            <a:r>
              <a:rPr lang="en-IN" err="1"/>
              <a:t>subnetwork</a:t>
            </a:r>
            <a:r>
              <a:rPr lang="en-IN"/>
              <a:t>, is a network inside a network. </a:t>
            </a:r>
          </a:p>
          <a:p>
            <a:pPr algn="just"/>
            <a:r>
              <a:rPr lang="en-IN"/>
              <a:t>Subnets make networks more efficient. Through </a:t>
            </a:r>
            <a:r>
              <a:rPr lang="en-IN" err="1"/>
              <a:t>subnetting</a:t>
            </a:r>
            <a:r>
              <a:rPr lang="en-IN"/>
              <a:t>, network traffic can travel a shorter distance without passing through unnecessary routers to reach its destination.</a:t>
            </a:r>
          </a:p>
        </p:txBody>
      </p:sp>
      <p:pic>
        <p:nvPicPr>
          <p:cNvPr id="4" name="Picture 3"/>
          <p:cNvPicPr>
            <a:picLocks noChangeAspect="1"/>
          </p:cNvPicPr>
          <p:nvPr/>
        </p:nvPicPr>
        <p:blipFill>
          <a:blip r:embed="rId2"/>
          <a:stretch>
            <a:fillRect/>
          </a:stretch>
        </p:blipFill>
        <p:spPr>
          <a:xfrm>
            <a:off x="5574258" y="2150772"/>
            <a:ext cx="3375150" cy="2412843"/>
          </a:xfrm>
          <a:prstGeom prst="rect">
            <a:avLst/>
          </a:prstGeom>
        </p:spPr>
      </p:pic>
    </p:spTree>
    <p:extLst>
      <p:ext uri="{BB962C8B-B14F-4D97-AF65-F5344CB8AC3E}">
        <p14:creationId xmlns:p14="http://schemas.microsoft.com/office/powerpoint/2010/main" val="3244576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Service Models</a:t>
            </a:r>
          </a:p>
        </p:txBody>
      </p:sp>
      <p:sp>
        <p:nvSpPr>
          <p:cNvPr id="3" name="Content Placeholder 2"/>
          <p:cNvSpPr>
            <a:spLocks noGrp="1"/>
          </p:cNvSpPr>
          <p:nvPr>
            <p:ph idx="1"/>
          </p:nvPr>
        </p:nvSpPr>
        <p:spPr>
          <a:xfrm>
            <a:off x="768096" y="2286000"/>
            <a:ext cx="7690104" cy="4023360"/>
          </a:xfrm>
        </p:spPr>
        <p:txBody>
          <a:bodyPr>
            <a:normAutofit/>
          </a:bodyPr>
          <a:lstStyle/>
          <a:p>
            <a:r>
              <a:rPr lang="en-IN"/>
              <a:t>Service Models are the reference models on which the Cloud Computing is based. </a:t>
            </a:r>
          </a:p>
          <a:p>
            <a:r>
              <a:rPr lang="en-IN"/>
              <a:t>These can be categorized into three basic service models as listed below: </a:t>
            </a:r>
          </a:p>
          <a:p>
            <a:r>
              <a:rPr lang="en-IN"/>
              <a:t>1. Infrastructure as a Service (</a:t>
            </a:r>
            <a:r>
              <a:rPr lang="en-IN" err="1"/>
              <a:t>laaS</a:t>
            </a:r>
            <a:r>
              <a:rPr lang="en-IN"/>
              <a:t>) </a:t>
            </a:r>
          </a:p>
          <a:p>
            <a:r>
              <a:rPr lang="en-IN"/>
              <a:t>2. Platform as a Service (</a:t>
            </a:r>
            <a:r>
              <a:rPr lang="en-IN" err="1"/>
              <a:t>PaaS</a:t>
            </a:r>
            <a:r>
              <a:rPr lang="en-IN"/>
              <a:t>) </a:t>
            </a:r>
          </a:p>
          <a:p>
            <a:r>
              <a:rPr lang="en-IN"/>
              <a:t>3. Software as a Service (SaaS)</a:t>
            </a:r>
          </a:p>
        </p:txBody>
      </p:sp>
    </p:spTree>
    <p:extLst>
      <p:ext uri="{BB962C8B-B14F-4D97-AF65-F5344CB8AC3E}">
        <p14:creationId xmlns:p14="http://schemas.microsoft.com/office/powerpoint/2010/main" val="403976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2551840"/>
            <a:ext cx="8305800" cy="2677656"/>
          </a:xfrm>
          <a:prstGeom prst="rect">
            <a:avLst/>
          </a:prstGeom>
        </p:spPr>
        <p:txBody>
          <a:bodyPr wrap="square">
            <a:spAutoFit/>
          </a:bodyPr>
          <a:lstStyle/>
          <a:p>
            <a:pPr algn="just"/>
            <a:r>
              <a:rPr lang="en-US" sz="2800"/>
              <a:t>Amazon Web Services (</a:t>
            </a:r>
            <a:r>
              <a:rPr lang="en-US" sz="2800" b="1"/>
              <a:t>AWS</a:t>
            </a:r>
            <a:r>
              <a:rPr lang="en-US" sz="2800"/>
              <a:t>) is a comprehensive, evolving cloud computing platform provided by Amazon.</a:t>
            </a:r>
          </a:p>
          <a:p>
            <a:pPr algn="just"/>
            <a:endParaRPr lang="en-US" sz="2800"/>
          </a:p>
          <a:p>
            <a:pPr algn="just"/>
            <a:r>
              <a:rPr lang="en-US" sz="2800"/>
              <a:t>It provides a mix of infrastructure as a service (</a:t>
            </a:r>
            <a:r>
              <a:rPr lang="en-US" sz="2800" err="1"/>
              <a:t>IaaS</a:t>
            </a:r>
            <a:r>
              <a:rPr lang="en-US" sz="2800"/>
              <a:t>), platform as a service (</a:t>
            </a:r>
            <a:r>
              <a:rPr lang="en-US" sz="2800" err="1"/>
              <a:t>PaaS</a:t>
            </a:r>
            <a:r>
              <a:rPr lang="en-US" sz="2800"/>
              <a:t>) and packaged software as a service (SaaS) offerings.</a:t>
            </a:r>
          </a:p>
        </p:txBody>
      </p:sp>
      <p:sp>
        <p:nvSpPr>
          <p:cNvPr id="3" name="TextBox 2"/>
          <p:cNvSpPr txBox="1"/>
          <p:nvPr/>
        </p:nvSpPr>
        <p:spPr>
          <a:xfrm>
            <a:off x="304800" y="381000"/>
            <a:ext cx="8610600" cy="707886"/>
          </a:xfrm>
          <a:prstGeom prst="rect">
            <a:avLst/>
          </a:prstGeom>
          <a:noFill/>
        </p:spPr>
        <p:txBody>
          <a:bodyPr wrap="square" rtlCol="0">
            <a:spAutoFit/>
          </a:bodyPr>
          <a:lstStyle/>
          <a:p>
            <a:pPr algn="ctr"/>
            <a:r>
              <a:rPr lang="en-US" sz="4000" b="1"/>
              <a:t>Amazon Web Service(AWS)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381000" y="1128713"/>
            <a:ext cx="8534400" cy="5195887"/>
          </a:xfrm>
          <a:prstGeom prst="rect">
            <a:avLst/>
          </a:prstGeom>
          <a:noFill/>
          <a:ln w="9525">
            <a:noFill/>
            <a:miter lim="800000"/>
            <a:headEnd/>
            <a:tailEnd/>
          </a:ln>
          <a:effectLst/>
        </p:spPr>
      </p:pic>
      <p:sp>
        <p:nvSpPr>
          <p:cNvPr id="3" name="TextBox 2"/>
          <p:cNvSpPr txBox="1"/>
          <p:nvPr/>
        </p:nvSpPr>
        <p:spPr>
          <a:xfrm>
            <a:off x="304800" y="381000"/>
            <a:ext cx="8610600" cy="707886"/>
          </a:xfrm>
          <a:prstGeom prst="rect">
            <a:avLst/>
          </a:prstGeom>
          <a:noFill/>
        </p:spPr>
        <p:txBody>
          <a:bodyPr wrap="square" rtlCol="0">
            <a:spAutoFit/>
          </a:bodyPr>
          <a:lstStyle/>
          <a:p>
            <a:pPr algn="ctr"/>
            <a:r>
              <a:rPr lang="en-US" sz="4000" b="1"/>
              <a:t>Amazon Web Service(AWS)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381000"/>
            <a:ext cx="8229600" cy="707886"/>
          </a:xfrm>
          <a:prstGeom prst="rect">
            <a:avLst/>
          </a:prstGeom>
          <a:noFill/>
        </p:spPr>
        <p:txBody>
          <a:bodyPr wrap="square" rtlCol="0">
            <a:spAutoFit/>
          </a:bodyPr>
          <a:lstStyle/>
          <a:p>
            <a:pPr algn="ctr"/>
            <a:r>
              <a:rPr lang="en-US" sz="4000" b="1"/>
              <a:t>AWS Pricing</a:t>
            </a:r>
          </a:p>
        </p:txBody>
      </p:sp>
      <p:pic>
        <p:nvPicPr>
          <p:cNvPr id="8194" name="Picture 2"/>
          <p:cNvPicPr>
            <a:picLocks noChangeAspect="1" noChangeArrowheads="1"/>
          </p:cNvPicPr>
          <p:nvPr/>
        </p:nvPicPr>
        <p:blipFill>
          <a:blip r:embed="rId2" cstate="print"/>
          <a:srcRect/>
          <a:stretch>
            <a:fillRect/>
          </a:stretch>
        </p:blipFill>
        <p:spPr bwMode="auto">
          <a:xfrm>
            <a:off x="304803" y="1185867"/>
            <a:ext cx="8382001" cy="5291137"/>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cstate="print"/>
          <a:srcRect/>
          <a:stretch>
            <a:fillRect/>
          </a:stretch>
        </p:blipFill>
        <p:spPr bwMode="auto">
          <a:xfrm>
            <a:off x="304803" y="1352550"/>
            <a:ext cx="8458201" cy="5276850"/>
          </a:xfrm>
          <a:prstGeom prst="rect">
            <a:avLst/>
          </a:prstGeom>
          <a:noFill/>
          <a:ln w="9525">
            <a:noFill/>
            <a:miter lim="800000"/>
            <a:headEnd/>
            <a:tailEnd/>
          </a:ln>
          <a:effectLst/>
        </p:spPr>
      </p:pic>
      <p:sp>
        <p:nvSpPr>
          <p:cNvPr id="3" name="TextBox 2"/>
          <p:cNvSpPr txBox="1"/>
          <p:nvPr/>
        </p:nvSpPr>
        <p:spPr>
          <a:xfrm>
            <a:off x="381000" y="304800"/>
            <a:ext cx="8153400" cy="707886"/>
          </a:xfrm>
          <a:prstGeom prst="rect">
            <a:avLst/>
          </a:prstGeom>
          <a:noFill/>
        </p:spPr>
        <p:txBody>
          <a:bodyPr wrap="square" rtlCol="0">
            <a:spAutoFit/>
          </a:bodyPr>
          <a:lstStyle/>
          <a:p>
            <a:pPr algn="ctr"/>
            <a:r>
              <a:rPr lang="en-US" sz="4000" b="1"/>
              <a:t>Important Amazon Services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8191DE6C46C8F4EA20CC1DE04E5091C" ma:contentTypeVersion="12" ma:contentTypeDescription="Create a new document." ma:contentTypeScope="" ma:versionID="5fc945f29f5cbac73e2ea65baf949f45">
  <xsd:schema xmlns:xsd="http://www.w3.org/2001/XMLSchema" xmlns:xs="http://www.w3.org/2001/XMLSchema" xmlns:p="http://schemas.microsoft.com/office/2006/metadata/properties" xmlns:ns2="3f1b19a1-ec80-4ead-b989-6245eb278180" xmlns:ns3="047a4bc9-86f8-4752-a3f5-d332bda031f5" targetNamespace="http://schemas.microsoft.com/office/2006/metadata/properties" ma:root="true" ma:fieldsID="58db671929c93fedaa3067ecdb52406b" ns2:_="" ns3:_="">
    <xsd:import namespace="3f1b19a1-ec80-4ead-b989-6245eb278180"/>
    <xsd:import namespace="047a4bc9-86f8-4752-a3f5-d332bda031f5"/>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1b19a1-ec80-4ead-b989-6245eb27818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ca363587-87ea-41e2-9a9e-8270a2079e61"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47a4bc9-86f8-4752-a3f5-d332bda031f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dfdb2d4e-a9bf-4922-9767-fbd4055f6858}" ma:internalName="TaxCatchAll" ma:showField="CatchAllData" ma:web="047a4bc9-86f8-4752-a3f5-d332bda031f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047a4bc9-86f8-4752-a3f5-d332bda031f5">
      <UserInfo>
        <DisplayName>Batch 3 Room 4 Members</DisplayName>
        <AccountId>7</AccountId>
        <AccountType/>
      </UserInfo>
    </SharedWithUsers>
    <lcf76f155ced4ddcb4097134ff3c332f xmlns="3f1b19a1-ec80-4ead-b989-6245eb278180">
      <Terms xmlns="http://schemas.microsoft.com/office/infopath/2007/PartnerControls"/>
    </lcf76f155ced4ddcb4097134ff3c332f>
    <TaxCatchAll xmlns="047a4bc9-86f8-4752-a3f5-d332bda031f5" xsi:nil="true"/>
  </documentManagement>
</p:properties>
</file>

<file path=customXml/itemProps1.xml><?xml version="1.0" encoding="utf-8"?>
<ds:datastoreItem xmlns:ds="http://schemas.openxmlformats.org/officeDocument/2006/customXml" ds:itemID="{C08FA93C-0F4E-4012-94D5-F509759FF520}">
  <ds:schemaRefs>
    <ds:schemaRef ds:uri="047a4bc9-86f8-4752-a3f5-d332bda031f5"/>
    <ds:schemaRef ds:uri="3f1b19a1-ec80-4ead-b989-6245eb27818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C1FE43D-F1A3-4E62-8A87-71A6488AC83B}">
  <ds:schemaRefs>
    <ds:schemaRef ds:uri="http://schemas.microsoft.com/sharepoint/v3/contenttype/forms"/>
  </ds:schemaRefs>
</ds:datastoreItem>
</file>

<file path=customXml/itemProps3.xml><?xml version="1.0" encoding="utf-8"?>
<ds:datastoreItem xmlns:ds="http://schemas.openxmlformats.org/officeDocument/2006/customXml" ds:itemID="{1FCB5C90-17DF-4125-BFE5-82568A56E8A3}"/>
</file>

<file path=docProps/app.xml><?xml version="1.0" encoding="utf-8"?>
<Properties xmlns="http://schemas.openxmlformats.org/officeDocument/2006/extended-properties" xmlns:vt="http://schemas.openxmlformats.org/officeDocument/2006/docPropsVTypes">
  <Template>Equity</Template>
  <Application>Microsoft Office PowerPoint</Application>
  <PresentationFormat>On-screen Show (4:3)</PresentationFormat>
  <Slides>49</Slides>
  <Notes>0</Notes>
  <HiddenSlides>0</HiddenSlide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Equity</vt:lpstr>
      <vt:lpstr>AWS</vt:lpstr>
      <vt:lpstr>What is Cloud Computing?</vt:lpstr>
      <vt:lpstr>What is Cloud Computing?</vt:lpstr>
      <vt:lpstr>Deployment Models</vt:lpstr>
      <vt:lpstr>Service Models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Amazon S3</vt:lpstr>
      <vt:lpstr>What is Amazon S3?</vt:lpstr>
      <vt:lpstr>AWS Free Usage Tier As S3</vt:lpstr>
      <vt:lpstr>S3 - Property</vt:lpstr>
      <vt:lpstr>S3-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Amazon DynamoDB </vt:lpstr>
      <vt:lpstr>Amazon DynamoDB</vt:lpstr>
      <vt:lpstr>PowerPoint Presentation</vt:lpstr>
      <vt:lpstr>Anatomy of an Item</vt:lpstr>
      <vt:lpstr>Keys</vt:lpstr>
      <vt:lpstr>Attributes</vt:lpstr>
      <vt:lpstr>Attribute types</vt:lpstr>
      <vt:lpstr>PowerPoint Presentation</vt:lpstr>
      <vt:lpstr>Amazon Virtual Private Cloud (VPC)</vt:lpstr>
      <vt:lpstr>Amazon Virtual Private Cloud (VPC)</vt:lpstr>
      <vt:lpstr>Classless Inter-Domain Routing(CIDR)</vt:lpstr>
      <vt:lpstr>Classless Inter-Domain Routing(CIDR)</vt:lpstr>
      <vt:lpstr>Classless Inter-Domain Routing(CIDR)</vt:lpstr>
      <vt:lpstr>Subnetwork</vt:lpstr>
      <vt:lpstr>Subnetwork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dc:title>
  <dc:creator>milan</dc:creator>
  <cp:revision>1</cp:revision>
  <dcterms:created xsi:type="dcterms:W3CDTF">2021-09-09T11:38:59Z</dcterms:created>
  <dcterms:modified xsi:type="dcterms:W3CDTF">2023-05-05T12:02:08Z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0x010100C8191DE6C46C8F4EA20CC1DE04E5091C</vt:lpwstr>
  </property>
</Properties>
</file>