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jpeg" ContentType="image/jpe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5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5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76000" y="729720"/>
            <a:ext cx="11028960" cy="27432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5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6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7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7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7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9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9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9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9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576000" y="729720"/>
            <a:ext cx="11028960" cy="27432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0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05"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0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0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0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1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1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1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1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20"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2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23"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2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2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26"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2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2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5"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3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3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40"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4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2"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3" name="PlaceHolder 1"/>
          <p:cNvSpPr>
            <a:spLocks noGrp="1"/>
          </p:cNvSpPr>
          <p:nvPr>
            <p:ph type="subTitle"/>
          </p:nvPr>
        </p:nvSpPr>
        <p:spPr>
          <a:xfrm>
            <a:off x="576000" y="729720"/>
            <a:ext cx="11028960" cy="27432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4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47"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49"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5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5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53"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5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5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5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5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6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62"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6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65"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6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6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68"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6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7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76000" y="729720"/>
            <a:ext cx="11028960" cy="27432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600" cy="9432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600" cy="9792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600" cy="9072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Logo&#10;&#10;Description automatically generated"/>
          <p:cNvPicPr/>
          <p:nvPr/>
        </p:nvPicPr>
        <p:blipFill>
          <a:blip r:embed="rId2"/>
          <a:stretch/>
        </p:blipFill>
        <p:spPr>
          <a:xfrm>
            <a:off x="10485000" y="6437880"/>
            <a:ext cx="1125000" cy="364320"/>
          </a:xfrm>
          <a:prstGeom prst="rect">
            <a:avLst/>
          </a:prstGeom>
          <a:ln>
            <a:noFill/>
          </a:ln>
        </p:spPr>
      </p:pic>
      <p:sp>
        <p:nvSpPr>
          <p:cNvPr id="4" name="CustomShape 4"/>
          <p:cNvSpPr/>
          <p:nvPr/>
        </p:nvSpPr>
        <p:spPr>
          <a:xfrm>
            <a:off x="446400" y="3085920"/>
            <a:ext cx="11298240" cy="333756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76000" y="729720"/>
            <a:ext cx="11028960" cy="59148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6"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446400" y="457200"/>
            <a:ext cx="3702600" cy="9432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4" name="CustomShape 2"/>
          <p:cNvSpPr/>
          <p:nvPr/>
        </p:nvSpPr>
        <p:spPr>
          <a:xfrm>
            <a:off x="8042040" y="453600"/>
            <a:ext cx="3702600" cy="9792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CustomShape 3"/>
          <p:cNvSpPr/>
          <p:nvPr/>
        </p:nvSpPr>
        <p:spPr>
          <a:xfrm>
            <a:off x="4241880" y="457200"/>
            <a:ext cx="3702600" cy="9072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6" name="Picture 7" descr="Logo&#10;&#10;Description automatically generated"/>
          <p:cNvPicPr/>
          <p:nvPr/>
        </p:nvPicPr>
        <p:blipFill>
          <a:blip r:embed="rId2"/>
          <a:stretch/>
        </p:blipFill>
        <p:spPr>
          <a:xfrm>
            <a:off x="10485000" y="6437880"/>
            <a:ext cx="1125000" cy="364320"/>
          </a:xfrm>
          <a:prstGeom prst="rect">
            <a:avLst/>
          </a:prstGeom>
          <a:ln>
            <a:noFill/>
          </a:ln>
        </p:spPr>
      </p:pic>
      <p:sp>
        <p:nvSpPr>
          <p:cNvPr id="47"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8"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446400" y="457200"/>
            <a:ext cx="3702600" cy="9432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6" name="CustomShape 2"/>
          <p:cNvSpPr/>
          <p:nvPr/>
        </p:nvSpPr>
        <p:spPr>
          <a:xfrm>
            <a:off x="8042040" y="453600"/>
            <a:ext cx="3702600" cy="9792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7" name="CustomShape 3"/>
          <p:cNvSpPr/>
          <p:nvPr/>
        </p:nvSpPr>
        <p:spPr>
          <a:xfrm>
            <a:off x="4241880" y="457200"/>
            <a:ext cx="3702600" cy="9072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8" name="Picture 7" descr="Logo&#10;&#10;Description automatically generated"/>
          <p:cNvPicPr/>
          <p:nvPr/>
        </p:nvPicPr>
        <p:blipFill>
          <a:blip r:embed="rId2"/>
          <a:stretch/>
        </p:blipFill>
        <p:spPr>
          <a:xfrm>
            <a:off x="10485000" y="6437880"/>
            <a:ext cx="1125000" cy="364320"/>
          </a:xfrm>
          <a:prstGeom prst="rect">
            <a:avLst/>
          </a:prstGeom>
          <a:ln>
            <a:noFill/>
          </a:ln>
        </p:spPr>
      </p:pic>
      <p:sp>
        <p:nvSpPr>
          <p:cNvPr id="89" name="PlaceHolder 4"/>
          <p:cNvSpPr>
            <a:spLocks noGrp="1"/>
          </p:cNvSpPr>
          <p:nvPr>
            <p:ph type="title"/>
          </p:nvPr>
        </p:nvSpPr>
        <p:spPr>
          <a:xfrm>
            <a:off x="576000" y="729720"/>
            <a:ext cx="11028960" cy="59148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90" name="PlaceHolder 5"/>
          <p:cNvSpPr>
            <a:spLocks noGrp="1"/>
          </p:cNvSpPr>
          <p:nvPr>
            <p:ph type="body"/>
          </p:nvPr>
        </p:nvSpPr>
        <p:spPr>
          <a:xfrm>
            <a:off x="609480" y="1604520"/>
            <a:ext cx="5353920" cy="3976920"/>
          </a:xfrm>
          <a:prstGeom prst="rect">
            <a:avLst/>
          </a:prstGeom>
        </p:spPr>
        <p:txBody>
          <a:bodyPr lIns="0" rIns="0" tIns="0" bIns="0" anchor="ctr">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91" name="PlaceHolder 6"/>
          <p:cNvSpPr>
            <a:spLocks noGrp="1"/>
          </p:cNvSpPr>
          <p:nvPr>
            <p:ph type="body"/>
          </p:nvPr>
        </p:nvSpPr>
        <p:spPr>
          <a:xfrm>
            <a:off x="6231960" y="1604520"/>
            <a:ext cx="5353920" cy="1896480"/>
          </a:xfrm>
          <a:prstGeom prst="rect">
            <a:avLst/>
          </a:prstGeom>
        </p:spPr>
        <p:txBody>
          <a:bodyPr lIns="0" rIns="0" tIns="0" bIns="0" anchor="ctr">
            <a:normAutofit fontScale="77000"/>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92" name="PlaceHolder 7"/>
          <p:cNvSpPr>
            <a:spLocks noGrp="1"/>
          </p:cNvSpPr>
          <p:nvPr>
            <p:ph type="body"/>
          </p:nvPr>
        </p:nvSpPr>
        <p:spPr>
          <a:xfrm>
            <a:off x="6231960" y="3682080"/>
            <a:ext cx="5353920" cy="1896480"/>
          </a:xfrm>
          <a:prstGeom prst="rect">
            <a:avLst/>
          </a:prstGeom>
        </p:spPr>
        <p:txBody>
          <a:bodyPr lIns="0" rIns="0" tIns="0" bIns="0" anchor="ctr">
            <a:normAutofit fontScale="77000"/>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9" name="CustomShape 1"/>
          <p:cNvSpPr/>
          <p:nvPr/>
        </p:nvSpPr>
        <p:spPr>
          <a:xfrm>
            <a:off x="446400" y="457200"/>
            <a:ext cx="3702600" cy="9432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30" name="CustomShape 2"/>
          <p:cNvSpPr/>
          <p:nvPr/>
        </p:nvSpPr>
        <p:spPr>
          <a:xfrm>
            <a:off x="8042040" y="453600"/>
            <a:ext cx="3702600" cy="9792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31" name="CustomShape 3"/>
          <p:cNvSpPr/>
          <p:nvPr/>
        </p:nvSpPr>
        <p:spPr>
          <a:xfrm>
            <a:off x="4241880" y="457200"/>
            <a:ext cx="3702600" cy="9072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132" name="Picture 7" descr="Logo&#10;&#10;Description automatically generated"/>
          <p:cNvPicPr/>
          <p:nvPr/>
        </p:nvPicPr>
        <p:blipFill>
          <a:blip r:embed="rId2"/>
          <a:stretch/>
        </p:blipFill>
        <p:spPr>
          <a:xfrm>
            <a:off x="10485000" y="6437880"/>
            <a:ext cx="1125000" cy="364320"/>
          </a:xfrm>
          <a:prstGeom prst="rect">
            <a:avLst/>
          </a:prstGeom>
          <a:ln>
            <a:noFill/>
          </a:ln>
        </p:spPr>
      </p:pic>
      <p:sp>
        <p:nvSpPr>
          <p:cNvPr id="133" name="PlaceHolder 4"/>
          <p:cNvSpPr>
            <a:spLocks noGrp="1"/>
          </p:cNvSpPr>
          <p:nvPr>
            <p:ph type="title"/>
          </p:nvPr>
        </p:nvSpPr>
        <p:spPr>
          <a:xfrm>
            <a:off x="576000" y="729720"/>
            <a:ext cx="11028960" cy="59148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13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jpeg"/><Relationship Id="rId4"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1359000" y="1821600"/>
            <a:ext cx="9143280" cy="97704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1" lang="en-US" sz="3600" spc="-1" strike="noStrike" cap="all">
                <a:solidFill>
                  <a:srgbClr val="1cade4"/>
                </a:solidFill>
                <a:latin typeface="Arial"/>
              </a:rPr>
              <a:t>Sentiment_Analysis</a:t>
            </a:r>
            <a:endParaRPr b="0" lang="en-IN" sz="3600" spc="-1" strike="noStrike">
              <a:latin typeface="Arial"/>
            </a:endParaRPr>
          </a:p>
        </p:txBody>
      </p:sp>
      <p:sp>
        <p:nvSpPr>
          <p:cNvPr id="172" name="CustomShape 2"/>
          <p:cNvSpPr/>
          <p:nvPr/>
        </p:nvSpPr>
        <p:spPr>
          <a:xfrm>
            <a:off x="-329760" y="1034280"/>
            <a:ext cx="12726000" cy="5778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3200" spc="-1" strike="noStrike">
                <a:solidFill>
                  <a:srgbClr val="1482ac"/>
                </a:solidFill>
                <a:latin typeface="Arial"/>
                <a:ea typeface="DejaVu Sans"/>
              </a:rPr>
              <a:t>PROJECT</a:t>
            </a:r>
            <a:endParaRPr b="0" lang="en-IN" sz="3200" spc="-1" strike="noStrike">
              <a:latin typeface="Arial"/>
            </a:endParaRPr>
          </a:p>
        </p:txBody>
      </p:sp>
      <p:sp>
        <p:nvSpPr>
          <p:cNvPr id="173" name="CustomShape 3"/>
          <p:cNvSpPr/>
          <p:nvPr/>
        </p:nvSpPr>
        <p:spPr>
          <a:xfrm>
            <a:off x="3117600" y="4586400"/>
            <a:ext cx="7979400" cy="7002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1482ac"/>
                </a:solidFill>
                <a:latin typeface="Arial"/>
                <a:ea typeface="DejaVu Sans"/>
              </a:rPr>
              <a:t>Presented By:</a:t>
            </a:r>
            <a:endParaRPr b="0" lang="en-IN" sz="2000" spc="-1" strike="noStrike">
              <a:latin typeface="Arial"/>
            </a:endParaRPr>
          </a:p>
          <a:p>
            <a:pPr>
              <a:lnSpc>
                <a:spcPct val="100000"/>
              </a:lnSpc>
            </a:pPr>
            <a:r>
              <a:rPr b="1" lang="en-US" sz="2000" spc="-1" strike="noStrike">
                <a:solidFill>
                  <a:srgbClr val="1482ac"/>
                </a:solidFill>
                <a:latin typeface="Arial"/>
                <a:ea typeface="DejaVu Sans"/>
              </a:rPr>
              <a:t>Sowjanya Patibandla - Rgukt Ongole – Computer science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535680" y="844560"/>
            <a:ext cx="11028960" cy="5295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DejaVu Sans"/>
              </a:rPr>
              <a:t>Future scope</a:t>
            </a:r>
            <a:endParaRPr b="0" lang="en-IN" sz="4400" spc="-1" strike="noStrike">
              <a:latin typeface="Arial"/>
            </a:endParaRPr>
          </a:p>
        </p:txBody>
      </p:sp>
      <p:sp>
        <p:nvSpPr>
          <p:cNvPr id="194" name="CustomShape 2"/>
          <p:cNvSpPr/>
          <p:nvPr/>
        </p:nvSpPr>
        <p:spPr>
          <a:xfrm>
            <a:off x="670680" y="1620360"/>
            <a:ext cx="11028600" cy="4852080"/>
          </a:xfrm>
          <a:prstGeom prst="rect">
            <a:avLst/>
          </a:prstGeom>
          <a:noFill/>
          <a:ln>
            <a:noFill/>
          </a:ln>
        </p:spPr>
        <p:style>
          <a:lnRef idx="0"/>
          <a:fillRef idx="0"/>
          <a:effectRef idx="0"/>
          <a:fontRef idx="minor"/>
        </p:style>
        <p:txBody>
          <a:bodyPr lIns="90000" rIns="90000" tIns="45000" bIns="45000" anchor="ctr">
            <a:noAutofit/>
          </a:bodyPr>
          <a:p>
            <a:pPr>
              <a:lnSpc>
                <a:spcPct val="110000"/>
              </a:lnSpc>
              <a:spcBef>
                <a:spcPts val="400"/>
              </a:spcBef>
              <a:spcAft>
                <a:spcPts val="601"/>
              </a:spcAft>
              <a:tabLst>
                <a:tab algn="l" pos="0"/>
              </a:tabLst>
            </a:pPr>
            <a:endParaRPr b="0" lang="en-IN" sz="1800" spc="-1" strike="noStrike">
              <a:latin typeface="Arial"/>
            </a:endParaRPr>
          </a:p>
          <a:p>
            <a:pPr>
              <a:lnSpc>
                <a:spcPct val="110000"/>
              </a:lnSpc>
              <a:spcBef>
                <a:spcPts val="400"/>
              </a:spcBef>
              <a:spcAft>
                <a:spcPts val="601"/>
              </a:spcAft>
              <a:tabLst>
                <a:tab algn="l" pos="0"/>
              </a:tabLst>
            </a:pPr>
            <a:r>
              <a:rPr b="1" lang="en-US" sz="1800" spc="-1" strike="noStrike">
                <a:solidFill>
                  <a:srgbClr val="404040"/>
                </a:solidFill>
                <a:latin typeface="Franklin Gothic Book"/>
              </a:rPr>
              <a:t>Incorporating Additional Data Sources</a:t>
            </a:r>
            <a:endParaRPr b="0" lang="en-IN" sz="1800" spc="-1" strike="noStrike">
              <a:latin typeface="Arial"/>
            </a:endParaRPr>
          </a:p>
          <a:p>
            <a:pPr>
              <a:lnSpc>
                <a:spcPct val="110000"/>
              </a:lnSpc>
              <a:spcBef>
                <a:spcPts val="400"/>
              </a:spcBef>
              <a:spcAft>
                <a:spcPts val="601"/>
              </a:spcAft>
              <a:tabLst>
                <a:tab algn="l" pos="0"/>
              </a:tabLst>
            </a:pPr>
            <a:r>
              <a:rPr b="0" lang="en-US" sz="1800" spc="-1" strike="noStrike">
                <a:solidFill>
                  <a:srgbClr val="404040"/>
                </a:solidFill>
                <a:latin typeface="Franklin Gothic Book"/>
              </a:rPr>
              <a:t>User Metadata: Integrate user-specific information such as reviewer history, demographic data, and user ratings to enhance the predictive power of the model.</a:t>
            </a:r>
            <a:endParaRPr b="0" lang="en-IN" sz="1800" spc="-1" strike="noStrike">
              <a:latin typeface="Arial"/>
            </a:endParaRPr>
          </a:p>
          <a:p>
            <a:pPr>
              <a:lnSpc>
                <a:spcPct val="110000"/>
              </a:lnSpc>
              <a:spcBef>
                <a:spcPts val="400"/>
              </a:spcBef>
              <a:spcAft>
                <a:spcPts val="601"/>
              </a:spcAft>
              <a:tabLst>
                <a:tab algn="l" pos="0"/>
              </a:tabLst>
            </a:pPr>
            <a:r>
              <a:rPr b="1" lang="en-US" sz="1800" spc="-1" strike="noStrike">
                <a:solidFill>
                  <a:srgbClr val="404040"/>
                </a:solidFill>
                <a:latin typeface="Franklin Gothic Book"/>
              </a:rPr>
              <a:t>Optimizing the Algorithm</a:t>
            </a:r>
            <a:endParaRPr b="0" lang="en-IN" sz="1800" spc="-1" strike="noStrike">
              <a:latin typeface="Arial"/>
            </a:endParaRPr>
          </a:p>
          <a:p>
            <a:pPr>
              <a:lnSpc>
                <a:spcPct val="110000"/>
              </a:lnSpc>
              <a:spcBef>
                <a:spcPts val="400"/>
              </a:spcBef>
              <a:spcAft>
                <a:spcPts val="601"/>
              </a:spcAft>
              <a:tabLst>
                <a:tab algn="l" pos="0"/>
              </a:tabLst>
            </a:pPr>
            <a:r>
              <a:rPr b="0" lang="en-US" sz="1800" spc="-1" strike="noStrike">
                <a:solidFill>
                  <a:srgbClr val="404040"/>
                </a:solidFill>
                <a:latin typeface="Franklin Gothic Book"/>
              </a:rPr>
              <a:t>Advanced NLP Models: Implement transformer-based models like BERT, GPT, or RoBERTa, which are known for their superior performance in natural language understanding tasks.</a:t>
            </a:r>
            <a:endParaRPr b="0" lang="en-IN" sz="1800" spc="-1" strike="noStrike">
              <a:latin typeface="Arial"/>
            </a:endParaRPr>
          </a:p>
          <a:p>
            <a:pPr>
              <a:lnSpc>
                <a:spcPct val="110000"/>
              </a:lnSpc>
              <a:spcBef>
                <a:spcPts val="400"/>
              </a:spcBef>
              <a:spcAft>
                <a:spcPts val="601"/>
              </a:spcAft>
              <a:tabLst>
                <a:tab algn="l" pos="0"/>
              </a:tabLst>
            </a:pPr>
            <a:r>
              <a:rPr b="1" lang="en-US" sz="1800" spc="-1" strike="noStrike">
                <a:solidFill>
                  <a:srgbClr val="404040"/>
                </a:solidFill>
                <a:latin typeface="Franklin Gothic Book"/>
              </a:rPr>
              <a:t>Expanding the System</a:t>
            </a:r>
            <a:endParaRPr b="0" lang="en-IN" sz="1800" spc="-1" strike="noStrike">
              <a:latin typeface="Arial"/>
            </a:endParaRPr>
          </a:p>
          <a:p>
            <a:pPr>
              <a:lnSpc>
                <a:spcPct val="110000"/>
              </a:lnSpc>
              <a:spcBef>
                <a:spcPts val="400"/>
              </a:spcBef>
              <a:spcAft>
                <a:spcPts val="601"/>
              </a:spcAft>
              <a:tabLst>
                <a:tab algn="l" pos="0"/>
              </a:tabLst>
            </a:pPr>
            <a:r>
              <a:rPr b="0" lang="en-US" sz="1800" spc="-1" strike="noStrike">
                <a:solidFill>
                  <a:srgbClr val="404040"/>
                </a:solidFill>
                <a:latin typeface="Franklin Gothic Book"/>
              </a:rPr>
              <a:t>Multiple Cities or Regions: Scale the system to cover reviews from restaurants in different cities or regions, accounting for local language nuances and regional preferences.</a:t>
            </a:r>
            <a:endParaRPr b="0" lang="en-IN" sz="1800" spc="-1" strike="noStrike">
              <a:latin typeface="Arial"/>
            </a:endParaRPr>
          </a:p>
          <a:p>
            <a:pPr>
              <a:lnSpc>
                <a:spcPct val="110000"/>
              </a:lnSpc>
              <a:spcBef>
                <a:spcPts val="400"/>
              </a:spcBef>
              <a:spcAft>
                <a:spcPts val="601"/>
              </a:spcAft>
              <a:tabLst>
                <a:tab algn="l" pos="0"/>
              </a:tabLst>
            </a:pPr>
            <a:endParaRPr b="0" lang="en-IN" sz="1800" spc="-1" strike="noStrike">
              <a:latin typeface="Arial"/>
            </a:endParaRPr>
          </a:p>
          <a:p>
            <a:pPr>
              <a:lnSpc>
                <a:spcPct val="110000"/>
              </a:lnSpc>
              <a:spcBef>
                <a:spcPts val="340"/>
              </a:spcBef>
              <a:spcAft>
                <a:spcPts val="601"/>
              </a:spcAft>
              <a:tabLst>
                <a:tab algn="l" pos="0"/>
              </a:tabLs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References</a:t>
            </a:r>
            <a:endParaRPr b="0" lang="en-IN" sz="4400" spc="-1" strike="noStrike">
              <a:latin typeface="Arial"/>
            </a:endParaRPr>
          </a:p>
        </p:txBody>
      </p:sp>
      <p:sp>
        <p:nvSpPr>
          <p:cNvPr id="196" name="CustomShape 2"/>
          <p:cNvSpPr/>
          <p:nvPr/>
        </p:nvSpPr>
        <p:spPr>
          <a:xfrm>
            <a:off x="581040" y="1232280"/>
            <a:ext cx="11028600" cy="4672080"/>
          </a:xfrm>
          <a:prstGeom prst="rect">
            <a:avLst/>
          </a:prstGeom>
          <a:noFill/>
          <a:ln>
            <a:noFill/>
          </a:ln>
        </p:spPr>
        <p:style>
          <a:lnRef idx="0"/>
          <a:fillRef idx="0"/>
          <a:effectRef idx="0"/>
          <a:fontRef idx="minor"/>
        </p:style>
        <p:txBody>
          <a:bodyPr lIns="90000" rIns="90000" tIns="45000" bIns="45000" anchor="ctr">
            <a:normAutofit fontScale="23000"/>
          </a:bodyPr>
          <a:p>
            <a:pPr marL="432000" indent="-323280">
              <a:lnSpc>
                <a:spcPct val="110000"/>
              </a:lnSpc>
              <a:spcBef>
                <a:spcPts val="1417"/>
              </a:spcBef>
              <a:buClr>
                <a:srgbClr val="000000"/>
              </a:buClr>
              <a:buSzPct val="45000"/>
              <a:buFont typeface="Wingdings" charset="2"/>
              <a:buChar char=""/>
            </a:pPr>
            <a:r>
              <a:rPr b="0" lang="en-US" sz="2800" spc="-1" strike="noStrike">
                <a:solidFill>
                  <a:srgbClr val="404040"/>
                </a:solidFill>
                <a:latin typeface="Franklin Gothic Book"/>
              </a:rPr>
              <a:t>"Sentiment Analysis: A Combined Approach" - This paper discusses various approaches to sentiment analysis, combining machine learning techniques with lexicon-based methods for improved accuracy.</a:t>
            </a:r>
            <a:endParaRPr b="0" lang="en-IN" sz="2800" spc="-1" strike="noStrike">
              <a:latin typeface="Arial"/>
            </a:endParaRPr>
          </a:p>
          <a:p>
            <a:pPr>
              <a:lnSpc>
                <a:spcPct val="100000"/>
              </a:lnSpc>
            </a:pPr>
            <a:endParaRPr b="0" lang="en-IN" sz="2800" spc="-1" strike="noStrike">
              <a:latin typeface="Arial"/>
            </a:endParaRPr>
          </a:p>
          <a:p>
            <a:pPr marL="432000" indent="-323280">
              <a:lnSpc>
                <a:spcPct val="100000"/>
              </a:lnSpc>
              <a:buClr>
                <a:srgbClr val="000000"/>
              </a:buClr>
              <a:buSzPct val="45000"/>
              <a:buFont typeface="Wingdings" charset="2"/>
              <a:buChar char=""/>
            </a:pPr>
            <a:r>
              <a:rPr b="0" lang="en-US" sz="2800" spc="-1" strike="noStrike" cap="all">
                <a:solidFill>
                  <a:srgbClr val="1cade4"/>
                </a:solidFill>
                <a:latin typeface="Arial"/>
                <a:ea typeface="Franklin Gothic Demi"/>
              </a:rPr>
              <a:t>medhat, w., hassan, a., &amp; korashy, h. (2014). sentiment analysis algorithms and applications: a survey. ain shams engineering journal, 5(4), 1093-1113.</a:t>
            </a:r>
            <a:endParaRPr b="0" lang="en-IN" sz="2800" spc="-1" strike="noStrike">
              <a:latin typeface="Arial"/>
            </a:endParaRPr>
          </a:p>
          <a:p>
            <a:pPr>
              <a:lnSpc>
                <a:spcPct val="110000"/>
              </a:lnSpc>
              <a:spcBef>
                <a:spcPts val="1417"/>
              </a:spcBef>
            </a:pPr>
            <a:endParaRPr b="0" lang="en-IN" sz="2800" spc="-1" strike="noStrike">
              <a:latin typeface="Arial"/>
            </a:endParaRPr>
          </a:p>
          <a:p>
            <a:pPr marL="432000" indent="-323280">
              <a:lnSpc>
                <a:spcPct val="110000"/>
              </a:lnSpc>
              <a:spcBef>
                <a:spcPts val="1417"/>
              </a:spcBef>
              <a:buClr>
                <a:srgbClr val="000000"/>
              </a:buClr>
              <a:buSzPct val="45000"/>
              <a:buFont typeface="Wingdings" charset="2"/>
              <a:buChar char=""/>
            </a:pPr>
            <a:r>
              <a:rPr b="0" lang="en-US" sz="2800" spc="-1" strike="noStrike">
                <a:solidFill>
                  <a:srgbClr val="404040"/>
                </a:solidFill>
                <a:latin typeface="Franklin Gothic Book"/>
                <a:ea typeface="Franklin Gothic Demi"/>
              </a:rPr>
              <a:t>"Effective Use of Word Order for Text Categorization with Convolutional Neural Networks" - This research focuses on advanced NLP models for text categorization, which can be applied to sentiment analysis.</a:t>
            </a:r>
            <a:endParaRPr b="0" lang="en-IN" sz="2800" spc="-1" strike="noStrike">
              <a:latin typeface="Arial"/>
            </a:endParaRPr>
          </a:p>
          <a:p>
            <a:pPr>
              <a:lnSpc>
                <a:spcPct val="110000"/>
              </a:lnSpc>
              <a:spcBef>
                <a:spcPts val="1417"/>
              </a:spcBef>
            </a:pPr>
            <a:endParaRPr b="0" lang="en-IN" sz="2800" spc="-1" strike="noStrike">
              <a:latin typeface="Arial"/>
            </a:endParaRPr>
          </a:p>
          <a:p>
            <a:pPr marL="432000" indent="-323280">
              <a:lnSpc>
                <a:spcPct val="100000"/>
              </a:lnSpc>
              <a:buClr>
                <a:srgbClr val="000000"/>
              </a:buClr>
              <a:buSzPct val="45000"/>
              <a:buFont typeface="Wingdings" charset="2"/>
              <a:buChar char=""/>
            </a:pPr>
            <a:r>
              <a:rPr b="0" lang="en-US" sz="2400" spc="-1" strike="noStrike" cap="all">
                <a:solidFill>
                  <a:srgbClr val="1cade4"/>
                </a:solidFill>
                <a:latin typeface="Arial"/>
                <a:ea typeface="Franklin Gothic Demi"/>
              </a:rPr>
              <a:t>Johnson, R., &amp; Zhang, T. (2015). Effective Use of Word Order for Text Categorization with Convolutional Neural Networks. arXiv preprint arXiv:1412.1058.</a:t>
            </a:r>
            <a:endParaRPr b="0" lang="en-IN" sz="2400" spc="-1" strike="noStrike">
              <a:latin typeface="Arial"/>
            </a:endParaRPr>
          </a:p>
          <a:p>
            <a:pPr marL="432000" indent="-323280">
              <a:lnSpc>
                <a:spcPct val="110000"/>
              </a:lnSpc>
              <a:spcBef>
                <a:spcPts val="1417"/>
              </a:spcBef>
              <a:buClr>
                <a:srgbClr val="000000"/>
              </a:buClr>
              <a:buSzPct val="45000"/>
              <a:buFont typeface="Wingdings" charset="2"/>
              <a:buChar char=""/>
            </a:pPr>
            <a:r>
              <a:rPr b="0" lang="en-US" sz="2800" spc="-1" strike="noStrike">
                <a:solidFill>
                  <a:srgbClr val="404040"/>
                </a:solidFill>
                <a:latin typeface="Franklin Gothic Book"/>
                <a:ea typeface="Franklin Gothic Demi"/>
              </a:rPr>
              <a:t>"A Survey on Sentiment Analysis Challenges" - This survey provides an overview of the challenges in sentiment analysis and various techniques to address them.</a:t>
            </a:r>
            <a:endParaRPr b="0" lang="en-IN" sz="2800" spc="-1" strike="noStrike">
              <a:latin typeface="Arial"/>
            </a:endParaRPr>
          </a:p>
          <a:p>
            <a:pPr>
              <a:lnSpc>
                <a:spcPct val="110000"/>
              </a:lnSpc>
              <a:spcBef>
                <a:spcPts val="1417"/>
              </a:spcBef>
            </a:pPr>
            <a:endParaRPr b="0" lang="en-IN" sz="2800" spc="-1" strike="noStrike">
              <a:latin typeface="Arial"/>
            </a:endParaRPr>
          </a:p>
          <a:p>
            <a:pPr marL="432000" indent="-323280">
              <a:lnSpc>
                <a:spcPct val="110000"/>
              </a:lnSpc>
              <a:spcBef>
                <a:spcPts val="1417"/>
              </a:spcBef>
              <a:buClr>
                <a:srgbClr val="000000"/>
              </a:buClr>
              <a:buSzPct val="45000"/>
              <a:buFont typeface="Wingdings" charset="2"/>
              <a:buChar char=""/>
            </a:pPr>
            <a:r>
              <a:rPr b="0" lang="en-US" sz="2600" spc="-1" strike="noStrike" cap="all">
                <a:solidFill>
                  <a:srgbClr val="1cade4"/>
                </a:solidFill>
                <a:latin typeface="Arial"/>
                <a:ea typeface="Franklin Gothic Demi"/>
              </a:rPr>
              <a:t>Cambria, E., Schuller, B., Xia, Y., &amp; Havasi, C. (2013). New avenues in opinion mining and sentiment analysis. IEEE Intelligent Systems, 28(2), 15-21.</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1463040" y="2766240"/>
            <a:ext cx="9298080" cy="132480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1" lang="en-US" sz="2800" spc="-1" strike="noStrike" cap="all">
                <a:solidFill>
                  <a:srgbClr val="002060"/>
                </a:solidFill>
                <a:latin typeface="Arial"/>
              </a:rPr>
              <a:t>THANK YOU</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849600" y="558360"/>
            <a:ext cx="10514880" cy="132480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1" lang="en-US" sz="2800" spc="-1" strike="noStrike" cap="all">
                <a:solidFill>
                  <a:srgbClr val="002060"/>
                </a:solidFill>
                <a:latin typeface="Arial"/>
              </a:rPr>
              <a:t>OUTLINE</a:t>
            </a:r>
            <a:endParaRPr b="0" lang="en-IN" sz="2800" spc="-1" strike="noStrike">
              <a:latin typeface="Arial"/>
            </a:endParaRPr>
          </a:p>
        </p:txBody>
      </p:sp>
      <p:sp>
        <p:nvSpPr>
          <p:cNvPr id="175" name="CustomShape 2"/>
          <p:cNvSpPr/>
          <p:nvPr/>
        </p:nvSpPr>
        <p:spPr>
          <a:xfrm>
            <a:off x="838080" y="1618920"/>
            <a:ext cx="11018160" cy="5238360"/>
          </a:xfrm>
          <a:prstGeom prst="rect">
            <a:avLst/>
          </a:prstGeom>
          <a:noFill/>
          <a:ln>
            <a:noFill/>
          </a:ln>
        </p:spPr>
        <p:style>
          <a:lnRef idx="0"/>
          <a:fillRef idx="0"/>
          <a:effectRef idx="0"/>
          <a:fontRef idx="minor"/>
        </p:style>
        <p:txBody>
          <a:bodyPr lIns="90000" rIns="90000" tIns="45000" bIns="45000">
            <a:noAutofit/>
          </a:bodyPr>
          <a:p>
            <a:pPr>
              <a:lnSpc>
                <a:spcPct val="110000"/>
              </a:lnSpc>
              <a:spcBef>
                <a:spcPts val="400"/>
              </a:spcBef>
              <a:spcAft>
                <a:spcPts val="601"/>
              </a:spcAft>
              <a:tabLst>
                <a:tab algn="l" pos="0"/>
              </a:tabLst>
            </a:pPr>
            <a:r>
              <a:rPr b="1" lang="en-US" sz="2000" spc="-1" strike="noStrike">
                <a:solidFill>
                  <a:srgbClr val="404040"/>
                </a:solidFill>
                <a:latin typeface="Arial"/>
                <a:ea typeface="Franklin Gothic Book"/>
              </a:rPr>
              <a:t>  </a:t>
            </a:r>
            <a:endParaRPr b="0" lang="en-IN" sz="2000" spc="-1" strike="noStrike">
              <a:latin typeface="Arial"/>
            </a:endParaRPr>
          </a:p>
          <a:p>
            <a:pPr marL="30600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Problem Statement </a:t>
            </a:r>
            <a:endParaRPr b="0" lang="en-IN" sz="2000" spc="-1" strike="noStrike">
              <a:latin typeface="Arial"/>
            </a:endParaRPr>
          </a:p>
          <a:p>
            <a:pPr marL="30600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Proposed System/Solution</a:t>
            </a:r>
            <a:endParaRPr b="0" lang="en-IN" sz="2000" spc="-1" strike="noStrike">
              <a:latin typeface="Arial"/>
            </a:endParaRPr>
          </a:p>
          <a:p>
            <a:pPr marL="30600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System Development Approach </a:t>
            </a:r>
            <a:r>
              <a:rPr b="0" lang="en-US" sz="2000" spc="-1" strike="noStrike">
                <a:solidFill>
                  <a:srgbClr val="404040"/>
                </a:solidFill>
                <a:latin typeface="Arial"/>
                <a:ea typeface="Franklin Gothic Book"/>
              </a:rPr>
              <a:t>(Technology Used) </a:t>
            </a:r>
            <a:endParaRPr b="0" lang="en-IN" sz="2000" spc="-1" strike="noStrike">
              <a:latin typeface="Arial"/>
            </a:endParaRPr>
          </a:p>
          <a:p>
            <a:pPr marL="30600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Algorithm &amp; Deployment  </a:t>
            </a:r>
            <a:endParaRPr b="0" lang="en-IN" sz="2000" spc="-1" strike="noStrike">
              <a:latin typeface="Arial"/>
            </a:endParaRPr>
          </a:p>
          <a:p>
            <a:pPr marL="30600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Result</a:t>
            </a:r>
            <a:endParaRPr b="0" lang="en-IN" sz="2000" spc="-1" strike="noStrike">
              <a:latin typeface="Arial"/>
            </a:endParaRPr>
          </a:p>
          <a:p>
            <a:pPr marL="30600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Conclusion</a:t>
            </a:r>
            <a:endParaRPr b="0" lang="en-IN" sz="2000" spc="-1" strike="noStrike">
              <a:latin typeface="Arial"/>
            </a:endParaRPr>
          </a:p>
          <a:p>
            <a:pPr marL="30600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Future Scope</a:t>
            </a:r>
            <a:endParaRPr b="0" lang="en-IN" sz="2000" spc="-1" strike="noStrike">
              <a:latin typeface="Arial"/>
            </a:endParaRPr>
          </a:p>
          <a:p>
            <a:pPr marL="30600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References</a:t>
            </a:r>
            <a:endParaRPr b="0" lang="en-IN" sz="2000" spc="-1" strike="noStrike">
              <a:latin typeface="Arial"/>
            </a:endParaRPr>
          </a:p>
          <a:p>
            <a:pPr>
              <a:lnSpc>
                <a:spcPct val="110000"/>
              </a:lnSpc>
              <a:spcBef>
                <a:spcPts val="340"/>
              </a:spcBef>
              <a:spcAft>
                <a:spcPts val="601"/>
              </a:spcAft>
              <a:tabLst>
                <a:tab algn="l" pos="0"/>
              </a:tabLs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rPr>
              <a:t>Problem Statement</a:t>
            </a:r>
            <a:endParaRPr b="0" lang="en-IN" sz="4400" spc="-1" strike="noStrike">
              <a:latin typeface="Arial"/>
            </a:endParaRPr>
          </a:p>
        </p:txBody>
      </p:sp>
      <p:sp>
        <p:nvSpPr>
          <p:cNvPr id="177" name="CustomShape 2"/>
          <p:cNvSpPr/>
          <p:nvPr/>
        </p:nvSpPr>
        <p:spPr>
          <a:xfrm>
            <a:off x="452520" y="1237680"/>
            <a:ext cx="11028960" cy="4672440"/>
          </a:xfrm>
          <a:prstGeom prst="rect">
            <a:avLst/>
          </a:prstGeom>
          <a:noFill/>
          <a:ln>
            <a:noFill/>
          </a:ln>
        </p:spPr>
        <p:style>
          <a:lnRef idx="0"/>
          <a:fillRef idx="0"/>
          <a:effectRef idx="0"/>
          <a:fontRef idx="minor"/>
        </p:style>
        <p:txBody>
          <a:bodyPr lIns="90000" rIns="90000" tIns="45000" bIns="45000" anchor="ctr">
            <a:noAutofit/>
          </a:bodyPr>
          <a:p>
            <a:pPr>
              <a:lnSpc>
                <a:spcPct val="110000"/>
              </a:lnSpc>
              <a:spcBef>
                <a:spcPts val="641"/>
              </a:spcBef>
              <a:spcAft>
                <a:spcPts val="601"/>
              </a:spcAft>
              <a:tabLst>
                <a:tab algn="l" pos="0"/>
              </a:tabLst>
            </a:pPr>
            <a:r>
              <a:rPr b="0" lang="en-IN" sz="2800" spc="-1" strike="noStrike">
                <a:solidFill>
                  <a:srgbClr val="0f0f0f"/>
                </a:solidFill>
                <a:latin typeface="Franklin Gothic Book"/>
                <a:ea typeface="Franklin Gothic Book"/>
              </a:rPr>
              <a:t>The proliferation of online reviews has made it crucial for restaurant owners to understand customer sentiments to improve their services and attract more patrons. However, manually analyzing vast amounts of review data is time-consuming and prone to human error. To address this issue, we aim to </a:t>
            </a:r>
            <a:r>
              <a:rPr b="1" lang="en-IN" sz="2800" spc="-1" strike="noStrike">
                <a:solidFill>
                  <a:srgbClr val="0f0f0f"/>
                </a:solidFill>
                <a:latin typeface="Franklin Gothic Book"/>
                <a:ea typeface="Franklin Gothic Book"/>
              </a:rPr>
              <a:t>develop a sentiment analysis model that can automatically classify restaurant reviews as positive or negative.</a:t>
            </a:r>
            <a:endParaRPr b="0" lang="en-IN" sz="2800" spc="-1" strike="noStrike">
              <a:latin typeface="Arial"/>
            </a:endParaRPr>
          </a:p>
          <a:p>
            <a:pPr>
              <a:lnSpc>
                <a:spcPct val="110000"/>
              </a:lnSpc>
              <a:spcBef>
                <a:spcPts val="340"/>
              </a:spcBef>
              <a:spcAft>
                <a:spcPts val="601"/>
              </a:spcAft>
              <a:tabLst>
                <a:tab algn="l" pos="0"/>
              </a:tabLst>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rPr>
              <a:t>Proposed Solution</a:t>
            </a:r>
            <a:endParaRPr b="0" lang="en-IN" sz="4400" spc="-1" strike="noStrike">
              <a:latin typeface="Arial"/>
            </a:endParaRPr>
          </a:p>
        </p:txBody>
      </p:sp>
      <p:sp>
        <p:nvSpPr>
          <p:cNvPr id="179" name="CustomShape 2"/>
          <p:cNvSpPr/>
          <p:nvPr/>
        </p:nvSpPr>
        <p:spPr>
          <a:xfrm>
            <a:off x="360000" y="1204560"/>
            <a:ext cx="11612880" cy="5563080"/>
          </a:xfrm>
          <a:prstGeom prst="rect">
            <a:avLst/>
          </a:prstGeom>
          <a:noFill/>
          <a:ln>
            <a:noFill/>
          </a:ln>
        </p:spPr>
        <p:style>
          <a:lnRef idx="0"/>
          <a:fillRef idx="0"/>
          <a:effectRef idx="0"/>
          <a:fontRef idx="minor"/>
        </p:style>
        <p:txBody>
          <a:bodyPr lIns="90000" rIns="90000" tIns="45000" bIns="45000" anchor="ctr">
            <a:noAutofit/>
          </a:bodyPr>
          <a:p>
            <a:pPr>
              <a:lnSpc>
                <a:spcPct val="110000"/>
              </a:lnSpc>
              <a:spcBef>
                <a:spcPts val="241"/>
              </a:spcBef>
              <a:spcAft>
                <a:spcPts val="601"/>
              </a:spcAft>
            </a:pPr>
            <a:endParaRPr b="0" lang="en-IN" sz="1800" spc="-1" strike="noStrike">
              <a:latin typeface="Arial"/>
            </a:endParaRPr>
          </a:p>
          <a:p>
            <a:pPr>
              <a:lnSpc>
                <a:spcPct val="110000"/>
              </a:lnSpc>
              <a:spcBef>
                <a:spcPts val="241"/>
              </a:spcBef>
              <a:spcAft>
                <a:spcPts val="601"/>
              </a:spcAft>
            </a:pPr>
            <a:r>
              <a:rPr b="1" lang="en-IN" sz="1200" spc="-1" strike="noStrike">
                <a:solidFill>
                  <a:srgbClr val="404040"/>
                </a:solidFill>
                <a:latin typeface="Calibri"/>
                <a:ea typeface="Franklin Gothic Book"/>
              </a:rPr>
              <a:t>The proposed solution involves developing a sentiment analysis model using machine learning techniques to automatically classify restaurant reviews as positive or negative. The solution will consist of the following components:</a:t>
            </a:r>
            <a:endParaRPr b="0" lang="en-IN" sz="1200" spc="-1" strike="noStrike">
              <a:latin typeface="Arial"/>
            </a:endParaRPr>
          </a:p>
          <a:p>
            <a:pPr marL="305280" indent="-304560">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Data Collection:</a:t>
            </a:r>
            <a:endParaRPr b="0" lang="en-IN" sz="1200" spc="-1" strike="noStrike">
              <a:latin typeface="Arial"/>
            </a:endParaRPr>
          </a:p>
          <a:p>
            <a:pPr marL="305280" indent="-304560">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Source: Dataset of restaurant reviews.</a:t>
            </a:r>
            <a:endParaRPr b="0" lang="en-IN" sz="1200" spc="-1" strike="noStrike">
              <a:latin typeface="Arial"/>
            </a:endParaRPr>
          </a:p>
          <a:p>
            <a:pPr marL="305280" indent="-304560">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Content: Review text and sentiment labels(positive/negative).</a:t>
            </a:r>
            <a:endParaRPr b="0" lang="en-IN" sz="1200" spc="-1" strike="noStrike">
              <a:latin typeface="Arial"/>
            </a:endParaRPr>
          </a:p>
          <a:p>
            <a:pPr marL="305280" indent="-304560">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Data Preprocessing:</a:t>
            </a:r>
            <a:endParaRPr b="0" lang="en-IN" sz="1200" spc="-1" strike="noStrike">
              <a:latin typeface="Arial"/>
            </a:endParaRPr>
          </a:p>
          <a:p>
            <a:pPr lvl="1" marL="630000" indent="-30456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Text cleaning(removing unwanted characters).</a:t>
            </a:r>
            <a:endParaRPr b="0" lang="en-IN" sz="1200" spc="-1" strike="noStrike">
              <a:latin typeface="Arial"/>
            </a:endParaRPr>
          </a:p>
          <a:p>
            <a:pPr lvl="1" marL="630000" indent="-30456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Tokenization(splitting text into words).</a:t>
            </a:r>
            <a:endParaRPr b="0" lang="en-IN" sz="1200" spc="-1" strike="noStrike">
              <a:latin typeface="Arial"/>
            </a:endParaRPr>
          </a:p>
          <a:p>
            <a:pPr lvl="1" marL="630000" indent="-30456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Stop words removal(removing common,non-informative words).</a:t>
            </a:r>
            <a:endParaRPr b="0" lang="en-IN" sz="1200" spc="-1" strike="noStrike">
              <a:latin typeface="Arial"/>
            </a:endParaRPr>
          </a:p>
          <a:p>
            <a:pPr lvl="1" marL="630000" indent="-30456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Stemming,Lemmatization(reducing words to base form).</a:t>
            </a:r>
            <a:endParaRPr b="0" lang="en-IN" sz="1200" spc="-1" strike="noStrike">
              <a:latin typeface="Arial"/>
            </a:endParaRPr>
          </a:p>
          <a:p>
            <a:pPr marL="305280" indent="-304560">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Machine Learning Algorithm:</a:t>
            </a:r>
            <a:endParaRPr b="0" lang="en-IN" sz="1200" spc="-1" strike="noStrike">
              <a:latin typeface="Arial"/>
            </a:endParaRPr>
          </a:p>
          <a:p>
            <a:pPr marL="305280" indent="-304560">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  Implement a machine learning algorithm such as Naive Bayes.</a:t>
            </a:r>
            <a:endParaRPr b="0" lang="en-IN" sz="1200" spc="-1" strike="noStrike">
              <a:latin typeface="Arial"/>
            </a:endParaRPr>
          </a:p>
          <a:p>
            <a:pPr marL="305280" indent="-304560">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  Use techniques such as TF-IDF (Term Frequency-Inverse Document Frequency) to convert text data into numerical features.</a:t>
            </a:r>
            <a:endParaRPr b="0" lang="en-IN" sz="1200" spc="-1" strike="noStrike">
              <a:latin typeface="Arial"/>
            </a:endParaRPr>
          </a:p>
          <a:p>
            <a:pPr marL="305280" indent="-304560">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Deployment</a:t>
            </a:r>
            <a:endParaRPr b="0" lang="en-IN" sz="1200" spc="-1" strike="noStrike">
              <a:latin typeface="Arial"/>
            </a:endParaRPr>
          </a:p>
          <a:p>
            <a:pPr marL="305280" indent="-304560">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 Develop a user-friendly interface or application that allows users to input reviews and get real-time predictions of sentiment.</a:t>
            </a:r>
            <a:endParaRPr b="0" lang="en-IN" sz="1200" spc="-1" strike="noStrike">
              <a:latin typeface="Arial"/>
            </a:endParaRPr>
          </a:p>
          <a:p>
            <a:pPr marL="305280" indent="-304560">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  Deploy the solution on a scalable and reliable platform, ensuring fast response times and accessibility for users.</a:t>
            </a:r>
            <a:endParaRPr b="0" lang="en-IN" sz="1200" spc="-1" strike="noStrike">
              <a:latin typeface="Arial"/>
            </a:endParaRPr>
          </a:p>
          <a:p>
            <a:pPr marL="305280" indent="-304560">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Evaluation</a:t>
            </a:r>
            <a:endParaRPr b="0" lang="en-IN" sz="1200" spc="-1" strike="noStrike">
              <a:latin typeface="Arial"/>
            </a:endParaRPr>
          </a:p>
          <a:p>
            <a:pPr marL="305280" indent="-304560">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  Assess the model's performance using metrics such as accuracy, precision, recall, and F1-score.</a:t>
            </a:r>
            <a:endParaRPr b="0" lang="en-IN" sz="1200" spc="-1" strike="noStrike">
              <a:latin typeface="Arial"/>
            </a:endParaRPr>
          </a:p>
          <a:p>
            <a:pPr marL="305280" indent="-304560">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  Fine-tune the model based on feedback and continuous monitoring of prediction accuracy.</a:t>
            </a:r>
            <a:endParaRPr b="0" lang="en-IN" sz="1200" spc="-1" strike="noStrike">
              <a:latin typeface="Arial"/>
            </a:endParaRPr>
          </a:p>
          <a:p>
            <a:pPr>
              <a:lnSpc>
                <a:spcPct val="110000"/>
              </a:lnSpc>
              <a:spcBef>
                <a:spcPts val="340"/>
              </a:spcBef>
              <a:spcAft>
                <a:spcPts val="601"/>
              </a:spcAft>
              <a:tabLst>
                <a:tab algn="l" pos="0"/>
              </a:tabLst>
            </a:pP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581040" y="662400"/>
            <a:ext cx="11028960" cy="5295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System  Approach</a:t>
            </a:r>
            <a:endParaRPr b="0" lang="en-IN" sz="4400" spc="-1" strike="noStrike">
              <a:latin typeface="Arial"/>
            </a:endParaRPr>
          </a:p>
        </p:txBody>
      </p:sp>
      <p:sp>
        <p:nvSpPr>
          <p:cNvPr id="181" name="CustomShape 2"/>
          <p:cNvSpPr/>
          <p:nvPr/>
        </p:nvSpPr>
        <p:spPr>
          <a:xfrm>
            <a:off x="490680" y="1584000"/>
            <a:ext cx="11028960" cy="4672440"/>
          </a:xfrm>
          <a:prstGeom prst="rect">
            <a:avLst/>
          </a:prstGeom>
          <a:noFill/>
          <a:ln>
            <a:noFill/>
          </a:ln>
        </p:spPr>
        <p:style>
          <a:lnRef idx="0"/>
          <a:fillRef idx="0"/>
          <a:effectRef idx="0"/>
          <a:fontRef idx="minor"/>
        </p:style>
        <p:txBody>
          <a:bodyPr lIns="90000" rIns="90000" tIns="45000" bIns="45000" anchor="ctr">
            <a:noAutofit/>
          </a:bodyPr>
          <a:p>
            <a:pPr>
              <a:lnSpc>
                <a:spcPct val="110000"/>
              </a:lnSpc>
              <a:spcBef>
                <a:spcPts val="360"/>
              </a:spcBef>
              <a:spcAft>
                <a:spcPts val="601"/>
              </a:spcAft>
              <a:tabLst>
                <a:tab algn="l" pos="0"/>
              </a:tabLst>
            </a:pPr>
            <a:r>
              <a:rPr b="1" lang="en-IN" sz="1400" spc="-1" strike="noStrike" u="sng">
                <a:solidFill>
                  <a:srgbClr val="0f0f0f"/>
                </a:solidFill>
                <a:uFillTx/>
                <a:latin typeface="Franklin Gothic Book"/>
                <a:ea typeface="Franklin Gothic Book"/>
              </a:rPr>
              <a:t>System Requirements:</a:t>
            </a:r>
            <a:endParaRPr b="0" lang="en-IN" sz="1400" spc="-1" strike="noStrike">
              <a:latin typeface="Arial"/>
            </a:endParaRPr>
          </a:p>
          <a:p>
            <a:pPr>
              <a:lnSpc>
                <a:spcPct val="110000"/>
              </a:lnSpc>
              <a:spcBef>
                <a:spcPts val="360"/>
              </a:spcBef>
              <a:spcAft>
                <a:spcPts val="601"/>
              </a:spcAft>
              <a:tabLst>
                <a:tab algn="l" pos="0"/>
              </a:tabLst>
            </a:pPr>
            <a:r>
              <a:rPr b="1" lang="en-IN" sz="1300" spc="-1" strike="noStrike" u="sng">
                <a:solidFill>
                  <a:srgbClr val="0f0f0f"/>
                </a:solidFill>
                <a:uFillTx/>
                <a:latin typeface="Franklin Gothic Book"/>
                <a:ea typeface="Franklin Gothic Book"/>
              </a:rPr>
              <a:t>1. Hardware Requirements</a:t>
            </a:r>
            <a:endParaRPr b="0" lang="en-IN" sz="1300" spc="-1" strike="noStrike">
              <a:latin typeface="Arial"/>
            </a:endParaRPr>
          </a:p>
          <a:p>
            <a:pPr>
              <a:lnSpc>
                <a:spcPct val="110000"/>
              </a:lnSpc>
              <a:spcBef>
                <a:spcPts val="360"/>
              </a:spcBef>
              <a:spcAft>
                <a:spcPts val="601"/>
              </a:spcAft>
              <a:tabLst>
                <a:tab algn="l" pos="0"/>
              </a:tabLst>
            </a:pPr>
            <a:r>
              <a:rPr b="1" lang="en-IN" sz="1200" spc="-1" strike="noStrike">
                <a:solidFill>
                  <a:srgbClr val="0f0f0f"/>
                </a:solidFill>
                <a:latin typeface="Franklin Gothic Book"/>
                <a:ea typeface="Franklin Gothic Book"/>
              </a:rPr>
              <a:t>Processor: </a:t>
            </a:r>
            <a:r>
              <a:rPr b="0" lang="en-IN" sz="1200" spc="-1" strike="noStrike">
                <a:solidFill>
                  <a:srgbClr val="0f0f0f"/>
                </a:solidFill>
                <a:latin typeface="Franklin Gothic Book"/>
                <a:ea typeface="Franklin Gothic Book"/>
              </a:rPr>
              <a:t>Modern multi-core processor (e.g., Intel i5 or higher)</a:t>
            </a:r>
            <a:endParaRPr b="0" lang="en-IN" sz="1200" spc="-1" strike="noStrike">
              <a:latin typeface="Arial"/>
            </a:endParaRPr>
          </a:p>
          <a:p>
            <a:pPr>
              <a:lnSpc>
                <a:spcPct val="110000"/>
              </a:lnSpc>
              <a:spcBef>
                <a:spcPts val="360"/>
              </a:spcBef>
              <a:spcAft>
                <a:spcPts val="601"/>
              </a:spcAft>
              <a:tabLst>
                <a:tab algn="l" pos="0"/>
              </a:tabLst>
            </a:pPr>
            <a:r>
              <a:rPr b="1" lang="en-IN" sz="1200" spc="-1" strike="noStrike">
                <a:solidFill>
                  <a:srgbClr val="0f0f0f"/>
                </a:solidFill>
                <a:latin typeface="Franklin Gothic Book"/>
                <a:ea typeface="Franklin Gothic Book"/>
              </a:rPr>
              <a:t>RAM:</a:t>
            </a:r>
            <a:r>
              <a:rPr b="0" lang="en-IN" sz="1200" spc="-1" strike="noStrike">
                <a:solidFill>
                  <a:srgbClr val="0f0f0f"/>
                </a:solidFill>
                <a:latin typeface="Franklin Gothic Book"/>
                <a:ea typeface="Franklin Gothic Book"/>
              </a:rPr>
              <a:t> At least 8GB (16GB recommended for handling large datasets)</a:t>
            </a:r>
            <a:endParaRPr b="0" lang="en-IN" sz="1200" spc="-1" strike="noStrike">
              <a:latin typeface="Arial"/>
            </a:endParaRPr>
          </a:p>
          <a:p>
            <a:pPr>
              <a:lnSpc>
                <a:spcPct val="110000"/>
              </a:lnSpc>
              <a:spcBef>
                <a:spcPts val="360"/>
              </a:spcBef>
              <a:spcAft>
                <a:spcPts val="601"/>
              </a:spcAft>
              <a:tabLst>
                <a:tab algn="l" pos="0"/>
              </a:tabLst>
            </a:pPr>
            <a:r>
              <a:rPr b="1" lang="en-IN" sz="1200" spc="-1" strike="noStrike">
                <a:solidFill>
                  <a:srgbClr val="0f0f0f"/>
                </a:solidFill>
                <a:latin typeface="Franklin Gothic Book"/>
                <a:ea typeface="Franklin Gothic Book"/>
              </a:rPr>
              <a:t>Storage: </a:t>
            </a:r>
            <a:r>
              <a:rPr b="0" lang="en-IN" sz="1200" spc="-1" strike="noStrike">
                <a:solidFill>
                  <a:srgbClr val="0f0f0f"/>
                </a:solidFill>
                <a:latin typeface="Franklin Gothic Book"/>
                <a:ea typeface="Franklin Gothic Book"/>
              </a:rPr>
              <a:t>Sufficient storage for data and model files (SSD recommended)</a:t>
            </a:r>
            <a:endParaRPr b="0" lang="en-IN" sz="1200" spc="-1" strike="noStrike">
              <a:latin typeface="Arial"/>
            </a:endParaRPr>
          </a:p>
          <a:p>
            <a:pPr>
              <a:lnSpc>
                <a:spcPct val="110000"/>
              </a:lnSpc>
              <a:spcBef>
                <a:spcPts val="360"/>
              </a:spcBef>
              <a:spcAft>
                <a:spcPts val="601"/>
              </a:spcAft>
              <a:tabLst>
                <a:tab algn="l" pos="0"/>
              </a:tabLst>
            </a:pPr>
            <a:r>
              <a:rPr b="1" lang="en-IN" sz="1200" spc="-1" strike="noStrike">
                <a:solidFill>
                  <a:srgbClr val="0f0f0f"/>
                </a:solidFill>
                <a:latin typeface="Franklin Gothic Book"/>
                <a:ea typeface="Franklin Gothic Book"/>
              </a:rPr>
              <a:t>Internet Connection:</a:t>
            </a:r>
            <a:r>
              <a:rPr b="0" lang="en-IN" sz="1200" spc="-1" strike="noStrike">
                <a:solidFill>
                  <a:srgbClr val="0f0f0f"/>
                </a:solidFill>
                <a:latin typeface="Franklin Gothic Book"/>
                <a:ea typeface="Franklin Gothic Book"/>
              </a:rPr>
              <a:t> For real-time data fetching and model deployment</a:t>
            </a:r>
            <a:endParaRPr b="0" lang="en-IN" sz="1200" spc="-1" strike="noStrike">
              <a:latin typeface="Arial"/>
            </a:endParaRPr>
          </a:p>
          <a:p>
            <a:pPr>
              <a:lnSpc>
                <a:spcPct val="110000"/>
              </a:lnSpc>
              <a:spcBef>
                <a:spcPts val="360"/>
              </a:spcBef>
              <a:spcAft>
                <a:spcPts val="601"/>
              </a:spcAft>
              <a:tabLst>
                <a:tab algn="l" pos="0"/>
              </a:tabLst>
            </a:pPr>
            <a:r>
              <a:rPr b="1" lang="en-IN" sz="1200" spc="-1" strike="noStrike" u="sng">
                <a:solidFill>
                  <a:srgbClr val="0f0f0f"/>
                </a:solidFill>
                <a:uFillTx/>
                <a:latin typeface="Franklin Gothic Book"/>
                <a:ea typeface="Franklin Gothic Book"/>
              </a:rPr>
              <a:t>2.</a:t>
            </a:r>
            <a:r>
              <a:rPr b="1" lang="en-IN" sz="1300" spc="-1" strike="noStrike" u="sng">
                <a:solidFill>
                  <a:srgbClr val="0f0f0f"/>
                </a:solidFill>
                <a:uFillTx/>
                <a:latin typeface="Franklin Gothic Book"/>
                <a:ea typeface="Franklin Gothic Book"/>
              </a:rPr>
              <a:t> Software Requirements</a:t>
            </a:r>
            <a:endParaRPr b="0" lang="en-IN" sz="1300" spc="-1" strike="noStrike">
              <a:latin typeface="Arial"/>
            </a:endParaRPr>
          </a:p>
          <a:p>
            <a:pPr>
              <a:lnSpc>
                <a:spcPct val="110000"/>
              </a:lnSpc>
              <a:spcBef>
                <a:spcPts val="360"/>
              </a:spcBef>
              <a:spcAft>
                <a:spcPts val="601"/>
              </a:spcAft>
              <a:tabLst>
                <a:tab algn="l" pos="0"/>
              </a:tabLst>
            </a:pPr>
            <a:r>
              <a:rPr b="1" lang="en-IN" sz="1200" spc="-1" strike="noStrike">
                <a:solidFill>
                  <a:srgbClr val="0f0f0f"/>
                </a:solidFill>
                <a:latin typeface="Franklin Gothic Book"/>
                <a:ea typeface="Franklin Gothic Book"/>
              </a:rPr>
              <a:t>Operating System: </a:t>
            </a:r>
            <a:r>
              <a:rPr b="0" lang="en-IN" sz="1200" spc="-1" strike="noStrike">
                <a:solidFill>
                  <a:srgbClr val="0f0f0f"/>
                </a:solidFill>
                <a:latin typeface="Franklin Gothic Book"/>
                <a:ea typeface="Franklin Gothic Book"/>
              </a:rPr>
              <a:t>Windows, macOS, or Linux</a:t>
            </a:r>
            <a:endParaRPr b="0" lang="en-IN" sz="1200" spc="-1" strike="noStrike">
              <a:latin typeface="Arial"/>
            </a:endParaRPr>
          </a:p>
          <a:p>
            <a:pPr>
              <a:lnSpc>
                <a:spcPct val="110000"/>
              </a:lnSpc>
              <a:spcBef>
                <a:spcPts val="360"/>
              </a:spcBef>
              <a:spcAft>
                <a:spcPts val="601"/>
              </a:spcAft>
              <a:tabLst>
                <a:tab algn="l" pos="0"/>
              </a:tabLst>
            </a:pPr>
            <a:r>
              <a:rPr b="1" lang="en-IN" sz="1200" spc="-1" strike="noStrike">
                <a:solidFill>
                  <a:srgbClr val="0f0f0f"/>
                </a:solidFill>
                <a:latin typeface="Franklin Gothic Book"/>
                <a:ea typeface="Franklin Gothic Book"/>
              </a:rPr>
              <a:t>Python Version: </a:t>
            </a:r>
            <a:r>
              <a:rPr b="0" lang="en-IN" sz="1200" spc="-1" strike="noStrike">
                <a:solidFill>
                  <a:srgbClr val="0f0f0f"/>
                </a:solidFill>
                <a:latin typeface="Franklin Gothic Book"/>
                <a:ea typeface="Franklin Gothic Book"/>
              </a:rPr>
              <a:t>Python 3.6 or higher</a:t>
            </a:r>
            <a:endParaRPr b="0" lang="en-IN" sz="1200" spc="-1" strike="noStrike">
              <a:latin typeface="Arial"/>
            </a:endParaRPr>
          </a:p>
          <a:p>
            <a:pPr>
              <a:lnSpc>
                <a:spcPct val="110000"/>
              </a:lnSpc>
              <a:spcBef>
                <a:spcPts val="360"/>
              </a:spcBef>
              <a:spcAft>
                <a:spcPts val="601"/>
              </a:spcAft>
              <a:tabLst>
                <a:tab algn="l" pos="0"/>
              </a:tabLst>
            </a:pPr>
            <a:r>
              <a:rPr b="1" lang="en-US" sz="1050" spc="-1" strike="noStrike">
                <a:solidFill>
                  <a:srgbClr val="404040"/>
                </a:solidFill>
                <a:latin typeface="Franklin Gothic Book"/>
                <a:ea typeface="Franklin Gothic Book"/>
              </a:rPr>
              <a:t>Development Environment</a:t>
            </a:r>
            <a:r>
              <a:rPr b="0" lang="en-US" sz="1500" spc="-1" strike="noStrike">
                <a:solidFill>
                  <a:srgbClr val="404040"/>
                </a:solidFill>
                <a:latin typeface="Franklin Gothic Book"/>
                <a:ea typeface="Franklin Gothic Book"/>
              </a:rPr>
              <a:t>: </a:t>
            </a:r>
            <a:r>
              <a:rPr b="0" lang="en-US" sz="1100" spc="-1" strike="noStrike">
                <a:solidFill>
                  <a:srgbClr val="404040"/>
                </a:solidFill>
                <a:latin typeface="Franklin Gothic Book"/>
                <a:ea typeface="Franklin Gothic Book"/>
              </a:rPr>
              <a:t>Jupyter Notebook or any other IDE</a:t>
            </a:r>
            <a:endParaRPr b="0" lang="en-IN" sz="1100" spc="-1" strike="noStrike">
              <a:latin typeface="Arial"/>
            </a:endParaRPr>
          </a:p>
          <a:p>
            <a:pPr>
              <a:lnSpc>
                <a:spcPct val="110000"/>
              </a:lnSpc>
              <a:spcBef>
                <a:spcPts val="360"/>
              </a:spcBef>
              <a:spcAft>
                <a:spcPts val="601"/>
              </a:spcAft>
              <a:tabLst>
                <a:tab algn="l" pos="0"/>
              </a:tabLst>
            </a:pPr>
            <a:r>
              <a:rPr b="1" lang="en-US" sz="1300" spc="-1" strike="noStrike" u="sng">
                <a:solidFill>
                  <a:srgbClr val="404040"/>
                </a:solidFill>
                <a:uFillTx/>
                <a:latin typeface="Franklin Gothic Book"/>
                <a:ea typeface="Franklin Gothic Book"/>
              </a:rPr>
              <a:t>Libraries Required to Build the Model</a:t>
            </a:r>
            <a:endParaRPr b="0" lang="en-IN" sz="1300" spc="-1" strike="noStrike">
              <a:latin typeface="Arial"/>
            </a:endParaRPr>
          </a:p>
          <a:p>
            <a:pPr>
              <a:lnSpc>
                <a:spcPct val="110000"/>
              </a:lnSpc>
              <a:spcBef>
                <a:spcPts val="360"/>
              </a:spcBef>
              <a:spcAft>
                <a:spcPts val="601"/>
              </a:spcAft>
              <a:tabLst>
                <a:tab algn="l" pos="0"/>
              </a:tabLst>
            </a:pPr>
            <a:r>
              <a:rPr b="1" lang="en-US" sz="1200" spc="-1" strike="noStrike">
                <a:solidFill>
                  <a:srgbClr val="404040"/>
                </a:solidFill>
                <a:latin typeface="Franklin Gothic Book"/>
                <a:ea typeface="Franklin Gothic Book"/>
              </a:rPr>
              <a:t>Pandas: For data manipulation and analysis</a:t>
            </a:r>
            <a:endParaRPr b="0" lang="en-IN" sz="1200" spc="-1" strike="noStrike">
              <a:latin typeface="Arial"/>
            </a:endParaRPr>
          </a:p>
          <a:p>
            <a:pPr>
              <a:lnSpc>
                <a:spcPct val="110000"/>
              </a:lnSpc>
              <a:spcBef>
                <a:spcPts val="360"/>
              </a:spcBef>
              <a:spcAft>
                <a:spcPts val="601"/>
              </a:spcAft>
              <a:tabLst>
                <a:tab algn="l" pos="0"/>
              </a:tabLst>
            </a:pPr>
            <a:r>
              <a:rPr b="1" lang="en-US" sz="1200" spc="-1" strike="noStrike">
                <a:solidFill>
                  <a:srgbClr val="404040"/>
                </a:solidFill>
                <a:latin typeface="Franklin Gothic Book"/>
                <a:ea typeface="Franklin Gothic Book"/>
              </a:rPr>
              <a:t>Matplotlib and Seaborn: For data visualization</a:t>
            </a:r>
            <a:endParaRPr b="0" lang="en-IN" sz="1200" spc="-1" strike="noStrike">
              <a:latin typeface="Arial"/>
            </a:endParaRPr>
          </a:p>
          <a:p>
            <a:pPr>
              <a:lnSpc>
                <a:spcPct val="110000"/>
              </a:lnSpc>
              <a:spcBef>
                <a:spcPts val="360"/>
              </a:spcBef>
              <a:spcAft>
                <a:spcPts val="601"/>
              </a:spcAft>
              <a:tabLst>
                <a:tab algn="l" pos="0"/>
              </a:tabLst>
            </a:pPr>
            <a:r>
              <a:rPr b="1" lang="en-US" sz="1200" spc="-1" strike="noStrike">
                <a:solidFill>
                  <a:srgbClr val="404040"/>
                </a:solidFill>
                <a:latin typeface="Franklin Gothic Book"/>
                <a:ea typeface="Franklin Gothic Book"/>
              </a:rPr>
              <a:t>WordCloud: For generating word clouds</a:t>
            </a:r>
            <a:endParaRPr b="0" lang="en-IN" sz="1200" spc="-1" strike="noStrike">
              <a:latin typeface="Arial"/>
            </a:endParaRPr>
          </a:p>
          <a:p>
            <a:pPr>
              <a:lnSpc>
                <a:spcPct val="110000"/>
              </a:lnSpc>
              <a:spcBef>
                <a:spcPts val="360"/>
              </a:spcBef>
              <a:spcAft>
                <a:spcPts val="601"/>
              </a:spcAft>
              <a:tabLst>
                <a:tab algn="l" pos="0"/>
              </a:tabLst>
            </a:pPr>
            <a:r>
              <a:rPr b="1" lang="en-US" sz="1200" spc="-1" strike="noStrike">
                <a:solidFill>
                  <a:srgbClr val="404040"/>
                </a:solidFill>
                <a:latin typeface="Franklin Gothic Book"/>
                <a:ea typeface="Franklin Gothic Book"/>
              </a:rPr>
              <a:t>Scikit-learn: For machine learning algorithms and model evaluation</a:t>
            </a:r>
            <a:endParaRPr b="0" lang="en-IN" sz="1200" spc="-1" strike="noStrike">
              <a:latin typeface="Arial"/>
            </a:endParaRPr>
          </a:p>
          <a:p>
            <a:pPr>
              <a:lnSpc>
                <a:spcPct val="110000"/>
              </a:lnSpc>
              <a:spcBef>
                <a:spcPts val="360"/>
              </a:spcBef>
              <a:spcAft>
                <a:spcPts val="601"/>
              </a:spcAft>
              <a:tabLst>
                <a:tab algn="l" pos="0"/>
              </a:tabLst>
            </a:pPr>
            <a:r>
              <a:rPr b="1" lang="en-US" sz="1200" spc="-1" strike="noStrike">
                <a:solidFill>
                  <a:srgbClr val="404040"/>
                </a:solidFill>
                <a:latin typeface="Franklin Gothic Book"/>
                <a:ea typeface="Franklin Gothic Book"/>
              </a:rPr>
              <a:t>BeautifulSoup: For HTML parsing and cleaning</a:t>
            </a: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Algorithm &amp; Deployment</a:t>
            </a:r>
            <a:endParaRPr b="0" lang="en-IN" sz="4400" spc="-1" strike="noStrike">
              <a:latin typeface="Arial"/>
            </a:endParaRPr>
          </a:p>
        </p:txBody>
      </p:sp>
      <p:sp>
        <p:nvSpPr>
          <p:cNvPr id="183" name="CustomShape 2"/>
          <p:cNvSpPr/>
          <p:nvPr/>
        </p:nvSpPr>
        <p:spPr>
          <a:xfrm>
            <a:off x="581040" y="704520"/>
            <a:ext cx="11028600" cy="52920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Algorithm &amp; Deployment</a:t>
            </a:r>
            <a:endParaRPr b="0" lang="en-IN" sz="4400" spc="-1" strike="noStrike">
              <a:latin typeface="Arial"/>
            </a:endParaRPr>
          </a:p>
        </p:txBody>
      </p:sp>
      <p:sp>
        <p:nvSpPr>
          <p:cNvPr id="184" name="CustomShape 3"/>
          <p:cNvSpPr/>
          <p:nvPr/>
        </p:nvSpPr>
        <p:spPr>
          <a:xfrm>
            <a:off x="581040" y="1304640"/>
            <a:ext cx="11028600" cy="4672080"/>
          </a:xfrm>
          <a:prstGeom prst="rect">
            <a:avLst/>
          </a:prstGeom>
          <a:noFill/>
          <a:ln>
            <a:noFill/>
          </a:ln>
        </p:spPr>
        <p:style>
          <a:lnRef idx="0"/>
          <a:fillRef idx="0"/>
          <a:effectRef idx="0"/>
          <a:fontRef idx="minor"/>
        </p:style>
        <p:txBody>
          <a:bodyPr lIns="90000" rIns="90000" tIns="45000" bIns="45000" anchor="ctr">
            <a:noAutofit/>
          </a:bodyPr>
          <a:p>
            <a:pPr>
              <a:lnSpc>
                <a:spcPct val="110000"/>
              </a:lnSpc>
              <a:spcBef>
                <a:spcPts val="281"/>
              </a:spcBef>
              <a:spcAft>
                <a:spcPts val="601"/>
              </a:spcAft>
            </a:pPr>
            <a:endParaRPr b="0" lang="en-IN" sz="1800" spc="-1" strike="noStrike">
              <a:latin typeface="Arial"/>
            </a:endParaRPr>
          </a:p>
          <a:p>
            <a:pPr>
              <a:lnSpc>
                <a:spcPct val="110000"/>
              </a:lnSpc>
              <a:spcBef>
                <a:spcPts val="281"/>
              </a:spcBef>
              <a:spcAft>
                <a:spcPts val="601"/>
              </a:spcAft>
            </a:pPr>
            <a:endParaRPr b="0" lang="en-IN" sz="1800" spc="-1" strike="noStrike">
              <a:latin typeface="Arial"/>
            </a:endParaRPr>
          </a:p>
          <a:p>
            <a:pPr marL="305280" indent="-30456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Algorithm Selection:</a:t>
            </a:r>
            <a:endParaRPr b="0" lang="en-IN" sz="1400" spc="-1" strike="noStrike">
              <a:latin typeface="Arial"/>
            </a:endParaRPr>
          </a:p>
          <a:p>
            <a:pPr marL="305280" indent="-30456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Chosen Algorithm</a:t>
            </a:r>
            <a:r>
              <a:rPr b="0" lang="en-IN" sz="1400" spc="-1" strike="noStrike">
                <a:solidFill>
                  <a:srgbClr val="404040"/>
                </a:solidFill>
                <a:latin typeface="Franklin Gothic Book"/>
                <a:ea typeface="Franklin Gothic Book"/>
              </a:rPr>
              <a:t>: Multinomial Naive Bayes</a:t>
            </a:r>
            <a:endParaRPr b="0" lang="en-IN" sz="1400" spc="-1" strike="noStrike">
              <a:latin typeface="Arial"/>
            </a:endParaRPr>
          </a:p>
          <a:p>
            <a:pPr marL="305280" indent="-30456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Justification:</a:t>
            </a:r>
            <a:r>
              <a:rPr b="0" lang="en-IN" sz="1400" spc="-1" strike="noStrike">
                <a:solidFill>
                  <a:srgbClr val="404040"/>
                </a:solidFill>
                <a:latin typeface="Franklin Gothic Book"/>
                <a:ea typeface="Franklin Gothic Book"/>
              </a:rPr>
              <a:t> This algorithm is well-suited for text classification problems and performs efficiently with high-dimensional data, such as word frequencies in reviews.</a:t>
            </a:r>
            <a:endParaRPr b="0" lang="en-IN" sz="1400" spc="-1" strike="noStrike">
              <a:latin typeface="Arial"/>
            </a:endParaRPr>
          </a:p>
          <a:p>
            <a:pPr marL="305280" indent="-30456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Data Input:</a:t>
            </a:r>
            <a:endParaRPr b="0" lang="en-IN" sz="1400" spc="-1" strike="noStrike">
              <a:latin typeface="Arial"/>
            </a:endParaRPr>
          </a:p>
          <a:p>
            <a:pPr marL="305280" indent="-304560">
              <a:lnSpc>
                <a:spcPct val="110000"/>
              </a:lnSpc>
              <a:spcBef>
                <a:spcPts val="281"/>
              </a:spcBef>
              <a:spcAft>
                <a:spcPts val="601"/>
              </a:spcAft>
              <a:buClr>
                <a:srgbClr val="1cade4"/>
              </a:buClr>
              <a:buSzPct val="92000"/>
              <a:buFont typeface="Wingdings 2" charset="2"/>
              <a:buChar char=""/>
            </a:pPr>
            <a:r>
              <a:rPr b="0" lang="en-IN" sz="1400" spc="-1" strike="noStrike">
                <a:solidFill>
                  <a:srgbClr val="404040"/>
                </a:solidFill>
                <a:latin typeface="Franklin Gothic Book"/>
                <a:ea typeface="Franklin Gothic Book"/>
              </a:rPr>
              <a:t>The main input features include the text of restaurant reviews. Additionally, we use TF-IDF (Term Frequency-Inverse Document Frequency) vectors to represent the review text numerically.</a:t>
            </a:r>
            <a:endParaRPr b="0" lang="en-IN" sz="1400" spc="-1" strike="noStrike">
              <a:latin typeface="Arial"/>
            </a:endParaRPr>
          </a:p>
          <a:p>
            <a:pPr marL="305280" indent="-30456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Training Process:</a:t>
            </a:r>
            <a:endParaRPr b="0" lang="en-IN" sz="1400" spc="-1" strike="noStrike">
              <a:latin typeface="Arial"/>
            </a:endParaRPr>
          </a:p>
          <a:p>
            <a:pPr marL="305280" indent="-304560">
              <a:lnSpc>
                <a:spcPct val="110000"/>
              </a:lnSpc>
              <a:spcBef>
                <a:spcPts val="281"/>
              </a:spcBef>
              <a:spcAft>
                <a:spcPts val="601"/>
              </a:spcAft>
              <a:buClr>
                <a:srgbClr val="1cade4"/>
              </a:buClr>
              <a:buSzPct val="92000"/>
              <a:buFont typeface="Wingdings 2" charset="2"/>
              <a:buChar char=""/>
            </a:pPr>
            <a:r>
              <a:rPr b="0" lang="en-IN" sz="1400" spc="-1" strike="noStrike">
                <a:solidFill>
                  <a:srgbClr val="404040"/>
                </a:solidFill>
                <a:latin typeface="Franklin Gothic Book"/>
                <a:ea typeface="Franklin Gothic Book"/>
              </a:rPr>
              <a:t>The model is trained using a labeled dataset of restaurant reviews classified as positive or negative. Techniques such as cross-validation and grid search are used for hyperparameter tuning to optimize model performance.</a:t>
            </a:r>
            <a:endParaRPr b="0" lang="en-IN" sz="1400" spc="-1" strike="noStrike">
              <a:latin typeface="Arial"/>
            </a:endParaRPr>
          </a:p>
          <a:p>
            <a:pPr marL="305280" indent="-30456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Prediction Process:</a:t>
            </a:r>
            <a:endParaRPr b="0" lang="en-IN" sz="1400" spc="-1" strike="noStrike">
              <a:latin typeface="Arial"/>
            </a:endParaRPr>
          </a:p>
          <a:p>
            <a:pPr marL="305280" indent="-304560">
              <a:lnSpc>
                <a:spcPct val="110000"/>
              </a:lnSpc>
              <a:spcBef>
                <a:spcPts val="281"/>
              </a:spcBef>
              <a:spcAft>
                <a:spcPts val="601"/>
              </a:spcAft>
              <a:buClr>
                <a:srgbClr val="1cade4"/>
              </a:buClr>
              <a:buSzPct val="92000"/>
              <a:buFont typeface="Wingdings 2" charset="2"/>
              <a:buChar char=""/>
            </a:pPr>
            <a:r>
              <a:rPr b="0" lang="en-IN" sz="1400" spc="-1" strike="noStrike">
                <a:solidFill>
                  <a:srgbClr val="404040"/>
                </a:solidFill>
                <a:latin typeface="Franklin Gothic Book"/>
                <a:ea typeface="Franklin Gothic Book"/>
              </a:rPr>
              <a:t> </a:t>
            </a:r>
            <a:r>
              <a:rPr b="0" lang="en-IN" sz="1400" spc="-1" strike="noStrike">
                <a:solidFill>
                  <a:srgbClr val="404040"/>
                </a:solidFill>
                <a:latin typeface="Franklin Gothic Book"/>
                <a:ea typeface="Franklin Gothic Book"/>
              </a:rPr>
              <a:t>The trained Naive Bayes model uses the TF-IDF representation of new review texts to predict the sentiment. The model considers word frequencies and patterns learned during training to classify the sentiment as positive or negative.</a:t>
            </a:r>
            <a:endParaRPr b="0" lang="en-IN" sz="1400" spc="-1" strike="noStrike">
              <a:latin typeface="Arial"/>
            </a:endParaRPr>
          </a:p>
          <a:p>
            <a:pPr>
              <a:lnSpc>
                <a:spcPct val="110000"/>
              </a:lnSpc>
              <a:spcBef>
                <a:spcPts val="340"/>
              </a:spcBef>
              <a:spcAft>
                <a:spcPts val="601"/>
              </a:spcAft>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Result</a:t>
            </a:r>
            <a:endParaRPr b="0" lang="en-IN" sz="4400" spc="-1" strike="noStrike">
              <a:latin typeface="Arial"/>
            </a:endParaRPr>
          </a:p>
        </p:txBody>
      </p:sp>
      <p:sp>
        <p:nvSpPr>
          <p:cNvPr id="186" name="CustomShape 2"/>
          <p:cNvSpPr/>
          <p:nvPr/>
        </p:nvSpPr>
        <p:spPr>
          <a:xfrm>
            <a:off x="581040" y="1447560"/>
            <a:ext cx="11028600" cy="4672080"/>
          </a:xfrm>
          <a:prstGeom prst="rect">
            <a:avLst/>
          </a:prstGeom>
          <a:noFill/>
          <a:ln>
            <a:noFill/>
          </a:ln>
        </p:spPr>
        <p:style>
          <a:lnRef idx="0"/>
          <a:fillRef idx="0"/>
          <a:effectRef idx="0"/>
          <a:fontRef idx="minor"/>
        </p:style>
        <p:txBody>
          <a:bodyPr lIns="90000" rIns="90000" tIns="45000" bIns="45000" anchor="ctr">
            <a:normAutofit/>
          </a:bodyPr>
          <a:p>
            <a:pPr marL="432000" indent="-323280">
              <a:lnSpc>
                <a:spcPct val="110000"/>
              </a:lnSpc>
              <a:spcBef>
                <a:spcPts val="1417"/>
              </a:spcBef>
              <a:buClr>
                <a:srgbClr val="000000"/>
              </a:buClr>
              <a:buSzPct val="45000"/>
              <a:buFont typeface="Wingdings" charset="2"/>
              <a:buChar char=""/>
            </a:pPr>
            <a:r>
              <a:rPr b="1" lang="en-US" sz="1700" spc="-1" strike="noStrike" u="sng">
                <a:solidFill>
                  <a:srgbClr val="404040"/>
                </a:solidFill>
                <a:uFillTx/>
                <a:latin typeface="Franklin Gothic Book"/>
              </a:rPr>
              <a:t>Model Accuracy and Effectiveness</a:t>
            </a:r>
            <a:endParaRPr b="0" lang="en-IN" sz="1700" spc="-1" strike="noStrike">
              <a:latin typeface="Arial"/>
            </a:endParaRPr>
          </a:p>
          <a:p>
            <a:pPr marL="432000" indent="-323280">
              <a:lnSpc>
                <a:spcPct val="110000"/>
              </a:lnSpc>
              <a:spcBef>
                <a:spcPts val="1417"/>
              </a:spcBef>
              <a:buClr>
                <a:srgbClr val="000000"/>
              </a:buClr>
              <a:buSzPct val="45000"/>
              <a:buFont typeface="Wingdings" charset="2"/>
              <a:buChar char=""/>
            </a:pPr>
            <a:r>
              <a:rPr b="1" lang="en-US" sz="1700" spc="-1" strike="noStrike">
                <a:solidFill>
                  <a:srgbClr val="404040"/>
                </a:solidFill>
                <a:latin typeface="Franklin Gothic Book"/>
              </a:rPr>
              <a:t>Accuracy:</a:t>
            </a:r>
            <a:r>
              <a:rPr b="0" lang="en-US" sz="1700" spc="-1" strike="noStrike">
                <a:solidFill>
                  <a:srgbClr val="404040"/>
                </a:solidFill>
                <a:latin typeface="Franklin Gothic Book"/>
              </a:rPr>
              <a:t> The Multinomial Naive Bayes model achieved an accuracy of X% on the test set, demonstrating its effectiveness in classifying restaurant reviews as positive or negative.</a:t>
            </a:r>
            <a:endParaRPr b="0" lang="en-IN" sz="1700" spc="-1" strike="noStrike">
              <a:latin typeface="Arial"/>
            </a:endParaRPr>
          </a:p>
          <a:p>
            <a:pPr marL="432000" indent="-323280">
              <a:lnSpc>
                <a:spcPct val="110000"/>
              </a:lnSpc>
              <a:spcBef>
                <a:spcPts val="1417"/>
              </a:spcBef>
              <a:buClr>
                <a:srgbClr val="000000"/>
              </a:buClr>
              <a:buSzPct val="45000"/>
              <a:buFont typeface="Wingdings" charset="2"/>
              <a:buChar char=""/>
            </a:pPr>
            <a:r>
              <a:rPr b="1" lang="en-US" sz="1700" spc="-1" strike="noStrike">
                <a:solidFill>
                  <a:srgbClr val="404040"/>
                </a:solidFill>
                <a:latin typeface="Franklin Gothic Book"/>
              </a:rPr>
              <a:t>Precision and Recall:</a:t>
            </a:r>
            <a:r>
              <a:rPr b="0" lang="en-US" sz="1700" spc="-1" strike="noStrike">
                <a:solidFill>
                  <a:srgbClr val="404040"/>
                </a:solidFill>
                <a:latin typeface="Franklin Gothic Book"/>
              </a:rPr>
              <a:t> The precision and recall metrics for both positive and negative reviews were Y% and Z%, respectively, indicating the model's robustness in handling imbalanced data.</a:t>
            </a:r>
            <a:endParaRPr b="0" lang="en-IN" sz="1700" spc="-1" strike="noStrike">
              <a:latin typeface="Arial"/>
            </a:endParaRPr>
          </a:p>
          <a:p>
            <a:pPr marL="432000" indent="-323280">
              <a:lnSpc>
                <a:spcPct val="110000"/>
              </a:lnSpc>
              <a:spcBef>
                <a:spcPts val="1417"/>
              </a:spcBef>
              <a:buClr>
                <a:srgbClr val="000000"/>
              </a:buClr>
              <a:buSzPct val="45000"/>
              <a:buFont typeface="Wingdings" charset="2"/>
              <a:buChar char=""/>
            </a:pPr>
            <a:r>
              <a:rPr b="1" lang="en-US" sz="1700" spc="-1" strike="noStrike" u="sng">
                <a:solidFill>
                  <a:srgbClr val="404040"/>
                </a:solidFill>
                <a:uFillTx/>
                <a:latin typeface="Franklin Gothic Book"/>
              </a:rPr>
              <a:t>Visualizations</a:t>
            </a:r>
            <a:endParaRPr b="0" lang="en-IN" sz="1700" spc="-1" strike="noStrike">
              <a:latin typeface="Arial"/>
            </a:endParaRPr>
          </a:p>
          <a:p>
            <a:pPr marL="432000" indent="-323280">
              <a:lnSpc>
                <a:spcPct val="110000"/>
              </a:lnSpc>
              <a:spcBef>
                <a:spcPts val="1417"/>
              </a:spcBef>
              <a:buClr>
                <a:srgbClr val="000000"/>
              </a:buClr>
              <a:buSzPct val="45000"/>
              <a:buFont typeface="Wingdings" charset="2"/>
              <a:buChar char=""/>
            </a:pPr>
            <a:r>
              <a:rPr b="1" lang="en-US" sz="1700" spc="-1" strike="noStrike">
                <a:solidFill>
                  <a:srgbClr val="404040"/>
                </a:solidFill>
                <a:latin typeface="Franklin Gothic Book"/>
              </a:rPr>
              <a:t>Confusion Matrix:</a:t>
            </a:r>
            <a:r>
              <a:rPr b="0" lang="en-US" sz="1700" spc="-1" strike="noStrike">
                <a:solidFill>
                  <a:srgbClr val="404040"/>
                </a:solidFill>
                <a:latin typeface="Franklin Gothic Book"/>
              </a:rPr>
              <a:t> The confusion matrix shows the number of true positives, true negatives, false positives, and false negatives, providing insight into the model's performance.</a:t>
            </a:r>
            <a:endParaRPr b="0" lang="en-IN" sz="1700" spc="-1" strike="noStrike">
              <a:latin typeface="Arial"/>
            </a:endParaRPr>
          </a:p>
          <a:p>
            <a:pPr marL="432000" indent="-323280">
              <a:lnSpc>
                <a:spcPct val="110000"/>
              </a:lnSpc>
              <a:spcBef>
                <a:spcPts val="1417"/>
              </a:spcBef>
              <a:buClr>
                <a:srgbClr val="000000"/>
              </a:buClr>
              <a:buSzPct val="45000"/>
              <a:buFont typeface="Wingdings" charset="2"/>
              <a:buChar char=""/>
            </a:pPr>
            <a:r>
              <a:rPr b="0" lang="en-US" sz="1700" spc="-1" strike="noStrike">
                <a:solidFill>
                  <a:srgbClr val="404040"/>
                </a:solidFill>
                <a:latin typeface="Franklin Gothic Book"/>
              </a:rPr>
              <a:t>The Multinomial Naive Bayes model demonstrates strong performance in predicting the sentiment of restaurant reviews, with high accuracy and reliable precision and recall metrics. Visualizations such as the confusion matrix and ROC curve further highlight the model's effectiveness.</a:t>
            </a:r>
            <a:endParaRPr b="0" lang="en-IN" sz="1700" spc="-1" strike="noStrike">
              <a:latin typeface="Arial"/>
            </a:endParaRPr>
          </a:p>
          <a:p>
            <a:pPr>
              <a:lnSpc>
                <a:spcPct val="110000"/>
              </a:lnSpc>
              <a:spcBef>
                <a:spcPts val="1417"/>
              </a:spcBef>
            </a:pPr>
            <a:endParaRPr b="0" lang="en-IN" sz="17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581040" y="702000"/>
            <a:ext cx="11028960" cy="529560"/>
          </a:xfrm>
          <a:prstGeom prst="rect">
            <a:avLst/>
          </a:prstGeom>
          <a:noFill/>
          <a:ln>
            <a:noFill/>
          </a:ln>
        </p:spPr>
        <p:style>
          <a:lnRef idx="0"/>
          <a:fillRef idx="0"/>
          <a:effectRef idx="0"/>
          <a:fontRef idx="minor"/>
        </p:style>
      </p:sp>
      <p:pic>
        <p:nvPicPr>
          <p:cNvPr id="188" name="" descr=""/>
          <p:cNvPicPr/>
          <p:nvPr/>
        </p:nvPicPr>
        <p:blipFill>
          <a:blip r:embed="rId1"/>
          <a:stretch/>
        </p:blipFill>
        <p:spPr>
          <a:xfrm>
            <a:off x="581040" y="2125800"/>
            <a:ext cx="5381640" cy="3025080"/>
          </a:xfrm>
          <a:prstGeom prst="rect">
            <a:avLst/>
          </a:prstGeom>
          <a:ln>
            <a:noFill/>
          </a:ln>
        </p:spPr>
      </p:pic>
      <p:pic>
        <p:nvPicPr>
          <p:cNvPr id="189" name="" descr=""/>
          <p:cNvPicPr/>
          <p:nvPr/>
        </p:nvPicPr>
        <p:blipFill>
          <a:blip r:embed="rId2"/>
          <a:stretch/>
        </p:blipFill>
        <p:spPr>
          <a:xfrm>
            <a:off x="6624000" y="1445760"/>
            <a:ext cx="4471920" cy="2513880"/>
          </a:xfrm>
          <a:prstGeom prst="rect">
            <a:avLst/>
          </a:prstGeom>
          <a:ln>
            <a:noFill/>
          </a:ln>
        </p:spPr>
      </p:pic>
      <p:pic>
        <p:nvPicPr>
          <p:cNvPr id="190" name="" descr=""/>
          <p:cNvPicPr/>
          <p:nvPr/>
        </p:nvPicPr>
        <p:blipFill>
          <a:blip r:embed="rId3"/>
          <a:stretch/>
        </p:blipFill>
        <p:spPr>
          <a:xfrm>
            <a:off x="6552000" y="4320000"/>
            <a:ext cx="5123880" cy="187560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Conclusion</a:t>
            </a:r>
            <a:endParaRPr b="0" lang="en-IN" sz="4400" spc="-1" strike="noStrike">
              <a:latin typeface="Arial"/>
            </a:endParaRPr>
          </a:p>
        </p:txBody>
      </p:sp>
      <p:sp>
        <p:nvSpPr>
          <p:cNvPr id="192" name="CustomShape 2"/>
          <p:cNvSpPr/>
          <p:nvPr/>
        </p:nvSpPr>
        <p:spPr>
          <a:xfrm>
            <a:off x="504000" y="1296000"/>
            <a:ext cx="11028600" cy="5039280"/>
          </a:xfrm>
          <a:prstGeom prst="rect">
            <a:avLst/>
          </a:prstGeom>
          <a:noFill/>
          <a:ln>
            <a:noFill/>
          </a:ln>
        </p:spPr>
        <p:style>
          <a:lnRef idx="0"/>
          <a:fillRef idx="0"/>
          <a:effectRef idx="0"/>
          <a:fontRef idx="minor"/>
        </p:style>
        <p:txBody>
          <a:bodyPr lIns="90000" rIns="90000" tIns="45000" bIns="45000" anchor="ctr">
            <a:normAutofit fontScale="74000"/>
          </a:bodyPr>
          <a:p>
            <a:pPr marL="432000" indent="-323280">
              <a:lnSpc>
                <a:spcPct val="110000"/>
              </a:lnSpc>
              <a:spcBef>
                <a:spcPts val="1417"/>
              </a:spcBef>
              <a:buClr>
                <a:srgbClr val="000000"/>
              </a:buClr>
              <a:buSzPct val="45000"/>
              <a:buFont typeface="Wingdings" charset="2"/>
              <a:buChar char=""/>
            </a:pPr>
            <a:r>
              <a:rPr b="1" lang="en-US" sz="1700" spc="-1" strike="noStrike">
                <a:solidFill>
                  <a:srgbClr val="404040"/>
                </a:solidFill>
                <a:latin typeface="Franklin Gothic Book"/>
              </a:rPr>
              <a:t>Findings and Discussions</a:t>
            </a:r>
            <a:endParaRPr b="0" lang="en-IN" sz="1700" spc="-1" strike="noStrike">
              <a:latin typeface="Arial"/>
            </a:endParaRPr>
          </a:p>
          <a:p>
            <a:pPr marL="432000" indent="-323280">
              <a:lnSpc>
                <a:spcPct val="110000"/>
              </a:lnSpc>
              <a:spcBef>
                <a:spcPts val="1417"/>
              </a:spcBef>
              <a:buClr>
                <a:srgbClr val="000000"/>
              </a:buClr>
              <a:buSzPct val="45000"/>
              <a:buFont typeface="Wingdings" charset="2"/>
              <a:buChar char=""/>
            </a:pPr>
            <a:r>
              <a:rPr b="0" lang="en-US" sz="1700" spc="-1" strike="noStrike" u="sng">
                <a:solidFill>
                  <a:srgbClr val="404040"/>
                </a:solidFill>
                <a:uFillTx/>
                <a:latin typeface="Franklin Gothic Book"/>
              </a:rPr>
              <a:t>Model Accuracy:</a:t>
            </a:r>
            <a:r>
              <a:rPr b="0" lang="en-US" sz="1700" spc="-1" strike="noStrike">
                <a:solidFill>
                  <a:srgbClr val="404040"/>
                </a:solidFill>
                <a:latin typeface="Franklin Gothic Book"/>
              </a:rPr>
              <a:t> The Multinomial Naive Bayes model achieved an accuracy of X%, indicating strong performance in classifying restaurant reviews as positive or negative.</a:t>
            </a:r>
            <a:endParaRPr b="0" lang="en-IN" sz="1700" spc="-1" strike="noStrike">
              <a:latin typeface="Arial"/>
            </a:endParaRPr>
          </a:p>
          <a:p>
            <a:pPr marL="432000" indent="-323280">
              <a:lnSpc>
                <a:spcPct val="110000"/>
              </a:lnSpc>
              <a:spcBef>
                <a:spcPts val="1417"/>
              </a:spcBef>
              <a:buClr>
                <a:srgbClr val="000000"/>
              </a:buClr>
              <a:buSzPct val="45000"/>
              <a:buFont typeface="Wingdings" charset="2"/>
              <a:buChar char=""/>
            </a:pPr>
            <a:r>
              <a:rPr b="0" lang="en-US" sz="1700" spc="-1" strike="noStrike" u="sng">
                <a:solidFill>
                  <a:srgbClr val="404040"/>
                </a:solidFill>
                <a:uFillTx/>
                <a:latin typeface="Franklin Gothic Book"/>
              </a:rPr>
              <a:t>Effectiveness:</a:t>
            </a:r>
            <a:r>
              <a:rPr b="0" lang="en-US" sz="1700" spc="-1" strike="noStrike">
                <a:solidFill>
                  <a:srgbClr val="404040"/>
                </a:solidFill>
                <a:latin typeface="Franklin Gothic Book"/>
              </a:rPr>
              <a:t> High precision and recall metrics suggest the model effectively handles the imbalanced nature of review data, accurately identifying sentiments from the text.</a:t>
            </a:r>
            <a:endParaRPr b="0" lang="en-IN" sz="1700" spc="-1" strike="noStrike">
              <a:latin typeface="Arial"/>
            </a:endParaRPr>
          </a:p>
          <a:p>
            <a:pPr marL="432000" indent="-323280">
              <a:lnSpc>
                <a:spcPct val="110000"/>
              </a:lnSpc>
              <a:spcBef>
                <a:spcPts val="1417"/>
              </a:spcBef>
              <a:buClr>
                <a:srgbClr val="000000"/>
              </a:buClr>
              <a:buSzPct val="45000"/>
              <a:buFont typeface="Wingdings" charset="2"/>
              <a:buChar char=""/>
            </a:pPr>
            <a:r>
              <a:rPr b="1" lang="en-US" sz="1700" spc="-1" strike="noStrike">
                <a:solidFill>
                  <a:srgbClr val="404040"/>
                </a:solidFill>
                <a:latin typeface="Franklin Gothic Book"/>
              </a:rPr>
              <a:t>Challenges Encountered</a:t>
            </a:r>
            <a:endParaRPr b="0" lang="en-IN" sz="1700" spc="-1" strike="noStrike">
              <a:latin typeface="Arial"/>
            </a:endParaRPr>
          </a:p>
          <a:p>
            <a:pPr marL="432000" indent="-323280">
              <a:lnSpc>
                <a:spcPct val="110000"/>
              </a:lnSpc>
              <a:spcBef>
                <a:spcPts val="1417"/>
              </a:spcBef>
              <a:buClr>
                <a:srgbClr val="000000"/>
              </a:buClr>
              <a:buSzPct val="45000"/>
              <a:buFont typeface="Wingdings" charset="2"/>
              <a:buChar char=""/>
            </a:pPr>
            <a:r>
              <a:rPr b="0" lang="en-US" sz="1700" spc="-1" strike="noStrike" u="sng">
                <a:solidFill>
                  <a:srgbClr val="404040"/>
                </a:solidFill>
                <a:uFillTx/>
                <a:latin typeface="Franklin Gothic Book"/>
              </a:rPr>
              <a:t>Data Preprocessing:</a:t>
            </a:r>
            <a:r>
              <a:rPr b="0" lang="en-US" sz="1700" spc="-1" strike="noStrike">
                <a:solidFill>
                  <a:srgbClr val="404040"/>
                </a:solidFill>
                <a:latin typeface="Franklin Gothic Book"/>
              </a:rPr>
              <a:t> Handling noisy data, including misspellings, slang, and various punctuation, posed significant challenges.</a:t>
            </a:r>
            <a:endParaRPr b="0" lang="en-IN" sz="1700" spc="-1" strike="noStrike">
              <a:latin typeface="Arial"/>
            </a:endParaRPr>
          </a:p>
          <a:p>
            <a:pPr marL="432000" indent="-323280">
              <a:lnSpc>
                <a:spcPct val="110000"/>
              </a:lnSpc>
              <a:spcBef>
                <a:spcPts val="1417"/>
              </a:spcBef>
              <a:buClr>
                <a:srgbClr val="000000"/>
              </a:buClr>
              <a:buSzPct val="45000"/>
              <a:buFont typeface="Wingdings" charset="2"/>
              <a:buChar char=""/>
            </a:pPr>
            <a:r>
              <a:rPr b="0" lang="en-US" sz="1700" spc="-1" strike="noStrike" u="sng">
                <a:solidFill>
                  <a:srgbClr val="404040"/>
                </a:solidFill>
                <a:uFillTx/>
                <a:latin typeface="Franklin Gothic Book"/>
              </a:rPr>
              <a:t>Feature Engineering:</a:t>
            </a:r>
            <a:r>
              <a:rPr b="0" lang="en-US" sz="1700" spc="-1" strike="noStrike">
                <a:solidFill>
                  <a:srgbClr val="404040"/>
                </a:solidFill>
                <a:latin typeface="Franklin Gothic Book"/>
              </a:rPr>
              <a:t> Extracting relevant features and ensuring they contributed positively to the model's performance required extensive experimentation.</a:t>
            </a:r>
            <a:endParaRPr b="0" lang="en-IN" sz="1700" spc="-1" strike="noStrike">
              <a:latin typeface="Arial"/>
            </a:endParaRPr>
          </a:p>
          <a:p>
            <a:pPr marL="432000" indent="-323280">
              <a:lnSpc>
                <a:spcPct val="110000"/>
              </a:lnSpc>
              <a:spcBef>
                <a:spcPts val="1417"/>
              </a:spcBef>
              <a:buClr>
                <a:srgbClr val="000000"/>
              </a:buClr>
              <a:buSzPct val="45000"/>
              <a:buFont typeface="Wingdings" charset="2"/>
              <a:buChar char=""/>
            </a:pPr>
            <a:r>
              <a:rPr b="1" lang="en-US" sz="1700" spc="-1" strike="noStrike">
                <a:solidFill>
                  <a:srgbClr val="404040"/>
                </a:solidFill>
                <a:latin typeface="Franklin Gothic Book"/>
              </a:rPr>
              <a:t>Importance of Accurate Sentiment Analysis</a:t>
            </a:r>
            <a:endParaRPr b="0" lang="en-IN" sz="1700" spc="-1" strike="noStrike">
              <a:latin typeface="Arial"/>
            </a:endParaRPr>
          </a:p>
          <a:p>
            <a:pPr marL="432000" indent="-323280">
              <a:lnSpc>
                <a:spcPct val="110000"/>
              </a:lnSpc>
              <a:spcBef>
                <a:spcPts val="1417"/>
              </a:spcBef>
              <a:buClr>
                <a:srgbClr val="000000"/>
              </a:buClr>
              <a:buSzPct val="45000"/>
              <a:buFont typeface="Wingdings" charset="2"/>
              <a:buChar char=""/>
            </a:pPr>
            <a:r>
              <a:rPr b="0" lang="en-US" sz="1700" spc="-1" strike="noStrike">
                <a:solidFill>
                  <a:srgbClr val="404040"/>
                </a:solidFill>
                <a:latin typeface="Franklin Gothic Book"/>
                <a:ea typeface="Noto Sans CJK SC"/>
              </a:rPr>
              <a:t>Accurate sentiment analysis of restaurant reviews is crucial for businesses to understand customer satisfaction and identify areas for improvement. By effectively leveraging customer feedback, restaurants can enhance their services, attract new customers, and maintain a competitive edge in the market.In conclusion, the proposed sentiment analysis model offers a robust solution for understanding customer opinions, with potential for further enhancement through continuous learning and advanced techniques</a:t>
            </a:r>
            <a:endParaRPr b="0" lang="en-IN" sz="1700" spc="-1" strike="noStrike">
              <a:latin typeface="Arial"/>
            </a:endParaRPr>
          </a:p>
          <a:p>
            <a:pPr>
              <a:lnSpc>
                <a:spcPct val="110000"/>
              </a:lnSpc>
              <a:spcBef>
                <a:spcPts val="1417"/>
              </a:spcBef>
            </a:pPr>
            <a:endParaRPr b="0" lang="en-IN" sz="1700" spc="-1" strike="noStrike">
              <a:latin typeface="Arial"/>
            </a:endParaRPr>
          </a:p>
          <a:p>
            <a:pPr>
              <a:lnSpc>
                <a:spcPct val="110000"/>
              </a:lnSpc>
              <a:spcBef>
                <a:spcPts val="1417"/>
              </a:spcBef>
            </a:pPr>
            <a:endParaRPr b="0" lang="en-IN" sz="1700" spc="-1" strike="noStrike">
              <a:latin typeface="Arial"/>
            </a:endParaRPr>
          </a:p>
          <a:p>
            <a:pPr>
              <a:lnSpc>
                <a:spcPct val="110000"/>
              </a:lnSpc>
              <a:spcBef>
                <a:spcPts val="1417"/>
              </a:spcBef>
            </a:pPr>
            <a:endParaRPr b="0" lang="en-IN" sz="1700" spc="-1" strike="noStrike">
              <a:latin typeface="Arial"/>
            </a:endParaRPr>
          </a:p>
          <a:p>
            <a:pPr>
              <a:lnSpc>
                <a:spcPct val="110000"/>
              </a:lnSpc>
              <a:spcBef>
                <a:spcPts val="1417"/>
              </a:spcBef>
            </a:pPr>
            <a:endParaRPr b="0" lang="en-IN" sz="17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c0fa2617-96bd-425d-8578-e93563fe37c5"/>
    <ds:schemaRef ds:uri="http://purl.org/dc/dcmitype/"/>
    <ds:schemaRef ds:uri="http://purl.org/dc/terms/"/>
    <ds:schemaRef ds:uri="9162bd5b-4ed9-4da3-b376-05204580ba3f"/>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Future forward</Template>
  <TotalTime>3159</TotalTime>
  <Application>LibreOffice/6.4.7.2$Linux_X86_64 LibreOffice_project/40$Build-2</Application>
  <Words>769</Words>
  <Paragraphs>59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2024-06-24T21:04:42Z</dcterms:modified>
  <cp:revision>33</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11</vt:i4>
  </property>
</Properties>
</file>