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descr=""/>
          <p:cNvGrpSpPr/>
          <p:nvPr/>
        </p:nvGrpSpPr>
        <p:grpSpPr>
          <a:xfrm>
            <a:off x="742950" y="1104900"/>
            <a:ext cx="1743075" cy="1333500"/>
            <a:chOff x="742950" y="1104900"/>
            <a:chExt cx="1743075" cy="1333500"/>
          </a:xfrm>
        </p:grpSpPr>
        <p:sp>
          <p:nvSpPr>
            <p:cNvPr id="1048596" name="object 3" descr=""/>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descr=""/>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descr=""/>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descr=""/>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5" y="2752090"/>
            <a:ext cx="3552662" cy="676909"/>
          </a:xfrm>
          <a:prstGeom prst="rect"/>
        </p:spPr>
        <p:txBody>
          <a:bodyPr bIns="0" lIns="0" rIns="0" rtlCol="0" tIns="16510" vert="horz" wrap="square">
            <a:spAutoFit/>
          </a:bodyPr>
          <a:p>
            <a:pPr marL="12700">
              <a:lnSpc>
                <a:spcPct val="100000"/>
              </a:lnSpc>
              <a:spcBef>
                <a:spcPts val="130"/>
              </a:spcBef>
            </a:pPr>
            <a:r>
              <a:rPr b="1" dirty="0" sz="4400">
                <a:latin typeface="Trebuchet MS"/>
                <a:cs typeface="Trebuchet MS"/>
              </a:rPr>
              <a:t>S</a:t>
            </a:r>
            <a:r>
              <a:rPr b="1" dirty="0" sz="4400" lang="en-US">
                <a:latin typeface="Trebuchet MS"/>
                <a:cs typeface="Trebuchet MS"/>
              </a:rPr>
              <a:t>O</a:t>
            </a:r>
            <a:r>
              <a:rPr b="1" dirty="0" sz="4400" lang="en-US">
                <a:latin typeface="Trebuchet MS"/>
                <a:cs typeface="Trebuchet MS"/>
              </a:rPr>
              <a:t>W</a:t>
            </a:r>
            <a:r>
              <a:rPr b="1" dirty="0" sz="4400" lang="en-US">
                <a:latin typeface="Trebuchet MS"/>
                <a:cs typeface="Trebuchet MS"/>
              </a:rPr>
              <a:t>M</a:t>
            </a:r>
            <a:r>
              <a:rPr b="1" dirty="0" sz="4400" lang="en-US">
                <a:latin typeface="Trebuchet MS"/>
                <a:cs typeface="Trebuchet MS"/>
              </a:rPr>
              <a:t>I</a:t>
            </a:r>
            <a:r>
              <a:rPr b="1" dirty="0" sz="4400" lang="en-US">
                <a:latin typeface="Trebuchet MS"/>
                <a:cs typeface="Trebuchet MS"/>
              </a:rPr>
              <a:t>Y</a:t>
            </a:r>
            <a:r>
              <a:rPr b="1" dirty="0" sz="4400" lang="en-US">
                <a:latin typeface="Trebuchet MS"/>
                <a:cs typeface="Trebuchet MS"/>
              </a:rPr>
              <a:t>A</a:t>
            </a:r>
            <a:r>
              <a:rPr b="1" dirty="0" sz="4400" lang="en-US">
                <a:latin typeface="Trebuchet MS"/>
                <a:cs typeface="Trebuchet MS"/>
              </a:rPr>
              <a:t> </a:t>
            </a:r>
            <a:r>
              <a:rPr b="1" dirty="0" sz="4400" lang="en-US">
                <a:latin typeface="Trebuchet MS"/>
                <a:cs typeface="Trebuchet MS"/>
              </a:rPr>
              <a:t>A</a:t>
            </a:r>
            <a:endParaRPr b="1" sz="3200">
              <a:latin typeface="Trebuchet MS"/>
              <a:cs typeface="Trebuchet MS"/>
            </a:endParaRPr>
          </a:p>
        </p:txBody>
      </p:sp>
      <p:pic>
        <p:nvPicPr>
          <p:cNvPr id="2097152" name="object 9" descr=""/>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3" name="object 11"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9" name="object 3"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descr=""/>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558165" y="38544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3" name="object 9" descr=""/>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p>
        </p:txBody>
      </p:sp>
      <p:sp>
        <p:nvSpPr>
          <p:cNvPr id="1048716" name=""/>
          <p:cNvSpPr txBox="1"/>
          <p:nvPr/>
        </p:nvSpPr>
        <p:spPr>
          <a:xfrm>
            <a:off x="752475" y="1990089"/>
            <a:ext cx="9354549" cy="2225041"/>
          </a:xfrm>
          <a:prstGeom prst="rect"/>
        </p:spPr>
        <p:txBody>
          <a:bodyPr rtlCol="0" wrap="square">
            <a:spAutoFit/>
          </a:bodyPr>
          <a:p>
            <a:r>
              <a:rPr sz="2400" lang="en-US">
                <a:solidFill>
                  <a:srgbClr val="000000"/>
                </a:solidFill>
              </a:rPr>
              <a:t>The YouTube Video Summarizer app seamlessly integrates the power of React and OpenAI, providing users with a tool to distill the essence of YouTube videos. While the core functionality is complete, there are potential enhancements you could make to improve this application. For example, you can adapt the app to use OpenAI’s Whisper model to summarize videos lacking a transcript</a:t>
            </a:r>
            <a:r>
              <a:rPr sz="2400" lang="en-US">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descr=""/>
          <p:cNvSpPr/>
          <p:nvPr/>
        </p:nvSpPr>
        <p:spPr>
          <a:xfrm>
            <a:off x="223837"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tLang="en-US" b="1" lang="zh-CN"/>
          </a:p>
        </p:txBody>
      </p:sp>
      <p:grpSp>
        <p:nvGrpSpPr>
          <p:cNvPr id="22" name="object 3" descr=""/>
          <p:cNvGrpSpPr/>
          <p:nvPr/>
        </p:nvGrpSpPr>
        <p:grpSpPr>
          <a:xfrm>
            <a:off x="7443849" y="0"/>
            <a:ext cx="4752975" cy="6863080"/>
            <a:chOff x="7443849" y="0"/>
            <a:chExt cx="4752975" cy="6863080"/>
          </a:xfrm>
        </p:grpSpPr>
        <p:sp>
          <p:nvSpPr>
            <p:cNvPr id="1048609" name="object 4" descr=""/>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descr=""/>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descr=""/>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descr=""/>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descr=""/>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descr=""/>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descr=""/>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descr=""/>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descr=""/>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descr=""/>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3" name="object 18" descr=""/>
          <p:cNvGrpSpPr/>
          <p:nvPr/>
        </p:nvGrpSpPr>
        <p:grpSpPr>
          <a:xfrm>
            <a:off x="466725" y="6410325"/>
            <a:ext cx="3705225" cy="295275"/>
            <a:chOff x="466725" y="6410325"/>
            <a:chExt cx="3705225" cy="295275"/>
          </a:xfrm>
        </p:grpSpPr>
        <p:pic>
          <p:nvPicPr>
            <p:cNvPr id="2097153" name="object 19" descr=""/>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descr=""/>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p>
        </p:txBody>
      </p:sp>
      <p:sp>
        <p:nvSpPr>
          <p:cNvPr id="1048705" name=""/>
          <p:cNvSpPr txBox="1"/>
          <p:nvPr/>
        </p:nvSpPr>
        <p:spPr>
          <a:xfrm>
            <a:off x="679683" y="2591117"/>
            <a:ext cx="8357486" cy="1285240"/>
          </a:xfrm>
          <a:prstGeom prst="rect"/>
          <a:noFill/>
        </p:spPr>
        <p:txBody>
          <a:bodyPr rtlCol="0" wrap="square">
            <a:spAutoFit/>
          </a:bodyPr>
          <a:p>
            <a:r>
              <a:rPr b="1" sz="4000" lang="en-US">
                <a:solidFill>
                  <a:srgbClr val="000000"/>
                </a:solidFill>
              </a:rPr>
              <a:t>Using AI To Build A YouTube Video Summarizer</a:t>
            </a:r>
            <a:endParaRPr b="1"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5" name="object 2" descr=""/>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descr=""/>
          <p:cNvGrpSpPr/>
          <p:nvPr/>
        </p:nvGrpSpPr>
        <p:grpSpPr>
          <a:xfrm>
            <a:off x="7443849" y="0"/>
            <a:ext cx="4752975" cy="6863080"/>
            <a:chOff x="7443849" y="0"/>
            <a:chExt cx="4752975" cy="6863080"/>
          </a:xfrm>
        </p:grpSpPr>
        <p:sp>
          <p:nvSpPr>
            <p:cNvPr id="1048626" name="object 4" descr=""/>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descr=""/>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descr=""/>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descr=""/>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descr=""/>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descr=""/>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descr=""/>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descr=""/>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descr=""/>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descr=""/>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descr=""/>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7" name="object 15" descr=""/>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descr=""/>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descr=""/>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descr=""/>
          <p:cNvGrpSpPr/>
          <p:nvPr/>
        </p:nvGrpSpPr>
        <p:grpSpPr>
          <a:xfrm>
            <a:off x="47625" y="3819523"/>
            <a:ext cx="4124325" cy="3009900"/>
            <a:chOff x="47625" y="3819523"/>
            <a:chExt cx="4124325" cy="3009900"/>
          </a:xfrm>
        </p:grpSpPr>
        <p:pic>
          <p:nvPicPr>
            <p:cNvPr id="2097156" name="object 19" descr=""/>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descr=""/>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0" name="object 22"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p>
        </p:txBody>
      </p:sp>
      <p:sp>
        <p:nvSpPr>
          <p:cNvPr id="1048718" name=""/>
          <p:cNvSpPr txBox="1"/>
          <p:nvPr/>
        </p:nvSpPr>
        <p:spPr>
          <a:xfrm>
            <a:off x="1923609" y="1730447"/>
            <a:ext cx="7010840" cy="3025141"/>
          </a:xfrm>
          <a:prstGeom prst="rect"/>
        </p:spPr>
        <p:txBody>
          <a:bodyPr rtlCol="0" wrap="square">
            <a:spAutoFit/>
          </a:bodyPr>
          <a:p>
            <a:pPr indent="-457200" marL="461963">
              <a:buFont typeface="Arial"/>
              <a:buChar char="•"/>
            </a:pP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a</a:t>
            </a:r>
            <a:r>
              <a:rPr sz="2800" lang="en-US">
                <a:solidFill>
                  <a:srgbClr val="000000"/>
                </a:solidFill>
              </a:rPr>
              <a:t>t</a:t>
            </a:r>
            <a:r>
              <a:rPr sz="2800" lang="en-US">
                <a:solidFill>
                  <a:srgbClr val="000000"/>
                </a:solidFill>
              </a:rPr>
              <a:t>e</a:t>
            </a:r>
            <a:r>
              <a:rPr sz="2800" lang="en-US">
                <a:solidFill>
                  <a:srgbClr val="000000"/>
                </a:solidFill>
              </a:rPr>
              <a:t>m</a:t>
            </a:r>
            <a:r>
              <a:rPr sz="2800" lang="en-US">
                <a:solidFill>
                  <a:srgbClr val="000000"/>
                </a:solidFill>
              </a:rPr>
              <a:t>ent</a:t>
            </a:r>
            <a:endParaRPr sz="2800" lang="en-IN">
              <a:solidFill>
                <a:srgbClr val="000000"/>
              </a:solidFill>
            </a:endParaRPr>
          </a:p>
          <a:p>
            <a:pPr indent="-457200" marL="461963">
              <a:buFont typeface="Arial"/>
              <a:buChar char="•"/>
            </a:pP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a:t>
            </a:r>
            <a:r>
              <a:rPr sz="2800" lang="en-US">
                <a:solidFill>
                  <a:srgbClr val="000000"/>
                </a:solidFill>
              </a:rPr>
              <a:t>ct</a:t>
            </a:r>
            <a:r>
              <a:rPr sz="2800" lang="en-US">
                <a:solidFill>
                  <a:srgbClr val="000000"/>
                </a:solidFill>
              </a:rPr>
              <a:t> </a:t>
            </a:r>
            <a:r>
              <a:rPr sz="2800" lang="en-US">
                <a:solidFill>
                  <a:srgbClr val="000000"/>
                </a:solidFill>
              </a:rPr>
              <a:t>o</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v</a:t>
            </a:r>
            <a:r>
              <a:rPr sz="2800" lang="en-US">
                <a:solidFill>
                  <a:srgbClr val="000000"/>
                </a:solidFill>
              </a:rPr>
              <a:t>iew</a:t>
            </a:r>
            <a:endParaRPr sz="2800" lang="en-IN">
              <a:solidFill>
                <a:srgbClr val="000000"/>
              </a:solidFill>
            </a:endParaRPr>
          </a:p>
          <a:p>
            <a:pPr indent="-457200" marL="461963">
              <a:buFont typeface="Arial"/>
              <a:buChar char="•"/>
            </a:pP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s</a:t>
            </a:r>
            <a:endParaRPr sz="2800" lang="en-IN">
              <a:solidFill>
                <a:srgbClr val="000000"/>
              </a:solidFill>
            </a:endParaRPr>
          </a:p>
          <a:p>
            <a:pPr indent="-457200" marL="461963">
              <a:buFont typeface="Arial"/>
              <a:buChar char="•"/>
            </a:pPr>
            <a:r>
              <a:rPr sz="2800" lang="en-US">
                <a:solidFill>
                  <a:srgbClr val="000000"/>
                </a:solidFill>
              </a:rPr>
              <a:t>S</a:t>
            </a:r>
            <a:r>
              <a:rPr sz="2800" lang="en-US">
                <a:solidFill>
                  <a:srgbClr val="000000"/>
                </a:solidFill>
              </a:rPr>
              <a:t>o</a:t>
            </a:r>
            <a:r>
              <a:rPr sz="2800" lang="en-US">
                <a:solidFill>
                  <a:srgbClr val="000000"/>
                </a:solidFill>
              </a:rPr>
              <a:t>l</a:t>
            </a:r>
            <a:r>
              <a:rPr sz="2800" lang="en-US">
                <a:solidFill>
                  <a:srgbClr val="000000"/>
                </a:solidFill>
              </a:rPr>
              <a:t>u</a:t>
            </a:r>
            <a:r>
              <a:rPr sz="2800" lang="en-US">
                <a:solidFill>
                  <a:srgbClr val="000000"/>
                </a:solidFill>
              </a:rPr>
              <a:t>t</a:t>
            </a:r>
            <a:r>
              <a:rPr sz="2800" lang="en-US">
                <a:solidFill>
                  <a:srgbClr val="000000"/>
                </a:solidFill>
              </a:rPr>
              <a:t>i</a:t>
            </a:r>
            <a:r>
              <a:rPr sz="2800" lang="en-US">
                <a:solidFill>
                  <a:srgbClr val="000000"/>
                </a:solidFill>
              </a:rPr>
              <a:t>on</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proposition</a:t>
            </a:r>
            <a:endParaRPr sz="2800" lang="en-IN">
              <a:solidFill>
                <a:srgbClr val="000000"/>
              </a:solidFill>
            </a:endParaRPr>
          </a:p>
          <a:p>
            <a:pPr indent="-457200" marL="461963">
              <a:buFont typeface="Arial"/>
              <a:buChar char="•"/>
            </a:pPr>
            <a:r>
              <a:rPr sz="2800" lang="en-US">
                <a:solidFill>
                  <a:srgbClr val="000000"/>
                </a:solidFill>
              </a:rPr>
              <a:t>Significance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solution</a:t>
            </a:r>
            <a:endParaRPr sz="2800" lang="en-IN">
              <a:solidFill>
                <a:srgbClr val="000000"/>
              </a:solidFill>
            </a:endParaRPr>
          </a:p>
          <a:p>
            <a:pPr indent="-457200" marL="461963">
              <a:buFont typeface="Arial"/>
              <a:buChar char="•"/>
            </a:pPr>
            <a:r>
              <a:rPr sz="2800" lang="en-US">
                <a:solidFill>
                  <a:srgbClr val="000000"/>
                </a:solidFill>
              </a:rPr>
              <a:t>Modelling</a:t>
            </a:r>
            <a:endParaRPr sz="2800" lang="en-IN">
              <a:solidFill>
                <a:srgbClr val="000000"/>
              </a:solidFill>
            </a:endParaRPr>
          </a:p>
          <a:p>
            <a:pPr indent="-457200" marL="461963">
              <a:buFont typeface="Arial"/>
              <a:buChar char="•"/>
            </a:pPr>
            <a:r>
              <a:rPr sz="2800" lang="en-US">
                <a:solidFill>
                  <a:srgbClr val="000000"/>
                </a:solidFill>
              </a:rPr>
              <a:t>Result</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descr=""/>
          <p:cNvGrpSpPr/>
          <p:nvPr/>
        </p:nvGrpSpPr>
        <p:grpSpPr>
          <a:xfrm>
            <a:off x="7991475" y="2933700"/>
            <a:ext cx="2762250" cy="3257550"/>
            <a:chOff x="7991475" y="2933700"/>
            <a:chExt cx="2762250" cy="3257550"/>
          </a:xfrm>
        </p:grpSpPr>
        <p:sp>
          <p:nvSpPr>
            <p:cNvPr id="1048641" name="object 3"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descr=""/>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6"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pic>
        <p:nvPicPr>
          <p:cNvPr id="2097159" name="object 8" descr=""/>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p>
        </p:txBody>
      </p:sp>
      <p:sp>
        <p:nvSpPr>
          <p:cNvPr id="1048708" name=""/>
          <p:cNvSpPr txBox="1"/>
          <p:nvPr/>
        </p:nvSpPr>
        <p:spPr>
          <a:xfrm>
            <a:off x="834072" y="2019300"/>
            <a:ext cx="6874875" cy="2225040"/>
          </a:xfrm>
          <a:prstGeom prst="rect"/>
        </p:spPr>
        <p:txBody>
          <a:bodyPr rtlCol="0" wrap="square">
            <a:spAutoFit/>
          </a:bodyPr>
          <a:p>
            <a:r>
              <a:rPr sz="2400" lang="en-US">
                <a:solidFill>
                  <a:srgbClr val="000000"/>
                </a:solidFill>
              </a:rPr>
              <a:t>Create an AI-powered YouTube video summarizer that efficiently condenses lengthy videos into concise summaries, enabling users to quickly grasp the main points and key information without having to watch the entire video.</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descr=""/>
          <p:cNvGrpSpPr/>
          <p:nvPr/>
        </p:nvGrpSpPr>
        <p:grpSpPr>
          <a:xfrm>
            <a:off x="8658225" y="2647950"/>
            <a:ext cx="3533775" cy="3810000"/>
            <a:chOff x="8658225" y="2647950"/>
            <a:chExt cx="3533775" cy="3810000"/>
          </a:xfrm>
        </p:grpSpPr>
        <p:sp>
          <p:nvSpPr>
            <p:cNvPr id="1048647" name="object 3"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descr=""/>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9" name="object 6"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739775" y="829627"/>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sz="4250"/>
          </a:p>
        </p:txBody>
      </p:sp>
      <p:pic>
        <p:nvPicPr>
          <p:cNvPr id="2097161" name="object 8" descr=""/>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p>
        </p:txBody>
      </p:sp>
      <p:sp>
        <p:nvSpPr>
          <p:cNvPr id="1048709" name=""/>
          <p:cNvSpPr txBox="1"/>
          <p:nvPr/>
        </p:nvSpPr>
        <p:spPr>
          <a:xfrm>
            <a:off x="778576" y="2019300"/>
            <a:ext cx="7879648" cy="2936240"/>
          </a:xfrm>
          <a:prstGeom prst="rect"/>
        </p:spPr>
        <p:txBody>
          <a:bodyPr rtlCol="0" wrap="square">
            <a:spAutoFit/>
          </a:bodyPr>
          <a:p>
            <a:r>
              <a:rPr sz="2400" lang="en-US">
                <a:solidFill>
                  <a:srgbClr val="000000"/>
                </a:solidFill>
              </a:rPr>
              <a:t>The AI-Powered YouTube Video Summarizer project aims to create a system that automatically generates concise summaries for YouTube videos. By leveraging natural language processing (NLP) and computer vision techniques, the system analyzes video content to extract key information and main points, providing users with quick access to valuable insights without the need to watch the entire video.</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object 2"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558165" y="385444"/>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62" name="object 6" descr=""/>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p>
        </p:txBody>
      </p:sp>
      <p:sp>
        <p:nvSpPr>
          <p:cNvPr id="1048710" name=""/>
          <p:cNvSpPr txBox="1"/>
          <p:nvPr/>
        </p:nvSpPr>
        <p:spPr>
          <a:xfrm>
            <a:off x="1217251" y="2019300"/>
            <a:ext cx="6748128" cy="2936240"/>
          </a:xfrm>
          <a:prstGeom prst="rect"/>
        </p:spPr>
        <p:txBody>
          <a:bodyPr rtlCol="0" wrap="square">
            <a:spAutoFit/>
          </a:bodyPr>
          <a:p>
            <a:r>
              <a:rPr sz="2400" lang="en-US">
                <a:solidFill>
                  <a:srgbClr val="000000"/>
                </a:solidFill>
              </a:rPr>
              <a:t>1</a:t>
            </a:r>
            <a:r>
              <a:rPr sz="2400" lang="en-US">
                <a:solidFill>
                  <a:srgbClr val="000000"/>
                </a:solidFill>
              </a:rPr>
              <a:t>.</a:t>
            </a:r>
            <a:r>
              <a:rPr sz="2400" lang="en-US">
                <a:solidFill>
                  <a:srgbClr val="000000"/>
                </a:solidFill>
              </a:rPr>
              <a:t> </a:t>
            </a:r>
            <a:r>
              <a:rPr sz="2400" lang="en-US">
                <a:solidFill>
                  <a:srgbClr val="000000"/>
                </a:solidFill>
              </a:rPr>
              <a:t>R</a:t>
            </a:r>
            <a:r>
              <a:rPr sz="2400" lang="en-US">
                <a:solidFill>
                  <a:srgbClr val="000000"/>
                </a:solidFill>
              </a:rPr>
              <a:t>esearchers needing to efficiently extract insights from a large volume of video content.</a:t>
            </a:r>
            <a:endParaRPr sz="2000" lang="en-IN">
              <a:solidFill>
                <a:srgbClr val="000000"/>
              </a:solidFill>
            </a:endParaRPr>
          </a:p>
          <a:p>
            <a:r>
              <a:rPr sz="2400" lang="en-US">
                <a:solidFill>
                  <a:srgbClr val="000000"/>
                </a:solidFill>
              </a:rPr>
              <a:t>2</a:t>
            </a:r>
            <a:r>
              <a:rPr sz="2400" lang="en-US">
                <a:solidFill>
                  <a:srgbClr val="000000"/>
                </a:solidFill>
              </a:rPr>
              <a:t>.</a:t>
            </a:r>
            <a:r>
              <a:rPr sz="2400" lang="en-US">
                <a:solidFill>
                  <a:srgbClr val="000000"/>
                </a:solidFill>
              </a:rPr>
              <a:t> </a:t>
            </a:r>
            <a:r>
              <a:rPr sz="2400" lang="en-US">
                <a:solidFill>
                  <a:srgbClr val="000000"/>
                </a:solidFill>
              </a:rPr>
              <a:t>S</a:t>
            </a:r>
            <a:r>
              <a:rPr sz="2400" lang="en-US">
                <a:solidFill>
                  <a:srgbClr val="000000"/>
                </a:solidFill>
              </a:rPr>
              <a:t>t</a:t>
            </a:r>
            <a:r>
              <a:rPr sz="2400" lang="en-US">
                <a:solidFill>
                  <a:srgbClr val="000000"/>
                </a:solidFill>
              </a:rPr>
              <a:t>udents looking to gather information for projects or study purposes.</a:t>
            </a:r>
            <a:endParaRPr sz="2000" lang="en-IN">
              <a:solidFill>
                <a:srgbClr val="000000"/>
              </a:solidFill>
            </a:endParaRPr>
          </a:p>
          <a:p>
            <a:r>
              <a:rPr sz="2400" lang="en-US">
                <a:solidFill>
                  <a:srgbClr val="000000"/>
                </a:solidFill>
              </a:rPr>
              <a:t>3</a:t>
            </a:r>
            <a:r>
              <a:rPr sz="2400" lang="en-US">
                <a:solidFill>
                  <a:srgbClr val="000000"/>
                </a:solidFill>
              </a:rPr>
              <a:t>.</a:t>
            </a:r>
            <a:r>
              <a:rPr sz="2400" lang="en-US">
                <a:solidFill>
                  <a:srgbClr val="000000"/>
                </a:solidFill>
              </a:rPr>
              <a:t> </a:t>
            </a:r>
            <a:r>
              <a:rPr sz="2400" lang="en-US">
                <a:solidFill>
                  <a:srgbClr val="000000"/>
                </a:solidFill>
              </a:rPr>
              <a:t>Y</a:t>
            </a:r>
            <a:r>
              <a:rPr sz="2400" lang="en-US">
                <a:solidFill>
                  <a:srgbClr val="000000"/>
                </a:solidFill>
              </a:rPr>
              <a:t>ouTube creators interested in understanding competitor videos or industry trends.</a:t>
            </a:r>
            <a:endParaRPr sz="2000" lang="en-IN">
              <a:solidFill>
                <a:srgbClr val="000000"/>
              </a:solidFill>
            </a:endParaRPr>
          </a:p>
          <a:p>
            <a:r>
              <a:rPr sz="2400" lang="en-US">
                <a:solidFill>
                  <a:srgbClr val="000000"/>
                </a:solidFill>
              </a:rPr>
              <a:t>4</a:t>
            </a:r>
            <a:r>
              <a:rPr sz="2400" lang="en-US">
                <a:solidFill>
                  <a:srgbClr val="000000"/>
                </a:solidFill>
              </a:rPr>
              <a:t>.</a:t>
            </a:r>
            <a:r>
              <a:rPr sz="2400" lang="en-US">
                <a:solidFill>
                  <a:srgbClr val="000000"/>
                </a:solidFill>
              </a:rPr>
              <a:t> </a:t>
            </a:r>
            <a:r>
              <a:rPr sz="2400" lang="en-US">
                <a:solidFill>
                  <a:srgbClr val="000000"/>
                </a:solidFill>
              </a:rPr>
              <a:t>C</a:t>
            </a:r>
            <a:r>
              <a:rPr sz="2400" lang="en-US">
                <a:solidFill>
                  <a:srgbClr val="000000"/>
                </a:solidFill>
              </a:rPr>
              <a:t>r</a:t>
            </a:r>
            <a:r>
              <a:rPr sz="2400" lang="en-US">
                <a:solidFill>
                  <a:srgbClr val="000000"/>
                </a:solidFill>
              </a:rPr>
              <a:t>eators seeking to identify popular topics or formats in their niche.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3" name="object 2" descr=""/>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385444"/>
            <a:ext cx="9764395" cy="1019175"/>
          </a:xfrm>
          <a:prstGeom prst="rect"/>
        </p:spPr>
        <p:txBody>
          <a:bodyPr bIns="0" lIns="0" rIns="0" rtlCol="0" tIns="485775" vert="horz" wrap="square">
            <a:spAutoFit/>
          </a:bodyPr>
          <a:p>
            <a:pPr marL="12700">
              <a:lnSpc>
                <a:spcPct val="100000"/>
              </a:lnSpc>
              <a:spcBef>
                <a:spcPts val="105"/>
              </a:spcBef>
            </a:pPr>
            <a:r>
              <a:rPr dirty="0" sz="3600" lang="en-US" spc="-10"/>
              <a:t>M</a:t>
            </a:r>
            <a:r>
              <a:rPr dirty="0" sz="3600" lang="en-US" spc="-10"/>
              <a:t>Y</a:t>
            </a:r>
            <a:r>
              <a:rPr dirty="0" sz="3600" lang="en-US" spc="-10"/>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sz="3600"/>
          </a:p>
        </p:txBody>
      </p:sp>
      <p:pic>
        <p:nvPicPr>
          <p:cNvPr id="2097164" name="object 7" descr=""/>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descr=""/>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p>
        </p:txBody>
      </p:sp>
      <p:sp>
        <p:nvSpPr>
          <p:cNvPr id="1048711" name=""/>
          <p:cNvSpPr txBox="1"/>
          <p:nvPr/>
        </p:nvSpPr>
        <p:spPr>
          <a:xfrm>
            <a:off x="2819399" y="1476374"/>
            <a:ext cx="7983790" cy="1513841"/>
          </a:xfrm>
          <a:prstGeom prst="rect"/>
        </p:spPr>
        <p:txBody>
          <a:bodyPr rtlCol="0" wrap="square">
            <a:spAutoFit/>
          </a:bodyPr>
          <a:p>
            <a:r>
              <a:rPr b="1" sz="2400" lang="en-US">
                <a:solidFill>
                  <a:srgbClr val="000000"/>
                </a:solidFill>
              </a:rPr>
              <a:t>Solution:</a:t>
            </a:r>
            <a:endParaRPr b="1" sz="2000" lang="en-IN">
              <a:solidFill>
                <a:srgbClr val="000000"/>
              </a:solidFill>
            </a:endParaRPr>
          </a:p>
          <a:p>
            <a:r>
              <a:rPr sz="2400" lang="en-US">
                <a:solidFill>
                  <a:srgbClr val="000000"/>
                </a:solidFill>
              </a:rPr>
              <a:t>The AI-Powered YouTube Video Summarizer automates the process of generating concise summaries for YouTube videos.</a:t>
            </a:r>
            <a:endParaRPr sz="2800" lang="en-IN">
              <a:solidFill>
                <a:srgbClr val="000000"/>
              </a:solidFill>
            </a:endParaRPr>
          </a:p>
        </p:txBody>
      </p:sp>
      <p:sp>
        <p:nvSpPr>
          <p:cNvPr id="1048712" name=""/>
          <p:cNvSpPr txBox="1"/>
          <p:nvPr/>
        </p:nvSpPr>
        <p:spPr>
          <a:xfrm>
            <a:off x="996984" y="8710647"/>
            <a:ext cx="7891174" cy="4003040"/>
          </a:xfrm>
          <a:prstGeom prst="rect"/>
        </p:spPr>
        <p:txBody>
          <a:bodyPr rtlCol="0" wrap="square">
            <a:spAutoFit/>
          </a:bodyPr>
          <a:p>
            <a:r>
              <a:rPr sz="2400" lang="en-US">
                <a:solidFill>
                  <a:srgbClr val="000000"/>
                </a:solidFill>
              </a:rPr>
              <a:t>Value Proposition:Time-saving: Users can quickly grasp the main points of YouTube videos without investing the time to watch them in their entirety, making content consumption more efficient.Efficiency: Researchers, students, content creators, educators, and business professionals can extract valuable insights from a large volume of video content in a fraction of the time it would take to watch each video individually.Enhanced Learning: Educators can curate relevant video content for educational purposes, enriching lesson plans and online courses with engaging multimedia resources.</a:t>
            </a:r>
            <a:endParaRPr sz="2800" lang="en-IN">
              <a:solidFill>
                <a:srgbClr val="000000"/>
              </a:solidFill>
            </a:endParaRPr>
          </a:p>
        </p:txBody>
      </p:sp>
      <p:sp>
        <p:nvSpPr>
          <p:cNvPr id="1048713" name=""/>
          <p:cNvSpPr txBox="1"/>
          <p:nvPr/>
        </p:nvSpPr>
        <p:spPr>
          <a:xfrm>
            <a:off x="2819399" y="3335512"/>
            <a:ext cx="9119474" cy="2936240"/>
          </a:xfrm>
          <a:prstGeom prst="rect"/>
        </p:spPr>
        <p:txBody>
          <a:bodyPr rtlCol="0" wrap="square">
            <a:spAutoFit/>
          </a:bodyPr>
          <a:p>
            <a:r>
              <a:rPr b="1" sz="2400" lang="en-US">
                <a:solidFill>
                  <a:srgbClr val="000000"/>
                </a:solidFill>
              </a:rPr>
              <a:t>Value Proposition:</a:t>
            </a:r>
            <a:endParaRPr b="1" sz="2800" lang="en-IN">
              <a:solidFill>
                <a:srgbClr val="000000"/>
              </a:solidFill>
            </a:endParaRPr>
          </a:p>
          <a:p>
            <a:r>
              <a:rPr sz="2400" lang="en-US">
                <a:solidFill>
                  <a:srgbClr val="000000"/>
                </a:solidFill>
              </a:rPr>
              <a:t>Time-saving: Enables users to quickly grasp main points without watching entire videos, saving time and effort.</a:t>
            </a:r>
            <a:endParaRPr sz="2800" lang="en-IN">
              <a:solidFill>
                <a:srgbClr val="000000"/>
              </a:solidFill>
            </a:endParaRPr>
          </a:p>
          <a:p>
            <a:r>
              <a:rPr sz="2400" lang="en-US">
                <a:solidFill>
                  <a:srgbClr val="000000"/>
                </a:solidFill>
              </a:rPr>
              <a:t>Efficiency: Facilitates efficient extraction of insights from a large volume of video content, benefiting researchers, students, and professionals.</a:t>
            </a:r>
            <a:endParaRPr sz="2800" lang="en-IN">
              <a:solidFill>
                <a:srgbClr val="000000"/>
              </a:solidFill>
            </a:endParaRPr>
          </a:p>
          <a:p>
            <a:r>
              <a:rPr sz="2400" lang="en-US">
                <a:solidFill>
                  <a:srgbClr val="000000"/>
                </a:solidFill>
              </a:rPr>
              <a:t>Enhanced Learning: Enriches educational experiences by providing curated video content for educators and students.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5" name="object 2" descr=""/>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6" name="object 3"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descr=""/>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558165" y="385444"/>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sz="4250"/>
          </a:p>
        </p:txBody>
      </p:sp>
      <p:sp>
        <p:nvSpPr>
          <p:cNvPr id="1048670" name="object 8" descr=""/>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p>
        </p:txBody>
      </p:sp>
      <p:sp>
        <p:nvSpPr>
          <p:cNvPr id="1048714" name=""/>
          <p:cNvSpPr txBox="1"/>
          <p:nvPr/>
        </p:nvSpPr>
        <p:spPr>
          <a:xfrm>
            <a:off x="2389256" y="1733041"/>
            <a:ext cx="8613638" cy="4422140"/>
          </a:xfrm>
          <a:prstGeom prst="rect"/>
        </p:spPr>
        <p:txBody>
          <a:bodyPr rtlCol="0" wrap="square">
            <a:spAutoFit/>
          </a:bodyPr>
          <a:p>
            <a:r>
              <a:rPr sz="2400" lang="en-US">
                <a:solidFill>
                  <a:srgbClr val="000000"/>
                </a:solidFill>
              </a:rPr>
              <a:t>The wow</a:t>
            </a:r>
            <a:r>
              <a:rPr sz="2400" lang="en-US">
                <a:solidFill>
                  <a:srgbClr val="000000"/>
                </a:solidFill>
              </a:rPr>
              <a:t> </a:t>
            </a:r>
            <a:r>
              <a:rPr sz="2400" lang="en-US">
                <a:solidFill>
                  <a:srgbClr val="000000"/>
                </a:solidFill>
              </a:rPr>
              <a:t>f</a:t>
            </a:r>
            <a:r>
              <a:rPr sz="2400" lang="en-US">
                <a:solidFill>
                  <a:srgbClr val="000000"/>
                </a:solidFill>
              </a:rPr>
              <a:t>actor of the YouTube video summarizer project lies in its ability to revolutionize the way people interact with and consume video content:</a:t>
            </a:r>
            <a:endParaRPr sz="2800" lang="en-IN">
              <a:solidFill>
                <a:srgbClr val="000000"/>
              </a:solidFill>
            </a:endParaRPr>
          </a:p>
          <a:p>
            <a:endParaRPr sz="2800" lang="en-IN">
              <a:solidFill>
                <a:srgbClr val="000000"/>
              </a:solidFill>
            </a:endParaRPr>
          </a:p>
          <a:p>
            <a:r>
              <a:rPr b="1" sz="2400" lang="en-US">
                <a:solidFill>
                  <a:srgbClr val="000000"/>
                </a:solidFill>
              </a:rPr>
              <a:t>Efficiency</a:t>
            </a:r>
            <a:r>
              <a:rPr sz="2400" lang="en-US">
                <a:solidFill>
                  <a:srgbClr val="000000"/>
                </a:solidFill>
              </a:rPr>
              <a:t>: Users can quickly access valuable insights from lengthy videos, saving time and effort.</a:t>
            </a:r>
            <a:endParaRPr sz="2800" lang="en-IN">
              <a:solidFill>
                <a:srgbClr val="000000"/>
              </a:solidFill>
            </a:endParaRPr>
          </a:p>
          <a:p>
            <a:r>
              <a:rPr b="1" sz="2400" lang="en-US">
                <a:solidFill>
                  <a:srgbClr val="000000"/>
                </a:solidFill>
              </a:rPr>
              <a:t>Innovation</a:t>
            </a:r>
            <a:r>
              <a:rPr sz="2400" lang="en-US">
                <a:solidFill>
                  <a:srgbClr val="000000"/>
                </a:solidFill>
              </a:rPr>
              <a:t>: Leveraging cutting-edge NLP and computer vision technologies, the project demonstrates advancements in AI-driven content analysis.</a:t>
            </a:r>
            <a:endParaRPr sz="2800" lang="en-IN">
              <a:solidFill>
                <a:srgbClr val="000000"/>
              </a:solidFill>
            </a:endParaRPr>
          </a:p>
          <a:p>
            <a:r>
              <a:rPr b="1" sz="2400" lang="en-US">
                <a:solidFill>
                  <a:srgbClr val="000000"/>
                </a:solidFill>
              </a:rPr>
              <a:t>Accessibility</a:t>
            </a:r>
            <a:r>
              <a:rPr sz="2400" lang="en-US">
                <a:solidFill>
                  <a:srgbClr val="000000"/>
                </a:solidFill>
              </a:rPr>
              <a:t>: The summarizer makes video content more accessible by providing concise summaries, catering to users with varying time constraints or preferences.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2" name="object 3" descr=""/>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descr=""/>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descr=""/>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descr=""/>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descr=""/>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p>
        </p:txBody>
      </p:sp>
      <p:sp>
        <p:nvSpPr>
          <p:cNvPr id="1048677" name="object 8"/>
          <p:cNvSpPr txBox="1">
            <a:spLocks noGrp="1"/>
          </p:cNvSpPr>
          <p:nvPr>
            <p:ph type="ctrTitle"/>
          </p:nvPr>
        </p:nvSpPr>
        <p:spPr>
          <a:xfrm>
            <a:off x="739775" y="291147"/>
            <a:ext cx="5580243" cy="737236"/>
          </a:xfrm>
          <a:prstGeom prst="rect"/>
        </p:spPr>
        <p:txBody>
          <a:bodyPr bIns="0" lIns="0" rIns="0" rtlCol="0" tIns="13335" vert="horz" wrap="square">
            <a:spAutoFit/>
          </a:bodyPr>
          <a:p>
            <a:pPr marL="12700">
              <a:lnSpc>
                <a:spcPct val="100000"/>
              </a:lnSpc>
              <a:spcBef>
                <a:spcPts val="105"/>
              </a:spcBef>
            </a:pPr>
            <a:r>
              <a:rPr dirty="0" spc="-10"/>
              <a:t>MODELLING</a:t>
            </a:r>
          </a:p>
        </p:txBody>
      </p:sp>
      <p:pic>
        <p:nvPicPr>
          <p:cNvPr id="2097168" name=""/>
          <p:cNvPicPr>
            <a:picLocks/>
          </p:cNvPicPr>
          <p:nvPr/>
        </p:nvPicPr>
        <p:blipFill>
          <a:blip xmlns:r="http://schemas.openxmlformats.org/officeDocument/2006/relationships" r:embed="rId2"/>
          <a:stretch>
            <a:fillRect/>
          </a:stretch>
        </p:blipFill>
        <p:spPr>
          <a:xfrm rot="0">
            <a:off x="752474" y="1148627"/>
            <a:ext cx="8452056" cy="5337409"/>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23076RN4BI</dc:creator>
  <dcterms:created xsi:type="dcterms:W3CDTF">2024-04-02T17:02:09Z</dcterms:created>
  <dcterms:modified xsi:type="dcterms:W3CDTF">2024-04-24T04:49:39Z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y fmtid="{D5CDD505-2E9C-101B-9397-08002B2CF9AE}" pid="5" name="ICV">
    <vt:lpwstr>c7161a49ed4247a68d63745481c964b6</vt:lpwstr>
  </property>
</Properties>
</file>