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96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76BC05E-7BA3-453B-9E47-D92C2EA00F70}" type="datetimeFigureOut">
              <a:rPr lang="en-IN" smtClean="0"/>
              <a:t>04-04-2024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988A2F5-642C-4F4C-A55D-E154E6889476}" type="slidenum">
              <a:rPr lang="en-IN" smtClean="0"/>
              <a:t>‹#›</a:t>
            </a:fld>
            <a:endParaRPr lang="en-IN"/>
          </a:p>
        </p:txBody>
      </p:sp>
    </p:spTree>
    <p:extLst>
      <p:ext uri="{BB962C8B-B14F-4D97-AF65-F5344CB8AC3E}">
        <p14:creationId xmlns:p14="http://schemas.microsoft.com/office/powerpoint/2010/main" val="1715559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988A2F5-642C-4F4C-A55D-E154E6889476}" type="slidenum">
              <a:rPr lang="en-IN" smtClean="0"/>
              <a:t>11</a:t>
            </a:fld>
            <a:endParaRPr lang="en-IN"/>
          </a:p>
        </p:txBody>
      </p:sp>
    </p:spTree>
    <p:extLst>
      <p:ext uri="{BB962C8B-B14F-4D97-AF65-F5344CB8AC3E}">
        <p14:creationId xmlns:p14="http://schemas.microsoft.com/office/powerpoint/2010/main" val="2879343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hyperlink" Target="https://colab.research.google.com/drive/1JZVdUHZNJLyrkQlZ5Fb_rrSbJcvTQdJm?usp=sharing"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238068" y="2179320"/>
            <a:ext cx="2599690" cy="518159"/>
          </a:xfrm>
          <a:prstGeom prst="rect">
            <a:avLst/>
          </a:prstGeom>
        </p:spPr>
        <p:txBody>
          <a:bodyPr vert="horz" wrap="square" lIns="0" tIns="16510" rIns="0" bIns="0" rtlCol="0">
            <a:spAutoFit/>
          </a:bodyPr>
          <a:lstStyle/>
          <a:p>
            <a:pPr marL="12700">
              <a:lnSpc>
                <a:spcPct val="100000"/>
              </a:lnSpc>
              <a:spcBef>
                <a:spcPts val="130"/>
              </a:spcBef>
            </a:pPr>
            <a:r>
              <a:rPr lang="en-US" sz="3200">
                <a:latin typeface="Trebuchet MS"/>
                <a:cs typeface="Trebuchet MS"/>
              </a:rPr>
              <a:t>SOWMIYA </a:t>
            </a:r>
            <a:r>
              <a:rPr lang="en-US" sz="3200" dirty="0">
                <a:latin typeface="Trebuchet MS"/>
                <a:cs typeface="Trebuchet MS"/>
              </a:rPr>
              <a:t>S</a:t>
            </a:r>
            <a:endParaRPr sz="3200" dirty="0">
              <a:latin typeface="Trebuchet MS"/>
              <a:cs typeface="Trebuchet MS"/>
            </a:endParaRPr>
          </a:p>
        </p:txBody>
      </p:sp>
      <p:sp>
        <p:nvSpPr>
          <p:cNvPr id="8" name="object 8"/>
          <p:cNvSpPr txBox="1"/>
          <p:nvPr/>
        </p:nvSpPr>
        <p:spPr>
          <a:xfrm>
            <a:off x="6238068" y="2819400"/>
            <a:ext cx="3649980" cy="382156"/>
          </a:xfrm>
          <a:prstGeom prst="rect">
            <a:avLst/>
          </a:prstGeom>
        </p:spPr>
        <p:txBody>
          <a:bodyPr vert="horz" wrap="square" lIns="0" tIns="12700" rIns="0" bIns="0" rtlCol="0">
            <a:spAutoFit/>
          </a:bodyPr>
          <a:lstStyle/>
          <a:p>
            <a:pPr marL="12700">
              <a:lnSpc>
                <a:spcPct val="100000"/>
              </a:lnSpc>
              <a:spcBef>
                <a:spcPts val="100"/>
              </a:spcBef>
            </a:pPr>
            <a:r>
              <a:rPr lang="en-US" sz="2400" b="1" dirty="0">
                <a:solidFill>
                  <a:srgbClr val="2D936B"/>
                </a:solidFill>
                <a:latin typeface="Trebuchet MS"/>
                <a:cs typeface="Trebuchet MS"/>
              </a:rPr>
              <a:t>Digit Recognizer 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733F068-1D7B-BCF4-AB51-746BBC3325A5}"/>
              </a:ext>
            </a:extLst>
          </p:cNvPr>
          <p:cNvSpPr txBox="1"/>
          <p:nvPr/>
        </p:nvSpPr>
        <p:spPr>
          <a:xfrm>
            <a:off x="533400" y="674400"/>
            <a:ext cx="9982200" cy="5509200"/>
          </a:xfrm>
          <a:prstGeom prst="rect">
            <a:avLst/>
          </a:prstGeom>
          <a:noFill/>
        </p:spPr>
        <p:txBody>
          <a:bodyPr wrap="square">
            <a:spAutoFit/>
          </a:bodyPr>
          <a:lstStyle/>
          <a:p>
            <a:pPr algn="l"/>
            <a:r>
              <a:rPr lang="en-US" sz="2200" b="1" i="0" dirty="0">
                <a:solidFill>
                  <a:srgbClr val="0D0D0D"/>
                </a:solidFill>
                <a:effectLst/>
                <a:latin typeface="Times New Roman" panose="02020603050405020304" pitchFamily="18" charset="0"/>
                <a:cs typeface="Times New Roman" panose="02020603050405020304" pitchFamily="18" charset="0"/>
              </a:rPr>
              <a:t>5.Training</a:t>
            </a:r>
            <a:r>
              <a:rPr lang="en-US" sz="2200" b="0" i="0" dirty="0">
                <a:solidFill>
                  <a:srgbClr val="0D0D0D"/>
                </a:solidFill>
                <a:effectLst/>
                <a:latin typeface="Times New Roman" panose="02020603050405020304" pitchFamily="18" charset="0"/>
                <a:cs typeface="Times New Roman" panose="02020603050405020304" pitchFamily="18" charset="0"/>
              </a:rPr>
              <a:t>: Using the preprocessed dataset, we train the CNN model on a portion of the data while validating its performance on a separate validation set. We monitor key metrics such as loss and accuracy during training to assess the model's progress.</a:t>
            </a:r>
          </a:p>
          <a:p>
            <a:pPr algn="l"/>
            <a:endParaRPr lang="en-US" sz="2200" dirty="0">
              <a:solidFill>
                <a:srgbClr val="0D0D0D"/>
              </a:solidFill>
              <a:latin typeface="Times New Roman" panose="02020603050405020304" pitchFamily="18" charset="0"/>
              <a:cs typeface="Times New Roman" panose="02020603050405020304" pitchFamily="18" charset="0"/>
            </a:endParaRPr>
          </a:p>
          <a:p>
            <a:pPr algn="l"/>
            <a:r>
              <a:rPr lang="en-US" sz="2200" b="1" i="0" dirty="0">
                <a:solidFill>
                  <a:srgbClr val="0D0D0D"/>
                </a:solidFill>
                <a:effectLst/>
                <a:latin typeface="Times New Roman" panose="02020603050405020304" pitchFamily="18" charset="0"/>
                <a:cs typeface="Times New Roman" panose="02020603050405020304" pitchFamily="18" charset="0"/>
              </a:rPr>
              <a:t>6.Evaluation</a:t>
            </a:r>
            <a:r>
              <a:rPr lang="en-US" sz="2200" b="0" i="0" dirty="0">
                <a:solidFill>
                  <a:srgbClr val="0D0D0D"/>
                </a:solidFill>
                <a:effectLst/>
                <a:latin typeface="Times New Roman" panose="02020603050405020304" pitchFamily="18" charset="0"/>
                <a:cs typeface="Times New Roman" panose="02020603050405020304" pitchFamily="18" charset="0"/>
              </a:rPr>
              <a:t>: Once training is complete, we evaluate the model's performance on a held-out test set to assess its ability to generalize to unseen data. We analyze metrics such as classification accuracy and confusion matrices to gain insights into the model's strengths and weaknesses.</a:t>
            </a:r>
          </a:p>
          <a:p>
            <a:pPr algn="l"/>
            <a:endParaRPr lang="en-US" sz="2200" b="0" i="0" dirty="0">
              <a:solidFill>
                <a:srgbClr val="0D0D0D"/>
              </a:solidFill>
              <a:effectLst/>
              <a:latin typeface="Times New Roman" panose="02020603050405020304" pitchFamily="18" charset="0"/>
              <a:cs typeface="Times New Roman" panose="02020603050405020304" pitchFamily="18" charset="0"/>
            </a:endParaRPr>
          </a:p>
          <a:p>
            <a:pPr algn="l"/>
            <a:r>
              <a:rPr lang="en-US" sz="2200" dirty="0">
                <a:solidFill>
                  <a:srgbClr val="0D0D0D"/>
                </a:solidFill>
                <a:latin typeface="Times New Roman" panose="02020603050405020304" pitchFamily="18" charset="0"/>
                <a:cs typeface="Times New Roman" panose="02020603050405020304" pitchFamily="18" charset="0"/>
              </a:rPr>
              <a:t>7.</a:t>
            </a:r>
            <a:r>
              <a:rPr lang="en-US" sz="2200" b="1" i="0" dirty="0">
                <a:solidFill>
                  <a:srgbClr val="0D0D0D"/>
                </a:solidFill>
                <a:effectLst/>
                <a:latin typeface="Times New Roman" panose="02020603050405020304" pitchFamily="18" charset="0"/>
                <a:cs typeface="Times New Roman" panose="02020603050405020304" pitchFamily="18" charset="0"/>
              </a:rPr>
              <a:t>Fine-tuning and Optimization</a:t>
            </a:r>
            <a:r>
              <a:rPr lang="en-US" sz="2200" b="0" i="0" dirty="0">
                <a:solidFill>
                  <a:srgbClr val="0D0D0D"/>
                </a:solidFill>
                <a:effectLst/>
                <a:latin typeface="Times New Roman" panose="02020603050405020304" pitchFamily="18" charset="0"/>
                <a:cs typeface="Times New Roman" panose="02020603050405020304" pitchFamily="18" charset="0"/>
              </a:rPr>
              <a:t>: Based on the evaluation results, we may fine-tune the model further by adjusting hyperparameters or exploring alternative architectures to improve performance.</a:t>
            </a:r>
          </a:p>
          <a:p>
            <a:pPr algn="l"/>
            <a:endParaRPr lang="en-US" sz="2200" b="0" i="0" dirty="0">
              <a:solidFill>
                <a:srgbClr val="0D0D0D"/>
              </a:solidFill>
              <a:effectLst/>
              <a:latin typeface="Times New Roman" panose="02020603050405020304" pitchFamily="18" charset="0"/>
              <a:cs typeface="Times New Roman" panose="02020603050405020304" pitchFamily="18" charset="0"/>
            </a:endParaRPr>
          </a:p>
          <a:p>
            <a:pPr algn="l"/>
            <a:r>
              <a:rPr lang="en-US" sz="2200" dirty="0">
                <a:solidFill>
                  <a:srgbClr val="0D0D0D"/>
                </a:solidFill>
                <a:latin typeface="Times New Roman" panose="02020603050405020304" pitchFamily="18" charset="0"/>
                <a:cs typeface="Times New Roman" panose="02020603050405020304" pitchFamily="18" charset="0"/>
              </a:rPr>
              <a:t>8.</a:t>
            </a:r>
            <a:r>
              <a:rPr lang="en-US" sz="2200" b="1" i="0" dirty="0">
                <a:solidFill>
                  <a:srgbClr val="0D0D0D"/>
                </a:solidFill>
                <a:effectLst/>
                <a:latin typeface="Times New Roman" panose="02020603050405020304" pitchFamily="18" charset="0"/>
                <a:cs typeface="Times New Roman" panose="02020603050405020304" pitchFamily="18" charset="0"/>
              </a:rPr>
              <a:t>Model Deployment</a:t>
            </a:r>
            <a:r>
              <a:rPr lang="en-US" sz="2200" b="0" i="0" dirty="0">
                <a:solidFill>
                  <a:srgbClr val="0D0D0D"/>
                </a:solidFill>
                <a:effectLst/>
                <a:latin typeface="Times New Roman" panose="02020603050405020304" pitchFamily="18" charset="0"/>
                <a:cs typeface="Times New Roman" panose="02020603050405020304" pitchFamily="18" charset="0"/>
              </a:rPr>
              <a:t>: Once we are satisfied with the model's performance, we deploy it for practical use, integrating it into our digit recognition system to provide real-time predictions for handwritten digits.</a:t>
            </a:r>
          </a:p>
        </p:txBody>
      </p:sp>
    </p:spTree>
    <p:extLst>
      <p:ext uri="{BB962C8B-B14F-4D97-AF65-F5344CB8AC3E}">
        <p14:creationId xmlns:p14="http://schemas.microsoft.com/office/powerpoint/2010/main" val="3665783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8" name="object 8"/>
          <p:cNvSpPr txBox="1"/>
          <p:nvPr/>
        </p:nvSpPr>
        <p:spPr>
          <a:xfrm>
            <a:off x="769265" y="5881633"/>
            <a:ext cx="8270122" cy="324448"/>
          </a:xfrm>
          <a:prstGeom prst="rect">
            <a:avLst/>
          </a:prstGeom>
        </p:spPr>
        <p:txBody>
          <a:bodyPr vert="horz" wrap="square" lIns="0" tIns="16510" rIns="0" bIns="0" rtlCol="0">
            <a:spAutoFit/>
          </a:bodyPr>
          <a:lstStyle/>
          <a:p>
            <a:pPr marL="12700">
              <a:lnSpc>
                <a:spcPct val="100000"/>
              </a:lnSpc>
              <a:spcBef>
                <a:spcPts val="130"/>
              </a:spcBef>
            </a:pPr>
            <a:r>
              <a:rPr lang="en-IN" sz="2000" u="sng" dirty="0">
                <a:solidFill>
                  <a:srgbClr val="006FC0"/>
                </a:solidFill>
                <a:uFill>
                  <a:solidFill>
                    <a:srgbClr val="006FC0"/>
                  </a:solidFill>
                </a:uFill>
                <a:latin typeface="Trebuchet MS"/>
                <a:cs typeface="Trebuchet MS"/>
                <a:hlinkClick r:id="rId4"/>
              </a:rPr>
              <a:t>DEMO LINK</a:t>
            </a:r>
            <a:endParaRPr sz="2000" dirty="0">
              <a:latin typeface="Trebuchet MS"/>
              <a:cs typeface="Trebuchet MS"/>
            </a:endParaRPr>
          </a:p>
        </p:txBody>
      </p:sp>
      <p:pic>
        <p:nvPicPr>
          <p:cNvPr id="11" name="Picture 10">
            <a:extLst>
              <a:ext uri="{FF2B5EF4-FFF2-40B4-BE49-F238E27FC236}">
                <a16:creationId xmlns:a16="http://schemas.microsoft.com/office/drawing/2014/main" id="{CAB997DC-E831-C1C8-5394-9011F7CBDE64}"/>
              </a:ext>
            </a:extLst>
          </p:cNvPr>
          <p:cNvPicPr>
            <a:picLocks noChangeAspect="1"/>
          </p:cNvPicPr>
          <p:nvPr/>
        </p:nvPicPr>
        <p:blipFill>
          <a:blip r:embed="rId5"/>
          <a:stretch>
            <a:fillRect/>
          </a:stretch>
        </p:blipFill>
        <p:spPr>
          <a:xfrm>
            <a:off x="769265" y="1295400"/>
            <a:ext cx="9060535" cy="43434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520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9070" y="0"/>
            <a:ext cx="9764395" cy="1122362"/>
          </a:xfrm>
          <a:prstGeom prst="rect">
            <a:avLst/>
          </a:prstGeom>
        </p:spPr>
        <p:txBody>
          <a:bodyPr vert="horz" wrap="square" lIns="0" tIns="460692" rIns="0" bIns="0" rtlCol="0">
            <a:spAutoFit/>
          </a:bodyPr>
          <a:lstStyle/>
          <a:p>
            <a:pPr marL="193675">
              <a:lnSpc>
                <a:spcPct val="100000"/>
              </a:lnSpc>
              <a:spcBef>
                <a:spcPts val="130"/>
              </a:spcBef>
            </a:pPr>
            <a:r>
              <a:rPr sz="4250" dirty="0"/>
              <a:t>PROJECT</a:t>
            </a:r>
            <a:r>
              <a:rPr sz="4250" spc="-90" dirty="0"/>
              <a:t> </a:t>
            </a:r>
            <a:r>
              <a:rPr sz="4250" spc="-10"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graphicFrame>
        <p:nvGraphicFramePr>
          <p:cNvPr id="23" name="Table 22">
            <a:extLst>
              <a:ext uri="{FF2B5EF4-FFF2-40B4-BE49-F238E27FC236}">
                <a16:creationId xmlns:a16="http://schemas.microsoft.com/office/drawing/2014/main" id="{7ECCDF9F-A7E5-54ED-4272-1383AAE7D9B0}"/>
              </a:ext>
            </a:extLst>
          </p:cNvPr>
          <p:cNvGraphicFramePr>
            <a:graphicFrameLocks noGrp="1"/>
          </p:cNvGraphicFramePr>
          <p:nvPr>
            <p:extLst>
              <p:ext uri="{D42A27DB-BD31-4B8C-83A1-F6EECF244321}">
                <p14:modId xmlns:p14="http://schemas.microsoft.com/office/powerpoint/2010/main" val="1401144579"/>
              </p:ext>
            </p:extLst>
          </p:nvPr>
        </p:nvGraphicFramePr>
        <p:xfrm>
          <a:off x="1495542" y="1190138"/>
          <a:ext cx="8128000" cy="579120"/>
        </p:xfrm>
        <a:graphic>
          <a:graphicData uri="http://schemas.openxmlformats.org/drawingml/2006/table">
            <a:tbl>
              <a:tblPr firstRow="1" bandRow="1">
                <a:tableStyleId>{2D5ABB26-0587-4C30-8999-92F81FD0307C}</a:tableStyleId>
              </a:tblPr>
              <a:tblGrid>
                <a:gridCol w="8128000">
                  <a:extLst>
                    <a:ext uri="{9D8B030D-6E8A-4147-A177-3AD203B41FA5}">
                      <a16:colId xmlns:a16="http://schemas.microsoft.com/office/drawing/2014/main" val="2309527675"/>
                    </a:ext>
                  </a:extLst>
                </a:gridCol>
              </a:tblGrid>
              <a:tr h="370840">
                <a:tc>
                  <a:txBody>
                    <a:bodyPr/>
                    <a:lstStyle/>
                    <a:p>
                      <a:r>
                        <a:rPr lang="en-US" sz="3200" b="1" dirty="0">
                          <a:solidFill>
                            <a:schemeClr val="accent1">
                              <a:lumMod val="50000"/>
                            </a:schemeClr>
                          </a:solidFill>
                          <a:latin typeface="Times New Roman" panose="02020603050405020304" pitchFamily="18" charset="0"/>
                          <a:cs typeface="Times New Roman" panose="02020603050405020304" pitchFamily="18" charset="0"/>
                        </a:rPr>
                        <a:t>DIGIT RECOGNIZER USING CNN</a:t>
                      </a:r>
                      <a:endParaRPr lang="en-IN" sz="3200" b="1" dirty="0">
                        <a:solidFill>
                          <a:schemeClr val="accent1">
                            <a:lumMod val="50000"/>
                          </a:schemeClr>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97082733"/>
                  </a:ext>
                </a:extLst>
              </a:tr>
            </a:tbl>
          </a:graphicData>
        </a:graphic>
      </p:graphicFrame>
      <p:sp>
        <p:nvSpPr>
          <p:cNvPr id="25" name="TextBox 24">
            <a:extLst>
              <a:ext uri="{FF2B5EF4-FFF2-40B4-BE49-F238E27FC236}">
                <a16:creationId xmlns:a16="http://schemas.microsoft.com/office/drawing/2014/main" id="{FE44B46A-E161-260D-D37A-249F0FFE6B20}"/>
              </a:ext>
            </a:extLst>
          </p:cNvPr>
          <p:cNvSpPr txBox="1"/>
          <p:nvPr/>
        </p:nvSpPr>
        <p:spPr>
          <a:xfrm>
            <a:off x="1365483" y="2135689"/>
            <a:ext cx="8042835"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focuses on building a digit recognition system using CNNs to classify handwritten digits from the MNIST dataset.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involves designing the CNN architecture, optimizing hyperparameters, and training the model with augmented data.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goal is to develop an accurate and efficient system capable of recognizing handwritten digits across diverse applications and user groups.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a:extLst>
              <a:ext uri="{FF2B5EF4-FFF2-40B4-BE49-F238E27FC236}">
                <a16:creationId xmlns:a16="http://schemas.microsoft.com/office/drawing/2014/main" id="{D2CD28AB-248F-5BE1-52E9-50AA25E47335}"/>
              </a:ext>
            </a:extLst>
          </p:cNvPr>
          <p:cNvSpPr txBox="1"/>
          <p:nvPr/>
        </p:nvSpPr>
        <p:spPr>
          <a:xfrm>
            <a:off x="2160399" y="1380753"/>
            <a:ext cx="6956043" cy="4524315"/>
          </a:xfrm>
          <a:prstGeom prst="rect">
            <a:avLst/>
          </a:prstGeom>
          <a:noFill/>
        </p:spPr>
        <p:txBody>
          <a:bodyPr wrap="square" rtlCol="0">
            <a:spAutoFit/>
          </a:bodyPr>
          <a:lstStyle/>
          <a:p>
            <a:pPr marL="285750" indent="-285750">
              <a:buFont typeface="Wingdings" panose="05000000000000000000" pitchFamily="2" charset="2"/>
              <a:buChar char="v"/>
            </a:pPr>
            <a:r>
              <a:rPr lang="en-US" sz="3600"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Project Overview</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End users</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Solution and its Value Proposition</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The Wow in a Solution</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Modelling</a:t>
            </a:r>
          </a:p>
          <a:p>
            <a:pPr marL="285750" indent="-285750">
              <a:buFont typeface="Wingdings" panose="05000000000000000000" pitchFamily="2" charset="2"/>
              <a:buChar char="v"/>
            </a:pPr>
            <a:r>
              <a:rPr lang="en-IN" sz="3600" dirty="0">
                <a:latin typeface="Times New Roman" panose="02020603050405020304" pitchFamily="18" charset="0"/>
                <a:cs typeface="Times New Roman" panose="02020603050405020304" pitchFamily="18" charset="0"/>
              </a:rPr>
              <a:t>Results</a:t>
            </a:r>
          </a:p>
          <a:p>
            <a:endParaRPr lang="en-IN"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56268"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a:extLst>
              <a:ext uri="{FF2B5EF4-FFF2-40B4-BE49-F238E27FC236}">
                <a16:creationId xmlns:a16="http://schemas.microsoft.com/office/drawing/2014/main" id="{4FD06FE2-E65D-F44D-8645-7361CDDA939A}"/>
              </a:ext>
            </a:extLst>
          </p:cNvPr>
          <p:cNvSpPr txBox="1"/>
          <p:nvPr/>
        </p:nvSpPr>
        <p:spPr>
          <a:xfrm>
            <a:off x="834072" y="1640241"/>
            <a:ext cx="7635095" cy="4062651"/>
          </a:xfrm>
          <a:prstGeom prst="rect">
            <a:avLst/>
          </a:prstGeom>
          <a:noFill/>
        </p:spPr>
        <p:txBody>
          <a:bodyPr wrap="square">
            <a:spAutoFit/>
          </a:bodyPr>
          <a:lstStyle/>
          <a:p>
            <a:endParaRPr lang="en-IN" dirty="0"/>
          </a:p>
          <a:p>
            <a:r>
              <a:rPr lang="en-IN" sz="2400" dirty="0">
                <a:latin typeface="Times New Roman" panose="02020603050405020304" pitchFamily="18" charset="0"/>
                <a:cs typeface="Times New Roman" panose="02020603050405020304" pitchFamily="18" charset="0"/>
              </a:rPr>
              <a:t>Develop a deep learning model using Convolutional Neural Networks (CNNs) to accurately classify handwritten digits from the MNIST dataset. The goal is to create a digit recognizer system that can correctly identify digits ranging from 0 to 9 with high accuracy. The model should be capable of handling variations in writing styles and different pen strokes while achieving robust performance. The evaluation metric will be classification accuracy, measuring the percentage of correctly classified digits in the test dataset.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a:extLst>
              <a:ext uri="{FF2B5EF4-FFF2-40B4-BE49-F238E27FC236}">
                <a16:creationId xmlns:a16="http://schemas.microsoft.com/office/drawing/2014/main" id="{F7CC7806-7A65-C1E7-46D4-9B8E4590554A}"/>
              </a:ext>
            </a:extLst>
          </p:cNvPr>
          <p:cNvSpPr txBox="1"/>
          <p:nvPr/>
        </p:nvSpPr>
        <p:spPr>
          <a:xfrm>
            <a:off x="914400" y="1731950"/>
            <a:ext cx="7897787" cy="4524315"/>
          </a:xfrm>
          <a:prstGeom prst="rect">
            <a:avLst/>
          </a:prstGeom>
          <a:noFill/>
        </p:spPr>
        <p:txBody>
          <a:bodyPr wrap="square">
            <a:spAutoFit/>
          </a:bodyPr>
          <a:lstStyle/>
          <a:p>
            <a:pPr marL="342900" indent="-342900">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This project involves building a digit recognizer system using Convolutional Neural Networks (CNNs) to classify handwritten digits from the MNIST dataset.</a:t>
            </a:r>
          </a:p>
          <a:p>
            <a:pPr marL="342900" indent="-342900">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 The process includes preprocessing the data, designing and training the CNN model, evaluating its performance, and deploying it for practical use. </a:t>
            </a:r>
          </a:p>
          <a:p>
            <a:pPr marL="342900" indent="-342900">
              <a:buFont typeface="Arial" panose="020B0604020202020204" pitchFamily="34" charset="0"/>
              <a:buChar char="•"/>
            </a:pPr>
            <a:r>
              <a:rPr lang="en-US" sz="2400" b="0" i="0" dirty="0">
                <a:solidFill>
                  <a:schemeClr val="tx1"/>
                </a:solidFill>
                <a:effectLst/>
                <a:latin typeface="Times New Roman" panose="02020603050405020304" pitchFamily="18" charset="0"/>
                <a:cs typeface="Times New Roman" panose="02020603050405020304" pitchFamily="18" charset="0"/>
              </a:rPr>
              <a:t>The goal is to achieve high accuracy in recognizing digits (0-9) with robustness to variations in handwriting styles. The project follows standard machine learning practices, including data augmentation, model experimentation, training-validation-test splitting, and deployment with a user-friendly interface.</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8097" y="44294"/>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0" name="TextBox 9">
            <a:extLst>
              <a:ext uri="{FF2B5EF4-FFF2-40B4-BE49-F238E27FC236}">
                <a16:creationId xmlns:a16="http://schemas.microsoft.com/office/drawing/2014/main" id="{F9D9EEA3-FF8E-D920-0075-C61803DDF9A0}"/>
              </a:ext>
            </a:extLst>
          </p:cNvPr>
          <p:cNvSpPr txBox="1"/>
          <p:nvPr/>
        </p:nvSpPr>
        <p:spPr>
          <a:xfrm>
            <a:off x="494548" y="1166656"/>
            <a:ext cx="9991492" cy="5047536"/>
          </a:xfrm>
          <a:prstGeom prst="rect">
            <a:avLst/>
          </a:prstGeom>
          <a:noFill/>
        </p:spPr>
        <p:txBody>
          <a:bodyPr wrap="square">
            <a:spAutoFit/>
          </a:bodyPr>
          <a:lstStyle/>
          <a:p>
            <a:pPr marL="285750" indent="-285750">
              <a:buFont typeface="Arial" panose="020B0604020202020204" pitchFamily="34" charset="0"/>
              <a:buChar char="•"/>
            </a:pPr>
            <a:r>
              <a:rPr lang="en-IN" sz="2300" b="1" dirty="0">
                <a:latin typeface="Times New Roman" panose="02020603050405020304" pitchFamily="18" charset="0"/>
                <a:cs typeface="Times New Roman" panose="02020603050405020304" pitchFamily="18" charset="0"/>
              </a:rPr>
              <a:t>General Public: </a:t>
            </a:r>
            <a:r>
              <a:rPr lang="en-IN" sz="2300" dirty="0">
                <a:latin typeface="Times New Roman" panose="02020603050405020304" pitchFamily="18" charset="0"/>
                <a:cs typeface="Times New Roman" panose="02020603050405020304" pitchFamily="18" charset="0"/>
              </a:rPr>
              <a:t>Individuals seeking a tool for quickly and accurately recognizing handwritten digits for various personal or educational purposes.</a:t>
            </a:r>
          </a:p>
          <a:p>
            <a:endParaRPr lang="en-IN"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 </a:t>
            </a:r>
            <a:r>
              <a:rPr lang="en-IN" sz="2300" b="1" dirty="0">
                <a:latin typeface="Times New Roman" panose="02020603050405020304" pitchFamily="18" charset="0"/>
                <a:cs typeface="Times New Roman" panose="02020603050405020304" pitchFamily="18" charset="0"/>
              </a:rPr>
              <a:t>Researchers: </a:t>
            </a:r>
            <a:r>
              <a:rPr lang="en-IN" sz="2300" dirty="0">
                <a:latin typeface="Times New Roman" panose="02020603050405020304" pitchFamily="18" charset="0"/>
                <a:cs typeface="Times New Roman" panose="02020603050405020304" pitchFamily="18" charset="0"/>
              </a:rPr>
              <a:t>Professionals requiring digit recognition capabilities for research projects or experiments in fields like image processing and pattern recognition.</a:t>
            </a:r>
          </a:p>
          <a:p>
            <a:endParaRPr lang="en-IN"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300" b="1" dirty="0">
                <a:latin typeface="Times New Roman" panose="02020603050405020304" pitchFamily="18" charset="0"/>
                <a:cs typeface="Times New Roman" panose="02020603050405020304" pitchFamily="18" charset="0"/>
              </a:rPr>
              <a:t>Businesses:</a:t>
            </a:r>
            <a:r>
              <a:rPr lang="en-IN" sz="2300" dirty="0">
                <a:latin typeface="Times New Roman" panose="02020603050405020304" pitchFamily="18" charset="0"/>
                <a:cs typeface="Times New Roman" panose="02020603050405020304" pitchFamily="18" charset="0"/>
              </a:rPr>
              <a:t> Companies in need of automated digit recognition for tasks such as reading checks, processing forms, or sorting mail.</a:t>
            </a:r>
          </a:p>
          <a:p>
            <a:endParaRPr lang="en-IN"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300" b="1" dirty="0">
                <a:latin typeface="Times New Roman" panose="02020603050405020304" pitchFamily="18" charset="0"/>
                <a:cs typeface="Times New Roman" panose="02020603050405020304" pitchFamily="18" charset="0"/>
              </a:rPr>
              <a:t> Educational Institutions: </a:t>
            </a:r>
            <a:r>
              <a:rPr lang="en-IN" sz="2300" dirty="0">
                <a:latin typeface="Times New Roman" panose="02020603050405020304" pitchFamily="18" charset="0"/>
                <a:cs typeface="Times New Roman" panose="02020603050405020304" pitchFamily="18" charset="0"/>
              </a:rPr>
              <a:t>Schools and colleges integrating digit recognition into tools for grading assignments or providing interactive learning experiences.</a:t>
            </a:r>
          </a:p>
          <a:p>
            <a:endParaRPr lang="en-IN" sz="23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300" dirty="0">
                <a:latin typeface="Times New Roman" panose="02020603050405020304" pitchFamily="18" charset="0"/>
                <a:cs typeface="Times New Roman" panose="02020603050405020304" pitchFamily="18" charset="0"/>
              </a:rPr>
              <a:t> </a:t>
            </a:r>
            <a:r>
              <a:rPr lang="en-IN" sz="2300" b="1" dirty="0">
                <a:latin typeface="Times New Roman" panose="02020603050405020304" pitchFamily="18" charset="0"/>
                <a:cs typeface="Times New Roman" panose="02020603050405020304" pitchFamily="18" charset="0"/>
              </a:rPr>
              <a:t>Developers:</a:t>
            </a:r>
            <a:r>
              <a:rPr lang="en-IN" sz="2300" dirty="0">
                <a:latin typeface="Times New Roman" panose="02020603050405020304" pitchFamily="18" charset="0"/>
                <a:cs typeface="Times New Roman" panose="02020603050405020304" pitchFamily="18" charset="0"/>
              </a:rPr>
              <a:t> Software developers incorporating digit recognition functionality into applications, websites, or computer vision systems.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 y="16441"/>
            <a:ext cx="7519035" cy="2152512"/>
          </a:xfrm>
          <a:prstGeom prst="rect">
            <a:avLst/>
          </a:prstGeom>
        </p:spPr>
        <p:txBody>
          <a:bodyPr vert="horz" wrap="square" lIns="0" tIns="485775" rIns="0" bIns="0" rtlCol="0">
            <a:spAutoFit/>
          </a:bodyPr>
          <a:lstStyle/>
          <a:p>
            <a:pPr marL="12700">
              <a:lnSpc>
                <a:spcPct val="100000"/>
              </a:lnSpc>
              <a:spcBef>
                <a:spcPts val="105"/>
              </a:spcBef>
            </a:pPr>
            <a:r>
              <a:rPr lang="en-IN" sz="3200" spc="-10" dirty="0"/>
              <a:t>SOLUTION</a:t>
            </a:r>
            <a:r>
              <a:rPr lang="en-IN" sz="3200" spc="-345" dirty="0"/>
              <a:t>:</a:t>
            </a:r>
            <a:br>
              <a:rPr lang="en-IN" sz="3600" spc="-345" dirty="0"/>
            </a:br>
            <a:br>
              <a:rPr lang="en-IN" sz="3600" spc="-345" dirty="0"/>
            </a:br>
            <a:r>
              <a:rPr lang="en-IN" sz="3600" spc="-120" dirty="0"/>
              <a:t> </a:t>
            </a:r>
            <a:endParaRPr lang="en-IN"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15" name="TextBox 14">
            <a:extLst>
              <a:ext uri="{FF2B5EF4-FFF2-40B4-BE49-F238E27FC236}">
                <a16:creationId xmlns:a16="http://schemas.microsoft.com/office/drawing/2014/main" id="{7D9E3B44-F71A-F339-3B85-4D89ABB9C791}"/>
              </a:ext>
            </a:extLst>
          </p:cNvPr>
          <p:cNvSpPr txBox="1"/>
          <p:nvPr/>
        </p:nvSpPr>
        <p:spPr>
          <a:xfrm>
            <a:off x="366793" y="1028669"/>
            <a:ext cx="10778743" cy="1107996"/>
          </a:xfrm>
          <a:prstGeom prst="rect">
            <a:avLst/>
          </a:prstGeom>
          <a:noFill/>
        </p:spPr>
        <p:txBody>
          <a:bodyPr wrap="square">
            <a:spAutoFit/>
          </a:bodyPr>
          <a:lstStyle/>
          <a:p>
            <a:r>
              <a:rPr lang="en-IN" sz="2200" b="0" i="0" dirty="0">
                <a:solidFill>
                  <a:srgbClr val="0D0D0D"/>
                </a:solidFill>
                <a:effectLst/>
                <a:latin typeface="Söhne"/>
              </a:rPr>
              <a:t> </a:t>
            </a:r>
            <a:r>
              <a:rPr lang="en-IN" sz="2200" b="0" i="0" dirty="0">
                <a:solidFill>
                  <a:srgbClr val="0D0D0D"/>
                </a:solidFill>
                <a:effectLst/>
                <a:latin typeface="Times New Roman" panose="02020603050405020304" pitchFamily="18" charset="0"/>
                <a:cs typeface="Times New Roman" panose="02020603050405020304" pitchFamily="18" charset="0"/>
              </a:rPr>
              <a:t>A Convolutional Neural Network (CNN) based digit recognizer system capable of accurately classifying handwritten digits from the MNIST dataset, offering robust performance across various handwriting styles and strokes.</a:t>
            </a:r>
            <a:endParaRPr lang="en-IN" sz="22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69FE0DD8-77AC-5F1F-57E3-9778454EA4D7}"/>
              </a:ext>
            </a:extLst>
          </p:cNvPr>
          <p:cNvSpPr txBox="1"/>
          <p:nvPr/>
        </p:nvSpPr>
        <p:spPr>
          <a:xfrm>
            <a:off x="213505" y="2286000"/>
            <a:ext cx="6106332" cy="584775"/>
          </a:xfrm>
          <a:prstGeom prst="rect">
            <a:avLst/>
          </a:prstGeom>
          <a:noFill/>
        </p:spPr>
        <p:txBody>
          <a:bodyPr wrap="square">
            <a:spAutoFit/>
          </a:bodyPr>
          <a:lstStyle/>
          <a:p>
            <a:r>
              <a:rPr lang="en-IN" sz="3200" b="1" spc="-10" dirty="0">
                <a:solidFill>
                  <a:prstClr val="black"/>
                </a:solidFill>
                <a:latin typeface="Trebuchet MS"/>
                <a:ea typeface="+mj-ea"/>
              </a:rPr>
              <a:t>VALUE PROPOSITION</a:t>
            </a:r>
            <a:r>
              <a:rPr kumimoji="0" lang="en-IN" sz="3200" b="1" i="0" u="none" strike="noStrike" kern="0" cap="none" spc="-345" normalizeH="0" baseline="0" noProof="0" dirty="0">
                <a:ln>
                  <a:noFill/>
                </a:ln>
                <a:solidFill>
                  <a:prstClr val="black"/>
                </a:solidFill>
                <a:effectLst/>
                <a:uLnTx/>
                <a:uFillTx/>
                <a:latin typeface="Trebuchet MS"/>
                <a:ea typeface="+mj-ea"/>
              </a:rPr>
              <a:t>:</a:t>
            </a:r>
            <a:endParaRPr lang="en-IN" dirty="0"/>
          </a:p>
        </p:txBody>
      </p:sp>
      <p:sp>
        <p:nvSpPr>
          <p:cNvPr id="23" name="TextBox 22">
            <a:extLst>
              <a:ext uri="{FF2B5EF4-FFF2-40B4-BE49-F238E27FC236}">
                <a16:creationId xmlns:a16="http://schemas.microsoft.com/office/drawing/2014/main" id="{A39DA329-CD25-E1BB-5091-1410F2329253}"/>
              </a:ext>
            </a:extLst>
          </p:cNvPr>
          <p:cNvSpPr txBox="1"/>
          <p:nvPr/>
        </p:nvSpPr>
        <p:spPr>
          <a:xfrm>
            <a:off x="226420" y="2870775"/>
            <a:ext cx="11506200" cy="3139321"/>
          </a:xfrm>
          <a:prstGeom prst="rect">
            <a:avLst/>
          </a:prstGeom>
          <a:noFill/>
        </p:spPr>
        <p:txBody>
          <a:bodyPr wrap="square">
            <a:spAutoFit/>
          </a:bodyPr>
          <a:lstStyle/>
          <a:p>
            <a:pPr marL="342900" indent="-342900">
              <a:buAutoNum type="arabicPeriod"/>
            </a:pPr>
            <a:r>
              <a:rPr lang="en-IN" sz="2200" b="1" dirty="0">
                <a:latin typeface="Times New Roman" panose="02020603050405020304" pitchFamily="18" charset="0"/>
                <a:cs typeface="Times New Roman" panose="02020603050405020304" pitchFamily="18" charset="0"/>
              </a:rPr>
              <a:t>Accuracy:</a:t>
            </a:r>
            <a:r>
              <a:rPr lang="en-IN" sz="2200" dirty="0">
                <a:latin typeface="Times New Roman" panose="02020603050405020304" pitchFamily="18" charset="0"/>
                <a:cs typeface="Times New Roman" panose="02020603050405020304" pitchFamily="18" charset="0"/>
              </a:rPr>
              <a:t> Our system ensures high precision in recognizing handwritten digits across diverse applications.</a:t>
            </a:r>
          </a:p>
          <a:p>
            <a:r>
              <a:rPr lang="en-IN" sz="2200" b="1" dirty="0">
                <a:latin typeface="Times New Roman" panose="02020603050405020304" pitchFamily="18" charset="0"/>
                <a:cs typeface="Times New Roman" panose="02020603050405020304" pitchFamily="18" charset="0"/>
              </a:rPr>
              <a:t>2. Efficiency: </a:t>
            </a:r>
            <a:r>
              <a:rPr lang="en-IN" sz="2200" dirty="0">
                <a:latin typeface="Times New Roman" panose="02020603050405020304" pitchFamily="18" charset="0"/>
                <a:cs typeface="Times New Roman" panose="02020603050405020304" pitchFamily="18" charset="0"/>
              </a:rPr>
              <a:t>Swift digit recognition facilitates rapid processing of handwritten documents and tasks.</a:t>
            </a:r>
          </a:p>
          <a:p>
            <a:r>
              <a:rPr lang="en-IN" sz="2200" b="1" dirty="0">
                <a:latin typeface="Times New Roman" panose="02020603050405020304" pitchFamily="18" charset="0"/>
                <a:cs typeface="Times New Roman" panose="02020603050405020304" pitchFamily="18" charset="0"/>
              </a:rPr>
              <a:t>3. Versatility: </a:t>
            </a:r>
            <a:r>
              <a:rPr lang="en-IN" sz="2200" dirty="0">
                <a:latin typeface="Times New Roman" panose="02020603050405020304" pitchFamily="18" charset="0"/>
                <a:cs typeface="Times New Roman" panose="02020603050405020304" pitchFamily="18" charset="0"/>
              </a:rPr>
              <a:t>Easily integrates into various systems, catering to diverse user needs and industries.</a:t>
            </a:r>
          </a:p>
          <a:p>
            <a:r>
              <a:rPr lang="en-IN" sz="2200" b="1" dirty="0">
                <a:latin typeface="Times New Roman" panose="02020603050405020304" pitchFamily="18" charset="0"/>
                <a:cs typeface="Times New Roman" panose="02020603050405020304" pitchFamily="18" charset="0"/>
              </a:rPr>
              <a:t>4. Automation: </a:t>
            </a:r>
            <a:r>
              <a:rPr lang="en-IN" sz="2200" dirty="0">
                <a:latin typeface="Times New Roman" panose="02020603050405020304" pitchFamily="18" charset="0"/>
                <a:cs typeface="Times New Roman" panose="02020603050405020304" pitchFamily="18" charset="0"/>
              </a:rPr>
              <a:t>Streamlines digit recognition processes, reducing manual effort and enhancing productivity.</a:t>
            </a:r>
          </a:p>
          <a:p>
            <a:r>
              <a:rPr lang="en-IN" sz="2200" b="1" dirty="0">
                <a:latin typeface="Times New Roman" panose="02020603050405020304" pitchFamily="18" charset="0"/>
                <a:cs typeface="Times New Roman" panose="02020603050405020304" pitchFamily="18" charset="0"/>
              </a:rPr>
              <a:t>5. Accessibility: </a:t>
            </a:r>
            <a:r>
              <a:rPr lang="en-IN" sz="2200" dirty="0">
                <a:latin typeface="Times New Roman" panose="02020603050405020304" pitchFamily="18" charset="0"/>
                <a:cs typeface="Times New Roman" panose="02020603050405020304" pitchFamily="18" charset="0"/>
              </a:rPr>
              <a:t>Democratizes access to advanced digit recognition technology for researchers, businesses, educators, developers, and the general public.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9582150" y="2028098"/>
            <a:ext cx="2466975" cy="3419475"/>
          </a:xfrm>
          <a:prstGeom prst="rect">
            <a:avLst/>
          </a:prstGeom>
        </p:spPr>
      </p:pic>
      <p:sp>
        <p:nvSpPr>
          <p:cNvPr id="7" name="object 7"/>
          <p:cNvSpPr txBox="1">
            <a:spLocks noGrp="1"/>
          </p:cNvSpPr>
          <p:nvPr>
            <p:ph type="title"/>
          </p:nvPr>
        </p:nvSpPr>
        <p:spPr>
          <a:xfrm>
            <a:off x="464334" y="108505"/>
            <a:ext cx="9764395" cy="1122362"/>
          </a:xfrm>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dirty="0"/>
          </a:p>
        </p:txBody>
      </p:sp>
      <p:sp>
        <p:nvSpPr>
          <p:cNvPr id="10" name="TextBox 9">
            <a:extLst>
              <a:ext uri="{FF2B5EF4-FFF2-40B4-BE49-F238E27FC236}">
                <a16:creationId xmlns:a16="http://schemas.microsoft.com/office/drawing/2014/main" id="{DF4AE2AC-69F7-408F-0A9B-ABD3794EB605}"/>
              </a:ext>
            </a:extLst>
          </p:cNvPr>
          <p:cNvSpPr txBox="1"/>
          <p:nvPr/>
        </p:nvSpPr>
        <p:spPr>
          <a:xfrm>
            <a:off x="482415" y="1152512"/>
            <a:ext cx="9320585" cy="5170646"/>
          </a:xfrm>
          <a:prstGeom prst="rect">
            <a:avLst/>
          </a:prstGeom>
          <a:noFill/>
        </p:spPr>
        <p:txBody>
          <a:bodyPr wrap="square">
            <a:spAutoFit/>
          </a:bodyPr>
          <a:lstStyle/>
          <a:p>
            <a:pPr marL="285750"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Exceptional Accuracy: </a:t>
            </a:r>
            <a:r>
              <a:rPr lang="en-IN" sz="2200" dirty="0">
                <a:latin typeface="Times New Roman" panose="02020603050405020304" pitchFamily="18" charset="0"/>
                <a:cs typeface="Times New Roman" panose="02020603050405020304" pitchFamily="18" charset="0"/>
              </a:rPr>
              <a:t>Our solution achieves unparalleled precision in recognizing handwritten digits through advanced algorithms and deep learning techniques.</a:t>
            </a:r>
          </a:p>
          <a:p>
            <a:pPr marL="285750"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Blazing Efficiency: </a:t>
            </a:r>
            <a:r>
              <a:rPr lang="en-IN" sz="2200" dirty="0">
                <a:latin typeface="Times New Roman" panose="02020603050405020304" pitchFamily="18" charset="0"/>
                <a:cs typeface="Times New Roman" panose="02020603050405020304" pitchFamily="18" charset="0"/>
              </a:rPr>
              <a:t>Leveraging optimized architectures and parallel processing, our system swiftly processes handwritten documents, significantly reducing processing times.</a:t>
            </a:r>
          </a:p>
          <a:p>
            <a:pPr marL="285750"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Versatile Integration: </a:t>
            </a:r>
            <a:r>
              <a:rPr lang="en-IN" sz="2200" dirty="0">
                <a:latin typeface="Times New Roman" panose="02020603050405020304" pitchFamily="18" charset="0"/>
                <a:cs typeface="Times New Roman" panose="02020603050405020304" pitchFamily="18" charset="0"/>
              </a:rPr>
              <a:t>Seamlessly integrating into various systems and applications, our solution adapts to diverse user needs and industry requirements effortlessly.</a:t>
            </a:r>
          </a:p>
          <a:p>
            <a:pPr marL="285750"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Automated Streamlining: </a:t>
            </a:r>
            <a:r>
              <a:rPr lang="en-IN" sz="2200" dirty="0">
                <a:latin typeface="Times New Roman" panose="02020603050405020304" pitchFamily="18" charset="0"/>
                <a:cs typeface="Times New Roman" panose="02020603050405020304" pitchFamily="18" charset="0"/>
              </a:rPr>
              <a:t>By automating digit recognition tasks, our system minimizes manual effort, streamlining operations, and boosting overall productivity.</a:t>
            </a:r>
          </a:p>
          <a:p>
            <a:pPr marL="285750" indent="-285750">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Accessible Innovation: </a:t>
            </a:r>
            <a:r>
              <a:rPr lang="en-IN" sz="2200" dirty="0">
                <a:latin typeface="Times New Roman" panose="02020603050405020304" pitchFamily="18" charset="0"/>
                <a:cs typeface="Times New Roman" panose="02020603050405020304" pitchFamily="18" charset="0"/>
              </a:rPr>
              <a:t>Designed for user-friendliness and accessibility, our solution democratizes access to advanced digit recognition technology across different user demographics and industries.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
        <p:nvSpPr>
          <p:cNvPr id="11" name="TextBox 10">
            <a:extLst>
              <a:ext uri="{FF2B5EF4-FFF2-40B4-BE49-F238E27FC236}">
                <a16:creationId xmlns:a16="http://schemas.microsoft.com/office/drawing/2014/main" id="{6010AAB4-DE00-B7F4-6F91-E675972D5EAF}"/>
              </a:ext>
            </a:extLst>
          </p:cNvPr>
          <p:cNvSpPr txBox="1"/>
          <p:nvPr/>
        </p:nvSpPr>
        <p:spPr>
          <a:xfrm>
            <a:off x="527241" y="1005697"/>
            <a:ext cx="11137518" cy="5847755"/>
          </a:xfrm>
          <a:prstGeom prst="rect">
            <a:avLst/>
          </a:prstGeom>
          <a:noFill/>
        </p:spPr>
        <p:txBody>
          <a:bodyPr wrap="square">
            <a:spAutoFit/>
          </a:bodyPr>
          <a:lstStyle/>
          <a:p>
            <a:r>
              <a:rPr lang="en-IN" sz="2200" dirty="0">
                <a:latin typeface="Times New Roman" panose="02020603050405020304" pitchFamily="18" charset="0"/>
                <a:cs typeface="Times New Roman" panose="02020603050405020304" pitchFamily="18" charset="0"/>
              </a:rPr>
              <a:t>In the </a:t>
            </a:r>
            <a:r>
              <a:rPr lang="en-IN" sz="2200" dirty="0" err="1">
                <a:latin typeface="Times New Roman" panose="02020603050405020304" pitchFamily="18" charset="0"/>
                <a:cs typeface="Times New Roman" panose="02020603050405020304" pitchFamily="18" charset="0"/>
              </a:rPr>
              <a:t>modeling</a:t>
            </a:r>
            <a:r>
              <a:rPr lang="en-IN" sz="2200" dirty="0">
                <a:latin typeface="Times New Roman" panose="02020603050405020304" pitchFamily="18" charset="0"/>
                <a:cs typeface="Times New Roman" panose="02020603050405020304" pitchFamily="18" charset="0"/>
              </a:rPr>
              <a:t> phase of our digit recognition solution:</a:t>
            </a: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1. Architecture Design: </a:t>
            </a:r>
            <a:r>
              <a:rPr lang="en-IN" sz="2200" dirty="0">
                <a:latin typeface="Times New Roman" panose="02020603050405020304" pitchFamily="18" charset="0"/>
                <a:cs typeface="Times New Roman" panose="02020603050405020304" pitchFamily="18" charset="0"/>
              </a:rPr>
              <a:t>We carefully design the architecture of our Convolutional Neural Network (CNN), determining the number of layers, filter sizes, activation functions, and other parameters to optimize performance.</a:t>
            </a: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2. Hyperparameter Tuning: </a:t>
            </a:r>
            <a:r>
              <a:rPr lang="en-IN" sz="2200" dirty="0">
                <a:latin typeface="Times New Roman" panose="02020603050405020304" pitchFamily="18" charset="0"/>
                <a:cs typeface="Times New Roman" panose="02020603050405020304" pitchFamily="18" charset="0"/>
              </a:rPr>
              <a:t>Through rigorous experimentation, we fine-tune hyperparameters such as learning rate, batch size, and regularization techniques to enhance the model's learning ability and generalization.</a:t>
            </a: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3. Data Augmentation: </a:t>
            </a:r>
            <a:r>
              <a:rPr lang="en-IN" sz="2200" dirty="0">
                <a:latin typeface="Times New Roman" panose="02020603050405020304" pitchFamily="18" charset="0"/>
                <a:cs typeface="Times New Roman" panose="02020603050405020304" pitchFamily="18" charset="0"/>
              </a:rPr>
              <a:t>To increase the diversity of our training data and improve the model's robustness, we apply data augmentation techniques such as rotation, scaling, and shifting to artificially generate additional training samples.</a:t>
            </a:r>
          </a:p>
          <a:p>
            <a:endParaRPr lang="en-IN" sz="2200" dirty="0">
              <a:latin typeface="Times New Roman" panose="02020603050405020304" pitchFamily="18" charset="0"/>
              <a:cs typeface="Times New Roman" panose="02020603050405020304" pitchFamily="18" charset="0"/>
            </a:endParaRPr>
          </a:p>
          <a:p>
            <a:r>
              <a:rPr lang="en-IN" sz="2200" b="1" dirty="0">
                <a:latin typeface="Times New Roman" panose="02020603050405020304" pitchFamily="18" charset="0"/>
                <a:cs typeface="Times New Roman" panose="02020603050405020304" pitchFamily="18" charset="0"/>
              </a:rPr>
              <a:t>4. Regularization: </a:t>
            </a:r>
            <a:r>
              <a:rPr lang="en-IN" sz="2200" dirty="0">
                <a:latin typeface="Times New Roman" panose="02020603050405020304" pitchFamily="18" charset="0"/>
                <a:cs typeface="Times New Roman" panose="02020603050405020304" pitchFamily="18" charset="0"/>
              </a:rPr>
              <a:t>We incorporate regularization techniques such as dropout layers and weight decay to prevent overfitting and improve the model's ability to generalize to unseen data.</a:t>
            </a:r>
          </a:p>
          <a:p>
            <a:endParaRPr lang="en-IN"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TotalTime>
  <Words>991</Words>
  <Application>Microsoft Office PowerPoint</Application>
  <PresentationFormat>Widescreen</PresentationFormat>
  <Paragraphs>86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Söhne</vt:lpstr>
      <vt:lpstr>Times New Roman</vt:lpstr>
      <vt:lpstr>Trebuchet MS</vt:lpstr>
      <vt:lpstr>Wingdings</vt:lpstr>
      <vt:lpstr>Office Theme</vt:lpstr>
      <vt:lpstr>PowerPoint Presentation</vt:lpstr>
      <vt:lpstr>PROJECT TITLE</vt:lpstr>
      <vt:lpstr>AGENDA</vt:lpstr>
      <vt:lpstr>PROBLEM STATEMENT</vt:lpstr>
      <vt:lpstr>PROJECT OVERVIEW</vt:lpstr>
      <vt:lpstr>WHO ARE THE END USERS?</vt:lpstr>
      <vt:lpstr>SOLUTION:   </vt:lpstr>
      <vt:lpstr>THE WOW IN YOUR SOLUTION</vt:lpstr>
      <vt:lpstr>MODELLING</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Abinaya V</dc:creator>
  <cp:lastModifiedBy>Abinaya V</cp:lastModifiedBy>
  <cp:revision>3</cp:revision>
  <dcterms:created xsi:type="dcterms:W3CDTF">2024-04-03T15:53:18Z</dcterms:created>
  <dcterms:modified xsi:type="dcterms:W3CDTF">2024-04-04T17:22:37Z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2024-04-03T00:00:00Z</vt:filetime>
  </property>
</Properties>
</file>